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24.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ags/tag27.xml" ContentType="application/vnd.openxmlformats-officedocument.presentationml.tag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ags/tag28.xml" ContentType="application/vnd.openxmlformats-officedocument.presentationml.tags+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ags/tag33.xml" ContentType="application/vnd.openxmlformats-officedocument.presentationml.tags+xml"/>
  <Override PartName="/ppt/tags/tag34.xml" ContentType="application/vnd.openxmlformats-officedocument.presentationml.tags+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ags/tag35.xml" ContentType="application/vnd.openxmlformats-officedocument.presentationml.tags+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ags/tag36.xml" ContentType="application/vnd.openxmlformats-officedocument.presentationml.tags+xml"/>
  <Override PartName="/ppt/charts/chart27.xml" ContentType="application/vnd.openxmlformats-officedocument.drawingml.chart+xml"/>
  <Override PartName="/ppt/theme/themeOverride1.xml" ContentType="application/vnd.openxmlformats-officedocument.themeOverride+xml"/>
  <Override PartName="/ppt/tags/tag37.xml" ContentType="application/vnd.openxmlformats-officedocument.presentationml.tags+xml"/>
  <Override PartName="/ppt/tags/tag38.xml" ContentType="application/vnd.openxmlformats-officedocument.presentationml.tags+xml"/>
  <Override PartName="/ppt/charts/chart28.xml" ContentType="application/vnd.openxmlformats-officedocument.drawingml.chart+xml"/>
  <Override PartName="/ppt/theme/themeOverride2.xml" ContentType="application/vnd.openxmlformats-officedocument.themeOverride+xml"/>
  <Override PartName="/ppt/charts/chart29.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0.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1.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2.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3.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4.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5.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6.xml" ContentType="application/vnd.openxmlformats-officedocument.drawingml.chart+xml"/>
  <Override PartName="/ppt/charts/style34.xml" ContentType="application/vnd.ms-office.chartstyle+xml"/>
  <Override PartName="/ppt/charts/colors34.xml" ContentType="application/vnd.ms-office.chartcolorstyle+xml"/>
  <Override PartName="/ppt/tags/tag39.xml" ContentType="application/vnd.openxmlformats-officedocument.presentationml.tags+xml"/>
  <Override PartName="/ppt/charts/chart37.xml" ContentType="application/vnd.openxmlformats-officedocument.drawingml.chart+xml"/>
  <Override PartName="/ppt/charts/style35.xml" ContentType="application/vnd.ms-office.chartstyle+xml"/>
  <Override PartName="/ppt/charts/colors35.xml" ContentType="application/vnd.ms-office.chartcolorstyle+xml"/>
  <Override PartName="/ppt/tags/tag40.xml" ContentType="application/vnd.openxmlformats-officedocument.presentationml.tags+xml"/>
  <Override PartName="/ppt/charts/chart38.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9.xml" ContentType="application/vnd.openxmlformats-officedocument.drawingml.chart+xml"/>
  <Override PartName="/ppt/charts/style37.xml" ContentType="application/vnd.ms-office.chartstyle+xml"/>
  <Override PartName="/ppt/charts/colors37.xml" ContentType="application/vnd.ms-office.chartcolorstyl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charts/chart40.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1.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2.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3.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4.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5.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6.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7.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8.xml" ContentType="application/vnd.openxmlformats-officedocument.drawingml.chart+xml"/>
  <Override PartName="/ppt/charts/style46.xml" ContentType="application/vnd.ms-office.chartstyle+xml"/>
  <Override PartName="/ppt/charts/colors46.xml" ContentType="application/vnd.ms-office.chartcolorstyle+xml"/>
  <Override PartName="/ppt/tags/tag46.xml" ContentType="application/vnd.openxmlformats-officedocument.presentationml.tags+xml"/>
  <Override PartName="/ppt/tags/tag47.xml" ContentType="application/vnd.openxmlformats-officedocument.presentationml.tags+xml"/>
  <Override PartName="/ppt/charts/chart49.xml" ContentType="application/vnd.openxmlformats-officedocument.drawingml.chart+xml"/>
  <Override PartName="/ppt/charts/style47.xml" ContentType="application/vnd.ms-office.chartstyle+xml"/>
  <Override PartName="/ppt/charts/colors47.xml" ContentType="application/vnd.ms-office.chartcolorstyl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charts/chart50.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1.xml" ContentType="application/vnd.openxmlformats-officedocument.drawingml.chart+xml"/>
  <Override PartName="/ppt/charts/style49.xml" ContentType="application/vnd.ms-office.chartstyle+xml"/>
  <Override PartName="/ppt/charts/colors49.xml" ContentType="application/vnd.ms-office.chartcolorstyle+xml"/>
  <Override PartName="/ppt/tags/tag51.xml" ContentType="application/vnd.openxmlformats-officedocument.presentationml.tags+xml"/>
  <Override PartName="/ppt/tags/tag52.xml" ContentType="application/vnd.openxmlformats-officedocument.presentationml.tags+xml"/>
  <Override PartName="/ppt/charts/chart52.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3.xml" ContentType="application/vnd.openxmlformats-officedocument.drawingml.chart+xml"/>
  <Override PartName="/ppt/charts/style51.xml" ContentType="application/vnd.ms-office.chartstyle+xml"/>
  <Override PartName="/ppt/charts/colors51.xml" ContentType="application/vnd.ms-office.chartcolorstyl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charts/chart54.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5.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6.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7.xml" ContentType="application/vnd.openxmlformats-officedocument.drawingml.chart+xml"/>
  <Override PartName="/ppt/charts/style55.xml" ContentType="application/vnd.ms-office.chartstyle+xml"/>
  <Override PartName="/ppt/charts/colors55.xml" ContentType="application/vnd.ms-office.chartcolorstyle+xml"/>
  <Override PartName="/ppt/tags/tag57.xml" ContentType="application/vnd.openxmlformats-officedocument.presentationml.tags+xml"/>
  <Override PartName="/ppt/charts/chart58.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9.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60.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61.xml" ContentType="application/vnd.openxmlformats-officedocument.drawingml.chart+xml"/>
  <Override PartName="/ppt/charts/style59.xml" ContentType="application/vnd.ms-office.chartstyle+xml"/>
  <Override PartName="/ppt/charts/colors59.xml" ContentType="application/vnd.ms-office.chartcolorstyle+xml"/>
  <Override PartName="/ppt/tags/tag58.xml" ContentType="application/vnd.openxmlformats-officedocument.presentationml.tags+xml"/>
  <Override PartName="/ppt/charts/chart62.xml" ContentType="application/vnd.openxmlformats-officedocument.drawingml.chart+xml"/>
  <Override PartName="/ppt/charts/style60.xml" ContentType="application/vnd.ms-office.chartstyle+xml"/>
  <Override PartName="/ppt/charts/colors60.xml" ContentType="application/vnd.ms-office.chartcolorstyle+xml"/>
  <Override PartName="/ppt/tags/tag59.xml" ContentType="application/vnd.openxmlformats-officedocument.presentationml.tags+xml"/>
  <Override PartName="/ppt/charts/chart63.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4.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5.xml" ContentType="application/vnd.openxmlformats-officedocument.drawingml.chart+xml"/>
  <Override PartName="/ppt/charts/style63.xml" ContentType="application/vnd.ms-office.chartstyle+xml"/>
  <Override PartName="/ppt/charts/colors63.xml" ContentType="application/vnd.ms-office.chartcolorstyl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4.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5.xml" ContentType="application/vnd.openxmlformats-officedocument.presentationml.notesSlide+xml"/>
  <Override PartName="/ppt/tags/tag67.xml" ContentType="application/vnd.openxmlformats-officedocument.presentationml.tags+xml"/>
  <Override PartName="/ppt/notesSlides/notesSlide6.xml" ContentType="application/vnd.openxmlformats-officedocument.presentationml.notesSlide+xml"/>
  <Override PartName="/ppt/tags/tag6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9.xml" ContentType="application/vnd.openxmlformats-officedocument.presentationml.tags+xml"/>
  <Override PartName="/ppt/charts/chart66.xml" ContentType="application/vnd.openxmlformats-officedocument.drawingml.chart+xml"/>
  <Override PartName="/ppt/charts/style64.xml" ContentType="application/vnd.ms-office.chartstyle+xml"/>
  <Override PartName="/ppt/charts/colors64.xml" ContentType="application/vnd.ms-office.chartcolorstyle+xml"/>
  <Override PartName="/ppt/tags/tag70.xml" ContentType="application/vnd.openxmlformats-officedocument.presentationml.tags+xml"/>
  <Override PartName="/ppt/charts/chart67.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8.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9.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70.xml" ContentType="application/vnd.openxmlformats-officedocument.drawingml.chart+xml"/>
  <Override PartName="/ppt/charts/style68.xml" ContentType="application/vnd.ms-office.chartstyle+xml"/>
  <Override PartName="/ppt/charts/colors68.xml" ContentType="application/vnd.ms-office.chartcolorstyle+xml"/>
  <Override PartName="/ppt/tags/tag71.xml" ContentType="application/vnd.openxmlformats-officedocument.presentationml.tags+xml"/>
  <Override PartName="/ppt/charts/chart71.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2.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3.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4.xml" ContentType="application/vnd.openxmlformats-officedocument.drawingml.chart+xml"/>
  <Override PartName="/ppt/charts/style72.xml" ContentType="application/vnd.ms-office.chartstyle+xml"/>
  <Override PartName="/ppt/charts/colors72.xml" ContentType="application/vnd.ms-office.chartcolorstyle+xml"/>
  <Override PartName="/ppt/tags/tag72.xml" ContentType="application/vnd.openxmlformats-officedocument.presentationml.tags+xml"/>
  <Override PartName="/ppt/tags/tag73.xml" ContentType="application/vnd.openxmlformats-officedocument.presentationml.tags+xml"/>
  <Override PartName="/ppt/charts/chart75.xml" ContentType="application/vnd.openxmlformats-officedocument.drawingml.chart+xml"/>
  <Override PartName="/ppt/charts/style73.xml" ContentType="application/vnd.ms-office.chartstyle+xml"/>
  <Override PartName="/ppt/charts/colors73.xml" ContentType="application/vnd.ms-office.chartcolorstyle+xml"/>
  <Override PartName="/ppt/tags/tag74.xml" ContentType="application/vnd.openxmlformats-officedocument.presentationml.tags+xml"/>
  <Override PartName="/ppt/notesSlides/notesSlide9.xml" ContentType="application/vnd.openxmlformats-officedocument.presentationml.notesSlide+xml"/>
  <Override PartName="/ppt/tags/tag75.xml" ContentType="application/vnd.openxmlformats-officedocument.presentationml.tags+xml"/>
  <Override PartName="/ppt/charts/chart76.xml" ContentType="application/vnd.openxmlformats-officedocument.drawingml.chart+xml"/>
  <Override PartName="/ppt/charts/style74.xml" ContentType="application/vnd.ms-office.chartstyle+xml"/>
  <Override PartName="/ppt/charts/colors74.xml" ContentType="application/vnd.ms-office.chartcolorstyle+xml"/>
  <Override PartName="/ppt/notesSlides/notesSlide10.xml" ContentType="application/vnd.openxmlformats-officedocument.presentationml.notesSlide+xml"/>
  <Override PartName="/ppt/charts/chart77.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8.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79.xml" ContentType="application/vnd.openxmlformats-officedocument.drawingml.chart+xml"/>
  <Override PartName="/ppt/charts/style77.xml" ContentType="application/vnd.ms-office.chartstyle+xml"/>
  <Override PartName="/ppt/charts/colors77.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80.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81.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82.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3.xml" ContentType="application/vnd.openxmlformats-officedocument.drawingml.chart+xml"/>
  <Override PartName="/ppt/charts/style81.xml" ContentType="application/vnd.ms-office.chartstyle+xml"/>
  <Override PartName="/ppt/charts/colors81.xml" ContentType="application/vnd.ms-office.chartcolorstyle+xml"/>
  <Override PartName="/ppt/notesSlides/notesSlide16.xml" ContentType="application/vnd.openxmlformats-officedocument.presentationml.notesSlide+xml"/>
  <Override PartName="/ppt/tags/tag78.xml" ContentType="application/vnd.openxmlformats-officedocument.presentationml.tags+xml"/>
  <Override PartName="/ppt/notesSlides/notesSlide17.xml" ContentType="application/vnd.openxmlformats-officedocument.presentationml.notesSlide+xml"/>
  <Override PartName="/ppt/charts/chart84.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85.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86.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87.xml" ContentType="application/vnd.openxmlformats-officedocument.drawingml.chart+xml"/>
  <Override PartName="/ppt/charts/style85.xml" ContentType="application/vnd.ms-office.chartstyle+xml"/>
  <Override PartName="/ppt/charts/colors85.xml" ContentType="application/vnd.ms-office.chartcolorstyle+xml"/>
  <Override PartName="/ppt/notesSlides/notesSlide18.xml" ContentType="application/vnd.openxmlformats-officedocument.presentationml.notesSlide+xml"/>
  <Override PartName="/ppt/charts/chart88.xml" ContentType="application/vnd.openxmlformats-officedocument.drawingml.chart+xml"/>
  <Override PartName="/ppt/charts/style86.xml" ContentType="application/vnd.ms-office.chartstyle+xml"/>
  <Override PartName="/ppt/charts/colors86.xml" ContentType="application/vnd.ms-office.chartcolorstyle+xml"/>
  <Override PartName="/ppt/tags/tag79.xml" ContentType="application/vnd.openxmlformats-officedocument.presentationml.tags+xml"/>
  <Override PartName="/ppt/charts/chart89.xml" ContentType="application/vnd.openxmlformats-officedocument.drawingml.chart+xml"/>
  <Override PartName="/ppt/charts/style87.xml" ContentType="application/vnd.ms-office.chartstyle+xml"/>
  <Override PartName="/ppt/charts/colors87.xml" ContentType="application/vnd.ms-office.chartcolorstyle+xml"/>
  <Override PartName="/ppt/notesSlides/notesSlide19.xml" ContentType="application/vnd.openxmlformats-officedocument.presentationml.notesSlide+xml"/>
  <Override PartName="/ppt/charts/chart90.xml" ContentType="application/vnd.openxmlformats-officedocument.drawingml.chart+xml"/>
  <Override PartName="/ppt/charts/style88.xml" ContentType="application/vnd.ms-office.chartstyle+xml"/>
  <Override PartName="/ppt/charts/colors88.xml" ContentType="application/vnd.ms-office.chartcolorstyl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charts/chart91.xml" ContentType="application/vnd.openxmlformats-officedocument.drawingml.chart+xml"/>
  <Override PartName="/ppt/charts/style89.xml" ContentType="application/vnd.ms-office.chartstyle+xml"/>
  <Override PartName="/ppt/charts/colors89.xml" ContentType="application/vnd.ms-office.chartcolorstyle+xml"/>
  <Override PartName="/ppt/tags/tag83.xml" ContentType="application/vnd.openxmlformats-officedocument.presentationml.tags+xml"/>
  <Override PartName="/ppt/charts/chart92.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93.xml" ContentType="application/vnd.openxmlformats-officedocument.drawingml.chart+xml"/>
  <Override PartName="/ppt/charts/style91.xml" ContentType="application/vnd.ms-office.chartstyle+xml"/>
  <Override PartName="/ppt/charts/colors91.xml" ContentType="application/vnd.ms-office.chartcolorstyle+xml"/>
  <Override PartName="/ppt/charts/chart94.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95.xml" ContentType="application/vnd.openxmlformats-officedocument.drawingml.chart+xml"/>
  <Override PartName="/ppt/charts/style93.xml" ContentType="application/vnd.ms-office.chartstyle+xml"/>
  <Override PartName="/ppt/charts/colors93.xml" ContentType="application/vnd.ms-office.chartcolorstyle+xml"/>
  <Override PartName="/ppt/tags/tag84.xml" ContentType="application/vnd.openxmlformats-officedocument.presentationml.tags+xml"/>
  <Override PartName="/ppt/charts/chart96.xml" ContentType="application/vnd.openxmlformats-officedocument.drawingml.chart+xml"/>
  <Override PartName="/ppt/charts/style94.xml" ContentType="application/vnd.ms-office.chartstyle+xml"/>
  <Override PartName="/ppt/charts/colors94.xml" ContentType="application/vnd.ms-office.chartcolorstyle+xml"/>
  <Override PartName="/ppt/charts/chart97.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98.xml" ContentType="application/vnd.openxmlformats-officedocument.drawingml.chart+xml"/>
  <Override PartName="/ppt/charts/style96.xml" ContentType="application/vnd.ms-office.chartstyle+xml"/>
  <Override PartName="/ppt/charts/colors96.xml" ContentType="application/vnd.ms-office.chartcolorstyle+xml"/>
  <Override PartName="/ppt/charts/chart99.xml" ContentType="application/vnd.openxmlformats-officedocument.drawingml.chart+xml"/>
  <Override PartName="/ppt/charts/style97.xml" ContentType="application/vnd.ms-office.chartstyle+xml"/>
  <Override PartName="/ppt/charts/colors97.xml" ContentType="application/vnd.ms-office.chartcolorstyle+xml"/>
  <Override PartName="/ppt/tags/tag85.xml" ContentType="application/vnd.openxmlformats-officedocument.presentationml.tags+xml"/>
  <Override PartName="/ppt/tags/tag86.xml" ContentType="application/vnd.openxmlformats-officedocument.presentationml.tags+xml"/>
  <Override PartName="/ppt/charts/chart100.xml" ContentType="application/vnd.openxmlformats-officedocument.drawingml.chart+xml"/>
  <Override PartName="/ppt/charts/style98.xml" ContentType="application/vnd.ms-office.chartstyle+xml"/>
  <Override PartName="/ppt/charts/colors98.xml" ContentType="application/vnd.ms-office.chartcolorstyl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charts/chart101.xml" ContentType="application/vnd.openxmlformats-officedocument.drawingml.chart+xml"/>
  <Override PartName="/ppt/charts/style99.xml" ContentType="application/vnd.ms-office.chartstyle+xml"/>
  <Override PartName="/ppt/charts/colors99.xml" ContentType="application/vnd.ms-office.chartcolorstyle+xml"/>
  <Override PartName="/ppt/charts/chart102.xml" ContentType="application/vnd.openxmlformats-officedocument.drawingml.chart+xml"/>
  <Override PartName="/ppt/charts/style100.xml" ContentType="application/vnd.ms-office.chartstyle+xml"/>
  <Override PartName="/ppt/charts/colors100.xml" ContentType="application/vnd.ms-office.chartcolorstyle+xml"/>
  <Override PartName="/ppt/tags/tag90.xml" ContentType="application/vnd.openxmlformats-officedocument.presentationml.tags+xml"/>
  <Override PartName="/ppt/charts/chart103.xml" ContentType="application/vnd.openxmlformats-officedocument.drawingml.chart+xml"/>
  <Override PartName="/ppt/charts/style101.xml" ContentType="application/vnd.ms-office.chartstyle+xml"/>
  <Override PartName="/ppt/charts/colors101.xml" ContentType="application/vnd.ms-office.chartcolorstyle+xml"/>
  <Override PartName="/ppt/tags/tag91.xml" ContentType="application/vnd.openxmlformats-officedocument.presentationml.tags+xml"/>
  <Override PartName="/ppt/charts/chart104.xml" ContentType="application/vnd.openxmlformats-officedocument.drawingml.chart+xml"/>
  <Override PartName="/ppt/charts/style102.xml" ContentType="application/vnd.ms-office.chartstyle+xml"/>
  <Override PartName="/ppt/charts/colors102.xml" ContentType="application/vnd.ms-office.chartcolorstyle+xml"/>
  <Override PartName="/ppt/charts/chart105.xml" ContentType="application/vnd.openxmlformats-officedocument.drawingml.chart+xml"/>
  <Override PartName="/ppt/charts/style103.xml" ContentType="application/vnd.ms-office.chartstyle+xml"/>
  <Override PartName="/ppt/charts/colors103.xml" ContentType="application/vnd.ms-office.chartcolorstyl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charts/chart106.xml" ContentType="application/vnd.openxmlformats-officedocument.drawingml.chart+xml"/>
  <Override PartName="/ppt/charts/style104.xml" ContentType="application/vnd.ms-office.chartstyle+xml"/>
  <Override PartName="/ppt/charts/colors104.xml" ContentType="application/vnd.ms-office.chartcolorstyle+xml"/>
  <Override PartName="/ppt/charts/chart107.xml" ContentType="application/vnd.openxmlformats-officedocument.drawingml.chart+xml"/>
  <Override PartName="/ppt/charts/style105.xml" ContentType="application/vnd.ms-office.chartstyle+xml"/>
  <Override PartName="/ppt/charts/colors105.xml" ContentType="application/vnd.ms-office.chartcolorstyle+xml"/>
  <Override PartName="/ppt/charts/chart108.xml" ContentType="application/vnd.openxmlformats-officedocument.drawingml.chart+xml"/>
  <Override PartName="/ppt/charts/style106.xml" ContentType="application/vnd.ms-office.chartstyle+xml"/>
  <Override PartName="/ppt/charts/colors106.xml" ContentType="application/vnd.ms-office.chartcolorstyle+xml"/>
  <Override PartName="/ppt/charts/chart109.xml" ContentType="application/vnd.openxmlformats-officedocument.drawingml.chart+xml"/>
  <Override PartName="/ppt/charts/style107.xml" ContentType="application/vnd.ms-office.chartstyle+xml"/>
  <Override PartName="/ppt/charts/colors107.xml" ContentType="application/vnd.ms-office.chartcolorstyle+xml"/>
  <Override PartName="/ppt/tags/tag95.xml" ContentType="application/vnd.openxmlformats-officedocument.presentationml.tags+xml"/>
  <Override PartName="/ppt/charts/chart110.xml" ContentType="application/vnd.openxmlformats-officedocument.drawingml.chart+xml"/>
  <Override PartName="/ppt/charts/style108.xml" ContentType="application/vnd.ms-office.chartstyle+xml"/>
  <Override PartName="/ppt/charts/colors108.xml" ContentType="application/vnd.ms-office.chartcolorstyle+xml"/>
  <Override PartName="/ppt/charts/chart111.xml" ContentType="application/vnd.openxmlformats-officedocument.drawingml.chart+xml"/>
  <Override PartName="/ppt/charts/style109.xml" ContentType="application/vnd.ms-office.chartstyle+xml"/>
  <Override PartName="/ppt/charts/colors109.xml" ContentType="application/vnd.ms-office.chartcolorstyle+xml"/>
  <Override PartName="/ppt/charts/chart112.xml" ContentType="application/vnd.openxmlformats-officedocument.drawingml.chart+xml"/>
  <Override PartName="/ppt/charts/style110.xml" ContentType="application/vnd.ms-office.chartstyle+xml"/>
  <Override PartName="/ppt/charts/colors110.xml" ContentType="application/vnd.ms-office.chartcolorstyle+xml"/>
  <Override PartName="/ppt/charts/chart113.xml" ContentType="application/vnd.openxmlformats-officedocument.drawingml.chart+xml"/>
  <Override PartName="/ppt/charts/style111.xml" ContentType="application/vnd.ms-office.chartstyle+xml"/>
  <Override PartName="/ppt/charts/colors111.xml" ContentType="application/vnd.ms-office.chartcolorstyle+xml"/>
  <Override PartName="/ppt/tags/tag96.xml" ContentType="application/vnd.openxmlformats-officedocument.presentationml.tags+xml"/>
  <Override PartName="/ppt/charts/chart114.xml" ContentType="application/vnd.openxmlformats-officedocument.drawingml.chart+xml"/>
  <Override PartName="/ppt/charts/style112.xml" ContentType="application/vnd.ms-office.chartstyle+xml"/>
  <Override PartName="/ppt/charts/colors112.xml" ContentType="application/vnd.ms-office.chartcolorstyle+xml"/>
  <Override PartName="/ppt/tags/tag97.xml" ContentType="application/vnd.openxmlformats-officedocument.presentationml.tags+xml"/>
  <Override PartName="/ppt/charts/chart115.xml" ContentType="application/vnd.openxmlformats-officedocument.drawingml.chart+xml"/>
  <Override PartName="/ppt/charts/style113.xml" ContentType="application/vnd.ms-office.chartstyle+xml"/>
  <Override PartName="/ppt/charts/colors113.xml" ContentType="application/vnd.ms-office.chartcolorstyle+xml"/>
  <Override PartName="/ppt/charts/chart116.xml" ContentType="application/vnd.openxmlformats-officedocument.drawingml.chart+xml"/>
  <Override PartName="/ppt/charts/style114.xml" ContentType="application/vnd.ms-office.chartstyle+xml"/>
  <Override PartName="/ppt/charts/colors114.xml" ContentType="application/vnd.ms-office.chartcolorstyle+xml"/>
  <Override PartName="/ppt/drawings/drawing2.xml" ContentType="application/vnd.openxmlformats-officedocument.drawingml.chartshapes+xml"/>
  <Override PartName="/ppt/charts/chart117.xml" ContentType="application/vnd.openxmlformats-officedocument.drawingml.chart+xml"/>
  <Override PartName="/ppt/charts/style115.xml" ContentType="application/vnd.ms-office.chartstyle+xml"/>
  <Override PartName="/ppt/charts/colors115.xml" ContentType="application/vnd.ms-office.chartcolorstyle+xml"/>
  <Override PartName="/ppt/drawings/drawing3.xml" ContentType="application/vnd.openxmlformats-officedocument.drawingml.chartshape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charts/chart118.xml" ContentType="application/vnd.openxmlformats-officedocument.drawingml.chart+xml"/>
  <Override PartName="/ppt/charts/style116.xml" ContentType="application/vnd.ms-office.chartstyle+xml"/>
  <Override PartName="/ppt/charts/colors116.xml" ContentType="application/vnd.ms-office.chartcolorstyle+xml"/>
  <Override PartName="/ppt/tags/tag102.xml" ContentType="application/vnd.openxmlformats-officedocument.presentationml.tags+xml"/>
  <Override PartName="/ppt/charts/chart119.xml" ContentType="application/vnd.openxmlformats-officedocument.drawingml.chart+xml"/>
  <Override PartName="/ppt/charts/style117.xml" ContentType="application/vnd.ms-office.chartstyle+xml"/>
  <Override PartName="/ppt/charts/colors117.xml" ContentType="application/vnd.ms-office.chartcolorstyle+xml"/>
  <Override PartName="/ppt/charts/chart120.xml" ContentType="application/vnd.openxmlformats-officedocument.drawingml.chart+xml"/>
  <Override PartName="/ppt/charts/style118.xml" ContentType="application/vnd.ms-office.chartstyle+xml"/>
  <Override PartName="/ppt/charts/colors118.xml" ContentType="application/vnd.ms-office.chartcolorstyle+xml"/>
  <Override PartName="/ppt/charts/chart121.xml" ContentType="application/vnd.openxmlformats-officedocument.drawingml.chart+xml"/>
  <Override PartName="/ppt/charts/style119.xml" ContentType="application/vnd.ms-office.chartstyle+xml"/>
  <Override PartName="/ppt/charts/colors119.xml" ContentType="application/vnd.ms-office.chartcolorstyle+xml"/>
  <Override PartName="/ppt/charts/chart122.xml" ContentType="application/vnd.openxmlformats-officedocument.drawingml.chart+xml"/>
  <Override PartName="/ppt/charts/style120.xml" ContentType="application/vnd.ms-office.chartstyle+xml"/>
  <Override PartName="/ppt/charts/colors120.xml" ContentType="application/vnd.ms-office.chartcolorstyle+xml"/>
  <Override PartName="/ppt/tags/tag103.xml" ContentType="application/vnd.openxmlformats-officedocument.presentationml.tags+xml"/>
  <Override PartName="/ppt/charts/chart123.xml" ContentType="application/vnd.openxmlformats-officedocument.drawingml.chart+xml"/>
  <Override PartName="/ppt/charts/style121.xml" ContentType="application/vnd.ms-office.chartstyle+xml"/>
  <Override PartName="/ppt/charts/colors121.xml" ContentType="application/vnd.ms-office.chartcolorstyle+xml"/>
  <Override PartName="/ppt/charts/chart124.xml" ContentType="application/vnd.openxmlformats-officedocument.drawingml.chart+xml"/>
  <Override PartName="/ppt/charts/style122.xml" ContentType="application/vnd.ms-office.chartstyle+xml"/>
  <Override PartName="/ppt/charts/colors122.xml" ContentType="application/vnd.ms-office.chartcolorstyle+xml"/>
  <Override PartName="/ppt/charts/chart125.xml" ContentType="application/vnd.openxmlformats-officedocument.drawingml.chart+xml"/>
  <Override PartName="/ppt/charts/style123.xml" ContentType="application/vnd.ms-office.chartstyle+xml"/>
  <Override PartName="/ppt/charts/colors123.xml" ContentType="application/vnd.ms-office.chartcolorstyle+xml"/>
  <Override PartName="/ppt/charts/chart126.xml" ContentType="application/vnd.openxmlformats-officedocument.drawingml.chart+xml"/>
  <Override PartName="/ppt/charts/style124.xml" ContentType="application/vnd.ms-office.chartstyle+xml"/>
  <Override PartName="/ppt/charts/colors124.xml" ContentType="application/vnd.ms-office.chartcolorstyle+xml"/>
  <Override PartName="/ppt/tags/tag104.xml" ContentType="application/vnd.openxmlformats-officedocument.presentationml.tags+xml"/>
  <Override PartName="/ppt/charts/chart127.xml" ContentType="application/vnd.openxmlformats-officedocument.drawingml.chart+xml"/>
  <Override PartName="/ppt/charts/style125.xml" ContentType="application/vnd.ms-office.chartstyle+xml"/>
  <Override PartName="/ppt/charts/colors125.xml" ContentType="application/vnd.ms-office.chartcolorstyle+xml"/>
  <Override PartName="/ppt/tags/tag105.xml" ContentType="application/vnd.openxmlformats-officedocument.presentationml.tags+xml"/>
  <Override PartName="/ppt/tags/tag106.xml" ContentType="application/vnd.openxmlformats-officedocument.presentationml.tags+xml"/>
  <Override PartName="/ppt/charts/chart128.xml" ContentType="application/vnd.openxmlformats-officedocument.drawingml.chart+xml"/>
  <Override PartName="/ppt/charts/style126.xml" ContentType="application/vnd.ms-office.chartstyle+xml"/>
  <Override PartName="/ppt/charts/colors126.xml" ContentType="application/vnd.ms-office.chartcolorstyle+xml"/>
  <Override PartName="/ppt/charts/chart129.xml" ContentType="application/vnd.openxmlformats-officedocument.drawingml.chart+xml"/>
  <Override PartName="/ppt/charts/style127.xml" ContentType="application/vnd.ms-office.chartstyle+xml"/>
  <Override PartName="/ppt/charts/colors127.xml" ContentType="application/vnd.ms-office.chartcolorstyle+xml"/>
  <Override PartName="/ppt/tags/tag107.xml" ContentType="application/vnd.openxmlformats-officedocument.presentationml.tags+xml"/>
  <Override PartName="/ppt/charts/chart130.xml" ContentType="application/vnd.openxmlformats-officedocument.drawingml.chart+xml"/>
  <Override PartName="/ppt/charts/style128.xml" ContentType="application/vnd.ms-office.chartstyle+xml"/>
  <Override PartName="/ppt/charts/colors128.xml" ContentType="application/vnd.ms-office.chartcolorstyle+xml"/>
  <Override PartName="/ppt/charts/chart131.xml" ContentType="application/vnd.openxmlformats-officedocument.drawingml.chart+xml"/>
  <Override PartName="/ppt/charts/style129.xml" ContentType="application/vnd.ms-office.chartstyle+xml"/>
  <Override PartName="/ppt/charts/colors129.xml" ContentType="application/vnd.ms-office.chartcolorstyl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charts/chart132.xml" ContentType="application/vnd.openxmlformats-officedocument.drawingml.chart+xml"/>
  <Override PartName="/ppt/charts/style130.xml" ContentType="application/vnd.ms-office.chartstyle+xml"/>
  <Override PartName="/ppt/charts/colors130.xml" ContentType="application/vnd.ms-office.chartcolorstyle+xml"/>
  <Override PartName="/ppt/charts/chart133.xml" ContentType="application/vnd.openxmlformats-officedocument.drawingml.chart+xml"/>
  <Override PartName="/ppt/charts/style131.xml" ContentType="application/vnd.ms-office.chartstyle+xml"/>
  <Override PartName="/ppt/charts/colors131.xml" ContentType="application/vnd.ms-office.chartcolorstyle+xml"/>
  <Override PartName="/ppt/charts/chart134.xml" ContentType="application/vnd.openxmlformats-officedocument.drawingml.chart+xml"/>
  <Override PartName="/ppt/charts/style132.xml" ContentType="application/vnd.ms-office.chartstyle+xml"/>
  <Override PartName="/ppt/charts/colors132.xml" ContentType="application/vnd.ms-office.chartcolorstyle+xml"/>
  <Override PartName="/ppt/charts/chart135.xml" ContentType="application/vnd.openxmlformats-officedocument.drawingml.chart+xml"/>
  <Override PartName="/ppt/charts/style133.xml" ContentType="application/vnd.ms-office.chartstyle+xml"/>
  <Override PartName="/ppt/charts/colors133.xml" ContentType="application/vnd.ms-office.chartcolorstyle+xml"/>
  <Override PartName="/ppt/tags/tag112.xml" ContentType="application/vnd.openxmlformats-officedocument.presentationml.tags+xml"/>
  <Override PartName="/ppt/charts/chart136.xml" ContentType="application/vnd.openxmlformats-officedocument.drawingml.chart+xml"/>
  <Override PartName="/ppt/charts/style134.xml" ContentType="application/vnd.ms-office.chartstyle+xml"/>
  <Override PartName="/ppt/charts/colors134.xml" ContentType="application/vnd.ms-office.chartcolorstyle+xml"/>
  <Override PartName="/ppt/charts/chart137.xml" ContentType="application/vnd.openxmlformats-officedocument.drawingml.chart+xml"/>
  <Override PartName="/ppt/charts/style135.xml" ContentType="application/vnd.ms-office.chartstyle+xml"/>
  <Override PartName="/ppt/charts/colors135.xml" ContentType="application/vnd.ms-office.chartcolorstyle+xml"/>
  <Override PartName="/ppt/charts/chart138.xml" ContentType="application/vnd.openxmlformats-officedocument.drawingml.chart+xml"/>
  <Override PartName="/ppt/charts/style136.xml" ContentType="application/vnd.ms-office.chartstyle+xml"/>
  <Override PartName="/ppt/charts/colors136.xml" ContentType="application/vnd.ms-office.chartcolorstyle+xml"/>
  <Override PartName="/ppt/charts/chart139.xml" ContentType="application/vnd.openxmlformats-officedocument.drawingml.chart+xml"/>
  <Override PartName="/ppt/charts/style137.xml" ContentType="application/vnd.ms-office.chartstyle+xml"/>
  <Override PartName="/ppt/charts/colors137.xml" ContentType="application/vnd.ms-office.chartcolorstyle+xml"/>
  <Override PartName="/ppt/charts/chart140.xml" ContentType="application/vnd.openxmlformats-officedocument.drawingml.chart+xml"/>
  <Override PartName="/ppt/charts/style138.xml" ContentType="application/vnd.ms-office.chartstyle+xml"/>
  <Override PartName="/ppt/charts/colors138.xml" ContentType="application/vnd.ms-office.chartcolorstyle+xml"/>
  <Override PartName="/ppt/charts/chart141.xml" ContentType="application/vnd.openxmlformats-officedocument.drawingml.chart+xml"/>
  <Override PartName="/ppt/charts/style139.xml" ContentType="application/vnd.ms-office.chartstyle+xml"/>
  <Override PartName="/ppt/charts/colors139.xml" ContentType="application/vnd.ms-office.chartcolorstyle+xml"/>
  <Override PartName="/ppt/tags/tag113.xml" ContentType="application/vnd.openxmlformats-officedocument.presentationml.tags+xml"/>
  <Override PartName="/ppt/charts/chart142.xml" ContentType="application/vnd.openxmlformats-officedocument.drawingml.chart+xml"/>
  <Override PartName="/ppt/charts/style140.xml" ContentType="application/vnd.ms-office.chartstyle+xml"/>
  <Override PartName="/ppt/charts/colors140.xml" ContentType="application/vnd.ms-office.chartcolorstyle+xml"/>
  <Override PartName="/ppt/tags/tag114.xml" ContentType="application/vnd.openxmlformats-officedocument.presentationml.tags+xml"/>
  <Override PartName="/ppt/charts/chart143.xml" ContentType="application/vnd.openxmlformats-officedocument.drawingml.chart+xml"/>
  <Override PartName="/ppt/charts/style141.xml" ContentType="application/vnd.ms-office.chartstyle+xml"/>
  <Override PartName="/ppt/charts/colors141.xml" ContentType="application/vnd.ms-office.chartcolorstyle+xml"/>
  <Override PartName="/ppt/charts/chart144.xml" ContentType="application/vnd.openxmlformats-officedocument.drawingml.chart+xml"/>
  <Override PartName="/ppt/charts/style142.xml" ContentType="application/vnd.ms-office.chartstyle+xml"/>
  <Override PartName="/ppt/charts/colors142.xml" ContentType="application/vnd.ms-office.chartcolorstyle+xml"/>
  <Override PartName="/ppt/charts/chart145.xml" ContentType="application/vnd.openxmlformats-officedocument.drawingml.chart+xml"/>
  <Override PartName="/ppt/charts/style143.xml" ContentType="application/vnd.ms-office.chartstyle+xml"/>
  <Override PartName="/ppt/charts/colors143.xml" ContentType="application/vnd.ms-office.chartcolorstyl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charts/chart146.xml" ContentType="application/vnd.openxmlformats-officedocument.drawingml.chart+xml"/>
  <Override PartName="/ppt/charts/style144.xml" ContentType="application/vnd.ms-office.chartstyle+xml"/>
  <Override PartName="/ppt/charts/colors144.xml" ContentType="application/vnd.ms-office.chartcolorstyle+xml"/>
  <Override PartName="/ppt/tags/tag121.xml" ContentType="application/vnd.openxmlformats-officedocument.presentationml.tags+xml"/>
  <Override PartName="/ppt/charts/chart147.xml" ContentType="application/vnd.openxmlformats-officedocument.drawingml.chart+xml"/>
  <Override PartName="/ppt/charts/style145.xml" ContentType="application/vnd.ms-office.chartstyle+xml"/>
  <Override PartName="/ppt/charts/colors145.xml" ContentType="application/vnd.ms-office.chartcolorstyle+xml"/>
  <Override PartName="/ppt/charts/chart148.xml" ContentType="application/vnd.openxmlformats-officedocument.drawingml.chart+xml"/>
  <Override PartName="/ppt/charts/style146.xml" ContentType="application/vnd.ms-office.chartstyle+xml"/>
  <Override PartName="/ppt/charts/colors146.xml" ContentType="application/vnd.ms-office.chartcolorstyle+xml"/>
  <Override PartName="/ppt/charts/chart149.xml" ContentType="application/vnd.openxmlformats-officedocument.drawingml.chart+xml"/>
  <Override PartName="/ppt/charts/style147.xml" ContentType="application/vnd.ms-office.chartstyle+xml"/>
  <Override PartName="/ppt/charts/colors147.xml" ContentType="application/vnd.ms-office.chartcolorstyle+xml"/>
  <Override PartName="/ppt/charts/chart150.xml" ContentType="application/vnd.openxmlformats-officedocument.drawingml.chart+xml"/>
  <Override PartName="/ppt/charts/style148.xml" ContentType="application/vnd.ms-office.chartstyle+xml"/>
  <Override PartName="/ppt/charts/colors148.xml" ContentType="application/vnd.ms-office.chartcolorstyle+xml"/>
  <Override PartName="/ppt/charts/chart151.xml" ContentType="application/vnd.openxmlformats-officedocument.drawingml.chart+xml"/>
  <Override PartName="/ppt/charts/style149.xml" ContentType="application/vnd.ms-office.chartstyle+xml"/>
  <Override PartName="/ppt/charts/colors149.xml" ContentType="application/vnd.ms-office.chartcolorstyle+xml"/>
  <Override PartName="/ppt/tags/tag122.xml" ContentType="application/vnd.openxmlformats-officedocument.presentationml.tags+xml"/>
  <Override PartName="/ppt/charts/chart152.xml" ContentType="application/vnd.openxmlformats-officedocument.drawingml.chart+xml"/>
  <Override PartName="/ppt/charts/style150.xml" ContentType="application/vnd.ms-office.chartstyle+xml"/>
  <Override PartName="/ppt/charts/colors150.xml" ContentType="application/vnd.ms-office.chartcolorstyle+xml"/>
  <Override PartName="/ppt/charts/chart153.xml" ContentType="application/vnd.openxmlformats-officedocument.drawingml.chart+xml"/>
  <Override PartName="/ppt/charts/style151.xml" ContentType="application/vnd.ms-office.chartstyle+xml"/>
  <Override PartName="/ppt/charts/colors151.xml" ContentType="application/vnd.ms-office.chartcolorstyle+xml"/>
  <Override PartName="/ppt/charts/chart154.xml" ContentType="application/vnd.openxmlformats-officedocument.drawingml.chart+xml"/>
  <Override PartName="/ppt/charts/style152.xml" ContentType="application/vnd.ms-office.chartstyle+xml"/>
  <Override PartName="/ppt/charts/colors152.xml" ContentType="application/vnd.ms-office.chartcolorstyle+xml"/>
  <Override PartName="/ppt/charts/chart155.xml" ContentType="application/vnd.openxmlformats-officedocument.drawingml.chart+xml"/>
  <Override PartName="/ppt/charts/style153.xml" ContentType="application/vnd.ms-office.chartstyle+xml"/>
  <Override PartName="/ppt/charts/colors153.xml" ContentType="application/vnd.ms-office.chartcolorstyle+xml"/>
  <Override PartName="/ppt/tags/tag123.xml" ContentType="application/vnd.openxmlformats-officedocument.presentationml.tags+xml"/>
  <Override PartName="/ppt/tags/tag124.xml" ContentType="application/vnd.openxmlformats-officedocument.presentationml.tags+xml"/>
  <Override PartName="/ppt/charts/chart156.xml" ContentType="application/vnd.openxmlformats-officedocument.drawingml.chart+xml"/>
  <Override PartName="/ppt/charts/style154.xml" ContentType="application/vnd.ms-office.chartstyle+xml"/>
  <Override PartName="/ppt/charts/colors154.xml" ContentType="application/vnd.ms-office.chartcolorstyle+xml"/>
  <Override PartName="/ppt/tags/tag125.xml" ContentType="application/vnd.openxmlformats-officedocument.presentationml.tags+xml"/>
  <Override PartName="/ppt/notesSlides/notesSlide20.xml" ContentType="application/vnd.openxmlformats-officedocument.presentationml.notesSlide+xml"/>
  <Override PartName="/ppt/tags/tag126.xml" ContentType="application/vnd.openxmlformats-officedocument.presentationml.tags+xml"/>
  <Override PartName="/ppt/charts/chart157.xml" ContentType="application/vnd.openxmlformats-officedocument.drawingml.chart+xml"/>
  <Override PartName="/ppt/charts/style155.xml" ContentType="application/vnd.ms-office.chartstyle+xml"/>
  <Override PartName="/ppt/charts/colors155.xml" ContentType="application/vnd.ms-office.chartcolorstyle+xml"/>
  <Override PartName="/ppt/charts/chart158.xml" ContentType="application/vnd.openxmlformats-officedocument.drawingml.chart+xml"/>
  <Override PartName="/ppt/charts/style156.xml" ContentType="application/vnd.ms-office.chartstyle+xml"/>
  <Override PartName="/ppt/charts/colors156.xml" ContentType="application/vnd.ms-office.chartcolorstyle+xml"/>
  <Override PartName="/ppt/charts/chart159.xml" ContentType="application/vnd.openxmlformats-officedocument.drawingml.chart+xml"/>
  <Override PartName="/ppt/charts/style157.xml" ContentType="application/vnd.ms-office.chartstyle+xml"/>
  <Override PartName="/ppt/charts/colors157.xml" ContentType="application/vnd.ms-office.chartcolorstyle+xml"/>
  <Override PartName="/ppt/charts/chart160.xml" ContentType="application/vnd.openxmlformats-officedocument.drawingml.chart+xml"/>
  <Override PartName="/ppt/charts/style158.xml" ContentType="application/vnd.ms-office.chartstyle+xml"/>
  <Override PartName="/ppt/charts/colors158.xml" ContentType="application/vnd.ms-office.chartcolorstyle+xml"/>
  <Override PartName="/ppt/drawings/drawing4.xml" ContentType="application/vnd.openxmlformats-officedocument.drawingml.chartshapes+xml"/>
  <Override PartName="/ppt/charts/chart161.xml" ContentType="application/vnd.openxmlformats-officedocument.drawingml.chart+xml"/>
  <Override PartName="/ppt/charts/style159.xml" ContentType="application/vnd.ms-office.chartstyle+xml"/>
  <Override PartName="/ppt/charts/colors159.xml" ContentType="application/vnd.ms-office.chartcolorstyle+xml"/>
  <Override PartName="/ppt/drawings/drawing5.xml" ContentType="application/vnd.openxmlformats-officedocument.drawingml.chartshapes+xml"/>
  <Override PartName="/ppt/notesSlides/notesSlide21.xml" ContentType="application/vnd.openxmlformats-officedocument.presentationml.notesSlide+xml"/>
  <Override PartName="/ppt/tags/tag127.xml" ContentType="application/vnd.openxmlformats-officedocument.presentationml.tags+xml"/>
  <Override PartName="/ppt/charts/chart162.xml" ContentType="application/vnd.openxmlformats-officedocument.drawingml.chart+xml"/>
  <Override PartName="/ppt/charts/style160.xml" ContentType="application/vnd.ms-office.chartstyle+xml"/>
  <Override PartName="/ppt/charts/colors160.xml" ContentType="application/vnd.ms-office.chartcolorstyle+xml"/>
  <Override PartName="/ppt/theme/themeOverride3.xml" ContentType="application/vnd.openxmlformats-officedocument.themeOverride+xml"/>
  <Override PartName="/ppt/tags/tag128.xml" ContentType="application/vnd.openxmlformats-officedocument.presentationml.tags+xml"/>
  <Override PartName="/ppt/tags/tag129.xml" ContentType="application/vnd.openxmlformats-officedocument.presentationml.tags+xml"/>
  <Override PartName="/ppt/notesSlides/notesSlide22.xml" ContentType="application/vnd.openxmlformats-officedocument.presentationml.notesSlide+xml"/>
  <Override PartName="/ppt/charts/chart163.xml" ContentType="application/vnd.openxmlformats-officedocument.drawingml.chart+xml"/>
  <Override PartName="/ppt/charts/style161.xml" ContentType="application/vnd.ms-office.chartstyle+xml"/>
  <Override PartName="/ppt/charts/colors161.xml" ContentType="application/vnd.ms-office.chartcolorstyle+xml"/>
  <Override PartName="/ppt/charts/chart164.xml" ContentType="application/vnd.openxmlformats-officedocument.drawingml.chart+xml"/>
  <Override PartName="/ppt/charts/style162.xml" ContentType="application/vnd.ms-office.chartstyle+xml"/>
  <Override PartName="/ppt/charts/colors162.xml" ContentType="application/vnd.ms-office.chartcolorstyle+xml"/>
  <Override PartName="/ppt/charts/chart165.xml" ContentType="application/vnd.openxmlformats-officedocument.drawingml.chart+xml"/>
  <Override PartName="/ppt/charts/style163.xml" ContentType="application/vnd.ms-office.chartstyle+xml"/>
  <Override PartName="/ppt/charts/colors163.xml" ContentType="application/vnd.ms-office.chartcolorstyle+xml"/>
  <Override PartName="/ppt/charts/chart166.xml" ContentType="application/vnd.openxmlformats-officedocument.drawingml.chart+xml"/>
  <Override PartName="/ppt/charts/style164.xml" ContentType="application/vnd.ms-office.chartstyle+xml"/>
  <Override PartName="/ppt/charts/colors164.xml" ContentType="application/vnd.ms-office.chartcolorstyle+xml"/>
  <Override PartName="/ppt/notesSlides/notesSlide23.xml" ContentType="application/vnd.openxmlformats-officedocument.presentationml.notesSlide+xml"/>
  <Override PartName="/ppt/tags/tag130.xml" ContentType="application/vnd.openxmlformats-officedocument.presentationml.tags+xml"/>
  <Override PartName="/ppt/charts/chart167.xml" ContentType="application/vnd.openxmlformats-officedocument.drawingml.chart+xml"/>
  <Override PartName="/ppt/charts/style165.xml" ContentType="application/vnd.ms-office.chartstyle+xml"/>
  <Override PartName="/ppt/charts/colors165.xml" ContentType="application/vnd.ms-office.chartcolorstyle+xml"/>
  <Override PartName="/ppt/charts/chart168.xml" ContentType="application/vnd.openxmlformats-officedocument.drawingml.chart+xml"/>
  <Override PartName="/ppt/charts/style166.xml" ContentType="application/vnd.ms-office.chartstyle+xml"/>
  <Override PartName="/ppt/charts/colors166.xml" ContentType="application/vnd.ms-office.chartcolorstyle+xml"/>
  <Override PartName="/ppt/charts/chart169.xml" ContentType="application/vnd.openxmlformats-officedocument.drawingml.chart+xml"/>
  <Override PartName="/ppt/charts/style167.xml" ContentType="application/vnd.ms-office.chartstyle+xml"/>
  <Override PartName="/ppt/charts/colors167.xml" ContentType="application/vnd.ms-office.chartcolorstyle+xml"/>
  <Override PartName="/ppt/charts/chart170.xml" ContentType="application/vnd.openxmlformats-officedocument.drawingml.chart+xml"/>
  <Override PartName="/ppt/charts/style168.xml" ContentType="application/vnd.ms-office.chartstyle+xml"/>
  <Override PartName="/ppt/charts/colors168.xml" ContentType="application/vnd.ms-office.chartcolorstyle+xml"/>
  <Override PartName="/ppt/notesSlides/notesSlide24.xml" ContentType="application/vnd.openxmlformats-officedocument.presentationml.notesSlide+xml"/>
  <Override PartName="/ppt/tags/tag131.xml" ContentType="application/vnd.openxmlformats-officedocument.presentationml.tags+xml"/>
  <Override PartName="/ppt/charts/chart171.xml" ContentType="application/vnd.openxmlformats-officedocument.drawingml.chart+xml"/>
  <Override PartName="/ppt/charts/style169.xml" ContentType="application/vnd.ms-office.chartstyle+xml"/>
  <Override PartName="/ppt/charts/colors169.xml" ContentType="application/vnd.ms-office.chartcolorstyle+xml"/>
  <Override PartName="/ppt/tags/tag132.xml" ContentType="application/vnd.openxmlformats-officedocument.presentationml.tags+xml"/>
  <Override PartName="/ppt/charts/chart172.xml" ContentType="application/vnd.openxmlformats-officedocument.drawingml.chart+xml"/>
  <Override PartName="/ppt/charts/style170.xml" ContentType="application/vnd.ms-office.chartstyle+xml"/>
  <Override PartName="/ppt/charts/colors170.xml" ContentType="application/vnd.ms-office.chartcolorstyle+xml"/>
  <Override PartName="/ppt/notesSlides/notesSlide25.xml" ContentType="application/vnd.openxmlformats-officedocument.presentationml.notesSlide+xml"/>
  <Override PartName="/ppt/charts/chart173.xml" ContentType="application/vnd.openxmlformats-officedocument.drawingml.chart+xml"/>
  <Override PartName="/ppt/charts/style171.xml" ContentType="application/vnd.ms-office.chartstyle+xml"/>
  <Override PartName="/ppt/charts/colors171.xml" ContentType="application/vnd.ms-office.chartcolorstyle+xml"/>
  <Override PartName="/ppt/charts/chart174.xml" ContentType="application/vnd.openxmlformats-officedocument.drawingml.chart+xml"/>
  <Override PartName="/ppt/charts/style172.xml" ContentType="application/vnd.ms-office.chartstyle+xml"/>
  <Override PartName="/ppt/charts/colors172.xml" ContentType="application/vnd.ms-office.chartcolorstyle+xml"/>
  <Override PartName="/ppt/tags/tag133.xml" ContentType="application/vnd.openxmlformats-officedocument.presentationml.tags+xml"/>
  <Override PartName="/ppt/tags/tag134.xml" ContentType="application/vnd.openxmlformats-officedocument.presentationml.tags+xml"/>
  <Override PartName="/ppt/charts/chart175.xml" ContentType="application/vnd.openxmlformats-officedocument.drawingml.chart+xml"/>
  <Override PartName="/ppt/charts/style173.xml" ContentType="application/vnd.ms-office.chartstyle+xml"/>
  <Override PartName="/ppt/charts/colors173.xml" ContentType="application/vnd.ms-office.chartcolorstyle+xml"/>
  <Override PartName="/ppt/tags/tag135.xml" ContentType="application/vnd.openxmlformats-officedocument.presentationml.tags+xml"/>
  <Override PartName="/ppt/charts/chart176.xml" ContentType="application/vnd.openxmlformats-officedocument.drawingml.chart+xml"/>
  <Override PartName="/ppt/charts/style174.xml" ContentType="application/vnd.ms-office.chartstyle+xml"/>
  <Override PartName="/ppt/charts/colors174.xml" ContentType="application/vnd.ms-office.chartcolorstyle+xml"/>
  <Override PartName="/ppt/charts/chart177.xml" ContentType="application/vnd.openxmlformats-officedocument.drawingml.chart+xml"/>
  <Override PartName="/ppt/charts/style175.xml" ContentType="application/vnd.ms-office.chartstyle+xml"/>
  <Override PartName="/ppt/charts/colors175.xml" ContentType="application/vnd.ms-office.chartcolorstyle+xml"/>
  <Override PartName="/ppt/charts/chart178.xml" ContentType="application/vnd.openxmlformats-officedocument.drawingml.chart+xml"/>
  <Override PartName="/ppt/charts/style176.xml" ContentType="application/vnd.ms-office.chartstyle+xml"/>
  <Override PartName="/ppt/charts/colors176.xml" ContentType="application/vnd.ms-office.chartcolorstyle+xml"/>
  <Override PartName="/ppt/charts/chart179.xml" ContentType="application/vnd.openxmlformats-officedocument.drawingml.chart+xml"/>
  <Override PartName="/ppt/charts/style177.xml" ContentType="application/vnd.ms-office.chartstyle+xml"/>
  <Override PartName="/ppt/charts/colors177.xml" ContentType="application/vnd.ms-office.chartcolorstyle+xml"/>
  <Override PartName="/ppt/tags/tag136.xml" ContentType="application/vnd.openxmlformats-officedocument.presentationml.tags+xml"/>
  <Override PartName="/ppt/charts/chart180.xml" ContentType="application/vnd.openxmlformats-officedocument.drawingml.chart+xml"/>
  <Override PartName="/ppt/charts/style178.xml" ContentType="application/vnd.ms-office.chartstyle+xml"/>
  <Override PartName="/ppt/charts/colors178.xml" ContentType="application/vnd.ms-office.chartcolorstyle+xml"/>
  <Override PartName="/ppt/charts/chart181.xml" ContentType="application/vnd.openxmlformats-officedocument.drawingml.chart+xml"/>
  <Override PartName="/ppt/charts/style179.xml" ContentType="application/vnd.ms-office.chartstyle+xml"/>
  <Override PartName="/ppt/charts/colors179.xml" ContentType="application/vnd.ms-office.chartcolorstyle+xml"/>
  <Override PartName="/ppt/charts/chart182.xml" ContentType="application/vnd.openxmlformats-officedocument.drawingml.chart+xml"/>
  <Override PartName="/ppt/charts/style180.xml" ContentType="application/vnd.ms-office.chartstyle+xml"/>
  <Override PartName="/ppt/charts/colors180.xml" ContentType="application/vnd.ms-office.chartcolorstyle+xml"/>
  <Override PartName="/ppt/charts/chart183.xml" ContentType="application/vnd.openxmlformats-officedocument.drawingml.chart+xml"/>
  <Override PartName="/ppt/charts/style181.xml" ContentType="application/vnd.ms-office.chartstyle+xml"/>
  <Override PartName="/ppt/charts/colors181.xml" ContentType="application/vnd.ms-office.chartcolorstyle+xml"/>
  <Override PartName="/ppt/tags/tag137.xml" ContentType="application/vnd.openxmlformats-officedocument.presentationml.tags+xml"/>
  <Override PartName="/ppt/tags/tag138.xml" ContentType="application/vnd.openxmlformats-officedocument.presentationml.tags+xml"/>
  <Override PartName="/ppt/charts/chart184.xml" ContentType="application/vnd.openxmlformats-officedocument.drawingml.chart+xml"/>
  <Override PartName="/ppt/charts/style182.xml" ContentType="application/vnd.ms-office.chartstyle+xml"/>
  <Override PartName="/ppt/charts/colors182.xml" ContentType="application/vnd.ms-office.chartcolorstyle+xml"/>
  <Override PartName="/ppt/tags/tag139.xml" ContentType="application/vnd.openxmlformats-officedocument.presentationml.tags+xml"/>
  <Override PartName="/ppt/tags/tag140.xml" ContentType="application/vnd.openxmlformats-officedocument.presentationml.tags+xml"/>
  <Override PartName="/ppt/charts/chart185.xml" ContentType="application/vnd.openxmlformats-officedocument.drawingml.chart+xml"/>
  <Override PartName="/ppt/charts/style183.xml" ContentType="application/vnd.ms-office.chartstyle+xml"/>
  <Override PartName="/ppt/charts/colors183.xml" ContentType="application/vnd.ms-office.chartcolorstyle+xml"/>
  <Override PartName="/ppt/charts/chart186.xml" ContentType="application/vnd.openxmlformats-officedocument.drawingml.chart+xml"/>
  <Override PartName="/ppt/charts/style184.xml" ContentType="application/vnd.ms-office.chartstyle+xml"/>
  <Override PartName="/ppt/charts/colors184.xml" ContentType="application/vnd.ms-office.chartcolorstyle+xml"/>
  <Override PartName="/ppt/charts/chart187.xml" ContentType="application/vnd.openxmlformats-officedocument.drawingml.chart+xml"/>
  <Override PartName="/ppt/charts/style185.xml" ContentType="application/vnd.ms-office.chartstyle+xml"/>
  <Override PartName="/ppt/charts/colors185.xml" ContentType="application/vnd.ms-office.chartcolorstyle+xml"/>
  <Override PartName="/ppt/tags/tag141.xml" ContentType="application/vnd.openxmlformats-officedocument.presentationml.tags+xml"/>
  <Override PartName="/ppt/charts/chart188.xml" ContentType="application/vnd.openxmlformats-officedocument.drawingml.chart+xml"/>
  <Override PartName="/ppt/charts/style186.xml" ContentType="application/vnd.ms-office.chartstyle+xml"/>
  <Override PartName="/ppt/charts/colors186.xml" ContentType="application/vnd.ms-office.chartcolorstyle+xml"/>
  <Override PartName="/ppt/charts/chart189.xml" ContentType="application/vnd.openxmlformats-officedocument.drawingml.chart+xml"/>
  <Override PartName="/ppt/charts/style187.xml" ContentType="application/vnd.ms-office.chartstyle+xml"/>
  <Override PartName="/ppt/charts/colors187.xml" ContentType="application/vnd.ms-office.chartcolorstyle+xml"/>
  <Override PartName="/ppt/charts/chart190.xml" ContentType="application/vnd.openxmlformats-officedocument.drawingml.chart+xml"/>
  <Override PartName="/ppt/charts/style188.xml" ContentType="application/vnd.ms-office.chartstyle+xml"/>
  <Override PartName="/ppt/charts/colors188.xml" ContentType="application/vnd.ms-office.chartcolorstyle+xml"/>
  <Override PartName="/ppt/tags/tag142.xml" ContentType="application/vnd.openxmlformats-officedocument.presentationml.tags+xml"/>
  <Override PartName="/ppt/charts/chart191.xml" ContentType="application/vnd.openxmlformats-officedocument.drawingml.chart+xml"/>
  <Override PartName="/ppt/charts/style189.xml" ContentType="application/vnd.ms-office.chartstyle+xml"/>
  <Override PartName="/ppt/charts/colors189.xml" ContentType="application/vnd.ms-office.chartcolorstyle+xml"/>
  <Override PartName="/ppt/charts/chart192.xml" ContentType="application/vnd.openxmlformats-officedocument.drawingml.chart+xml"/>
  <Override PartName="/ppt/charts/style190.xml" ContentType="application/vnd.ms-office.chartstyle+xml"/>
  <Override PartName="/ppt/charts/colors190.xml" ContentType="application/vnd.ms-office.chartcolorstyle+xml"/>
  <Override PartName="/ppt/tags/tag143.xml" ContentType="application/vnd.openxmlformats-officedocument.presentationml.tags+xml"/>
  <Override PartName="/ppt/charts/chart193.xml" ContentType="application/vnd.openxmlformats-officedocument.drawingml.chart+xml"/>
  <Override PartName="/ppt/charts/style191.xml" ContentType="application/vnd.ms-office.chartstyle+xml"/>
  <Override PartName="/ppt/charts/colors191.xml" ContentType="application/vnd.ms-office.chartcolorstyle+xml"/>
  <Override PartName="/ppt/charts/chart194.xml" ContentType="application/vnd.openxmlformats-officedocument.drawingml.chart+xml"/>
  <Override PartName="/ppt/charts/style192.xml" ContentType="application/vnd.ms-office.chartstyle+xml"/>
  <Override PartName="/ppt/charts/colors192.xml" ContentType="application/vnd.ms-office.chartcolorstyle+xml"/>
  <Override PartName="/ppt/tags/tag144.xml" ContentType="application/vnd.openxmlformats-officedocument.presentationml.tags+xml"/>
  <Override PartName="/ppt/charts/chart195.xml" ContentType="application/vnd.openxmlformats-officedocument.drawingml.chart+xml"/>
  <Override PartName="/ppt/charts/style193.xml" ContentType="application/vnd.ms-office.chartstyle+xml"/>
  <Override PartName="/ppt/charts/colors193.xml" ContentType="application/vnd.ms-office.chartcolorstyle+xml"/>
  <Override PartName="/ppt/charts/chart196.xml" ContentType="application/vnd.openxmlformats-officedocument.drawingml.chart+xml"/>
  <Override PartName="/ppt/charts/style194.xml" ContentType="application/vnd.ms-office.chartstyle+xml"/>
  <Override PartName="/ppt/charts/colors194.xml" ContentType="application/vnd.ms-office.chartcolorstyle+xml"/>
  <Override PartName="/ppt/tags/tag145.xml" ContentType="application/vnd.openxmlformats-officedocument.presentationml.tags+xml"/>
  <Override PartName="/ppt/charts/chart197.xml" ContentType="application/vnd.openxmlformats-officedocument.drawingml.chart+xml"/>
  <Override PartName="/ppt/charts/style195.xml" ContentType="application/vnd.ms-office.chartstyle+xml"/>
  <Override PartName="/ppt/charts/colors195.xml" ContentType="application/vnd.ms-office.chartcolorstyle+xml"/>
  <Override PartName="/ppt/charts/chart198.xml" ContentType="application/vnd.openxmlformats-officedocument.drawingml.chart+xml"/>
  <Override PartName="/ppt/charts/style196.xml" ContentType="application/vnd.ms-office.chartstyle+xml"/>
  <Override PartName="/ppt/charts/colors196.xml" ContentType="application/vnd.ms-office.chartcolorstyle+xml"/>
  <Override PartName="/ppt/tags/tag146.xml" ContentType="application/vnd.openxmlformats-officedocument.presentationml.tags+xml"/>
  <Override PartName="/ppt/charts/chart199.xml" ContentType="application/vnd.openxmlformats-officedocument.drawingml.chart+xml"/>
  <Override PartName="/ppt/charts/style197.xml" ContentType="application/vnd.ms-office.chartstyle+xml"/>
  <Override PartName="/ppt/charts/colors197.xml" ContentType="application/vnd.ms-office.chartcolorstyle+xml"/>
  <Override PartName="/ppt/charts/chart200.xml" ContentType="application/vnd.openxmlformats-officedocument.drawingml.chart+xml"/>
  <Override PartName="/ppt/charts/style198.xml" ContentType="application/vnd.ms-office.chartstyle+xml"/>
  <Override PartName="/ppt/charts/colors198.xml" ContentType="application/vnd.ms-office.chartcolorstyle+xml"/>
  <Override PartName="/ppt/tags/tag147.xml" ContentType="application/vnd.openxmlformats-officedocument.presentationml.tags+xml"/>
  <Override PartName="/ppt/charts/chart201.xml" ContentType="application/vnd.openxmlformats-officedocument.drawingml.chart+xml"/>
  <Override PartName="/ppt/charts/style199.xml" ContentType="application/vnd.ms-office.chartstyle+xml"/>
  <Override PartName="/ppt/charts/colors199.xml" ContentType="application/vnd.ms-office.chartcolorstyle+xml"/>
  <Override PartName="/ppt/charts/chart202.xml" ContentType="application/vnd.openxmlformats-officedocument.drawingml.chart+xml"/>
  <Override PartName="/ppt/charts/style200.xml" ContentType="application/vnd.ms-office.chartstyle+xml"/>
  <Override PartName="/ppt/charts/colors200.xml" ContentType="application/vnd.ms-office.chartcolorstyle+xml"/>
  <Override PartName="/ppt/tags/tag148.xml" ContentType="application/vnd.openxmlformats-officedocument.presentationml.tags+xml"/>
  <Override PartName="/ppt/charts/chart203.xml" ContentType="application/vnd.openxmlformats-officedocument.drawingml.chart+xml"/>
  <Override PartName="/ppt/charts/style201.xml" ContentType="application/vnd.ms-office.chartstyle+xml"/>
  <Override PartName="/ppt/charts/colors201.xml" ContentType="application/vnd.ms-office.chartcolorstyle+xml"/>
  <Override PartName="/ppt/charts/chart204.xml" ContentType="application/vnd.openxmlformats-officedocument.drawingml.chart+xml"/>
  <Override PartName="/ppt/charts/style202.xml" ContentType="application/vnd.ms-office.chartstyle+xml"/>
  <Override PartName="/ppt/charts/colors202.xml" ContentType="application/vnd.ms-office.chartcolorstyl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charts/chart205.xml" ContentType="application/vnd.openxmlformats-officedocument.drawingml.chart+xml"/>
  <Override PartName="/ppt/charts/style203.xml" ContentType="application/vnd.ms-office.chartstyle+xml"/>
  <Override PartName="/ppt/charts/colors203.xml" ContentType="application/vnd.ms-office.chartcolorstyle+xml"/>
  <Override PartName="/ppt/charts/chart206.xml" ContentType="application/vnd.openxmlformats-officedocument.drawingml.chart+xml"/>
  <Override PartName="/ppt/charts/style204.xml" ContentType="application/vnd.ms-office.chartstyle+xml"/>
  <Override PartName="/ppt/charts/colors204.xml" ContentType="application/vnd.ms-office.chartcolorstyle+xml"/>
  <Override PartName="/ppt/charts/chart207.xml" ContentType="application/vnd.openxmlformats-officedocument.drawingml.chart+xml"/>
  <Override PartName="/ppt/charts/style205.xml" ContentType="application/vnd.ms-office.chartstyle+xml"/>
  <Override PartName="/ppt/charts/colors205.xml" ContentType="application/vnd.ms-office.chartcolorstyle+xml"/>
  <Override PartName="/ppt/charts/chart208.xml" ContentType="application/vnd.openxmlformats-officedocument.drawingml.chart+xml"/>
  <Override PartName="/ppt/charts/style206.xml" ContentType="application/vnd.ms-office.chartstyle+xml"/>
  <Override PartName="/ppt/charts/colors206.xml" ContentType="application/vnd.ms-office.chartcolorstyle+xml"/>
  <Override PartName="/ppt/tags/tag163.xml" ContentType="application/vnd.openxmlformats-officedocument.presentationml.tags+xml"/>
  <Override PartName="/ppt/charts/chart209.xml" ContentType="application/vnd.openxmlformats-officedocument.drawingml.chart+xml"/>
  <Override PartName="/ppt/charts/style207.xml" ContentType="application/vnd.ms-office.chartstyle+xml"/>
  <Override PartName="/ppt/charts/colors207.xml" ContentType="application/vnd.ms-office.chartcolorstyle+xml"/>
  <Override PartName="/ppt/charts/chart210.xml" ContentType="application/vnd.openxmlformats-officedocument.drawingml.chart+xml"/>
  <Override PartName="/ppt/charts/style208.xml" ContentType="application/vnd.ms-office.chartstyle+xml"/>
  <Override PartName="/ppt/charts/colors208.xml" ContentType="application/vnd.ms-office.chartcolorstyle+xml"/>
  <Override PartName="/ppt/charts/chart211.xml" ContentType="application/vnd.openxmlformats-officedocument.drawingml.chart+xml"/>
  <Override PartName="/ppt/charts/style209.xml" ContentType="application/vnd.ms-office.chartstyle+xml"/>
  <Override PartName="/ppt/charts/colors209.xml" ContentType="application/vnd.ms-office.chartcolorstyle+xml"/>
  <Override PartName="/ppt/charts/chart212.xml" ContentType="application/vnd.openxmlformats-officedocument.drawingml.chart+xml"/>
  <Override PartName="/ppt/charts/style210.xml" ContentType="application/vnd.ms-office.chartstyle+xml"/>
  <Override PartName="/ppt/charts/colors210.xml" ContentType="application/vnd.ms-office.chartcolorstyle+xml"/>
  <Override PartName="/ppt/tags/tag164.xml" ContentType="application/vnd.openxmlformats-officedocument.presentationml.tags+xml"/>
  <Override PartName="/ppt/charts/chart213.xml" ContentType="application/vnd.openxmlformats-officedocument.drawingml.chart+xml"/>
  <Override PartName="/ppt/charts/style211.xml" ContentType="application/vnd.ms-office.chartstyle+xml"/>
  <Override PartName="/ppt/charts/colors211.xml" ContentType="application/vnd.ms-office.chartcolorstyle+xml"/>
  <Override PartName="/ppt/tags/tag165.xml" ContentType="application/vnd.openxmlformats-officedocument.presentationml.tags+xml"/>
  <Override PartName="/ppt/charts/chart214.xml" ContentType="application/vnd.openxmlformats-officedocument.drawingml.chart+xml"/>
  <Override PartName="/ppt/charts/style212.xml" ContentType="application/vnd.ms-office.chartstyle+xml"/>
  <Override PartName="/ppt/charts/colors212.xml" ContentType="application/vnd.ms-office.chartcolorstyle+xml"/>
  <Override PartName="/ppt/tags/tag166.xml" ContentType="application/vnd.openxmlformats-officedocument.presentationml.tags+xml"/>
  <Override PartName="/ppt/charts/chart215.xml" ContentType="application/vnd.openxmlformats-officedocument.drawingml.chart+xml"/>
  <Override PartName="/ppt/charts/style213.xml" ContentType="application/vnd.ms-office.chartstyle+xml"/>
  <Override PartName="/ppt/charts/colors213.xml" ContentType="application/vnd.ms-office.chartcolorstyle+xml"/>
  <Override PartName="/ppt/charts/chart216.xml" ContentType="application/vnd.openxmlformats-officedocument.drawingml.chart+xml"/>
  <Override PartName="/ppt/charts/style214.xml" ContentType="application/vnd.ms-office.chartstyle+xml"/>
  <Override PartName="/ppt/charts/colors214.xml" ContentType="application/vnd.ms-office.chartcolorstyl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charts/chart217.xml" ContentType="application/vnd.openxmlformats-officedocument.drawingml.chart+xml"/>
  <Override PartName="/ppt/charts/style215.xml" ContentType="application/vnd.ms-office.chartstyle+xml"/>
  <Override PartName="/ppt/charts/colors215.xml" ContentType="application/vnd.ms-office.chartcolorstyle+xml"/>
  <Override PartName="/ppt/tags/tag180.xml" ContentType="application/vnd.openxmlformats-officedocument.presentationml.tags+xml"/>
  <Override PartName="/ppt/charts/chart218.xml" ContentType="application/vnd.openxmlformats-officedocument.drawingml.chart+xml"/>
  <Override PartName="/ppt/charts/style216.xml" ContentType="application/vnd.ms-office.chartstyle+xml"/>
  <Override PartName="/ppt/charts/colors216.xml" ContentType="application/vnd.ms-office.chartcolorstyle+xml"/>
  <Override PartName="/ppt/charts/chart219.xml" ContentType="application/vnd.openxmlformats-officedocument.drawingml.chart+xml"/>
  <Override PartName="/ppt/charts/style217.xml" ContentType="application/vnd.ms-office.chartstyle+xml"/>
  <Override PartName="/ppt/charts/colors217.xml" ContentType="application/vnd.ms-office.chartcolorstyle+xml"/>
  <Override PartName="/ppt/charts/chart220.xml" ContentType="application/vnd.openxmlformats-officedocument.drawingml.chart+xml"/>
  <Override PartName="/ppt/charts/style218.xml" ContentType="application/vnd.ms-office.chartstyle+xml"/>
  <Override PartName="/ppt/charts/colors218.xml" ContentType="application/vnd.ms-office.chartcolorstyle+xml"/>
  <Override PartName="/ppt/charts/chart221.xml" ContentType="application/vnd.openxmlformats-officedocument.drawingml.chart+xml"/>
  <Override PartName="/ppt/charts/style219.xml" ContentType="application/vnd.ms-office.chartstyle+xml"/>
  <Override PartName="/ppt/charts/colors219.xml" ContentType="application/vnd.ms-office.chartcolorstyle+xml"/>
  <Override PartName="/ppt/tags/tag181.xml" ContentType="application/vnd.openxmlformats-officedocument.presentationml.tags+xml"/>
  <Override PartName="/ppt/charts/chart222.xml" ContentType="application/vnd.openxmlformats-officedocument.drawingml.chart+xml"/>
  <Override PartName="/ppt/charts/style220.xml" ContentType="application/vnd.ms-office.chartstyle+xml"/>
  <Override PartName="/ppt/charts/colors220.xml" ContentType="application/vnd.ms-office.chartcolorstyle+xml"/>
  <Override PartName="/ppt/charts/chart223.xml" ContentType="application/vnd.openxmlformats-officedocument.drawingml.chart+xml"/>
  <Override PartName="/ppt/charts/style221.xml" ContentType="application/vnd.ms-office.chartstyle+xml"/>
  <Override PartName="/ppt/charts/colors221.xml" ContentType="application/vnd.ms-office.chartcolorstyle+xml"/>
  <Override PartName="/ppt/charts/chart224.xml" ContentType="application/vnd.openxmlformats-officedocument.drawingml.chart+xml"/>
  <Override PartName="/ppt/charts/style222.xml" ContentType="application/vnd.ms-office.chartstyle+xml"/>
  <Override PartName="/ppt/charts/colors222.xml" ContentType="application/vnd.ms-office.chartcolorstyle+xml"/>
  <Override PartName="/ppt/charts/chart225.xml" ContentType="application/vnd.openxmlformats-officedocument.drawingml.chart+xml"/>
  <Override PartName="/ppt/charts/style223.xml" ContentType="application/vnd.ms-office.chartstyle+xml"/>
  <Override PartName="/ppt/charts/colors223.xml" ContentType="application/vnd.ms-office.chartcolorstyle+xml"/>
  <Override PartName="/ppt/tags/tag182.xml" ContentType="application/vnd.openxmlformats-officedocument.presentationml.tags+xml"/>
  <Override PartName="/ppt/tags/tag183.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65" r:id="rId4"/>
    <p:sldMasterId id="2147483808" r:id="rId5"/>
  </p:sldMasterIdLst>
  <p:notesMasterIdLst>
    <p:notesMasterId r:id="rId348"/>
  </p:notesMasterIdLst>
  <p:sldIdLst>
    <p:sldId id="260" r:id="rId6"/>
    <p:sldId id="411" r:id="rId7"/>
    <p:sldId id="261" r:id="rId8"/>
    <p:sldId id="262" r:id="rId9"/>
    <p:sldId id="413" r:id="rId10"/>
    <p:sldId id="3075" r:id="rId11"/>
    <p:sldId id="396" r:id="rId12"/>
    <p:sldId id="258" r:id="rId13"/>
    <p:sldId id="412" r:id="rId14"/>
    <p:sldId id="317" r:id="rId15"/>
    <p:sldId id="281" r:id="rId16"/>
    <p:sldId id="506" r:id="rId17"/>
    <p:sldId id="2670" r:id="rId18"/>
    <p:sldId id="2671" r:id="rId19"/>
    <p:sldId id="2672" r:id="rId20"/>
    <p:sldId id="2673" r:id="rId21"/>
    <p:sldId id="2674" r:id="rId22"/>
    <p:sldId id="2675" r:id="rId23"/>
    <p:sldId id="310" r:id="rId24"/>
    <p:sldId id="311" r:id="rId25"/>
    <p:sldId id="2676" r:id="rId26"/>
    <p:sldId id="2677" r:id="rId27"/>
    <p:sldId id="2678" r:id="rId28"/>
    <p:sldId id="2679" r:id="rId29"/>
    <p:sldId id="305" r:id="rId30"/>
    <p:sldId id="306" r:id="rId31"/>
    <p:sldId id="535" r:id="rId32"/>
    <p:sldId id="303" r:id="rId33"/>
    <p:sldId id="2680" r:id="rId34"/>
    <p:sldId id="2681" r:id="rId35"/>
    <p:sldId id="2684" r:id="rId36"/>
    <p:sldId id="2685" r:id="rId37"/>
    <p:sldId id="2682" r:id="rId38"/>
    <p:sldId id="2683" r:id="rId39"/>
    <p:sldId id="2686" r:id="rId40"/>
    <p:sldId id="2687" r:id="rId41"/>
    <p:sldId id="2688" r:id="rId42"/>
    <p:sldId id="2689" r:id="rId43"/>
    <p:sldId id="2690" r:id="rId44"/>
    <p:sldId id="270" r:id="rId45"/>
    <p:sldId id="296" r:id="rId46"/>
    <p:sldId id="2691" r:id="rId47"/>
    <p:sldId id="2692" r:id="rId48"/>
    <p:sldId id="2693" r:id="rId49"/>
    <p:sldId id="2694" r:id="rId50"/>
    <p:sldId id="2695" r:id="rId51"/>
    <p:sldId id="2696" r:id="rId52"/>
    <p:sldId id="2664" r:id="rId53"/>
    <p:sldId id="269" r:id="rId54"/>
    <p:sldId id="2697" r:id="rId55"/>
    <p:sldId id="273" r:id="rId56"/>
    <p:sldId id="272" r:id="rId57"/>
    <p:sldId id="280" r:id="rId58"/>
    <p:sldId id="2698" r:id="rId59"/>
    <p:sldId id="2699" r:id="rId60"/>
    <p:sldId id="2700" r:id="rId61"/>
    <p:sldId id="3079" r:id="rId62"/>
    <p:sldId id="2701" r:id="rId63"/>
    <p:sldId id="309" r:id="rId64"/>
    <p:sldId id="264" r:id="rId65"/>
    <p:sldId id="285" r:id="rId66"/>
    <p:sldId id="294" r:id="rId67"/>
    <p:sldId id="293" r:id="rId68"/>
    <p:sldId id="295" r:id="rId69"/>
    <p:sldId id="2702" r:id="rId70"/>
    <p:sldId id="299" r:id="rId71"/>
    <p:sldId id="312" r:id="rId72"/>
    <p:sldId id="283" r:id="rId73"/>
    <p:sldId id="301" r:id="rId74"/>
    <p:sldId id="287" r:id="rId75"/>
    <p:sldId id="288" r:id="rId76"/>
    <p:sldId id="282" r:id="rId77"/>
    <p:sldId id="2703" r:id="rId78"/>
    <p:sldId id="268" r:id="rId79"/>
    <p:sldId id="319" r:id="rId80"/>
    <p:sldId id="291" r:id="rId81"/>
    <p:sldId id="315" r:id="rId82"/>
    <p:sldId id="313" r:id="rId83"/>
    <p:sldId id="314" r:id="rId84"/>
    <p:sldId id="298" r:id="rId85"/>
    <p:sldId id="2704" r:id="rId86"/>
    <p:sldId id="2705" r:id="rId87"/>
    <p:sldId id="3080" r:id="rId88"/>
    <p:sldId id="2706" r:id="rId89"/>
    <p:sldId id="2707" r:id="rId90"/>
    <p:sldId id="256" r:id="rId91"/>
    <p:sldId id="507" r:id="rId92"/>
    <p:sldId id="2708" r:id="rId93"/>
    <p:sldId id="2709" r:id="rId94"/>
    <p:sldId id="2710" r:id="rId95"/>
    <p:sldId id="2711" r:id="rId96"/>
    <p:sldId id="2712" r:id="rId97"/>
    <p:sldId id="502" r:id="rId98"/>
    <p:sldId id="503" r:id="rId99"/>
    <p:sldId id="504" r:id="rId100"/>
    <p:sldId id="307" r:id="rId101"/>
    <p:sldId id="2713" r:id="rId102"/>
    <p:sldId id="505" r:id="rId103"/>
    <p:sldId id="2714" r:id="rId104"/>
    <p:sldId id="2715" r:id="rId105"/>
    <p:sldId id="2716" r:id="rId106"/>
    <p:sldId id="2717" r:id="rId107"/>
    <p:sldId id="510" r:id="rId108"/>
    <p:sldId id="2718" r:id="rId109"/>
    <p:sldId id="2719" r:id="rId110"/>
    <p:sldId id="2720" r:id="rId111"/>
    <p:sldId id="2669" r:id="rId112"/>
    <p:sldId id="2668" r:id="rId113"/>
    <p:sldId id="2721" r:id="rId114"/>
    <p:sldId id="511" r:id="rId115"/>
    <p:sldId id="513" r:id="rId116"/>
    <p:sldId id="515" r:id="rId117"/>
    <p:sldId id="2722" r:id="rId118"/>
    <p:sldId id="512" r:id="rId119"/>
    <p:sldId id="514" r:id="rId120"/>
    <p:sldId id="516" r:id="rId121"/>
    <p:sldId id="517" r:id="rId122"/>
    <p:sldId id="2723" r:id="rId123"/>
    <p:sldId id="2724" r:id="rId124"/>
    <p:sldId id="2725" r:id="rId125"/>
    <p:sldId id="2726" r:id="rId126"/>
    <p:sldId id="2727" r:id="rId127"/>
    <p:sldId id="2667" r:id="rId128"/>
    <p:sldId id="2666" r:id="rId129"/>
    <p:sldId id="338" r:id="rId130"/>
    <p:sldId id="263" r:id="rId131"/>
    <p:sldId id="2728" r:id="rId132"/>
    <p:sldId id="2729" r:id="rId133"/>
    <p:sldId id="302" r:id="rId134"/>
    <p:sldId id="304" r:id="rId135"/>
    <p:sldId id="2730" r:id="rId136"/>
    <p:sldId id="2731" r:id="rId137"/>
    <p:sldId id="2732" r:id="rId138"/>
    <p:sldId id="2733" r:id="rId139"/>
    <p:sldId id="2734" r:id="rId140"/>
    <p:sldId id="2735" r:id="rId141"/>
    <p:sldId id="2736" r:id="rId142"/>
    <p:sldId id="2737" r:id="rId143"/>
    <p:sldId id="2738" r:id="rId144"/>
    <p:sldId id="316" r:id="rId145"/>
    <p:sldId id="2739" r:id="rId146"/>
    <p:sldId id="318" r:id="rId147"/>
    <p:sldId id="2740" r:id="rId148"/>
    <p:sldId id="321" r:id="rId149"/>
    <p:sldId id="339" r:id="rId150"/>
    <p:sldId id="2741" r:id="rId151"/>
    <p:sldId id="2742" r:id="rId152"/>
    <p:sldId id="308" r:id="rId153"/>
    <p:sldId id="324" r:id="rId154"/>
    <p:sldId id="286" r:id="rId155"/>
    <p:sldId id="2743" r:id="rId156"/>
    <p:sldId id="2744" r:id="rId157"/>
    <p:sldId id="2745" r:id="rId158"/>
    <p:sldId id="332" r:id="rId159"/>
    <p:sldId id="333" r:id="rId160"/>
    <p:sldId id="334" r:id="rId161"/>
    <p:sldId id="329" r:id="rId162"/>
    <p:sldId id="328" r:id="rId163"/>
    <p:sldId id="292" r:id="rId164"/>
    <p:sldId id="2746" r:id="rId165"/>
    <p:sldId id="2747" r:id="rId166"/>
    <p:sldId id="2748" r:id="rId167"/>
    <p:sldId id="337" r:id="rId168"/>
    <p:sldId id="2749" r:id="rId169"/>
    <p:sldId id="2750" r:id="rId170"/>
    <p:sldId id="2852" r:id="rId171"/>
    <p:sldId id="267" r:id="rId172"/>
    <p:sldId id="2853" r:id="rId173"/>
    <p:sldId id="2854" r:id="rId174"/>
    <p:sldId id="2855" r:id="rId175"/>
    <p:sldId id="2856" r:id="rId176"/>
    <p:sldId id="2857" r:id="rId177"/>
    <p:sldId id="2858" r:id="rId178"/>
    <p:sldId id="2859" r:id="rId179"/>
    <p:sldId id="2860" r:id="rId180"/>
    <p:sldId id="2861" r:id="rId181"/>
    <p:sldId id="2862" r:id="rId182"/>
    <p:sldId id="2863" r:id="rId183"/>
    <p:sldId id="2864" r:id="rId184"/>
    <p:sldId id="2865" r:id="rId185"/>
    <p:sldId id="2866" r:id="rId186"/>
    <p:sldId id="2867" r:id="rId187"/>
    <p:sldId id="2868" r:id="rId188"/>
    <p:sldId id="2869" r:id="rId189"/>
    <p:sldId id="2870" r:id="rId190"/>
    <p:sldId id="2871" r:id="rId191"/>
    <p:sldId id="2872" r:id="rId192"/>
    <p:sldId id="2873" r:id="rId193"/>
    <p:sldId id="2874" r:id="rId194"/>
    <p:sldId id="2875" r:id="rId195"/>
    <p:sldId id="2876" r:id="rId196"/>
    <p:sldId id="2877" r:id="rId197"/>
    <p:sldId id="2878" r:id="rId198"/>
    <p:sldId id="3083" r:id="rId199"/>
    <p:sldId id="2879" r:id="rId200"/>
    <p:sldId id="2880" r:id="rId201"/>
    <p:sldId id="2881" r:id="rId202"/>
    <p:sldId id="2882" r:id="rId203"/>
    <p:sldId id="2883" r:id="rId204"/>
    <p:sldId id="2884" r:id="rId205"/>
    <p:sldId id="2885" r:id="rId206"/>
    <p:sldId id="2886" r:id="rId207"/>
    <p:sldId id="2887" r:id="rId208"/>
    <p:sldId id="2888" r:id="rId209"/>
    <p:sldId id="2889" r:id="rId210"/>
    <p:sldId id="2890" r:id="rId211"/>
    <p:sldId id="2891" r:id="rId212"/>
    <p:sldId id="2892" r:id="rId213"/>
    <p:sldId id="2893" r:id="rId214"/>
    <p:sldId id="2894" r:id="rId215"/>
    <p:sldId id="2895" r:id="rId216"/>
    <p:sldId id="2896" r:id="rId217"/>
    <p:sldId id="2897" r:id="rId218"/>
    <p:sldId id="2898" r:id="rId219"/>
    <p:sldId id="2899" r:id="rId220"/>
    <p:sldId id="2900" r:id="rId221"/>
    <p:sldId id="2901" r:id="rId222"/>
    <p:sldId id="2902" r:id="rId223"/>
    <p:sldId id="2903" r:id="rId224"/>
    <p:sldId id="2904" r:id="rId225"/>
    <p:sldId id="2967" r:id="rId226"/>
    <p:sldId id="3086" r:id="rId227"/>
    <p:sldId id="2968" r:id="rId228"/>
    <p:sldId id="2969" r:id="rId229"/>
    <p:sldId id="2970" r:id="rId230"/>
    <p:sldId id="2971" r:id="rId231"/>
    <p:sldId id="2972" r:id="rId232"/>
    <p:sldId id="342" r:id="rId233"/>
    <p:sldId id="2973" r:id="rId234"/>
    <p:sldId id="2974" r:id="rId235"/>
    <p:sldId id="2975" r:id="rId236"/>
    <p:sldId id="2976" r:id="rId237"/>
    <p:sldId id="2977" r:id="rId238"/>
    <p:sldId id="2978" r:id="rId239"/>
    <p:sldId id="2979" r:id="rId240"/>
    <p:sldId id="2980" r:id="rId241"/>
    <p:sldId id="2981" r:id="rId242"/>
    <p:sldId id="2982" r:id="rId243"/>
    <p:sldId id="2983" r:id="rId244"/>
    <p:sldId id="2984" r:id="rId245"/>
    <p:sldId id="2985" r:id="rId246"/>
    <p:sldId id="2986" r:id="rId247"/>
    <p:sldId id="2987" r:id="rId248"/>
    <p:sldId id="2988" r:id="rId249"/>
    <p:sldId id="2989" r:id="rId250"/>
    <p:sldId id="2990" r:id="rId251"/>
    <p:sldId id="2991" r:id="rId252"/>
    <p:sldId id="2992" r:id="rId253"/>
    <p:sldId id="2993" r:id="rId254"/>
    <p:sldId id="2994" r:id="rId255"/>
    <p:sldId id="2995" r:id="rId256"/>
    <p:sldId id="2996" r:id="rId257"/>
    <p:sldId id="2997" r:id="rId258"/>
    <p:sldId id="343" r:id="rId259"/>
    <p:sldId id="2998" r:id="rId260"/>
    <p:sldId id="2999" r:id="rId261"/>
    <p:sldId id="3000" r:id="rId262"/>
    <p:sldId id="3001" r:id="rId263"/>
    <p:sldId id="3002" r:id="rId264"/>
    <p:sldId id="3003" r:id="rId265"/>
    <p:sldId id="2663" r:id="rId266"/>
    <p:sldId id="3004" r:id="rId267"/>
    <p:sldId id="3005" r:id="rId268"/>
    <p:sldId id="331" r:id="rId269"/>
    <p:sldId id="3006" r:id="rId270"/>
    <p:sldId id="2662" r:id="rId271"/>
    <p:sldId id="3007" r:id="rId272"/>
    <p:sldId id="3008" r:id="rId273"/>
    <p:sldId id="3009" r:id="rId274"/>
    <p:sldId id="3010" r:id="rId275"/>
    <p:sldId id="3011" r:id="rId276"/>
    <p:sldId id="3012" r:id="rId277"/>
    <p:sldId id="3013" r:id="rId278"/>
    <p:sldId id="3014" r:id="rId279"/>
    <p:sldId id="3015" r:id="rId280"/>
    <p:sldId id="3016" r:id="rId281"/>
    <p:sldId id="3017" r:id="rId282"/>
    <p:sldId id="3085" r:id="rId283"/>
    <p:sldId id="3018" r:id="rId284"/>
    <p:sldId id="3019" r:id="rId285"/>
    <p:sldId id="3020" r:id="rId286"/>
    <p:sldId id="3021" r:id="rId287"/>
    <p:sldId id="3022" r:id="rId288"/>
    <p:sldId id="3023" r:id="rId289"/>
    <p:sldId id="3024" r:id="rId290"/>
    <p:sldId id="3025" r:id="rId291"/>
    <p:sldId id="3026" r:id="rId292"/>
    <p:sldId id="3027" r:id="rId293"/>
    <p:sldId id="3028" r:id="rId294"/>
    <p:sldId id="3029" r:id="rId295"/>
    <p:sldId id="3030" r:id="rId296"/>
    <p:sldId id="3031" r:id="rId297"/>
    <p:sldId id="3032" r:id="rId298"/>
    <p:sldId id="3033" r:id="rId299"/>
    <p:sldId id="3034" r:id="rId300"/>
    <p:sldId id="3035" r:id="rId301"/>
    <p:sldId id="3036" r:id="rId302"/>
    <p:sldId id="3037" r:id="rId303"/>
    <p:sldId id="3038" r:id="rId304"/>
    <p:sldId id="3039" r:id="rId305"/>
    <p:sldId id="3040" r:id="rId306"/>
    <p:sldId id="265" r:id="rId307"/>
    <p:sldId id="341" r:id="rId308"/>
    <p:sldId id="3041" r:id="rId309"/>
    <p:sldId id="3042" r:id="rId310"/>
    <p:sldId id="3043" r:id="rId311"/>
    <p:sldId id="3044" r:id="rId312"/>
    <p:sldId id="3045" r:id="rId313"/>
    <p:sldId id="3046" r:id="rId314"/>
    <p:sldId id="3047" r:id="rId315"/>
    <p:sldId id="3048" r:id="rId316"/>
    <p:sldId id="3049" r:id="rId317"/>
    <p:sldId id="3050" r:id="rId318"/>
    <p:sldId id="3051" r:id="rId319"/>
    <p:sldId id="3052" r:id="rId320"/>
    <p:sldId id="3053" r:id="rId321"/>
    <p:sldId id="3054" r:id="rId322"/>
    <p:sldId id="3055" r:id="rId323"/>
    <p:sldId id="3056" r:id="rId324"/>
    <p:sldId id="3057" r:id="rId325"/>
    <p:sldId id="3058" r:id="rId326"/>
    <p:sldId id="3059" r:id="rId327"/>
    <p:sldId id="347" r:id="rId328"/>
    <p:sldId id="3060" r:id="rId329"/>
    <p:sldId id="345" r:id="rId330"/>
    <p:sldId id="346" r:id="rId331"/>
    <p:sldId id="326" r:id="rId332"/>
    <p:sldId id="3061" r:id="rId333"/>
    <p:sldId id="3062" r:id="rId334"/>
    <p:sldId id="3063" r:id="rId335"/>
    <p:sldId id="3064" r:id="rId336"/>
    <p:sldId id="3065" r:id="rId337"/>
    <p:sldId id="3066" r:id="rId338"/>
    <p:sldId id="3067" r:id="rId339"/>
    <p:sldId id="3068" r:id="rId340"/>
    <p:sldId id="3069" r:id="rId341"/>
    <p:sldId id="3070" r:id="rId342"/>
    <p:sldId id="3071" r:id="rId343"/>
    <p:sldId id="3072" r:id="rId344"/>
    <p:sldId id="344" r:id="rId345"/>
    <p:sldId id="3073" r:id="rId346"/>
    <p:sldId id="3074" r:id="rId347"/>
  </p:sldIdLst>
  <p:sldSz cx="12192000" cy="6858000"/>
  <p:notesSz cx="70104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oreword" id="{FD2A2156-F318-4711-A121-CF3680E02AD9}">
          <p14:sldIdLst>
            <p14:sldId id="260"/>
            <p14:sldId id="411"/>
            <p14:sldId id="261"/>
            <p14:sldId id="262"/>
          </p14:sldIdLst>
        </p14:section>
        <p14:section name="Table of Contents" id="{7C488214-F5BB-47F9-9E3A-806D2C461B7F}">
          <p14:sldIdLst>
            <p14:sldId id="413"/>
          </p14:sldIdLst>
        </p14:section>
        <p14:section name="Introduction" id="{B38FB871-8534-4E30-A417-ED070AEFC0A8}">
          <p14:sldIdLst>
            <p14:sldId id="3075"/>
            <p14:sldId id="396"/>
            <p14:sldId id="258"/>
            <p14:sldId id="412"/>
          </p14:sldIdLst>
        </p14:section>
        <p14:section name="Executive Summary" id="{402DB5B0-0657-4EDC-9D35-A801F0CDD478}">
          <p14:sldIdLst>
            <p14:sldId id="317"/>
            <p14:sldId id="281"/>
            <p14:sldId id="506"/>
            <p14:sldId id="2670"/>
            <p14:sldId id="2671"/>
            <p14:sldId id="2672"/>
            <p14:sldId id="2673"/>
            <p14:sldId id="2674"/>
            <p14:sldId id="2675"/>
            <p14:sldId id="310"/>
            <p14:sldId id="311"/>
            <p14:sldId id="2676"/>
            <p14:sldId id="2677"/>
            <p14:sldId id="2678"/>
            <p14:sldId id="2679"/>
            <p14:sldId id="305"/>
            <p14:sldId id="306"/>
            <p14:sldId id="535"/>
            <p14:sldId id="303"/>
            <p14:sldId id="2680"/>
            <p14:sldId id="2681"/>
            <p14:sldId id="2684"/>
            <p14:sldId id="2685"/>
            <p14:sldId id="2682"/>
            <p14:sldId id="2683"/>
            <p14:sldId id="2686"/>
            <p14:sldId id="2687"/>
            <p14:sldId id="2688"/>
            <p14:sldId id="2689"/>
            <p14:sldId id="2690"/>
            <p14:sldId id="270"/>
            <p14:sldId id="296"/>
            <p14:sldId id="2691"/>
            <p14:sldId id="2692"/>
            <p14:sldId id="2693"/>
            <p14:sldId id="2694"/>
            <p14:sldId id="2695"/>
            <p14:sldId id="2696"/>
            <p14:sldId id="2664"/>
            <p14:sldId id="269"/>
            <p14:sldId id="2697"/>
            <p14:sldId id="273"/>
            <p14:sldId id="272"/>
            <p14:sldId id="280"/>
          </p14:sldIdLst>
        </p14:section>
        <p14:section name="Country Profiles" id="{BEF27E93-6E7C-49AC-B6D3-C98B6CFE3A4B}">
          <p14:sldIdLst>
            <p14:sldId id="2698"/>
            <p14:sldId id="2699"/>
          </p14:sldIdLst>
        </p14:section>
        <p14:section name="Brazil" id="{D282CF1D-6FD5-4F35-B878-51544CE18A84}">
          <p14:sldIdLst>
            <p14:sldId id="2700"/>
            <p14:sldId id="3079"/>
            <p14:sldId id="2701"/>
            <p14:sldId id="309"/>
            <p14:sldId id="264"/>
            <p14:sldId id="285"/>
            <p14:sldId id="294"/>
            <p14:sldId id="293"/>
            <p14:sldId id="295"/>
            <p14:sldId id="2702"/>
            <p14:sldId id="299"/>
            <p14:sldId id="312"/>
            <p14:sldId id="283"/>
            <p14:sldId id="301"/>
            <p14:sldId id="287"/>
            <p14:sldId id="288"/>
            <p14:sldId id="282"/>
            <p14:sldId id="2703"/>
            <p14:sldId id="268"/>
            <p14:sldId id="319"/>
            <p14:sldId id="291"/>
            <p14:sldId id="315"/>
            <p14:sldId id="313"/>
            <p14:sldId id="314"/>
            <p14:sldId id="298"/>
            <p14:sldId id="2704"/>
          </p14:sldIdLst>
        </p14:section>
        <p14:section name="China" id="{4B4E5217-3E52-4326-88E2-A2513E33F56E}">
          <p14:sldIdLst>
            <p14:sldId id="2705"/>
            <p14:sldId id="3080"/>
            <p14:sldId id="2706"/>
            <p14:sldId id="2707"/>
            <p14:sldId id="256"/>
            <p14:sldId id="507"/>
            <p14:sldId id="2708"/>
            <p14:sldId id="2709"/>
            <p14:sldId id="2710"/>
            <p14:sldId id="2711"/>
            <p14:sldId id="2712"/>
            <p14:sldId id="502"/>
            <p14:sldId id="503"/>
            <p14:sldId id="504"/>
            <p14:sldId id="307"/>
            <p14:sldId id="2713"/>
            <p14:sldId id="505"/>
            <p14:sldId id="2714"/>
            <p14:sldId id="2715"/>
            <p14:sldId id="2716"/>
            <p14:sldId id="2717"/>
            <p14:sldId id="510"/>
            <p14:sldId id="2718"/>
            <p14:sldId id="2719"/>
            <p14:sldId id="2720"/>
            <p14:sldId id="2669"/>
            <p14:sldId id="2668"/>
            <p14:sldId id="2721"/>
            <p14:sldId id="511"/>
            <p14:sldId id="513"/>
            <p14:sldId id="515"/>
            <p14:sldId id="2722"/>
            <p14:sldId id="512"/>
            <p14:sldId id="514"/>
            <p14:sldId id="516"/>
            <p14:sldId id="517"/>
            <p14:sldId id="2723"/>
            <p14:sldId id="2724"/>
            <p14:sldId id="2725"/>
            <p14:sldId id="2726"/>
            <p14:sldId id="2727"/>
            <p14:sldId id="2667"/>
            <p14:sldId id="2666"/>
          </p14:sldIdLst>
        </p14:section>
        <p14:section name="India" id="{A61FFDC4-5681-464D-A31D-15DAD0F66D48}">
          <p14:sldIdLst>
            <p14:sldId id="338"/>
            <p14:sldId id="263"/>
            <p14:sldId id="2728"/>
            <p14:sldId id="2729"/>
            <p14:sldId id="302"/>
            <p14:sldId id="304"/>
            <p14:sldId id="2730"/>
            <p14:sldId id="2731"/>
            <p14:sldId id="2732"/>
            <p14:sldId id="2733"/>
            <p14:sldId id="2734"/>
            <p14:sldId id="2735"/>
            <p14:sldId id="2736"/>
            <p14:sldId id="2737"/>
            <p14:sldId id="2738"/>
            <p14:sldId id="316"/>
            <p14:sldId id="2739"/>
            <p14:sldId id="318"/>
            <p14:sldId id="2740"/>
            <p14:sldId id="321"/>
            <p14:sldId id="339"/>
            <p14:sldId id="2741"/>
            <p14:sldId id="2742"/>
            <p14:sldId id="308"/>
            <p14:sldId id="324"/>
            <p14:sldId id="286"/>
            <p14:sldId id="2743"/>
            <p14:sldId id="2744"/>
            <p14:sldId id="2745"/>
            <p14:sldId id="332"/>
            <p14:sldId id="333"/>
            <p14:sldId id="334"/>
            <p14:sldId id="329"/>
            <p14:sldId id="328"/>
            <p14:sldId id="292"/>
            <p14:sldId id="2746"/>
            <p14:sldId id="2747"/>
            <p14:sldId id="2748"/>
            <p14:sldId id="337"/>
            <p14:sldId id="2749"/>
            <p14:sldId id="2750"/>
          </p14:sldIdLst>
        </p14:section>
        <p14:section name="Mexico" id="{20477771-227A-4632-ACFF-888E7CA84440}">
          <p14:sldIdLst>
            <p14:sldId id="2852"/>
            <p14:sldId id="267"/>
            <p14:sldId id="2853"/>
            <p14:sldId id="2854"/>
            <p14:sldId id="2855"/>
            <p14:sldId id="2856"/>
            <p14:sldId id="2857"/>
            <p14:sldId id="2858"/>
            <p14:sldId id="2859"/>
            <p14:sldId id="2860"/>
            <p14:sldId id="2861"/>
            <p14:sldId id="2862"/>
            <p14:sldId id="2863"/>
            <p14:sldId id="2864"/>
            <p14:sldId id="2865"/>
            <p14:sldId id="2866"/>
            <p14:sldId id="2867"/>
            <p14:sldId id="2868"/>
            <p14:sldId id="2869"/>
            <p14:sldId id="2870"/>
            <p14:sldId id="2871"/>
            <p14:sldId id="2872"/>
            <p14:sldId id="2873"/>
            <p14:sldId id="2874"/>
            <p14:sldId id="2875"/>
            <p14:sldId id="2876"/>
            <p14:sldId id="2877"/>
          </p14:sldIdLst>
        </p14:section>
        <p14:section name="Russia" id="{0FC30017-DCA0-4D18-86E3-36B7B80BD233}">
          <p14:sldIdLst>
            <p14:sldId id="2878"/>
            <p14:sldId id="3083"/>
            <p14:sldId id="2879"/>
            <p14:sldId id="2880"/>
            <p14:sldId id="2881"/>
            <p14:sldId id="2882"/>
            <p14:sldId id="2883"/>
            <p14:sldId id="2884"/>
            <p14:sldId id="2885"/>
            <p14:sldId id="2886"/>
            <p14:sldId id="2887"/>
            <p14:sldId id="2888"/>
            <p14:sldId id="2889"/>
            <p14:sldId id="2890"/>
            <p14:sldId id="2891"/>
            <p14:sldId id="2892"/>
            <p14:sldId id="2893"/>
            <p14:sldId id="2894"/>
            <p14:sldId id="2895"/>
            <p14:sldId id="2896"/>
            <p14:sldId id="2897"/>
            <p14:sldId id="2898"/>
            <p14:sldId id="2899"/>
            <p14:sldId id="2900"/>
            <p14:sldId id="2901"/>
            <p14:sldId id="2902"/>
            <p14:sldId id="2903"/>
            <p14:sldId id="2904"/>
          </p14:sldIdLst>
        </p14:section>
        <p14:section name="United States and Canada" id="{CD4C7920-72B0-4907-9F53-89C623851D32}">
          <p14:sldIdLst>
            <p14:sldId id="2967"/>
            <p14:sldId id="3086"/>
            <p14:sldId id="2968"/>
            <p14:sldId id="2969"/>
            <p14:sldId id="2970"/>
            <p14:sldId id="2971"/>
            <p14:sldId id="2972"/>
            <p14:sldId id="342"/>
            <p14:sldId id="2973"/>
            <p14:sldId id="2974"/>
            <p14:sldId id="2975"/>
            <p14:sldId id="2976"/>
            <p14:sldId id="2977"/>
            <p14:sldId id="2978"/>
            <p14:sldId id="2979"/>
            <p14:sldId id="2980"/>
            <p14:sldId id="2981"/>
            <p14:sldId id="2982"/>
            <p14:sldId id="2983"/>
            <p14:sldId id="2984"/>
            <p14:sldId id="2985"/>
            <p14:sldId id="2986"/>
            <p14:sldId id="2987"/>
            <p14:sldId id="2988"/>
            <p14:sldId id="2989"/>
            <p14:sldId id="2990"/>
            <p14:sldId id="2991"/>
            <p14:sldId id="2992"/>
            <p14:sldId id="2993"/>
            <p14:sldId id="2994"/>
            <p14:sldId id="2995"/>
            <p14:sldId id="2996"/>
            <p14:sldId id="2997"/>
            <p14:sldId id="343"/>
            <p14:sldId id="2998"/>
            <p14:sldId id="2999"/>
            <p14:sldId id="3000"/>
            <p14:sldId id="3001"/>
            <p14:sldId id="3002"/>
            <p14:sldId id="3003"/>
            <p14:sldId id="2663"/>
            <p14:sldId id="3004"/>
            <p14:sldId id="3005"/>
            <p14:sldId id="331"/>
            <p14:sldId id="3006"/>
            <p14:sldId id="2662"/>
            <p14:sldId id="3007"/>
            <p14:sldId id="3008"/>
            <p14:sldId id="3009"/>
            <p14:sldId id="3010"/>
            <p14:sldId id="3011"/>
            <p14:sldId id="3012"/>
            <p14:sldId id="3013"/>
            <p14:sldId id="3014"/>
            <p14:sldId id="3015"/>
            <p14:sldId id="3016"/>
          </p14:sldIdLst>
        </p14:section>
        <p14:section name="Western Europe" id="{4EAD60E0-09DF-40CF-A11B-B56AE28244E1}">
          <p14:sldIdLst>
            <p14:sldId id="3017"/>
            <p14:sldId id="3085"/>
            <p14:sldId id="3018"/>
            <p14:sldId id="3019"/>
            <p14:sldId id="3020"/>
            <p14:sldId id="3021"/>
            <p14:sldId id="3022"/>
            <p14:sldId id="3023"/>
            <p14:sldId id="3024"/>
            <p14:sldId id="3025"/>
            <p14:sldId id="3026"/>
            <p14:sldId id="3027"/>
            <p14:sldId id="3028"/>
            <p14:sldId id="3029"/>
            <p14:sldId id="3030"/>
            <p14:sldId id="3031"/>
            <p14:sldId id="3032"/>
            <p14:sldId id="3033"/>
            <p14:sldId id="3034"/>
            <p14:sldId id="3035"/>
            <p14:sldId id="3036"/>
            <p14:sldId id="3037"/>
            <p14:sldId id="3038"/>
            <p14:sldId id="3039"/>
            <p14:sldId id="3040"/>
            <p14:sldId id="265"/>
            <p14:sldId id="341"/>
            <p14:sldId id="3041"/>
            <p14:sldId id="3042"/>
            <p14:sldId id="3043"/>
            <p14:sldId id="3044"/>
            <p14:sldId id="3045"/>
            <p14:sldId id="3046"/>
            <p14:sldId id="3047"/>
            <p14:sldId id="3048"/>
            <p14:sldId id="3049"/>
            <p14:sldId id="3050"/>
            <p14:sldId id="3051"/>
            <p14:sldId id="3052"/>
            <p14:sldId id="3053"/>
            <p14:sldId id="3054"/>
            <p14:sldId id="3055"/>
            <p14:sldId id="3056"/>
            <p14:sldId id="3057"/>
            <p14:sldId id="3058"/>
            <p14:sldId id="3059"/>
            <p14:sldId id="347"/>
            <p14:sldId id="3060"/>
            <p14:sldId id="345"/>
            <p14:sldId id="346"/>
            <p14:sldId id="326"/>
            <p14:sldId id="3061"/>
            <p14:sldId id="3062"/>
            <p14:sldId id="3063"/>
            <p14:sldId id="3064"/>
            <p14:sldId id="3065"/>
            <p14:sldId id="3066"/>
            <p14:sldId id="3067"/>
            <p14:sldId id="3068"/>
            <p14:sldId id="3069"/>
            <p14:sldId id="3070"/>
            <p14:sldId id="3071"/>
            <p14:sldId id="3072"/>
            <p14:sldId id="344"/>
            <p14:sldId id="3073"/>
            <p14:sldId id="307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52">
          <p15:clr>
            <a:srgbClr val="A4A3A4"/>
          </p15:clr>
        </p15:guide>
        <p15:guide id="2" pos="2208">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9A125B-90FC-4ADD-388F-99B13460F44D}" name="Antara" initials="AK" userId="Antara"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hajan, Kunal" initials="MK" lastIdx="1" clrIdx="0">
    <p:extLst>
      <p:ext uri="{19B8F6BF-5375-455C-9EA6-DF929625EA0E}">
        <p15:presenceInfo xmlns:p15="http://schemas.microsoft.com/office/powerpoint/2012/main" userId="S::Kunal.Mahajan@klinegroup.com::232b6486-9b83-4e88-b8bc-5d03fb19986d" providerId="AD"/>
      </p:ext>
    </p:extLst>
  </p:cmAuthor>
  <p:cmAuthor id="2" name="Ilyse Rothstein" initials="IR" lastIdx="1" clrIdx="1">
    <p:extLst>
      <p:ext uri="{19B8F6BF-5375-455C-9EA6-DF929625EA0E}">
        <p15:presenceInfo xmlns:p15="http://schemas.microsoft.com/office/powerpoint/2012/main" userId="2e63b491818a0b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7" autoAdjust="0"/>
    <p:restoredTop sz="94660"/>
  </p:normalViewPr>
  <p:slideViewPr>
    <p:cSldViewPr snapToGrid="0">
      <p:cViewPr varScale="1">
        <p:scale>
          <a:sx n="111" d="100"/>
          <a:sy n="111" d="100"/>
        </p:scale>
        <p:origin x="120" y="19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952"/>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303" Type="http://schemas.openxmlformats.org/officeDocument/2006/relationships/slide" Target="slides/slide298.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324" Type="http://schemas.openxmlformats.org/officeDocument/2006/relationships/slide" Target="slides/slide319.xml"/><Relationship Id="rId345" Type="http://schemas.openxmlformats.org/officeDocument/2006/relationships/slide" Target="slides/slide340.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247" Type="http://schemas.openxmlformats.org/officeDocument/2006/relationships/slide" Target="slides/slide242.xml"/><Relationship Id="rId107" Type="http://schemas.openxmlformats.org/officeDocument/2006/relationships/slide" Target="slides/slide102.xml"/><Relationship Id="rId268" Type="http://schemas.openxmlformats.org/officeDocument/2006/relationships/slide" Target="slides/slide263.xml"/><Relationship Id="rId289" Type="http://schemas.openxmlformats.org/officeDocument/2006/relationships/slide" Target="slides/slide284.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314" Type="http://schemas.openxmlformats.org/officeDocument/2006/relationships/slide" Target="slides/slide309.xml"/><Relationship Id="rId335" Type="http://schemas.openxmlformats.org/officeDocument/2006/relationships/slide" Target="slides/slide330.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slide" Target="slides/slide253.xml"/><Relationship Id="rId279" Type="http://schemas.openxmlformats.org/officeDocument/2006/relationships/slide" Target="slides/slide274.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25" Type="http://schemas.openxmlformats.org/officeDocument/2006/relationships/slide" Target="slides/slide320.xml"/><Relationship Id="rId346" Type="http://schemas.openxmlformats.org/officeDocument/2006/relationships/slide" Target="slides/slide341.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269" Type="http://schemas.openxmlformats.org/officeDocument/2006/relationships/slide" Target="slides/slide264.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280" Type="http://schemas.openxmlformats.org/officeDocument/2006/relationships/slide" Target="slides/slide275.xml"/><Relationship Id="rId315" Type="http://schemas.openxmlformats.org/officeDocument/2006/relationships/slide" Target="slides/slide310.xml"/><Relationship Id="rId336" Type="http://schemas.openxmlformats.org/officeDocument/2006/relationships/slide" Target="slides/slide331.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291" Type="http://schemas.openxmlformats.org/officeDocument/2006/relationships/slide" Target="slides/slide286.xml"/><Relationship Id="rId305" Type="http://schemas.openxmlformats.org/officeDocument/2006/relationships/slide" Target="slides/slide300.xml"/><Relationship Id="rId326" Type="http://schemas.openxmlformats.org/officeDocument/2006/relationships/slide" Target="slides/slide321.xml"/><Relationship Id="rId347" Type="http://schemas.openxmlformats.org/officeDocument/2006/relationships/slide" Target="slides/slide342.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slide" Target="slides/slide276.xml"/><Relationship Id="rId316" Type="http://schemas.openxmlformats.org/officeDocument/2006/relationships/slide" Target="slides/slide311.xml"/><Relationship Id="rId337" Type="http://schemas.openxmlformats.org/officeDocument/2006/relationships/slide" Target="slides/slide332.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327" Type="http://schemas.openxmlformats.org/officeDocument/2006/relationships/slide" Target="slides/slide322.xml"/><Relationship Id="rId348" Type="http://schemas.openxmlformats.org/officeDocument/2006/relationships/notesMaster" Target="notesMasters/notesMaster1.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slide" Target="slides/slide333.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34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241" Type="http://schemas.openxmlformats.org/officeDocument/2006/relationships/slide" Target="slides/slide236.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262" Type="http://schemas.openxmlformats.org/officeDocument/2006/relationships/slide" Target="slides/slide257.xml"/><Relationship Id="rId283" Type="http://schemas.openxmlformats.org/officeDocument/2006/relationships/slide" Target="slides/slide278.xml"/><Relationship Id="rId313" Type="http://schemas.openxmlformats.org/officeDocument/2006/relationships/slide" Target="slides/slide308.xml"/><Relationship Id="rId318" Type="http://schemas.openxmlformats.org/officeDocument/2006/relationships/slide" Target="slides/slide313.xml"/><Relationship Id="rId339" Type="http://schemas.openxmlformats.org/officeDocument/2006/relationships/slide" Target="slides/slide334.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334" Type="http://schemas.openxmlformats.org/officeDocument/2006/relationships/slide" Target="slides/slide329.xml"/><Relationship Id="rId35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slide" Target="slides/slide335.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viewProps" Target="viewProp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theme" Target="theme/theme1.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tableStyles" Target="tableStyles.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microsoft.com/office/2018/10/relationships/authors" Target="authors.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00.xml.rels><?xml version="1.0" encoding="UTF-8" standalone="yes"?>
<Relationships xmlns="http://schemas.openxmlformats.org/package/2006/relationships"><Relationship Id="rId3" Type="http://schemas.openxmlformats.org/officeDocument/2006/relationships/package" Target="../embeddings/Microsoft_Excel_Worksheet99.xlsx"/><Relationship Id="rId2" Type="http://schemas.microsoft.com/office/2011/relationships/chartColorStyle" Target="colors98.xml"/><Relationship Id="rId1" Type="http://schemas.microsoft.com/office/2011/relationships/chartStyle" Target="style98.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100.xlsx"/><Relationship Id="rId2" Type="http://schemas.microsoft.com/office/2011/relationships/chartColorStyle" Target="colors99.xml"/><Relationship Id="rId1" Type="http://schemas.microsoft.com/office/2011/relationships/chartStyle" Target="style99.xml"/></Relationships>
</file>

<file path=ppt/charts/_rels/chart102.xml.rels><?xml version="1.0" encoding="UTF-8" standalone="yes"?>
<Relationships xmlns="http://schemas.openxmlformats.org/package/2006/relationships"><Relationship Id="rId3" Type="http://schemas.openxmlformats.org/officeDocument/2006/relationships/package" Target="../embeddings/Microsoft_Excel_Worksheet101.xlsx"/><Relationship Id="rId2" Type="http://schemas.microsoft.com/office/2011/relationships/chartColorStyle" Target="colors100.xml"/><Relationship Id="rId1" Type="http://schemas.microsoft.com/office/2011/relationships/chartStyle" Target="style100.xml"/></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102.xlsx"/><Relationship Id="rId2" Type="http://schemas.microsoft.com/office/2011/relationships/chartColorStyle" Target="colors101.xml"/><Relationship Id="rId1" Type="http://schemas.microsoft.com/office/2011/relationships/chartStyle" Target="style101.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103.xlsx"/><Relationship Id="rId2" Type="http://schemas.microsoft.com/office/2011/relationships/chartColorStyle" Target="colors102.xml"/><Relationship Id="rId1" Type="http://schemas.microsoft.com/office/2011/relationships/chartStyle" Target="style102.xml"/></Relationships>
</file>

<file path=ppt/charts/_rels/chart105.xml.rels><?xml version="1.0" encoding="UTF-8" standalone="yes"?>
<Relationships xmlns="http://schemas.openxmlformats.org/package/2006/relationships"><Relationship Id="rId3" Type="http://schemas.openxmlformats.org/officeDocument/2006/relationships/package" Target="../embeddings/Microsoft_Excel_Worksheet104.xlsx"/><Relationship Id="rId2" Type="http://schemas.microsoft.com/office/2011/relationships/chartColorStyle" Target="colors103.xml"/><Relationship Id="rId1" Type="http://schemas.microsoft.com/office/2011/relationships/chartStyle" Target="style103.xml"/></Relationships>
</file>

<file path=ppt/charts/_rels/chart106.xml.rels><?xml version="1.0" encoding="UTF-8" standalone="yes"?>
<Relationships xmlns="http://schemas.openxmlformats.org/package/2006/relationships"><Relationship Id="rId3" Type="http://schemas.openxmlformats.org/officeDocument/2006/relationships/package" Target="../embeddings/Microsoft_Excel_Worksheet105.xlsx"/><Relationship Id="rId2" Type="http://schemas.microsoft.com/office/2011/relationships/chartColorStyle" Target="colors104.xml"/><Relationship Id="rId1" Type="http://schemas.microsoft.com/office/2011/relationships/chartStyle" Target="style104.xml"/></Relationships>
</file>

<file path=ppt/charts/_rels/chart107.xml.rels><?xml version="1.0" encoding="UTF-8" standalone="yes"?>
<Relationships xmlns="http://schemas.openxmlformats.org/package/2006/relationships"><Relationship Id="rId3" Type="http://schemas.openxmlformats.org/officeDocument/2006/relationships/package" Target="../embeddings/Microsoft_Excel_Worksheet106.xlsx"/><Relationship Id="rId2" Type="http://schemas.microsoft.com/office/2011/relationships/chartColorStyle" Target="colors105.xml"/><Relationship Id="rId1" Type="http://schemas.microsoft.com/office/2011/relationships/chartStyle" Target="style105.xml"/></Relationships>
</file>

<file path=ppt/charts/_rels/chart108.xml.rels><?xml version="1.0" encoding="UTF-8" standalone="yes"?>
<Relationships xmlns="http://schemas.openxmlformats.org/package/2006/relationships"><Relationship Id="rId3" Type="http://schemas.openxmlformats.org/officeDocument/2006/relationships/package" Target="../embeddings/Microsoft_Excel_Worksheet107.xlsx"/><Relationship Id="rId2" Type="http://schemas.microsoft.com/office/2011/relationships/chartColorStyle" Target="colors106.xml"/><Relationship Id="rId1" Type="http://schemas.microsoft.com/office/2011/relationships/chartStyle" Target="style106.xml"/></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108.xlsx"/><Relationship Id="rId2" Type="http://schemas.microsoft.com/office/2011/relationships/chartColorStyle" Target="colors107.xml"/><Relationship Id="rId1" Type="http://schemas.microsoft.com/office/2011/relationships/chartStyle" Target="style107.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109.xlsx"/><Relationship Id="rId2" Type="http://schemas.microsoft.com/office/2011/relationships/chartColorStyle" Target="colors108.xml"/><Relationship Id="rId1" Type="http://schemas.microsoft.com/office/2011/relationships/chartStyle" Target="style108.xml"/></Relationships>
</file>

<file path=ppt/charts/_rels/chart111.xml.rels><?xml version="1.0" encoding="UTF-8" standalone="yes"?>
<Relationships xmlns="http://schemas.openxmlformats.org/package/2006/relationships"><Relationship Id="rId3" Type="http://schemas.openxmlformats.org/officeDocument/2006/relationships/package" Target="../embeddings/Microsoft_Excel_Worksheet110.xlsx"/><Relationship Id="rId2" Type="http://schemas.microsoft.com/office/2011/relationships/chartColorStyle" Target="colors109.xml"/><Relationship Id="rId1" Type="http://schemas.microsoft.com/office/2011/relationships/chartStyle" Target="style109.xml"/></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111.xlsx"/><Relationship Id="rId2" Type="http://schemas.microsoft.com/office/2011/relationships/chartColorStyle" Target="colors110.xml"/><Relationship Id="rId1" Type="http://schemas.microsoft.com/office/2011/relationships/chartStyle" Target="style110.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112.xlsx"/><Relationship Id="rId2" Type="http://schemas.microsoft.com/office/2011/relationships/chartColorStyle" Target="colors111.xml"/><Relationship Id="rId1" Type="http://schemas.microsoft.com/office/2011/relationships/chartStyle" Target="style111.xml"/></Relationships>
</file>

<file path=ppt/charts/_rels/chart114.xml.rels><?xml version="1.0" encoding="UTF-8" standalone="yes"?>
<Relationships xmlns="http://schemas.openxmlformats.org/package/2006/relationships"><Relationship Id="rId3" Type="http://schemas.openxmlformats.org/officeDocument/2006/relationships/package" Target="../embeddings/Microsoft_Excel_Worksheet113.xlsx"/><Relationship Id="rId2" Type="http://schemas.microsoft.com/office/2011/relationships/chartColorStyle" Target="colors112.xml"/><Relationship Id="rId1" Type="http://schemas.microsoft.com/office/2011/relationships/chartStyle" Target="style112.xml"/></Relationships>
</file>

<file path=ppt/charts/_rels/chart115.xml.rels><?xml version="1.0" encoding="UTF-8" standalone="yes"?>
<Relationships xmlns="http://schemas.openxmlformats.org/package/2006/relationships"><Relationship Id="rId3" Type="http://schemas.openxmlformats.org/officeDocument/2006/relationships/package" Target="../embeddings/Microsoft_Excel_Worksheet114.xlsx"/><Relationship Id="rId2" Type="http://schemas.microsoft.com/office/2011/relationships/chartColorStyle" Target="colors113.xml"/><Relationship Id="rId1" Type="http://schemas.microsoft.com/office/2011/relationships/chartStyle" Target="style113.xml"/></Relationships>
</file>

<file path=ppt/charts/_rels/chart116.xml.rels><?xml version="1.0" encoding="UTF-8" standalone="yes"?>
<Relationships xmlns="http://schemas.openxmlformats.org/package/2006/relationships"><Relationship Id="rId3" Type="http://schemas.openxmlformats.org/officeDocument/2006/relationships/package" Target="../embeddings/Microsoft_Excel_Worksheet115.xlsx"/><Relationship Id="rId2" Type="http://schemas.microsoft.com/office/2011/relationships/chartColorStyle" Target="colors114.xml"/><Relationship Id="rId1" Type="http://schemas.microsoft.com/office/2011/relationships/chartStyle" Target="style114.xml"/><Relationship Id="rId4" Type="http://schemas.openxmlformats.org/officeDocument/2006/relationships/chartUserShapes" Target="../drawings/drawing2.xml"/></Relationships>
</file>

<file path=ppt/charts/_rels/chart117.xml.rels><?xml version="1.0" encoding="UTF-8" standalone="yes"?>
<Relationships xmlns="http://schemas.openxmlformats.org/package/2006/relationships"><Relationship Id="rId3" Type="http://schemas.openxmlformats.org/officeDocument/2006/relationships/package" Target="../embeddings/Microsoft_Excel_Worksheet116.xlsx"/><Relationship Id="rId2" Type="http://schemas.microsoft.com/office/2011/relationships/chartColorStyle" Target="colors115.xml"/><Relationship Id="rId1" Type="http://schemas.microsoft.com/office/2011/relationships/chartStyle" Target="style115.xml"/><Relationship Id="rId4" Type="http://schemas.openxmlformats.org/officeDocument/2006/relationships/chartUserShapes" Target="../drawings/drawing3.xml"/></Relationships>
</file>

<file path=ppt/charts/_rels/chart118.xml.rels><?xml version="1.0" encoding="UTF-8" standalone="yes"?>
<Relationships xmlns="http://schemas.openxmlformats.org/package/2006/relationships"><Relationship Id="rId3" Type="http://schemas.openxmlformats.org/officeDocument/2006/relationships/package" Target="../embeddings/Microsoft_Excel_Worksheet117.xlsx"/><Relationship Id="rId2" Type="http://schemas.microsoft.com/office/2011/relationships/chartColorStyle" Target="colors116.xml"/><Relationship Id="rId1" Type="http://schemas.microsoft.com/office/2011/relationships/chartStyle" Target="style116.xml"/></Relationships>
</file>

<file path=ppt/charts/_rels/chart119.xml.rels><?xml version="1.0" encoding="UTF-8" standalone="yes"?>
<Relationships xmlns="http://schemas.openxmlformats.org/package/2006/relationships"><Relationship Id="rId3" Type="http://schemas.openxmlformats.org/officeDocument/2006/relationships/package" Target="../embeddings/Microsoft_Excel_Worksheet118.xlsx"/><Relationship Id="rId2" Type="http://schemas.microsoft.com/office/2011/relationships/chartColorStyle" Target="colors117.xml"/><Relationship Id="rId1" Type="http://schemas.microsoft.com/office/2011/relationships/chartStyle" Target="style117.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0.xml.rels><?xml version="1.0" encoding="UTF-8" standalone="yes"?>
<Relationships xmlns="http://schemas.openxmlformats.org/package/2006/relationships"><Relationship Id="rId3" Type="http://schemas.openxmlformats.org/officeDocument/2006/relationships/package" Target="../embeddings/Microsoft_Excel_Worksheet119.xlsx"/><Relationship Id="rId2" Type="http://schemas.microsoft.com/office/2011/relationships/chartColorStyle" Target="colors118.xml"/><Relationship Id="rId1" Type="http://schemas.microsoft.com/office/2011/relationships/chartStyle" Target="style118.xml"/></Relationships>
</file>

<file path=ppt/charts/_rels/chart121.xml.rels><?xml version="1.0" encoding="UTF-8" standalone="yes"?>
<Relationships xmlns="http://schemas.openxmlformats.org/package/2006/relationships"><Relationship Id="rId3" Type="http://schemas.openxmlformats.org/officeDocument/2006/relationships/package" Target="../embeddings/Microsoft_Excel_Worksheet120.xlsx"/><Relationship Id="rId2" Type="http://schemas.microsoft.com/office/2011/relationships/chartColorStyle" Target="colors119.xml"/><Relationship Id="rId1" Type="http://schemas.microsoft.com/office/2011/relationships/chartStyle" Target="style119.xml"/></Relationships>
</file>

<file path=ppt/charts/_rels/chart122.xml.rels><?xml version="1.0" encoding="UTF-8" standalone="yes"?>
<Relationships xmlns="http://schemas.openxmlformats.org/package/2006/relationships"><Relationship Id="rId3" Type="http://schemas.openxmlformats.org/officeDocument/2006/relationships/package" Target="../embeddings/Microsoft_Excel_Worksheet121.xlsx"/><Relationship Id="rId2" Type="http://schemas.microsoft.com/office/2011/relationships/chartColorStyle" Target="colors120.xml"/><Relationship Id="rId1" Type="http://schemas.microsoft.com/office/2011/relationships/chartStyle" Target="style120.xml"/></Relationships>
</file>

<file path=ppt/charts/_rels/chart123.xml.rels><?xml version="1.0" encoding="UTF-8" standalone="yes"?>
<Relationships xmlns="http://schemas.openxmlformats.org/package/2006/relationships"><Relationship Id="rId3" Type="http://schemas.openxmlformats.org/officeDocument/2006/relationships/package" Target="../embeddings/Microsoft_Excel_Worksheet122.xlsx"/><Relationship Id="rId2" Type="http://schemas.microsoft.com/office/2011/relationships/chartColorStyle" Target="colors121.xml"/><Relationship Id="rId1" Type="http://schemas.microsoft.com/office/2011/relationships/chartStyle" Target="style121.xml"/></Relationships>
</file>

<file path=ppt/charts/_rels/chart124.xml.rels><?xml version="1.0" encoding="UTF-8" standalone="yes"?>
<Relationships xmlns="http://schemas.openxmlformats.org/package/2006/relationships"><Relationship Id="rId3" Type="http://schemas.openxmlformats.org/officeDocument/2006/relationships/package" Target="../embeddings/Microsoft_Excel_Worksheet123.xlsx"/><Relationship Id="rId2" Type="http://schemas.microsoft.com/office/2011/relationships/chartColorStyle" Target="colors122.xml"/><Relationship Id="rId1" Type="http://schemas.microsoft.com/office/2011/relationships/chartStyle" Target="style122.xml"/></Relationships>
</file>

<file path=ppt/charts/_rels/chart125.xml.rels><?xml version="1.0" encoding="UTF-8" standalone="yes"?>
<Relationships xmlns="http://schemas.openxmlformats.org/package/2006/relationships"><Relationship Id="rId3" Type="http://schemas.openxmlformats.org/officeDocument/2006/relationships/package" Target="../embeddings/Microsoft_Excel_Worksheet124.xlsx"/><Relationship Id="rId2" Type="http://schemas.microsoft.com/office/2011/relationships/chartColorStyle" Target="colors123.xml"/><Relationship Id="rId1" Type="http://schemas.microsoft.com/office/2011/relationships/chartStyle" Target="style123.xml"/></Relationships>
</file>

<file path=ppt/charts/_rels/chart126.xml.rels><?xml version="1.0" encoding="UTF-8" standalone="yes"?>
<Relationships xmlns="http://schemas.openxmlformats.org/package/2006/relationships"><Relationship Id="rId3" Type="http://schemas.openxmlformats.org/officeDocument/2006/relationships/package" Target="../embeddings/Microsoft_Excel_Worksheet125.xlsx"/><Relationship Id="rId2" Type="http://schemas.microsoft.com/office/2011/relationships/chartColorStyle" Target="colors124.xml"/><Relationship Id="rId1" Type="http://schemas.microsoft.com/office/2011/relationships/chartStyle" Target="style124.xml"/></Relationships>
</file>

<file path=ppt/charts/_rels/chart127.xml.rels><?xml version="1.0" encoding="UTF-8" standalone="yes"?>
<Relationships xmlns="http://schemas.openxmlformats.org/package/2006/relationships"><Relationship Id="rId3" Type="http://schemas.openxmlformats.org/officeDocument/2006/relationships/package" Target="../embeddings/Microsoft_Excel_Worksheet126.xlsx"/><Relationship Id="rId2" Type="http://schemas.microsoft.com/office/2011/relationships/chartColorStyle" Target="colors125.xml"/><Relationship Id="rId1" Type="http://schemas.microsoft.com/office/2011/relationships/chartStyle" Target="style125.xml"/></Relationships>
</file>

<file path=ppt/charts/_rels/chart128.xml.rels><?xml version="1.0" encoding="UTF-8" standalone="yes"?>
<Relationships xmlns="http://schemas.openxmlformats.org/package/2006/relationships"><Relationship Id="rId3" Type="http://schemas.openxmlformats.org/officeDocument/2006/relationships/package" Target="../embeddings/Microsoft_Excel_Worksheet127.xlsx"/><Relationship Id="rId2" Type="http://schemas.microsoft.com/office/2011/relationships/chartColorStyle" Target="colors126.xml"/><Relationship Id="rId1" Type="http://schemas.microsoft.com/office/2011/relationships/chartStyle" Target="style126.xml"/></Relationships>
</file>

<file path=ppt/charts/_rels/chart129.xml.rels><?xml version="1.0" encoding="UTF-8" standalone="yes"?>
<Relationships xmlns="http://schemas.openxmlformats.org/package/2006/relationships"><Relationship Id="rId3" Type="http://schemas.openxmlformats.org/officeDocument/2006/relationships/package" Target="../embeddings/Microsoft_Excel_Worksheet128.xlsx"/><Relationship Id="rId2" Type="http://schemas.microsoft.com/office/2011/relationships/chartColorStyle" Target="colors127.xml"/><Relationship Id="rId1" Type="http://schemas.microsoft.com/office/2011/relationships/chartStyle" Target="style127.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0.xml.rels><?xml version="1.0" encoding="UTF-8" standalone="yes"?>
<Relationships xmlns="http://schemas.openxmlformats.org/package/2006/relationships"><Relationship Id="rId3" Type="http://schemas.openxmlformats.org/officeDocument/2006/relationships/package" Target="../embeddings/Microsoft_Excel_Worksheet129.xlsx"/><Relationship Id="rId2" Type="http://schemas.microsoft.com/office/2011/relationships/chartColorStyle" Target="colors128.xml"/><Relationship Id="rId1" Type="http://schemas.microsoft.com/office/2011/relationships/chartStyle" Target="style128.xml"/></Relationships>
</file>

<file path=ppt/charts/_rels/chart131.xml.rels><?xml version="1.0" encoding="UTF-8" standalone="yes"?>
<Relationships xmlns="http://schemas.openxmlformats.org/package/2006/relationships"><Relationship Id="rId3" Type="http://schemas.openxmlformats.org/officeDocument/2006/relationships/package" Target="../embeddings/Microsoft_Excel_Worksheet130.xlsx"/><Relationship Id="rId2" Type="http://schemas.microsoft.com/office/2011/relationships/chartColorStyle" Target="colors129.xml"/><Relationship Id="rId1" Type="http://schemas.microsoft.com/office/2011/relationships/chartStyle" Target="style129.xml"/></Relationships>
</file>

<file path=ppt/charts/_rels/chart132.xml.rels><?xml version="1.0" encoding="UTF-8" standalone="yes"?>
<Relationships xmlns="http://schemas.openxmlformats.org/package/2006/relationships"><Relationship Id="rId3" Type="http://schemas.openxmlformats.org/officeDocument/2006/relationships/package" Target="../embeddings/Microsoft_Excel_Worksheet131.xlsx"/><Relationship Id="rId2" Type="http://schemas.microsoft.com/office/2011/relationships/chartColorStyle" Target="colors130.xml"/><Relationship Id="rId1" Type="http://schemas.microsoft.com/office/2011/relationships/chartStyle" Target="style130.xml"/></Relationships>
</file>

<file path=ppt/charts/_rels/chart133.xml.rels><?xml version="1.0" encoding="UTF-8" standalone="yes"?>
<Relationships xmlns="http://schemas.openxmlformats.org/package/2006/relationships"><Relationship Id="rId3" Type="http://schemas.openxmlformats.org/officeDocument/2006/relationships/package" Target="../embeddings/Microsoft_Excel_Worksheet132.xlsx"/><Relationship Id="rId2" Type="http://schemas.microsoft.com/office/2011/relationships/chartColorStyle" Target="colors131.xml"/><Relationship Id="rId1" Type="http://schemas.microsoft.com/office/2011/relationships/chartStyle" Target="style131.xml"/></Relationships>
</file>

<file path=ppt/charts/_rels/chart134.xml.rels><?xml version="1.0" encoding="UTF-8" standalone="yes"?>
<Relationships xmlns="http://schemas.openxmlformats.org/package/2006/relationships"><Relationship Id="rId3" Type="http://schemas.openxmlformats.org/officeDocument/2006/relationships/package" Target="../embeddings/Microsoft_Excel_Worksheet133.xlsx"/><Relationship Id="rId2" Type="http://schemas.microsoft.com/office/2011/relationships/chartColorStyle" Target="colors132.xml"/><Relationship Id="rId1" Type="http://schemas.microsoft.com/office/2011/relationships/chartStyle" Target="style132.xml"/></Relationships>
</file>

<file path=ppt/charts/_rels/chart135.xml.rels><?xml version="1.0" encoding="UTF-8" standalone="yes"?>
<Relationships xmlns="http://schemas.openxmlformats.org/package/2006/relationships"><Relationship Id="rId3" Type="http://schemas.openxmlformats.org/officeDocument/2006/relationships/package" Target="../embeddings/Microsoft_Excel_Worksheet134.xlsx"/><Relationship Id="rId2" Type="http://schemas.microsoft.com/office/2011/relationships/chartColorStyle" Target="colors133.xml"/><Relationship Id="rId1" Type="http://schemas.microsoft.com/office/2011/relationships/chartStyle" Target="style133.xml"/></Relationships>
</file>

<file path=ppt/charts/_rels/chart136.xml.rels><?xml version="1.0" encoding="UTF-8" standalone="yes"?>
<Relationships xmlns="http://schemas.openxmlformats.org/package/2006/relationships"><Relationship Id="rId3" Type="http://schemas.openxmlformats.org/officeDocument/2006/relationships/package" Target="../embeddings/Microsoft_Excel_Worksheet135.xlsx"/><Relationship Id="rId2" Type="http://schemas.microsoft.com/office/2011/relationships/chartColorStyle" Target="colors134.xml"/><Relationship Id="rId1" Type="http://schemas.microsoft.com/office/2011/relationships/chartStyle" Target="style134.xml"/></Relationships>
</file>

<file path=ppt/charts/_rels/chart137.xml.rels><?xml version="1.0" encoding="UTF-8" standalone="yes"?>
<Relationships xmlns="http://schemas.openxmlformats.org/package/2006/relationships"><Relationship Id="rId3" Type="http://schemas.openxmlformats.org/officeDocument/2006/relationships/package" Target="../embeddings/Microsoft_Excel_Worksheet136.xlsx"/><Relationship Id="rId2" Type="http://schemas.microsoft.com/office/2011/relationships/chartColorStyle" Target="colors135.xml"/><Relationship Id="rId1" Type="http://schemas.microsoft.com/office/2011/relationships/chartStyle" Target="style135.xml"/></Relationships>
</file>

<file path=ppt/charts/_rels/chart138.xml.rels><?xml version="1.0" encoding="UTF-8" standalone="yes"?>
<Relationships xmlns="http://schemas.openxmlformats.org/package/2006/relationships"><Relationship Id="rId3" Type="http://schemas.openxmlformats.org/officeDocument/2006/relationships/package" Target="../embeddings/Microsoft_Excel_Worksheet137.xlsx"/><Relationship Id="rId2" Type="http://schemas.microsoft.com/office/2011/relationships/chartColorStyle" Target="colors136.xml"/><Relationship Id="rId1" Type="http://schemas.microsoft.com/office/2011/relationships/chartStyle" Target="style136.xml"/></Relationships>
</file>

<file path=ppt/charts/_rels/chart139.xml.rels><?xml version="1.0" encoding="UTF-8" standalone="yes"?>
<Relationships xmlns="http://schemas.openxmlformats.org/package/2006/relationships"><Relationship Id="rId3" Type="http://schemas.openxmlformats.org/officeDocument/2006/relationships/package" Target="../embeddings/Microsoft_Excel_Worksheet138.xlsx"/><Relationship Id="rId2" Type="http://schemas.microsoft.com/office/2011/relationships/chartColorStyle" Target="colors137.xml"/><Relationship Id="rId1" Type="http://schemas.microsoft.com/office/2011/relationships/chartStyle" Target="style137.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0.xml.rels><?xml version="1.0" encoding="UTF-8" standalone="yes"?>
<Relationships xmlns="http://schemas.openxmlformats.org/package/2006/relationships"><Relationship Id="rId3" Type="http://schemas.openxmlformats.org/officeDocument/2006/relationships/package" Target="../embeddings/Microsoft_Excel_Worksheet139.xlsx"/><Relationship Id="rId2" Type="http://schemas.microsoft.com/office/2011/relationships/chartColorStyle" Target="colors138.xml"/><Relationship Id="rId1" Type="http://schemas.microsoft.com/office/2011/relationships/chartStyle" Target="style138.xml"/></Relationships>
</file>

<file path=ppt/charts/_rels/chart141.xml.rels><?xml version="1.0" encoding="UTF-8" standalone="yes"?>
<Relationships xmlns="http://schemas.openxmlformats.org/package/2006/relationships"><Relationship Id="rId3" Type="http://schemas.openxmlformats.org/officeDocument/2006/relationships/package" Target="../embeddings/Microsoft_Excel_Worksheet140.xlsx"/><Relationship Id="rId2" Type="http://schemas.microsoft.com/office/2011/relationships/chartColorStyle" Target="colors139.xml"/><Relationship Id="rId1" Type="http://schemas.microsoft.com/office/2011/relationships/chartStyle" Target="style139.xml"/></Relationships>
</file>

<file path=ppt/charts/_rels/chart142.xml.rels><?xml version="1.0" encoding="UTF-8" standalone="yes"?>
<Relationships xmlns="http://schemas.openxmlformats.org/package/2006/relationships"><Relationship Id="rId3" Type="http://schemas.openxmlformats.org/officeDocument/2006/relationships/package" Target="../embeddings/Microsoft_Excel_Worksheet141.xlsx"/><Relationship Id="rId2" Type="http://schemas.microsoft.com/office/2011/relationships/chartColorStyle" Target="colors140.xml"/><Relationship Id="rId1" Type="http://schemas.microsoft.com/office/2011/relationships/chartStyle" Target="style140.xml"/></Relationships>
</file>

<file path=ppt/charts/_rels/chart143.xml.rels><?xml version="1.0" encoding="UTF-8" standalone="yes"?>
<Relationships xmlns="http://schemas.openxmlformats.org/package/2006/relationships"><Relationship Id="rId3" Type="http://schemas.openxmlformats.org/officeDocument/2006/relationships/package" Target="../embeddings/Microsoft_Excel_Worksheet142.xlsx"/><Relationship Id="rId2" Type="http://schemas.microsoft.com/office/2011/relationships/chartColorStyle" Target="colors141.xml"/><Relationship Id="rId1" Type="http://schemas.microsoft.com/office/2011/relationships/chartStyle" Target="style141.xml"/></Relationships>
</file>

<file path=ppt/charts/_rels/chart144.xml.rels><?xml version="1.0" encoding="UTF-8" standalone="yes"?>
<Relationships xmlns="http://schemas.openxmlformats.org/package/2006/relationships"><Relationship Id="rId3" Type="http://schemas.openxmlformats.org/officeDocument/2006/relationships/package" Target="../embeddings/Microsoft_Excel_Worksheet143.xlsx"/><Relationship Id="rId2" Type="http://schemas.microsoft.com/office/2011/relationships/chartColorStyle" Target="colors142.xml"/><Relationship Id="rId1" Type="http://schemas.microsoft.com/office/2011/relationships/chartStyle" Target="style142.xml"/></Relationships>
</file>

<file path=ppt/charts/_rels/chart145.xml.rels><?xml version="1.0" encoding="UTF-8" standalone="yes"?>
<Relationships xmlns="http://schemas.openxmlformats.org/package/2006/relationships"><Relationship Id="rId3" Type="http://schemas.openxmlformats.org/officeDocument/2006/relationships/package" Target="../embeddings/Microsoft_Excel_Worksheet144.xlsx"/><Relationship Id="rId2" Type="http://schemas.microsoft.com/office/2011/relationships/chartColorStyle" Target="colors143.xml"/><Relationship Id="rId1" Type="http://schemas.microsoft.com/office/2011/relationships/chartStyle" Target="style143.xml"/></Relationships>
</file>

<file path=ppt/charts/_rels/chart146.xml.rels><?xml version="1.0" encoding="UTF-8" standalone="yes"?>
<Relationships xmlns="http://schemas.openxmlformats.org/package/2006/relationships"><Relationship Id="rId3" Type="http://schemas.openxmlformats.org/officeDocument/2006/relationships/package" Target="../embeddings/Microsoft_Excel_Worksheet145.xlsx"/><Relationship Id="rId2" Type="http://schemas.microsoft.com/office/2011/relationships/chartColorStyle" Target="colors144.xml"/><Relationship Id="rId1" Type="http://schemas.microsoft.com/office/2011/relationships/chartStyle" Target="style144.xml"/></Relationships>
</file>

<file path=ppt/charts/_rels/chart147.xml.rels><?xml version="1.0" encoding="UTF-8" standalone="yes"?>
<Relationships xmlns="http://schemas.openxmlformats.org/package/2006/relationships"><Relationship Id="rId3" Type="http://schemas.openxmlformats.org/officeDocument/2006/relationships/package" Target="../embeddings/Microsoft_Excel_Worksheet146.xlsx"/><Relationship Id="rId2" Type="http://schemas.microsoft.com/office/2011/relationships/chartColorStyle" Target="colors145.xml"/><Relationship Id="rId1" Type="http://schemas.microsoft.com/office/2011/relationships/chartStyle" Target="style145.xml"/></Relationships>
</file>

<file path=ppt/charts/_rels/chart148.xml.rels><?xml version="1.0" encoding="UTF-8" standalone="yes"?>
<Relationships xmlns="http://schemas.openxmlformats.org/package/2006/relationships"><Relationship Id="rId3" Type="http://schemas.openxmlformats.org/officeDocument/2006/relationships/package" Target="../embeddings/Microsoft_Excel_Worksheet147.xlsx"/><Relationship Id="rId2" Type="http://schemas.microsoft.com/office/2011/relationships/chartColorStyle" Target="colors146.xml"/><Relationship Id="rId1" Type="http://schemas.microsoft.com/office/2011/relationships/chartStyle" Target="style146.xml"/></Relationships>
</file>

<file path=ppt/charts/_rels/chart149.xml.rels><?xml version="1.0" encoding="UTF-8" standalone="yes"?>
<Relationships xmlns="http://schemas.openxmlformats.org/package/2006/relationships"><Relationship Id="rId3" Type="http://schemas.openxmlformats.org/officeDocument/2006/relationships/package" Target="../embeddings/Microsoft_Excel_Worksheet148.xlsx"/><Relationship Id="rId2" Type="http://schemas.microsoft.com/office/2011/relationships/chartColorStyle" Target="colors147.xml"/><Relationship Id="rId1" Type="http://schemas.microsoft.com/office/2011/relationships/chartStyle" Target="style147.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50.xml.rels><?xml version="1.0" encoding="UTF-8" standalone="yes"?>
<Relationships xmlns="http://schemas.openxmlformats.org/package/2006/relationships"><Relationship Id="rId3" Type="http://schemas.openxmlformats.org/officeDocument/2006/relationships/package" Target="../embeddings/Microsoft_Excel_Worksheet149.xlsx"/><Relationship Id="rId2" Type="http://schemas.microsoft.com/office/2011/relationships/chartColorStyle" Target="colors148.xml"/><Relationship Id="rId1" Type="http://schemas.microsoft.com/office/2011/relationships/chartStyle" Target="style148.xml"/></Relationships>
</file>

<file path=ppt/charts/_rels/chart151.xml.rels><?xml version="1.0" encoding="UTF-8" standalone="yes"?>
<Relationships xmlns="http://schemas.openxmlformats.org/package/2006/relationships"><Relationship Id="rId3" Type="http://schemas.openxmlformats.org/officeDocument/2006/relationships/package" Target="../embeddings/Microsoft_Excel_Worksheet150.xlsx"/><Relationship Id="rId2" Type="http://schemas.microsoft.com/office/2011/relationships/chartColorStyle" Target="colors149.xml"/><Relationship Id="rId1" Type="http://schemas.microsoft.com/office/2011/relationships/chartStyle" Target="style149.xml"/></Relationships>
</file>

<file path=ppt/charts/_rels/chart152.xml.rels><?xml version="1.0" encoding="UTF-8" standalone="yes"?>
<Relationships xmlns="http://schemas.openxmlformats.org/package/2006/relationships"><Relationship Id="rId3" Type="http://schemas.openxmlformats.org/officeDocument/2006/relationships/package" Target="../embeddings/Microsoft_Excel_Worksheet151.xlsx"/><Relationship Id="rId2" Type="http://schemas.microsoft.com/office/2011/relationships/chartColorStyle" Target="colors150.xml"/><Relationship Id="rId1" Type="http://schemas.microsoft.com/office/2011/relationships/chartStyle" Target="style150.xml"/></Relationships>
</file>

<file path=ppt/charts/_rels/chart153.xml.rels><?xml version="1.0" encoding="UTF-8" standalone="yes"?>
<Relationships xmlns="http://schemas.openxmlformats.org/package/2006/relationships"><Relationship Id="rId3" Type="http://schemas.openxmlformats.org/officeDocument/2006/relationships/package" Target="../embeddings/Microsoft_Excel_Worksheet152.xlsx"/><Relationship Id="rId2" Type="http://schemas.microsoft.com/office/2011/relationships/chartColorStyle" Target="colors151.xml"/><Relationship Id="rId1" Type="http://schemas.microsoft.com/office/2011/relationships/chartStyle" Target="style151.xml"/></Relationships>
</file>

<file path=ppt/charts/_rels/chart154.xml.rels><?xml version="1.0" encoding="UTF-8" standalone="yes"?>
<Relationships xmlns="http://schemas.openxmlformats.org/package/2006/relationships"><Relationship Id="rId3" Type="http://schemas.openxmlformats.org/officeDocument/2006/relationships/package" Target="../embeddings/Microsoft_Excel_Worksheet153.xlsx"/><Relationship Id="rId2" Type="http://schemas.microsoft.com/office/2011/relationships/chartColorStyle" Target="colors152.xml"/><Relationship Id="rId1" Type="http://schemas.microsoft.com/office/2011/relationships/chartStyle" Target="style152.xml"/></Relationships>
</file>

<file path=ppt/charts/_rels/chart155.xml.rels><?xml version="1.0" encoding="UTF-8" standalone="yes"?>
<Relationships xmlns="http://schemas.openxmlformats.org/package/2006/relationships"><Relationship Id="rId3" Type="http://schemas.openxmlformats.org/officeDocument/2006/relationships/package" Target="../embeddings/Microsoft_Excel_Worksheet154.xlsx"/><Relationship Id="rId2" Type="http://schemas.microsoft.com/office/2011/relationships/chartColorStyle" Target="colors153.xml"/><Relationship Id="rId1" Type="http://schemas.microsoft.com/office/2011/relationships/chartStyle" Target="style153.xml"/></Relationships>
</file>

<file path=ppt/charts/_rels/chart156.xml.rels><?xml version="1.0" encoding="UTF-8" standalone="yes"?>
<Relationships xmlns="http://schemas.openxmlformats.org/package/2006/relationships"><Relationship Id="rId3" Type="http://schemas.openxmlformats.org/officeDocument/2006/relationships/package" Target="../embeddings/Microsoft_Excel_Worksheet155.xlsx"/><Relationship Id="rId2" Type="http://schemas.microsoft.com/office/2011/relationships/chartColorStyle" Target="colors154.xml"/><Relationship Id="rId1" Type="http://schemas.microsoft.com/office/2011/relationships/chartStyle" Target="style154.xml"/></Relationships>
</file>

<file path=ppt/charts/_rels/chart157.xml.rels><?xml version="1.0" encoding="UTF-8" standalone="yes"?>
<Relationships xmlns="http://schemas.openxmlformats.org/package/2006/relationships"><Relationship Id="rId3" Type="http://schemas.openxmlformats.org/officeDocument/2006/relationships/package" Target="../embeddings/Microsoft_Excel_Worksheet156.xlsx"/><Relationship Id="rId2" Type="http://schemas.microsoft.com/office/2011/relationships/chartColorStyle" Target="colors155.xml"/><Relationship Id="rId1" Type="http://schemas.microsoft.com/office/2011/relationships/chartStyle" Target="style155.xml"/></Relationships>
</file>

<file path=ppt/charts/_rels/chart158.xml.rels><?xml version="1.0" encoding="UTF-8" standalone="yes"?>
<Relationships xmlns="http://schemas.openxmlformats.org/package/2006/relationships"><Relationship Id="rId3" Type="http://schemas.openxmlformats.org/officeDocument/2006/relationships/package" Target="../embeddings/Microsoft_Excel_Worksheet157.xlsx"/><Relationship Id="rId2" Type="http://schemas.microsoft.com/office/2011/relationships/chartColorStyle" Target="colors156.xml"/><Relationship Id="rId1" Type="http://schemas.microsoft.com/office/2011/relationships/chartStyle" Target="style156.xml"/></Relationships>
</file>

<file path=ppt/charts/_rels/chart159.xml.rels><?xml version="1.0" encoding="UTF-8" standalone="yes"?>
<Relationships xmlns="http://schemas.openxmlformats.org/package/2006/relationships"><Relationship Id="rId3" Type="http://schemas.openxmlformats.org/officeDocument/2006/relationships/package" Target="../embeddings/Microsoft_Excel_Worksheet158.xlsx"/><Relationship Id="rId2" Type="http://schemas.microsoft.com/office/2011/relationships/chartColorStyle" Target="colors157.xml"/><Relationship Id="rId1" Type="http://schemas.microsoft.com/office/2011/relationships/chartStyle" Target="style157.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60.xml.rels><?xml version="1.0" encoding="UTF-8" standalone="yes"?>
<Relationships xmlns="http://schemas.openxmlformats.org/package/2006/relationships"><Relationship Id="rId3" Type="http://schemas.openxmlformats.org/officeDocument/2006/relationships/package" Target="../embeddings/Microsoft_Excel_Worksheet159.xlsx"/><Relationship Id="rId2" Type="http://schemas.microsoft.com/office/2011/relationships/chartColorStyle" Target="colors158.xml"/><Relationship Id="rId1" Type="http://schemas.microsoft.com/office/2011/relationships/chartStyle" Target="style158.xml"/><Relationship Id="rId4" Type="http://schemas.openxmlformats.org/officeDocument/2006/relationships/chartUserShapes" Target="../drawings/drawing4.xml"/></Relationships>
</file>

<file path=ppt/charts/_rels/chart161.xml.rels><?xml version="1.0" encoding="UTF-8" standalone="yes"?>
<Relationships xmlns="http://schemas.openxmlformats.org/package/2006/relationships"><Relationship Id="rId3" Type="http://schemas.openxmlformats.org/officeDocument/2006/relationships/package" Target="../embeddings/Microsoft_Excel_Worksheet160.xlsx"/><Relationship Id="rId2" Type="http://schemas.microsoft.com/office/2011/relationships/chartColorStyle" Target="colors159.xml"/><Relationship Id="rId1" Type="http://schemas.microsoft.com/office/2011/relationships/chartStyle" Target="style159.xml"/><Relationship Id="rId4" Type="http://schemas.openxmlformats.org/officeDocument/2006/relationships/chartUserShapes" Target="../drawings/drawing5.xml"/></Relationships>
</file>

<file path=ppt/charts/_rels/chart162.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60.xml"/><Relationship Id="rId1" Type="http://schemas.microsoft.com/office/2011/relationships/chartStyle" Target="style160.xml"/><Relationship Id="rId4" Type="http://schemas.openxmlformats.org/officeDocument/2006/relationships/package" Target="../embeddings/Microsoft_Excel_Worksheet161.xlsx"/></Relationships>
</file>

<file path=ppt/charts/_rels/chart163.xml.rels><?xml version="1.0" encoding="UTF-8" standalone="yes"?>
<Relationships xmlns="http://schemas.openxmlformats.org/package/2006/relationships"><Relationship Id="rId3" Type="http://schemas.openxmlformats.org/officeDocument/2006/relationships/package" Target="../embeddings/Microsoft_Excel_Worksheet162.xlsx"/><Relationship Id="rId2" Type="http://schemas.microsoft.com/office/2011/relationships/chartColorStyle" Target="colors161.xml"/><Relationship Id="rId1" Type="http://schemas.microsoft.com/office/2011/relationships/chartStyle" Target="style161.xml"/></Relationships>
</file>

<file path=ppt/charts/_rels/chart164.xml.rels><?xml version="1.0" encoding="UTF-8" standalone="yes"?>
<Relationships xmlns="http://schemas.openxmlformats.org/package/2006/relationships"><Relationship Id="rId3" Type="http://schemas.openxmlformats.org/officeDocument/2006/relationships/package" Target="../embeddings/Microsoft_Excel_Worksheet163.xlsx"/><Relationship Id="rId2" Type="http://schemas.microsoft.com/office/2011/relationships/chartColorStyle" Target="colors162.xml"/><Relationship Id="rId1" Type="http://schemas.microsoft.com/office/2011/relationships/chartStyle" Target="style162.xml"/></Relationships>
</file>

<file path=ppt/charts/_rels/chart165.xml.rels><?xml version="1.0" encoding="UTF-8" standalone="yes"?>
<Relationships xmlns="http://schemas.openxmlformats.org/package/2006/relationships"><Relationship Id="rId3" Type="http://schemas.openxmlformats.org/officeDocument/2006/relationships/package" Target="../embeddings/Microsoft_Excel_Worksheet164.xlsx"/><Relationship Id="rId2" Type="http://schemas.microsoft.com/office/2011/relationships/chartColorStyle" Target="colors163.xml"/><Relationship Id="rId1" Type="http://schemas.microsoft.com/office/2011/relationships/chartStyle" Target="style163.xml"/></Relationships>
</file>

<file path=ppt/charts/_rels/chart166.xml.rels><?xml version="1.0" encoding="UTF-8" standalone="yes"?>
<Relationships xmlns="http://schemas.openxmlformats.org/package/2006/relationships"><Relationship Id="rId3" Type="http://schemas.openxmlformats.org/officeDocument/2006/relationships/package" Target="../embeddings/Microsoft_Excel_Worksheet165.xlsx"/><Relationship Id="rId2" Type="http://schemas.microsoft.com/office/2011/relationships/chartColorStyle" Target="colors164.xml"/><Relationship Id="rId1" Type="http://schemas.microsoft.com/office/2011/relationships/chartStyle" Target="style164.xml"/></Relationships>
</file>

<file path=ppt/charts/_rels/chart167.xml.rels><?xml version="1.0" encoding="UTF-8" standalone="yes"?>
<Relationships xmlns="http://schemas.openxmlformats.org/package/2006/relationships"><Relationship Id="rId3" Type="http://schemas.openxmlformats.org/officeDocument/2006/relationships/package" Target="../embeddings/Microsoft_Excel_Worksheet166.xlsx"/><Relationship Id="rId2" Type="http://schemas.microsoft.com/office/2011/relationships/chartColorStyle" Target="colors165.xml"/><Relationship Id="rId1" Type="http://schemas.microsoft.com/office/2011/relationships/chartStyle" Target="style165.xml"/></Relationships>
</file>

<file path=ppt/charts/_rels/chart168.xml.rels><?xml version="1.0" encoding="UTF-8" standalone="yes"?>
<Relationships xmlns="http://schemas.openxmlformats.org/package/2006/relationships"><Relationship Id="rId3" Type="http://schemas.openxmlformats.org/officeDocument/2006/relationships/package" Target="../embeddings/Microsoft_Excel_Worksheet167.xlsx"/><Relationship Id="rId2" Type="http://schemas.microsoft.com/office/2011/relationships/chartColorStyle" Target="colors166.xml"/><Relationship Id="rId1" Type="http://schemas.microsoft.com/office/2011/relationships/chartStyle" Target="style166.xml"/></Relationships>
</file>

<file path=ppt/charts/_rels/chart169.xml.rels><?xml version="1.0" encoding="UTF-8" standalone="yes"?>
<Relationships xmlns="http://schemas.openxmlformats.org/package/2006/relationships"><Relationship Id="rId3" Type="http://schemas.openxmlformats.org/officeDocument/2006/relationships/package" Target="../embeddings/Microsoft_Excel_Worksheet168.xlsx"/><Relationship Id="rId2" Type="http://schemas.microsoft.com/office/2011/relationships/chartColorStyle" Target="colors167.xml"/><Relationship Id="rId1" Type="http://schemas.microsoft.com/office/2011/relationships/chartStyle" Target="style167.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70.xml.rels><?xml version="1.0" encoding="UTF-8" standalone="yes"?>
<Relationships xmlns="http://schemas.openxmlformats.org/package/2006/relationships"><Relationship Id="rId3" Type="http://schemas.openxmlformats.org/officeDocument/2006/relationships/package" Target="../embeddings/Microsoft_Excel_Worksheet169.xlsx"/><Relationship Id="rId2" Type="http://schemas.microsoft.com/office/2011/relationships/chartColorStyle" Target="colors168.xml"/><Relationship Id="rId1" Type="http://schemas.microsoft.com/office/2011/relationships/chartStyle" Target="style168.xml"/></Relationships>
</file>

<file path=ppt/charts/_rels/chart171.xml.rels><?xml version="1.0" encoding="UTF-8" standalone="yes"?>
<Relationships xmlns="http://schemas.openxmlformats.org/package/2006/relationships"><Relationship Id="rId3" Type="http://schemas.openxmlformats.org/officeDocument/2006/relationships/package" Target="../embeddings/Microsoft_Excel_Worksheet170.xlsx"/><Relationship Id="rId2" Type="http://schemas.microsoft.com/office/2011/relationships/chartColorStyle" Target="colors169.xml"/><Relationship Id="rId1" Type="http://schemas.microsoft.com/office/2011/relationships/chartStyle" Target="style169.xml"/></Relationships>
</file>

<file path=ppt/charts/_rels/chart172.xml.rels><?xml version="1.0" encoding="UTF-8" standalone="yes"?>
<Relationships xmlns="http://schemas.openxmlformats.org/package/2006/relationships"><Relationship Id="rId3" Type="http://schemas.openxmlformats.org/officeDocument/2006/relationships/package" Target="../embeddings/Microsoft_Excel_Worksheet171.xlsx"/><Relationship Id="rId2" Type="http://schemas.microsoft.com/office/2011/relationships/chartColorStyle" Target="colors170.xml"/><Relationship Id="rId1" Type="http://schemas.microsoft.com/office/2011/relationships/chartStyle" Target="style170.xml"/></Relationships>
</file>

<file path=ppt/charts/_rels/chart173.xml.rels><?xml version="1.0" encoding="UTF-8" standalone="yes"?>
<Relationships xmlns="http://schemas.openxmlformats.org/package/2006/relationships"><Relationship Id="rId3" Type="http://schemas.openxmlformats.org/officeDocument/2006/relationships/package" Target="../embeddings/Microsoft_Excel_Worksheet172.xlsx"/><Relationship Id="rId2" Type="http://schemas.microsoft.com/office/2011/relationships/chartColorStyle" Target="colors171.xml"/><Relationship Id="rId1" Type="http://schemas.microsoft.com/office/2011/relationships/chartStyle" Target="style171.xml"/></Relationships>
</file>

<file path=ppt/charts/_rels/chart174.xml.rels><?xml version="1.0" encoding="UTF-8" standalone="yes"?>
<Relationships xmlns="http://schemas.openxmlformats.org/package/2006/relationships"><Relationship Id="rId3" Type="http://schemas.openxmlformats.org/officeDocument/2006/relationships/package" Target="../embeddings/Microsoft_Excel_Worksheet173.xlsx"/><Relationship Id="rId2" Type="http://schemas.microsoft.com/office/2011/relationships/chartColorStyle" Target="colors172.xml"/><Relationship Id="rId1" Type="http://schemas.microsoft.com/office/2011/relationships/chartStyle" Target="style172.xml"/></Relationships>
</file>

<file path=ppt/charts/_rels/chart175.xml.rels><?xml version="1.0" encoding="UTF-8" standalone="yes"?>
<Relationships xmlns="http://schemas.openxmlformats.org/package/2006/relationships"><Relationship Id="rId3" Type="http://schemas.openxmlformats.org/officeDocument/2006/relationships/package" Target="../embeddings/Microsoft_Excel_Worksheet174.xlsx"/><Relationship Id="rId2" Type="http://schemas.microsoft.com/office/2011/relationships/chartColorStyle" Target="colors173.xml"/><Relationship Id="rId1" Type="http://schemas.microsoft.com/office/2011/relationships/chartStyle" Target="style173.xml"/></Relationships>
</file>

<file path=ppt/charts/_rels/chart176.xml.rels><?xml version="1.0" encoding="UTF-8" standalone="yes"?>
<Relationships xmlns="http://schemas.openxmlformats.org/package/2006/relationships"><Relationship Id="rId3" Type="http://schemas.openxmlformats.org/officeDocument/2006/relationships/package" Target="../embeddings/Microsoft_Excel_Worksheet175.xlsx"/><Relationship Id="rId2" Type="http://schemas.microsoft.com/office/2011/relationships/chartColorStyle" Target="colors174.xml"/><Relationship Id="rId1" Type="http://schemas.microsoft.com/office/2011/relationships/chartStyle" Target="style174.xml"/></Relationships>
</file>

<file path=ppt/charts/_rels/chart177.xml.rels><?xml version="1.0" encoding="UTF-8" standalone="yes"?>
<Relationships xmlns="http://schemas.openxmlformats.org/package/2006/relationships"><Relationship Id="rId3" Type="http://schemas.openxmlformats.org/officeDocument/2006/relationships/package" Target="../embeddings/Microsoft_Excel_Worksheet176.xlsx"/><Relationship Id="rId2" Type="http://schemas.microsoft.com/office/2011/relationships/chartColorStyle" Target="colors175.xml"/><Relationship Id="rId1" Type="http://schemas.microsoft.com/office/2011/relationships/chartStyle" Target="style175.xml"/></Relationships>
</file>

<file path=ppt/charts/_rels/chart178.xml.rels><?xml version="1.0" encoding="UTF-8" standalone="yes"?>
<Relationships xmlns="http://schemas.openxmlformats.org/package/2006/relationships"><Relationship Id="rId3" Type="http://schemas.openxmlformats.org/officeDocument/2006/relationships/package" Target="../embeddings/Microsoft_Excel_Worksheet177.xlsx"/><Relationship Id="rId2" Type="http://schemas.microsoft.com/office/2011/relationships/chartColorStyle" Target="colors176.xml"/><Relationship Id="rId1" Type="http://schemas.microsoft.com/office/2011/relationships/chartStyle" Target="style176.xml"/></Relationships>
</file>

<file path=ppt/charts/_rels/chart179.xml.rels><?xml version="1.0" encoding="UTF-8" standalone="yes"?>
<Relationships xmlns="http://schemas.openxmlformats.org/package/2006/relationships"><Relationship Id="rId3" Type="http://schemas.openxmlformats.org/officeDocument/2006/relationships/package" Target="../embeddings/Microsoft_Excel_Worksheet178.xlsx"/><Relationship Id="rId2" Type="http://schemas.microsoft.com/office/2011/relationships/chartColorStyle" Target="colors177.xml"/><Relationship Id="rId1" Type="http://schemas.microsoft.com/office/2011/relationships/chartStyle" Target="style17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80.xml.rels><?xml version="1.0" encoding="UTF-8" standalone="yes"?>
<Relationships xmlns="http://schemas.openxmlformats.org/package/2006/relationships"><Relationship Id="rId3" Type="http://schemas.openxmlformats.org/officeDocument/2006/relationships/package" Target="../embeddings/Microsoft_Excel_Worksheet179.xlsx"/><Relationship Id="rId2" Type="http://schemas.microsoft.com/office/2011/relationships/chartColorStyle" Target="colors178.xml"/><Relationship Id="rId1" Type="http://schemas.microsoft.com/office/2011/relationships/chartStyle" Target="style178.xml"/></Relationships>
</file>

<file path=ppt/charts/_rels/chart181.xml.rels><?xml version="1.0" encoding="UTF-8" standalone="yes"?>
<Relationships xmlns="http://schemas.openxmlformats.org/package/2006/relationships"><Relationship Id="rId3" Type="http://schemas.openxmlformats.org/officeDocument/2006/relationships/package" Target="../embeddings/Microsoft_Excel_Worksheet180.xlsx"/><Relationship Id="rId2" Type="http://schemas.microsoft.com/office/2011/relationships/chartColorStyle" Target="colors179.xml"/><Relationship Id="rId1" Type="http://schemas.microsoft.com/office/2011/relationships/chartStyle" Target="style179.xml"/></Relationships>
</file>

<file path=ppt/charts/_rels/chart182.xml.rels><?xml version="1.0" encoding="UTF-8" standalone="yes"?>
<Relationships xmlns="http://schemas.openxmlformats.org/package/2006/relationships"><Relationship Id="rId3" Type="http://schemas.openxmlformats.org/officeDocument/2006/relationships/package" Target="../embeddings/Microsoft_Excel_Worksheet181.xlsx"/><Relationship Id="rId2" Type="http://schemas.microsoft.com/office/2011/relationships/chartColorStyle" Target="colors180.xml"/><Relationship Id="rId1" Type="http://schemas.microsoft.com/office/2011/relationships/chartStyle" Target="style180.xml"/></Relationships>
</file>

<file path=ppt/charts/_rels/chart183.xml.rels><?xml version="1.0" encoding="UTF-8" standalone="yes"?>
<Relationships xmlns="http://schemas.openxmlformats.org/package/2006/relationships"><Relationship Id="rId3" Type="http://schemas.openxmlformats.org/officeDocument/2006/relationships/package" Target="../embeddings/Microsoft_Excel_Worksheet182.xlsx"/><Relationship Id="rId2" Type="http://schemas.microsoft.com/office/2011/relationships/chartColorStyle" Target="colors181.xml"/><Relationship Id="rId1" Type="http://schemas.microsoft.com/office/2011/relationships/chartStyle" Target="style181.xml"/></Relationships>
</file>

<file path=ppt/charts/_rels/chart184.xml.rels><?xml version="1.0" encoding="UTF-8" standalone="yes"?>
<Relationships xmlns="http://schemas.openxmlformats.org/package/2006/relationships"><Relationship Id="rId3" Type="http://schemas.openxmlformats.org/officeDocument/2006/relationships/package" Target="../embeddings/Microsoft_Excel_Worksheet183.xlsx"/><Relationship Id="rId2" Type="http://schemas.microsoft.com/office/2011/relationships/chartColorStyle" Target="colors182.xml"/><Relationship Id="rId1" Type="http://schemas.microsoft.com/office/2011/relationships/chartStyle" Target="style182.xml"/></Relationships>
</file>

<file path=ppt/charts/_rels/chart185.xml.rels><?xml version="1.0" encoding="UTF-8" standalone="yes"?>
<Relationships xmlns="http://schemas.openxmlformats.org/package/2006/relationships"><Relationship Id="rId3" Type="http://schemas.openxmlformats.org/officeDocument/2006/relationships/package" Target="../embeddings/Microsoft_Excel_Worksheet184.xlsx"/><Relationship Id="rId2" Type="http://schemas.microsoft.com/office/2011/relationships/chartColorStyle" Target="colors183.xml"/><Relationship Id="rId1" Type="http://schemas.microsoft.com/office/2011/relationships/chartStyle" Target="style183.xml"/></Relationships>
</file>

<file path=ppt/charts/_rels/chart186.xml.rels><?xml version="1.0" encoding="UTF-8" standalone="yes"?>
<Relationships xmlns="http://schemas.openxmlformats.org/package/2006/relationships"><Relationship Id="rId3" Type="http://schemas.openxmlformats.org/officeDocument/2006/relationships/package" Target="../embeddings/Microsoft_Excel_Worksheet185.xlsx"/><Relationship Id="rId2" Type="http://schemas.microsoft.com/office/2011/relationships/chartColorStyle" Target="colors184.xml"/><Relationship Id="rId1" Type="http://schemas.microsoft.com/office/2011/relationships/chartStyle" Target="style184.xml"/></Relationships>
</file>

<file path=ppt/charts/_rels/chart187.xml.rels><?xml version="1.0" encoding="UTF-8" standalone="yes"?>
<Relationships xmlns="http://schemas.openxmlformats.org/package/2006/relationships"><Relationship Id="rId3" Type="http://schemas.openxmlformats.org/officeDocument/2006/relationships/package" Target="../embeddings/Microsoft_Excel_Worksheet186.xlsx"/><Relationship Id="rId2" Type="http://schemas.microsoft.com/office/2011/relationships/chartColorStyle" Target="colors185.xml"/><Relationship Id="rId1" Type="http://schemas.microsoft.com/office/2011/relationships/chartStyle" Target="style185.xml"/></Relationships>
</file>

<file path=ppt/charts/_rels/chart188.xml.rels><?xml version="1.0" encoding="UTF-8" standalone="yes"?>
<Relationships xmlns="http://schemas.openxmlformats.org/package/2006/relationships"><Relationship Id="rId3" Type="http://schemas.openxmlformats.org/officeDocument/2006/relationships/package" Target="../embeddings/Microsoft_Excel_Worksheet187.xlsx"/><Relationship Id="rId2" Type="http://schemas.microsoft.com/office/2011/relationships/chartColorStyle" Target="colors186.xml"/><Relationship Id="rId1" Type="http://schemas.microsoft.com/office/2011/relationships/chartStyle" Target="style186.xml"/></Relationships>
</file>

<file path=ppt/charts/_rels/chart189.xml.rels><?xml version="1.0" encoding="UTF-8" standalone="yes"?>
<Relationships xmlns="http://schemas.openxmlformats.org/package/2006/relationships"><Relationship Id="rId3" Type="http://schemas.openxmlformats.org/officeDocument/2006/relationships/package" Target="../embeddings/Microsoft_Excel_Worksheet188.xlsx"/><Relationship Id="rId2" Type="http://schemas.microsoft.com/office/2011/relationships/chartColorStyle" Target="colors187.xml"/><Relationship Id="rId1" Type="http://schemas.microsoft.com/office/2011/relationships/chartStyle" Target="style187.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190.xml.rels><?xml version="1.0" encoding="UTF-8" standalone="yes"?>
<Relationships xmlns="http://schemas.openxmlformats.org/package/2006/relationships"><Relationship Id="rId3" Type="http://schemas.openxmlformats.org/officeDocument/2006/relationships/package" Target="../embeddings/Microsoft_Excel_Worksheet189.xlsx"/><Relationship Id="rId2" Type="http://schemas.microsoft.com/office/2011/relationships/chartColorStyle" Target="colors188.xml"/><Relationship Id="rId1" Type="http://schemas.microsoft.com/office/2011/relationships/chartStyle" Target="style188.xml"/></Relationships>
</file>

<file path=ppt/charts/_rels/chart191.xml.rels><?xml version="1.0" encoding="UTF-8" standalone="yes"?>
<Relationships xmlns="http://schemas.openxmlformats.org/package/2006/relationships"><Relationship Id="rId3" Type="http://schemas.openxmlformats.org/officeDocument/2006/relationships/package" Target="../embeddings/Microsoft_Excel_Worksheet190.xlsx"/><Relationship Id="rId2" Type="http://schemas.microsoft.com/office/2011/relationships/chartColorStyle" Target="colors189.xml"/><Relationship Id="rId1" Type="http://schemas.microsoft.com/office/2011/relationships/chartStyle" Target="style189.xml"/></Relationships>
</file>

<file path=ppt/charts/_rels/chart192.xml.rels><?xml version="1.0" encoding="UTF-8" standalone="yes"?>
<Relationships xmlns="http://schemas.openxmlformats.org/package/2006/relationships"><Relationship Id="rId3" Type="http://schemas.openxmlformats.org/officeDocument/2006/relationships/package" Target="../embeddings/Microsoft_Excel_Worksheet191.xlsx"/><Relationship Id="rId2" Type="http://schemas.microsoft.com/office/2011/relationships/chartColorStyle" Target="colors190.xml"/><Relationship Id="rId1" Type="http://schemas.microsoft.com/office/2011/relationships/chartStyle" Target="style190.xml"/></Relationships>
</file>

<file path=ppt/charts/_rels/chart193.xml.rels><?xml version="1.0" encoding="UTF-8" standalone="yes"?>
<Relationships xmlns="http://schemas.openxmlformats.org/package/2006/relationships"><Relationship Id="rId3" Type="http://schemas.openxmlformats.org/officeDocument/2006/relationships/package" Target="../embeddings/Microsoft_Excel_Worksheet192.xlsx"/><Relationship Id="rId2" Type="http://schemas.microsoft.com/office/2011/relationships/chartColorStyle" Target="colors191.xml"/><Relationship Id="rId1" Type="http://schemas.microsoft.com/office/2011/relationships/chartStyle" Target="style191.xml"/></Relationships>
</file>

<file path=ppt/charts/_rels/chart194.xml.rels><?xml version="1.0" encoding="UTF-8" standalone="yes"?>
<Relationships xmlns="http://schemas.openxmlformats.org/package/2006/relationships"><Relationship Id="rId3" Type="http://schemas.openxmlformats.org/officeDocument/2006/relationships/package" Target="../embeddings/Microsoft_Excel_Worksheet193.xlsx"/><Relationship Id="rId2" Type="http://schemas.microsoft.com/office/2011/relationships/chartColorStyle" Target="colors192.xml"/><Relationship Id="rId1" Type="http://schemas.microsoft.com/office/2011/relationships/chartStyle" Target="style192.xml"/></Relationships>
</file>

<file path=ppt/charts/_rels/chart195.xml.rels><?xml version="1.0" encoding="UTF-8" standalone="yes"?>
<Relationships xmlns="http://schemas.openxmlformats.org/package/2006/relationships"><Relationship Id="rId3" Type="http://schemas.openxmlformats.org/officeDocument/2006/relationships/package" Target="../embeddings/Microsoft_Excel_Worksheet194.xlsx"/><Relationship Id="rId2" Type="http://schemas.microsoft.com/office/2011/relationships/chartColorStyle" Target="colors193.xml"/><Relationship Id="rId1" Type="http://schemas.microsoft.com/office/2011/relationships/chartStyle" Target="style193.xml"/></Relationships>
</file>

<file path=ppt/charts/_rels/chart196.xml.rels><?xml version="1.0" encoding="UTF-8" standalone="yes"?>
<Relationships xmlns="http://schemas.openxmlformats.org/package/2006/relationships"><Relationship Id="rId3" Type="http://schemas.openxmlformats.org/officeDocument/2006/relationships/package" Target="../embeddings/Microsoft_Excel_Worksheet195.xlsx"/><Relationship Id="rId2" Type="http://schemas.microsoft.com/office/2011/relationships/chartColorStyle" Target="colors194.xml"/><Relationship Id="rId1" Type="http://schemas.microsoft.com/office/2011/relationships/chartStyle" Target="style194.xml"/></Relationships>
</file>

<file path=ppt/charts/_rels/chart197.xml.rels><?xml version="1.0" encoding="UTF-8" standalone="yes"?>
<Relationships xmlns="http://schemas.openxmlformats.org/package/2006/relationships"><Relationship Id="rId3" Type="http://schemas.openxmlformats.org/officeDocument/2006/relationships/package" Target="../embeddings/Microsoft_Excel_Worksheet196.xlsx"/><Relationship Id="rId2" Type="http://schemas.microsoft.com/office/2011/relationships/chartColorStyle" Target="colors195.xml"/><Relationship Id="rId1" Type="http://schemas.microsoft.com/office/2011/relationships/chartStyle" Target="style195.xml"/></Relationships>
</file>

<file path=ppt/charts/_rels/chart198.xml.rels><?xml version="1.0" encoding="UTF-8" standalone="yes"?>
<Relationships xmlns="http://schemas.openxmlformats.org/package/2006/relationships"><Relationship Id="rId3" Type="http://schemas.openxmlformats.org/officeDocument/2006/relationships/package" Target="../embeddings/Microsoft_Excel_Worksheet197.xlsx"/><Relationship Id="rId2" Type="http://schemas.microsoft.com/office/2011/relationships/chartColorStyle" Target="colors196.xml"/><Relationship Id="rId1" Type="http://schemas.microsoft.com/office/2011/relationships/chartStyle" Target="style196.xml"/></Relationships>
</file>

<file path=ppt/charts/_rels/chart199.xml.rels><?xml version="1.0" encoding="UTF-8" standalone="yes"?>
<Relationships xmlns="http://schemas.openxmlformats.org/package/2006/relationships"><Relationship Id="rId3" Type="http://schemas.openxmlformats.org/officeDocument/2006/relationships/package" Target="../embeddings/Microsoft_Excel_Worksheet198.xlsx"/><Relationship Id="rId2" Type="http://schemas.microsoft.com/office/2011/relationships/chartColorStyle" Target="colors197.xml"/><Relationship Id="rId1" Type="http://schemas.microsoft.com/office/2011/relationships/chartStyle" Target="style19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00.xml.rels><?xml version="1.0" encoding="UTF-8" standalone="yes"?>
<Relationships xmlns="http://schemas.openxmlformats.org/package/2006/relationships"><Relationship Id="rId3" Type="http://schemas.openxmlformats.org/officeDocument/2006/relationships/package" Target="../embeddings/Microsoft_Excel_Worksheet199.xlsx"/><Relationship Id="rId2" Type="http://schemas.microsoft.com/office/2011/relationships/chartColorStyle" Target="colors198.xml"/><Relationship Id="rId1" Type="http://schemas.microsoft.com/office/2011/relationships/chartStyle" Target="style198.xml"/></Relationships>
</file>

<file path=ppt/charts/_rels/chart201.xml.rels><?xml version="1.0" encoding="UTF-8" standalone="yes"?>
<Relationships xmlns="http://schemas.openxmlformats.org/package/2006/relationships"><Relationship Id="rId3" Type="http://schemas.openxmlformats.org/officeDocument/2006/relationships/package" Target="../embeddings/Microsoft_Excel_Worksheet200.xlsx"/><Relationship Id="rId2" Type="http://schemas.microsoft.com/office/2011/relationships/chartColorStyle" Target="colors199.xml"/><Relationship Id="rId1" Type="http://schemas.microsoft.com/office/2011/relationships/chartStyle" Target="style199.xml"/></Relationships>
</file>

<file path=ppt/charts/_rels/chart202.xml.rels><?xml version="1.0" encoding="UTF-8" standalone="yes"?>
<Relationships xmlns="http://schemas.openxmlformats.org/package/2006/relationships"><Relationship Id="rId3" Type="http://schemas.openxmlformats.org/officeDocument/2006/relationships/package" Target="../embeddings/Microsoft_Excel_Worksheet201.xlsx"/><Relationship Id="rId2" Type="http://schemas.microsoft.com/office/2011/relationships/chartColorStyle" Target="colors200.xml"/><Relationship Id="rId1" Type="http://schemas.microsoft.com/office/2011/relationships/chartStyle" Target="style200.xml"/></Relationships>
</file>

<file path=ppt/charts/_rels/chart203.xml.rels><?xml version="1.0" encoding="UTF-8" standalone="yes"?>
<Relationships xmlns="http://schemas.openxmlformats.org/package/2006/relationships"><Relationship Id="rId3" Type="http://schemas.openxmlformats.org/officeDocument/2006/relationships/package" Target="../embeddings/Microsoft_Excel_Worksheet202.xlsx"/><Relationship Id="rId2" Type="http://schemas.microsoft.com/office/2011/relationships/chartColorStyle" Target="colors201.xml"/><Relationship Id="rId1" Type="http://schemas.microsoft.com/office/2011/relationships/chartStyle" Target="style201.xml"/></Relationships>
</file>

<file path=ppt/charts/_rels/chart204.xml.rels><?xml version="1.0" encoding="UTF-8" standalone="yes"?>
<Relationships xmlns="http://schemas.openxmlformats.org/package/2006/relationships"><Relationship Id="rId3" Type="http://schemas.openxmlformats.org/officeDocument/2006/relationships/package" Target="../embeddings/Microsoft_Excel_Worksheet203.xlsx"/><Relationship Id="rId2" Type="http://schemas.microsoft.com/office/2011/relationships/chartColorStyle" Target="colors202.xml"/><Relationship Id="rId1" Type="http://schemas.microsoft.com/office/2011/relationships/chartStyle" Target="style202.xml"/></Relationships>
</file>

<file path=ppt/charts/_rels/chart205.xml.rels><?xml version="1.0" encoding="UTF-8" standalone="yes"?>
<Relationships xmlns="http://schemas.openxmlformats.org/package/2006/relationships"><Relationship Id="rId3" Type="http://schemas.openxmlformats.org/officeDocument/2006/relationships/package" Target="../embeddings/Microsoft_Excel_Worksheet204.xlsx"/><Relationship Id="rId2" Type="http://schemas.microsoft.com/office/2011/relationships/chartColorStyle" Target="colors203.xml"/><Relationship Id="rId1" Type="http://schemas.microsoft.com/office/2011/relationships/chartStyle" Target="style203.xml"/></Relationships>
</file>

<file path=ppt/charts/_rels/chart206.xml.rels><?xml version="1.0" encoding="UTF-8" standalone="yes"?>
<Relationships xmlns="http://schemas.openxmlformats.org/package/2006/relationships"><Relationship Id="rId3" Type="http://schemas.openxmlformats.org/officeDocument/2006/relationships/package" Target="../embeddings/Microsoft_Excel_Worksheet205.xlsx"/><Relationship Id="rId2" Type="http://schemas.microsoft.com/office/2011/relationships/chartColorStyle" Target="colors204.xml"/><Relationship Id="rId1" Type="http://schemas.microsoft.com/office/2011/relationships/chartStyle" Target="style204.xml"/></Relationships>
</file>

<file path=ppt/charts/_rels/chart207.xml.rels><?xml version="1.0" encoding="UTF-8" standalone="yes"?>
<Relationships xmlns="http://schemas.openxmlformats.org/package/2006/relationships"><Relationship Id="rId3" Type="http://schemas.openxmlformats.org/officeDocument/2006/relationships/package" Target="../embeddings/Microsoft_Excel_Worksheet206.xlsx"/><Relationship Id="rId2" Type="http://schemas.microsoft.com/office/2011/relationships/chartColorStyle" Target="colors205.xml"/><Relationship Id="rId1" Type="http://schemas.microsoft.com/office/2011/relationships/chartStyle" Target="style205.xml"/></Relationships>
</file>

<file path=ppt/charts/_rels/chart208.xml.rels><?xml version="1.0" encoding="UTF-8" standalone="yes"?>
<Relationships xmlns="http://schemas.openxmlformats.org/package/2006/relationships"><Relationship Id="rId3" Type="http://schemas.openxmlformats.org/officeDocument/2006/relationships/package" Target="../embeddings/Microsoft_Excel_Worksheet207.xlsx"/><Relationship Id="rId2" Type="http://schemas.microsoft.com/office/2011/relationships/chartColorStyle" Target="colors206.xml"/><Relationship Id="rId1" Type="http://schemas.microsoft.com/office/2011/relationships/chartStyle" Target="style206.xml"/></Relationships>
</file>

<file path=ppt/charts/_rels/chart209.xml.rels><?xml version="1.0" encoding="UTF-8" standalone="yes"?>
<Relationships xmlns="http://schemas.openxmlformats.org/package/2006/relationships"><Relationship Id="rId3" Type="http://schemas.openxmlformats.org/officeDocument/2006/relationships/package" Target="../embeddings/Microsoft_Excel_Worksheet208.xlsx"/><Relationship Id="rId2" Type="http://schemas.microsoft.com/office/2011/relationships/chartColorStyle" Target="colors207.xml"/><Relationship Id="rId1" Type="http://schemas.microsoft.com/office/2011/relationships/chartStyle" Target="style20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10.xml.rels><?xml version="1.0" encoding="UTF-8" standalone="yes"?>
<Relationships xmlns="http://schemas.openxmlformats.org/package/2006/relationships"><Relationship Id="rId3" Type="http://schemas.openxmlformats.org/officeDocument/2006/relationships/package" Target="../embeddings/Microsoft_Excel_Worksheet209.xlsx"/><Relationship Id="rId2" Type="http://schemas.microsoft.com/office/2011/relationships/chartColorStyle" Target="colors208.xml"/><Relationship Id="rId1" Type="http://schemas.microsoft.com/office/2011/relationships/chartStyle" Target="style208.xml"/></Relationships>
</file>

<file path=ppt/charts/_rels/chart211.xml.rels><?xml version="1.0" encoding="UTF-8" standalone="yes"?>
<Relationships xmlns="http://schemas.openxmlformats.org/package/2006/relationships"><Relationship Id="rId3" Type="http://schemas.openxmlformats.org/officeDocument/2006/relationships/package" Target="../embeddings/Microsoft_Excel_Worksheet210.xlsx"/><Relationship Id="rId2" Type="http://schemas.microsoft.com/office/2011/relationships/chartColorStyle" Target="colors209.xml"/><Relationship Id="rId1" Type="http://schemas.microsoft.com/office/2011/relationships/chartStyle" Target="style209.xml"/></Relationships>
</file>

<file path=ppt/charts/_rels/chart212.xml.rels><?xml version="1.0" encoding="UTF-8" standalone="yes"?>
<Relationships xmlns="http://schemas.openxmlformats.org/package/2006/relationships"><Relationship Id="rId3" Type="http://schemas.openxmlformats.org/officeDocument/2006/relationships/package" Target="../embeddings/Microsoft_Excel_Worksheet211.xlsx"/><Relationship Id="rId2" Type="http://schemas.microsoft.com/office/2011/relationships/chartColorStyle" Target="colors210.xml"/><Relationship Id="rId1" Type="http://schemas.microsoft.com/office/2011/relationships/chartStyle" Target="style210.xml"/></Relationships>
</file>

<file path=ppt/charts/_rels/chart213.xml.rels><?xml version="1.0" encoding="UTF-8" standalone="yes"?>
<Relationships xmlns="http://schemas.openxmlformats.org/package/2006/relationships"><Relationship Id="rId3" Type="http://schemas.openxmlformats.org/officeDocument/2006/relationships/package" Target="../embeddings/Microsoft_Excel_Worksheet212.xlsx"/><Relationship Id="rId2" Type="http://schemas.microsoft.com/office/2011/relationships/chartColorStyle" Target="colors211.xml"/><Relationship Id="rId1" Type="http://schemas.microsoft.com/office/2011/relationships/chartStyle" Target="style211.xml"/></Relationships>
</file>

<file path=ppt/charts/_rels/chart214.xml.rels><?xml version="1.0" encoding="UTF-8" standalone="yes"?>
<Relationships xmlns="http://schemas.openxmlformats.org/package/2006/relationships"><Relationship Id="rId3" Type="http://schemas.openxmlformats.org/officeDocument/2006/relationships/package" Target="../embeddings/Microsoft_Excel_Worksheet213.xlsx"/><Relationship Id="rId2" Type="http://schemas.microsoft.com/office/2011/relationships/chartColorStyle" Target="colors212.xml"/><Relationship Id="rId1" Type="http://schemas.microsoft.com/office/2011/relationships/chartStyle" Target="style212.xml"/></Relationships>
</file>

<file path=ppt/charts/_rels/chart215.xml.rels><?xml version="1.0" encoding="UTF-8" standalone="yes"?>
<Relationships xmlns="http://schemas.openxmlformats.org/package/2006/relationships"><Relationship Id="rId3" Type="http://schemas.openxmlformats.org/officeDocument/2006/relationships/package" Target="../embeddings/Microsoft_Excel_Worksheet214.xlsx"/><Relationship Id="rId2" Type="http://schemas.microsoft.com/office/2011/relationships/chartColorStyle" Target="colors213.xml"/><Relationship Id="rId1" Type="http://schemas.microsoft.com/office/2011/relationships/chartStyle" Target="style213.xml"/></Relationships>
</file>

<file path=ppt/charts/_rels/chart216.xml.rels><?xml version="1.0" encoding="UTF-8" standalone="yes"?>
<Relationships xmlns="http://schemas.openxmlformats.org/package/2006/relationships"><Relationship Id="rId3" Type="http://schemas.openxmlformats.org/officeDocument/2006/relationships/package" Target="../embeddings/Microsoft_Excel_Worksheet215.xlsx"/><Relationship Id="rId2" Type="http://schemas.microsoft.com/office/2011/relationships/chartColorStyle" Target="colors214.xml"/><Relationship Id="rId1" Type="http://schemas.microsoft.com/office/2011/relationships/chartStyle" Target="style214.xml"/></Relationships>
</file>

<file path=ppt/charts/_rels/chart217.xml.rels><?xml version="1.0" encoding="UTF-8" standalone="yes"?>
<Relationships xmlns="http://schemas.openxmlformats.org/package/2006/relationships"><Relationship Id="rId3" Type="http://schemas.openxmlformats.org/officeDocument/2006/relationships/package" Target="../embeddings/Microsoft_Excel_Worksheet216.xlsx"/><Relationship Id="rId2" Type="http://schemas.microsoft.com/office/2011/relationships/chartColorStyle" Target="colors215.xml"/><Relationship Id="rId1" Type="http://schemas.microsoft.com/office/2011/relationships/chartStyle" Target="style215.xml"/></Relationships>
</file>

<file path=ppt/charts/_rels/chart218.xml.rels><?xml version="1.0" encoding="UTF-8" standalone="yes"?>
<Relationships xmlns="http://schemas.openxmlformats.org/package/2006/relationships"><Relationship Id="rId3" Type="http://schemas.openxmlformats.org/officeDocument/2006/relationships/package" Target="../embeddings/Microsoft_Excel_Worksheet217.xlsx"/><Relationship Id="rId2" Type="http://schemas.microsoft.com/office/2011/relationships/chartColorStyle" Target="colors216.xml"/><Relationship Id="rId1" Type="http://schemas.microsoft.com/office/2011/relationships/chartStyle" Target="style216.xml"/></Relationships>
</file>

<file path=ppt/charts/_rels/chart219.xml.rels><?xml version="1.0" encoding="UTF-8" standalone="yes"?>
<Relationships xmlns="http://schemas.openxmlformats.org/package/2006/relationships"><Relationship Id="rId3" Type="http://schemas.openxmlformats.org/officeDocument/2006/relationships/package" Target="../embeddings/Microsoft_Excel_Worksheet218.xlsx"/><Relationship Id="rId2" Type="http://schemas.microsoft.com/office/2011/relationships/chartColorStyle" Target="colors217.xml"/><Relationship Id="rId1" Type="http://schemas.microsoft.com/office/2011/relationships/chartStyle" Target="style2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20.xml.rels><?xml version="1.0" encoding="UTF-8" standalone="yes"?>
<Relationships xmlns="http://schemas.openxmlformats.org/package/2006/relationships"><Relationship Id="rId3" Type="http://schemas.openxmlformats.org/officeDocument/2006/relationships/package" Target="../embeddings/Microsoft_Excel_Worksheet219.xlsx"/><Relationship Id="rId2" Type="http://schemas.microsoft.com/office/2011/relationships/chartColorStyle" Target="colors218.xml"/><Relationship Id="rId1" Type="http://schemas.microsoft.com/office/2011/relationships/chartStyle" Target="style218.xml"/></Relationships>
</file>

<file path=ppt/charts/_rels/chart221.xml.rels><?xml version="1.0" encoding="UTF-8" standalone="yes"?>
<Relationships xmlns="http://schemas.openxmlformats.org/package/2006/relationships"><Relationship Id="rId3" Type="http://schemas.openxmlformats.org/officeDocument/2006/relationships/package" Target="../embeddings/Microsoft_Excel_Worksheet220.xlsx"/><Relationship Id="rId2" Type="http://schemas.microsoft.com/office/2011/relationships/chartColorStyle" Target="colors219.xml"/><Relationship Id="rId1" Type="http://schemas.microsoft.com/office/2011/relationships/chartStyle" Target="style219.xml"/></Relationships>
</file>

<file path=ppt/charts/_rels/chart222.xml.rels><?xml version="1.0" encoding="UTF-8" standalone="yes"?>
<Relationships xmlns="http://schemas.openxmlformats.org/package/2006/relationships"><Relationship Id="rId3" Type="http://schemas.openxmlformats.org/officeDocument/2006/relationships/package" Target="../embeddings/Microsoft_Excel_Worksheet221.xlsx"/><Relationship Id="rId2" Type="http://schemas.microsoft.com/office/2011/relationships/chartColorStyle" Target="colors220.xml"/><Relationship Id="rId1" Type="http://schemas.microsoft.com/office/2011/relationships/chartStyle" Target="style220.xml"/></Relationships>
</file>

<file path=ppt/charts/_rels/chart223.xml.rels><?xml version="1.0" encoding="UTF-8" standalone="yes"?>
<Relationships xmlns="http://schemas.openxmlformats.org/package/2006/relationships"><Relationship Id="rId3" Type="http://schemas.openxmlformats.org/officeDocument/2006/relationships/package" Target="../embeddings/Microsoft_Excel_Worksheet222.xlsx"/><Relationship Id="rId2" Type="http://schemas.microsoft.com/office/2011/relationships/chartColorStyle" Target="colors221.xml"/><Relationship Id="rId1" Type="http://schemas.microsoft.com/office/2011/relationships/chartStyle" Target="style221.xml"/></Relationships>
</file>

<file path=ppt/charts/_rels/chart224.xml.rels><?xml version="1.0" encoding="UTF-8" standalone="yes"?>
<Relationships xmlns="http://schemas.openxmlformats.org/package/2006/relationships"><Relationship Id="rId3" Type="http://schemas.openxmlformats.org/officeDocument/2006/relationships/package" Target="../embeddings/Microsoft_Excel_Worksheet223.xlsx"/><Relationship Id="rId2" Type="http://schemas.microsoft.com/office/2011/relationships/chartColorStyle" Target="colors222.xml"/><Relationship Id="rId1" Type="http://schemas.microsoft.com/office/2011/relationships/chartStyle" Target="style222.xml"/></Relationships>
</file>

<file path=ppt/charts/_rels/chart225.xml.rels><?xml version="1.0" encoding="UTF-8" standalone="yes"?>
<Relationships xmlns="http://schemas.openxmlformats.org/package/2006/relationships"><Relationship Id="rId3" Type="http://schemas.openxmlformats.org/officeDocument/2006/relationships/package" Target="../embeddings/Microsoft_Excel_Worksheet224.xlsx"/><Relationship Id="rId2" Type="http://schemas.microsoft.com/office/2011/relationships/chartColorStyle" Target="colors223.xml"/><Relationship Id="rId1" Type="http://schemas.microsoft.com/office/2011/relationships/chartStyle" Target="style223.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1.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8.xml"/><Relationship Id="rId1" Type="http://schemas.microsoft.com/office/2011/relationships/chartStyle" Target="style28.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9.xml"/><Relationship Id="rId1" Type="http://schemas.microsoft.com/office/2011/relationships/chartStyle" Target="style29.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0.xml"/><Relationship Id="rId1" Type="http://schemas.microsoft.com/office/2011/relationships/chartStyle" Target="style30.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1.xml"/><Relationship Id="rId1" Type="http://schemas.microsoft.com/office/2011/relationships/chartStyle" Target="style31.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2.xml"/><Relationship Id="rId1" Type="http://schemas.microsoft.com/office/2011/relationships/chartStyle" Target="style32.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3.xml"/><Relationship Id="rId1" Type="http://schemas.microsoft.com/office/2011/relationships/chartStyle" Target="style33.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4.xml"/><Relationship Id="rId1" Type="http://schemas.microsoft.com/office/2011/relationships/chartStyle" Target="style34.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5.xml"/><Relationship Id="rId1" Type="http://schemas.microsoft.com/office/2011/relationships/chartStyle" Target="style35.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6.xml"/><Relationship Id="rId1" Type="http://schemas.microsoft.com/office/2011/relationships/chartStyle" Target="style36.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7.xml"/><Relationship Id="rId1" Type="http://schemas.microsoft.com/office/2011/relationships/chartStyle" Target="style37.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8.xml"/><Relationship Id="rId1" Type="http://schemas.microsoft.com/office/2011/relationships/chartStyle" Target="style38.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9.xml"/><Relationship Id="rId1" Type="http://schemas.microsoft.com/office/2011/relationships/chartStyle" Target="style39.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0.xml"/><Relationship Id="rId1" Type="http://schemas.microsoft.com/office/2011/relationships/chartStyle" Target="style40.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1.xml"/><Relationship Id="rId1" Type="http://schemas.microsoft.com/office/2011/relationships/chartStyle" Target="style41.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2.xml"/><Relationship Id="rId1" Type="http://schemas.microsoft.com/office/2011/relationships/chartStyle" Target="style42.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3.xml"/><Relationship Id="rId1" Type="http://schemas.microsoft.com/office/2011/relationships/chartStyle" Target="style43.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4.xml"/><Relationship Id="rId1" Type="http://schemas.microsoft.com/office/2011/relationships/chartStyle" Target="style44.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5.xml"/><Relationship Id="rId1" Type="http://schemas.microsoft.com/office/2011/relationships/chartStyle" Target="style45.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6.xml"/><Relationship Id="rId1" Type="http://schemas.microsoft.com/office/2011/relationships/chartStyle" Target="style46.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7.xml"/><Relationship Id="rId1" Type="http://schemas.microsoft.com/office/2011/relationships/chartStyle" Target="style47.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8.xml"/><Relationship Id="rId1" Type="http://schemas.microsoft.com/office/2011/relationships/chartStyle" Target="style48.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9.xml"/><Relationship Id="rId1" Type="http://schemas.microsoft.com/office/2011/relationships/chartStyle" Target="style49.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0.xml"/><Relationship Id="rId1" Type="http://schemas.microsoft.com/office/2011/relationships/chartStyle" Target="style50.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1.xml"/><Relationship Id="rId1" Type="http://schemas.microsoft.com/office/2011/relationships/chartStyle" Target="style51.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2.xml"/><Relationship Id="rId1" Type="http://schemas.microsoft.com/office/2011/relationships/chartStyle" Target="style52.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3.xml"/><Relationship Id="rId1" Type="http://schemas.microsoft.com/office/2011/relationships/chartStyle" Target="style53.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4.xml"/><Relationship Id="rId1" Type="http://schemas.microsoft.com/office/2011/relationships/chartStyle" Target="style54.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5.xml"/><Relationship Id="rId1" Type="http://schemas.microsoft.com/office/2011/relationships/chartStyle" Target="style55.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6.xml"/><Relationship Id="rId1" Type="http://schemas.microsoft.com/office/2011/relationships/chartStyle" Target="style56.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7.xml"/><Relationship Id="rId1" Type="http://schemas.microsoft.com/office/2011/relationships/chartStyle" Target="style5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8.xml"/><Relationship Id="rId1" Type="http://schemas.microsoft.com/office/2011/relationships/chartStyle" Target="style58.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9.xml"/><Relationship Id="rId1" Type="http://schemas.microsoft.com/office/2011/relationships/chartStyle" Target="style59.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0.xml"/><Relationship Id="rId1" Type="http://schemas.microsoft.com/office/2011/relationships/chartStyle" Target="style60.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1.xml"/><Relationship Id="rId1" Type="http://schemas.microsoft.com/office/2011/relationships/chartStyle" Target="style61.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2.xml"/><Relationship Id="rId1" Type="http://schemas.microsoft.com/office/2011/relationships/chartStyle" Target="style62.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3.xml"/><Relationship Id="rId1" Type="http://schemas.microsoft.com/office/2011/relationships/chartStyle" Target="style63.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4.xml"/><Relationship Id="rId1" Type="http://schemas.microsoft.com/office/2011/relationships/chartStyle" Target="style64.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5.xml"/><Relationship Id="rId1" Type="http://schemas.microsoft.com/office/2011/relationships/chartStyle" Target="style65.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6.xml"/><Relationship Id="rId1" Type="http://schemas.microsoft.com/office/2011/relationships/chartStyle" Target="style66.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7.xml"/><Relationship Id="rId1" Type="http://schemas.microsoft.com/office/2011/relationships/chartStyle" Target="style6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8.xml"/><Relationship Id="rId1" Type="http://schemas.microsoft.com/office/2011/relationships/chartStyle" Target="style68.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9.xml"/><Relationship Id="rId1" Type="http://schemas.microsoft.com/office/2011/relationships/chartStyle" Target="style69.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0.xml"/><Relationship Id="rId1" Type="http://schemas.microsoft.com/office/2011/relationships/chartStyle" Target="style70.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1.xml"/><Relationship Id="rId1" Type="http://schemas.microsoft.com/office/2011/relationships/chartStyle" Target="style71.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2.xml"/><Relationship Id="rId1" Type="http://schemas.microsoft.com/office/2011/relationships/chartStyle" Target="style72.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3.xml"/><Relationship Id="rId1" Type="http://schemas.microsoft.com/office/2011/relationships/chartStyle" Target="style73.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4.xml"/><Relationship Id="rId1" Type="http://schemas.microsoft.com/office/2011/relationships/chartStyle" Target="style74.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5.xml"/><Relationship Id="rId1" Type="http://schemas.microsoft.com/office/2011/relationships/chartStyle" Target="style75.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6.xml"/><Relationship Id="rId1" Type="http://schemas.microsoft.com/office/2011/relationships/chartStyle" Target="style76.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7.xml"/><Relationship Id="rId1" Type="http://schemas.microsoft.com/office/2011/relationships/chartStyle" Target="style7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78.xml"/><Relationship Id="rId1" Type="http://schemas.microsoft.com/office/2011/relationships/chartStyle" Target="style78.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79.xml"/><Relationship Id="rId1" Type="http://schemas.microsoft.com/office/2011/relationships/chartStyle" Target="style79.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80.xml"/><Relationship Id="rId1" Type="http://schemas.microsoft.com/office/2011/relationships/chartStyle" Target="style80.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81.xml"/><Relationship Id="rId1" Type="http://schemas.microsoft.com/office/2011/relationships/chartStyle" Target="style81.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82.xml"/><Relationship Id="rId1" Type="http://schemas.microsoft.com/office/2011/relationships/chartStyle" Target="style82.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83.xml"/><Relationship Id="rId1" Type="http://schemas.microsoft.com/office/2011/relationships/chartStyle" Target="style83.xml"/></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84.xml"/><Relationship Id="rId1" Type="http://schemas.microsoft.com/office/2011/relationships/chartStyle" Target="style84.xm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85.xml"/><Relationship Id="rId1" Type="http://schemas.microsoft.com/office/2011/relationships/chartStyle" Target="style85.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86.xml"/><Relationship Id="rId1" Type="http://schemas.microsoft.com/office/2011/relationships/chartStyle" Target="style86.xml"/></Relationships>
</file>

<file path=ppt/charts/_rels/chart89.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87.xml"/><Relationship Id="rId1" Type="http://schemas.microsoft.com/office/2011/relationships/chartStyle" Target="style8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90.xml.rels><?xml version="1.0" encoding="UTF-8" standalone="yes"?>
<Relationships xmlns="http://schemas.openxmlformats.org/package/2006/relationships"><Relationship Id="rId3" Type="http://schemas.openxmlformats.org/officeDocument/2006/relationships/package" Target="../embeddings/Microsoft_Excel_Worksheet89.xlsx"/><Relationship Id="rId2" Type="http://schemas.microsoft.com/office/2011/relationships/chartColorStyle" Target="colors88.xml"/><Relationship Id="rId1" Type="http://schemas.microsoft.com/office/2011/relationships/chartStyle" Target="style88.xml"/></Relationships>
</file>

<file path=ppt/charts/_rels/chart91.xml.rels><?xml version="1.0" encoding="UTF-8" standalone="yes"?>
<Relationships xmlns="http://schemas.openxmlformats.org/package/2006/relationships"><Relationship Id="rId3" Type="http://schemas.openxmlformats.org/officeDocument/2006/relationships/package" Target="../embeddings/Microsoft_Excel_Worksheet90.xlsx"/><Relationship Id="rId2" Type="http://schemas.microsoft.com/office/2011/relationships/chartColorStyle" Target="colors89.xml"/><Relationship Id="rId1" Type="http://schemas.microsoft.com/office/2011/relationships/chartStyle" Target="style89.xml"/></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91.xlsx"/><Relationship Id="rId2" Type="http://schemas.microsoft.com/office/2011/relationships/chartColorStyle" Target="colors90.xml"/><Relationship Id="rId1" Type="http://schemas.microsoft.com/office/2011/relationships/chartStyle" Target="style90.xml"/></Relationships>
</file>

<file path=ppt/charts/_rels/chart93.xml.rels><?xml version="1.0" encoding="UTF-8" standalone="yes"?>
<Relationships xmlns="http://schemas.openxmlformats.org/package/2006/relationships"><Relationship Id="rId3" Type="http://schemas.openxmlformats.org/officeDocument/2006/relationships/package" Target="../embeddings/Microsoft_Excel_Worksheet92.xlsx"/><Relationship Id="rId2" Type="http://schemas.microsoft.com/office/2011/relationships/chartColorStyle" Target="colors91.xml"/><Relationship Id="rId1" Type="http://schemas.microsoft.com/office/2011/relationships/chartStyle" Target="style91.xml"/></Relationships>
</file>

<file path=ppt/charts/_rels/chart94.xml.rels><?xml version="1.0" encoding="UTF-8" standalone="yes"?>
<Relationships xmlns="http://schemas.openxmlformats.org/package/2006/relationships"><Relationship Id="rId3" Type="http://schemas.openxmlformats.org/officeDocument/2006/relationships/package" Target="../embeddings/Microsoft_Excel_Worksheet93.xlsx"/><Relationship Id="rId2" Type="http://schemas.microsoft.com/office/2011/relationships/chartColorStyle" Target="colors92.xml"/><Relationship Id="rId1" Type="http://schemas.microsoft.com/office/2011/relationships/chartStyle" Target="style92.xml"/></Relationships>
</file>

<file path=ppt/charts/_rels/chart95.xml.rels><?xml version="1.0" encoding="UTF-8" standalone="yes"?>
<Relationships xmlns="http://schemas.openxmlformats.org/package/2006/relationships"><Relationship Id="rId3" Type="http://schemas.openxmlformats.org/officeDocument/2006/relationships/package" Target="../embeddings/Microsoft_Excel_Worksheet94.xlsx"/><Relationship Id="rId2" Type="http://schemas.microsoft.com/office/2011/relationships/chartColorStyle" Target="colors93.xml"/><Relationship Id="rId1" Type="http://schemas.microsoft.com/office/2011/relationships/chartStyle" Target="style93.xml"/></Relationships>
</file>

<file path=ppt/charts/_rels/chart96.xml.rels><?xml version="1.0" encoding="UTF-8" standalone="yes"?>
<Relationships xmlns="http://schemas.openxmlformats.org/package/2006/relationships"><Relationship Id="rId3" Type="http://schemas.openxmlformats.org/officeDocument/2006/relationships/package" Target="../embeddings/Microsoft_Excel_Worksheet95.xlsx"/><Relationship Id="rId2" Type="http://schemas.microsoft.com/office/2011/relationships/chartColorStyle" Target="colors94.xml"/><Relationship Id="rId1" Type="http://schemas.microsoft.com/office/2011/relationships/chartStyle" Target="style94.xml"/></Relationships>
</file>

<file path=ppt/charts/_rels/chart97.xml.rels><?xml version="1.0" encoding="UTF-8" standalone="yes"?>
<Relationships xmlns="http://schemas.openxmlformats.org/package/2006/relationships"><Relationship Id="rId3" Type="http://schemas.openxmlformats.org/officeDocument/2006/relationships/package" Target="../embeddings/Microsoft_Excel_Worksheet96.xlsx"/><Relationship Id="rId2" Type="http://schemas.microsoft.com/office/2011/relationships/chartColorStyle" Target="colors95.xml"/><Relationship Id="rId1" Type="http://schemas.microsoft.com/office/2011/relationships/chartStyle" Target="style95.xml"/></Relationships>
</file>

<file path=ppt/charts/_rels/chart98.xml.rels><?xml version="1.0" encoding="UTF-8" standalone="yes"?>
<Relationships xmlns="http://schemas.openxmlformats.org/package/2006/relationships"><Relationship Id="rId3" Type="http://schemas.openxmlformats.org/officeDocument/2006/relationships/package" Target="../embeddings/Microsoft_Excel_Worksheet97.xlsx"/><Relationship Id="rId2" Type="http://schemas.microsoft.com/office/2011/relationships/chartColorStyle" Target="colors96.xml"/><Relationship Id="rId1" Type="http://schemas.microsoft.com/office/2011/relationships/chartStyle" Target="style96.xml"/></Relationships>
</file>

<file path=ppt/charts/_rels/chart99.xml.rels><?xml version="1.0" encoding="UTF-8" standalone="yes"?>
<Relationships xmlns="http://schemas.openxmlformats.org/package/2006/relationships"><Relationship Id="rId3" Type="http://schemas.openxmlformats.org/officeDocument/2006/relationships/package" Target="../embeddings/Microsoft_Excel_Worksheet98.xlsx"/><Relationship Id="rId2" Type="http://schemas.microsoft.com/office/2011/relationships/chartColorStyle" Target="colors97.xml"/><Relationship Id="rId1" Type="http://schemas.microsoft.com/office/2011/relationships/chartStyle" Target="style9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5.4218908844459509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97-4430-BA4A-DD3AE704D4BF}"/>
                </c:ext>
              </c:extLst>
            </c:dLbl>
            <c:dLbl>
              <c:idx val="1"/>
              <c:layout>
                <c:manualLayout>
                  <c:x val="-9.4883205228983789E-3"/>
                  <c:y val="1.04712041884817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F97-4430-BA4A-DD3AE704D4BF}"/>
                </c:ext>
              </c:extLst>
            </c:dLbl>
            <c:dLbl>
              <c:idx val="2"/>
              <c:layout>
                <c:manualLayout>
                  <c:x val="-4.0663828797307686E-3"/>
                  <c:y val="3.490401396160558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97-4430-BA4A-DD3AE704D4BF}"/>
                </c:ext>
              </c:extLst>
            </c:dLbl>
            <c:dLbl>
              <c:idx val="3"/>
              <c:layout>
                <c:manualLayout>
                  <c:x val="-2.3826095765896414E-3"/>
                  <c:y val="3.490401396160558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0A9-4CCD-89F8-856B70D2A882}"/>
                </c:ext>
              </c:extLst>
            </c:dLbl>
            <c:dLbl>
              <c:idx val="13"/>
              <c:layout>
                <c:manualLayout>
                  <c:x val="-2.3826095765896414E-2"/>
                  <c:y val="-7.998744130693189E-1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49-4882-B710-CF855C8CCCF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USA</c:v>
                </c:pt>
                <c:pt idx="1">
                  <c:v>China</c:v>
                </c:pt>
                <c:pt idx="2">
                  <c:v>Western Europe</c:v>
                </c:pt>
                <c:pt idx="3">
                  <c:v>India</c:v>
                </c:pt>
                <c:pt idx="4">
                  <c:v>Russia</c:v>
                </c:pt>
                <c:pt idx="5">
                  <c:v>Japan</c:v>
                </c:pt>
                <c:pt idx="6">
                  <c:v>Brazil</c:v>
                </c:pt>
                <c:pt idx="7">
                  <c:v>Indonesia</c:v>
                </c:pt>
                <c:pt idx="8">
                  <c:v>South Korea</c:v>
                </c:pt>
                <c:pt idx="9">
                  <c:v>Canada</c:v>
                </c:pt>
                <c:pt idx="10">
                  <c:v>Thailand</c:v>
                </c:pt>
                <c:pt idx="11">
                  <c:v>Mexico</c:v>
                </c:pt>
                <c:pt idx="12">
                  <c:v>Malaysia</c:v>
                </c:pt>
                <c:pt idx="13">
                  <c:v>Rest of World</c:v>
                </c:pt>
              </c:strCache>
            </c:strRef>
          </c:cat>
          <c:val>
            <c:numRef>
              <c:f>Sheet1!$B$2:$B$15</c:f>
              <c:numCache>
                <c:formatCode>General</c:formatCode>
                <c:ptCount val="14"/>
                <c:pt idx="0">
                  <c:v>7373.3</c:v>
                </c:pt>
                <c:pt idx="1">
                  <c:v>6517.3</c:v>
                </c:pt>
                <c:pt idx="2">
                  <c:v>3107.6</c:v>
                </c:pt>
                <c:pt idx="3">
                  <c:v>2516.6999999999998</c:v>
                </c:pt>
                <c:pt idx="4">
                  <c:v>1477.3</c:v>
                </c:pt>
                <c:pt idx="5">
                  <c:v>1303.0999999999999</c:v>
                </c:pt>
                <c:pt idx="6">
                  <c:v>1201.5</c:v>
                </c:pt>
                <c:pt idx="7">
                  <c:v>854.2</c:v>
                </c:pt>
                <c:pt idx="8">
                  <c:v>830.9</c:v>
                </c:pt>
                <c:pt idx="9">
                  <c:v>698</c:v>
                </c:pt>
                <c:pt idx="10">
                  <c:v>635.9</c:v>
                </c:pt>
                <c:pt idx="11">
                  <c:v>640</c:v>
                </c:pt>
                <c:pt idx="12">
                  <c:v>238.8</c:v>
                </c:pt>
                <c:pt idx="13">
                  <c:v>9421</c:v>
                </c:pt>
              </c:numCache>
            </c:numRef>
          </c:val>
          <c:extLst>
            <c:ext xmlns:c16="http://schemas.microsoft.com/office/drawing/2014/chart" uri="{C3380CC4-5D6E-409C-BE32-E72D297353CC}">
              <c16:uniqueId val="{00000000-B403-4FB1-BF6F-58A53AD25F30}"/>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1.199296848764325E-2"/>
                  <c:y val="-2.09424083769633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F97-4430-BA4A-DD3AE704D4BF}"/>
                </c:ext>
              </c:extLst>
            </c:dLbl>
            <c:dLbl>
              <c:idx val="1"/>
              <c:layout>
                <c:manualLayout>
                  <c:x val="8.339133518063745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0A9-4CCD-89F8-856B70D2A882}"/>
                </c:ext>
              </c:extLst>
            </c:dLbl>
            <c:dLbl>
              <c:idx val="2"/>
              <c:layout>
                <c:manualLayout>
                  <c:x val="1.4375578064232904E-2"/>
                  <c:y val="-1.74520069808028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97-4430-BA4A-DD3AE704D4BF}"/>
                </c:ext>
              </c:extLst>
            </c:dLbl>
            <c:dLbl>
              <c:idx val="3"/>
              <c:layout>
                <c:manualLayout>
                  <c:x val="2.0702532132398005E-2"/>
                  <c:y val="-2.79232111692844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97-4430-BA4A-DD3AE704D4BF}"/>
                </c:ext>
              </c:extLst>
            </c:dLbl>
            <c:dLbl>
              <c:idx val="4"/>
              <c:layout>
                <c:manualLayout>
                  <c:x val="1.2199242442718876E-2"/>
                  <c:y val="-3.83944153577661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F97-4430-BA4A-DD3AE704D4BF}"/>
                </c:ext>
              </c:extLst>
            </c:dLbl>
            <c:dLbl>
              <c:idx val="5"/>
              <c:layout>
                <c:manualLayout>
                  <c:x val="9.6103589110535324E-3"/>
                  <c:y val="-3.83944153577662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F97-4430-BA4A-DD3AE704D4BF}"/>
                </c:ext>
              </c:extLst>
            </c:dLbl>
            <c:dLbl>
              <c:idx val="6"/>
              <c:layout>
                <c:manualLayout>
                  <c:x val="1.7292773939129015E-2"/>
                  <c:y val="-4.18848167539268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F97-4430-BA4A-DD3AE704D4BF}"/>
                </c:ext>
              </c:extLst>
            </c:dLbl>
            <c:dLbl>
              <c:idx val="7"/>
              <c:layout>
                <c:manualLayout>
                  <c:x val="6.7773636055574382E-3"/>
                  <c:y val="-3.14136125654450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F97-4430-BA4A-DD3AE704D4BF}"/>
                </c:ext>
              </c:extLst>
            </c:dLbl>
            <c:dLbl>
              <c:idx val="8"/>
              <c:layout>
                <c:manualLayout>
                  <c:x val="1.4910199932226264E-2"/>
                  <c:y val="-3.49040139616055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F97-4430-BA4A-DD3AE704D4BF}"/>
                </c:ext>
              </c:extLst>
            </c:dLbl>
            <c:dLbl>
              <c:idx val="9"/>
              <c:layout>
                <c:manualLayout>
                  <c:x val="4.0664181633343639E-3"/>
                  <c:y val="-2.79232111692844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F97-4430-BA4A-DD3AE704D4BF}"/>
                </c:ext>
              </c:extLst>
            </c:dLbl>
            <c:dLbl>
              <c:idx val="10"/>
              <c:layout>
                <c:manualLayout>
                  <c:x val="1.0843781768891902E-2"/>
                  <c:y val="-4.88656195462478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F97-4430-BA4A-DD3AE704D4BF}"/>
                </c:ext>
              </c:extLst>
            </c:dLbl>
            <c:dLbl>
              <c:idx val="11"/>
              <c:layout>
                <c:manualLayout>
                  <c:x val="5.4218908844459509E-3"/>
                  <c:y val="-2.44328097731239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F97-4430-BA4A-DD3AE704D4BF}"/>
                </c:ext>
              </c:extLst>
            </c:dLbl>
            <c:dLbl>
              <c:idx val="12"/>
              <c:layout>
                <c:manualLayout>
                  <c:x val="1.0843781768891902E-2"/>
                  <c:y val="-3.49040139616055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F97-4430-BA4A-DD3AE704D4B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Sheet1!$A$2:$A$15</c:f>
              <c:strCache>
                <c:ptCount val="14"/>
                <c:pt idx="0">
                  <c:v>USA</c:v>
                </c:pt>
                <c:pt idx="1">
                  <c:v>China</c:v>
                </c:pt>
                <c:pt idx="2">
                  <c:v>Western Europe</c:v>
                </c:pt>
                <c:pt idx="3">
                  <c:v>India</c:v>
                </c:pt>
                <c:pt idx="4">
                  <c:v>Russia</c:v>
                </c:pt>
                <c:pt idx="5">
                  <c:v>Japan</c:v>
                </c:pt>
                <c:pt idx="6">
                  <c:v>Brazil</c:v>
                </c:pt>
                <c:pt idx="7">
                  <c:v>Indonesia</c:v>
                </c:pt>
                <c:pt idx="8">
                  <c:v>South Korea</c:v>
                </c:pt>
                <c:pt idx="9">
                  <c:v>Canada</c:v>
                </c:pt>
                <c:pt idx="10">
                  <c:v>Thailand</c:v>
                </c:pt>
                <c:pt idx="11">
                  <c:v>Mexico</c:v>
                </c:pt>
                <c:pt idx="12">
                  <c:v>Malaysia</c:v>
                </c:pt>
                <c:pt idx="13">
                  <c:v>Rest of World</c:v>
                </c:pt>
              </c:strCache>
            </c:strRef>
          </c:cat>
          <c:val>
            <c:numRef>
              <c:f>Sheet1!$C$2:$C$15</c:f>
              <c:numCache>
                <c:formatCode>General</c:formatCode>
                <c:ptCount val="14"/>
                <c:pt idx="0">
                  <c:v>7450.7</c:v>
                </c:pt>
                <c:pt idx="1">
                  <c:v>6967.4</c:v>
                </c:pt>
                <c:pt idx="2">
                  <c:v>3281.6</c:v>
                </c:pt>
                <c:pt idx="3">
                  <c:v>2594.3000000000002</c:v>
                </c:pt>
                <c:pt idx="4">
                  <c:v>1506.7</c:v>
                </c:pt>
                <c:pt idx="5">
                  <c:v>1305.5999999999999</c:v>
                </c:pt>
                <c:pt idx="6">
                  <c:v>1222.7</c:v>
                </c:pt>
                <c:pt idx="7">
                  <c:v>888.5</c:v>
                </c:pt>
                <c:pt idx="8">
                  <c:v>847.2</c:v>
                </c:pt>
                <c:pt idx="9">
                  <c:v>696.8</c:v>
                </c:pt>
                <c:pt idx="10">
                  <c:v>655.5</c:v>
                </c:pt>
                <c:pt idx="11">
                  <c:v>689.2</c:v>
                </c:pt>
                <c:pt idx="12">
                  <c:v>55.8</c:v>
                </c:pt>
                <c:pt idx="13">
                  <c:v>9800.7000000000007</c:v>
                </c:pt>
              </c:numCache>
            </c:numRef>
          </c:val>
          <c:extLst>
            <c:ext xmlns:c16="http://schemas.microsoft.com/office/drawing/2014/chart" uri="{C3380CC4-5D6E-409C-BE32-E72D297353CC}">
              <c16:uniqueId val="{00000001-B403-4FB1-BF6F-58A53AD25F30}"/>
            </c:ext>
          </c:extLst>
        </c:ser>
        <c:dLbls>
          <c:showLegendKey val="0"/>
          <c:showVal val="0"/>
          <c:showCatName val="0"/>
          <c:showSerName val="0"/>
          <c:showPercent val="0"/>
          <c:showBubbleSize val="0"/>
        </c:dLbls>
        <c:gapWidth val="270"/>
        <c:overlap val="-100"/>
        <c:axId val="1851748544"/>
        <c:axId val="1851747712"/>
      </c:barChart>
      <c:catAx>
        <c:axId val="1851748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1747712"/>
        <c:crosses val="autoZero"/>
        <c:auto val="1"/>
        <c:lblAlgn val="ctr"/>
        <c:lblOffset val="100"/>
        <c:noMultiLvlLbl val="0"/>
      </c:catAx>
      <c:valAx>
        <c:axId val="1851747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1748544"/>
        <c:crosses val="autoZero"/>
        <c:crossBetween val="between"/>
      </c:valAx>
      <c:spPr>
        <a:noFill/>
        <a:ln>
          <a:noFill/>
        </a:ln>
        <a:effectLst/>
      </c:spPr>
    </c:plotArea>
    <c:legend>
      <c:legendPos val="b"/>
      <c:layout>
        <c:manualLayout>
          <c:xMode val="edge"/>
          <c:yMode val="edge"/>
          <c:x val="0.43946997814700473"/>
          <c:y val="0.9048126314053675"/>
          <c:w val="0.11563815282154455"/>
          <c:h val="6.028335463302689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Canada</c:v>
                </c:pt>
                <c:pt idx="1">
                  <c:v>South Korea</c:v>
                </c:pt>
                <c:pt idx="2">
                  <c:v>Western Europe</c:v>
                </c:pt>
                <c:pt idx="3">
                  <c:v>Thailand</c:v>
                </c:pt>
                <c:pt idx="4">
                  <c:v>USA</c:v>
                </c:pt>
                <c:pt idx="5">
                  <c:v>Brazil</c:v>
                </c:pt>
                <c:pt idx="6">
                  <c:v>Russia</c:v>
                </c:pt>
                <c:pt idx="7">
                  <c:v>Mexico</c:v>
                </c:pt>
                <c:pt idx="8">
                  <c:v>Indonesia</c:v>
                </c:pt>
                <c:pt idx="9">
                  <c:v>Malaysia-a</c:v>
                </c:pt>
                <c:pt idx="10">
                  <c:v>China</c:v>
                </c:pt>
                <c:pt idx="11">
                  <c:v>Japan</c:v>
                </c:pt>
                <c:pt idx="12">
                  <c:v>India</c:v>
                </c:pt>
              </c:strCache>
            </c:strRef>
          </c:cat>
          <c:val>
            <c:numRef>
              <c:f>Sheet1!$B$2:$B$14</c:f>
              <c:numCache>
                <c:formatCode>0%</c:formatCode>
                <c:ptCount val="13"/>
                <c:pt idx="0">
                  <c:v>0.66</c:v>
                </c:pt>
                <c:pt idx="1">
                  <c:v>0.56999999999999995</c:v>
                </c:pt>
                <c:pt idx="2">
                  <c:v>0.56999999999999995</c:v>
                </c:pt>
                <c:pt idx="3">
                  <c:v>0.56999999999999995</c:v>
                </c:pt>
                <c:pt idx="4">
                  <c:v>0.56000000000000005</c:v>
                </c:pt>
                <c:pt idx="5">
                  <c:v>0.55000000000000004</c:v>
                </c:pt>
                <c:pt idx="6">
                  <c:v>0.55000000000000004</c:v>
                </c:pt>
                <c:pt idx="7">
                  <c:v>0.56000000000000005</c:v>
                </c:pt>
                <c:pt idx="8">
                  <c:v>0.55000000000000004</c:v>
                </c:pt>
                <c:pt idx="9">
                  <c:v>0.54</c:v>
                </c:pt>
                <c:pt idx="10">
                  <c:v>0.52</c:v>
                </c:pt>
                <c:pt idx="11">
                  <c:v>0.49</c:v>
                </c:pt>
                <c:pt idx="12">
                  <c:v>0.47</c:v>
                </c:pt>
              </c:numCache>
            </c:numRef>
          </c:val>
          <c:extLst>
            <c:ext xmlns:c16="http://schemas.microsoft.com/office/drawing/2014/chart" uri="{C3380CC4-5D6E-409C-BE32-E72D297353CC}">
              <c16:uniqueId val="{00000000-3536-4FFD-BF9B-CA6C81849CE7}"/>
            </c:ext>
          </c:extLst>
        </c:ser>
        <c:dLbls>
          <c:showLegendKey val="0"/>
          <c:showVal val="0"/>
          <c:showCatName val="0"/>
          <c:showSerName val="0"/>
          <c:showPercent val="0"/>
          <c:showBubbleSize val="0"/>
        </c:dLbls>
        <c:gapWidth val="219"/>
        <c:overlap val="-27"/>
        <c:axId val="1140612384"/>
        <c:axId val="1140614880"/>
      </c:barChart>
      <c:catAx>
        <c:axId val="114061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614880"/>
        <c:crosses val="autoZero"/>
        <c:auto val="1"/>
        <c:lblAlgn val="ctr"/>
        <c:lblOffset val="100"/>
        <c:noMultiLvlLbl val="0"/>
      </c:catAx>
      <c:valAx>
        <c:axId val="114061488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61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r>
              <a:rPr lang="en-US" sz="1000" b="1" i="0" u="none" strike="noStrike" kern="1200" spc="0" baseline="0">
                <a:solidFill>
                  <a:srgbClr val="27638E"/>
                </a:solidFill>
                <a:effectLst/>
                <a:latin typeface="Lucida Sans" panose="020B0602030504020204" pitchFamily="34" charset="0"/>
                <a:ea typeface="+mn-ea"/>
                <a:cs typeface="+mn-cs"/>
              </a:rPr>
              <a:t>USED OIL MATERIAL BALANCE IN MEXICO, 2021-2030 (MILLION TONS)</a:t>
            </a:r>
          </a:p>
        </c:rich>
      </c:tx>
      <c:layout>
        <c:manualLayout>
          <c:xMode val="edge"/>
          <c:yMode val="edge"/>
          <c:x val="0.16297487868593738"/>
          <c:y val="5.4040158901063002E-4"/>
        </c:manualLayout>
      </c:layout>
      <c:overlay val="0"/>
      <c:spPr>
        <a:noFill/>
        <a:ln>
          <a:noFill/>
        </a:ln>
        <a:effectLst/>
      </c:spPr>
      <c:txPr>
        <a:bodyPr rot="0" spcFirstLastPara="1" vertOverflow="ellipsis" vert="horz" wrap="square" anchor="ctr" anchorCtr="1"/>
        <a:lstStyle/>
        <a:p>
          <a:pPr>
            <a:defRPr sz="9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217806333916977E-2"/>
          <c:y val="0.17441741373481506"/>
          <c:w val="0.9077821413992968"/>
          <c:h val="0.53536394477360461"/>
        </c:manualLayout>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dLbls>
            <c:dLbl>
              <c:idx val="0"/>
              <c:layout>
                <c:manualLayout>
                  <c:x val="-1.0170680570689967E-2"/>
                  <c:y val="1.04302434353115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70C-48EA-8047-B0A775811A67}"/>
                </c:ext>
              </c:extLst>
            </c:dLbl>
            <c:dLbl>
              <c:idx val="1"/>
              <c:layout>
                <c:manualLayout>
                  <c:x val="-6.7804537137933114E-3"/>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70C-48EA-8047-B0A775811A67}"/>
                </c:ext>
              </c:extLst>
            </c:dLbl>
            <c:dLbl>
              <c:idx val="2"/>
              <c:layout>
                <c:manualLayout>
                  <c:x val="-1.3560907427586685E-2"/>
                  <c:y val="1.04302434353114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70C-48EA-8047-B0A775811A67}"/>
                </c:ext>
              </c:extLst>
            </c:dLbl>
            <c:dLbl>
              <c:idx val="3"/>
              <c:layout>
                <c:manualLayout>
                  <c:x val="-1.2430688208250137E-16"/>
                  <c:y val="5.215121717655678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70C-48EA-8047-B0A775811A67}"/>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Sheet1!$B$2:$B$6</c:f>
              <c:numCache>
                <c:formatCode>General</c:formatCode>
                <c:ptCount val="5"/>
                <c:pt idx="0">
                  <c:v>689.2</c:v>
                </c:pt>
                <c:pt idx="1">
                  <c:v>383.8</c:v>
                </c:pt>
                <c:pt idx="2">
                  <c:v>237.6</c:v>
                </c:pt>
                <c:pt idx="3">
                  <c:v>2.5</c:v>
                </c:pt>
                <c:pt idx="4">
                  <c:v>1.5</c:v>
                </c:pt>
              </c:numCache>
            </c:numRef>
          </c:val>
          <c:extLst>
            <c:ext xmlns:c16="http://schemas.microsoft.com/office/drawing/2014/chart" uri="{C3380CC4-5D6E-409C-BE32-E72D297353CC}">
              <c16:uniqueId val="{00000000-22C0-4EAB-B503-A1DD26A2EAF6}"/>
            </c:ext>
          </c:extLst>
        </c:ser>
        <c:ser>
          <c:idx val="1"/>
          <c:order val="1"/>
          <c:tx>
            <c:strRef>
              <c:f>Sheet1!$C$1</c:f>
              <c:strCache>
                <c:ptCount val="1"/>
                <c:pt idx="0">
                  <c:v>2025</c:v>
                </c:pt>
              </c:strCache>
            </c:strRef>
          </c:tx>
          <c:spPr>
            <a:solidFill>
              <a:schemeClr val="accent2"/>
            </a:solidFill>
            <a:ln>
              <a:noFill/>
            </a:ln>
            <a:effectLst/>
          </c:spPr>
          <c:invertIfNegative val="0"/>
          <c:dLbls>
            <c:dLbl>
              <c:idx val="0"/>
              <c:layout>
                <c:manualLayout>
                  <c:x val="-1.3560907427586638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70C-48EA-8047-B0A775811A67}"/>
                </c:ext>
              </c:extLst>
            </c:dLbl>
            <c:dLbl>
              <c:idx val="1"/>
              <c:layout>
                <c:manualLayout>
                  <c:x val="-6.7804537137933114E-3"/>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70C-48EA-8047-B0A775811A67}"/>
                </c:ext>
              </c:extLst>
            </c:dLbl>
            <c:dLbl>
              <c:idx val="2"/>
              <c:layout>
                <c:manualLayout>
                  <c:x val="-3.3902268568967177E-3"/>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292-4943-A7F8-9E2AD1CA1146}"/>
                </c:ext>
              </c:extLst>
            </c:dLbl>
            <c:dLbl>
              <c:idx val="3"/>
              <c:layout>
                <c:manualLayout>
                  <c:x val="6.7804537137931874E-3"/>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70C-48EA-8047-B0A775811A67}"/>
                </c:ext>
              </c:extLst>
            </c:dLbl>
            <c:dLbl>
              <c:idx val="4"/>
              <c:layout>
                <c:manualLayout>
                  <c:x val="3.3902268568966557E-3"/>
                  <c:y val="-2.60756085882789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70C-48EA-8047-B0A775811A67}"/>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Sheet1!$C$2:$C$6</c:f>
              <c:numCache>
                <c:formatCode>General</c:formatCode>
                <c:ptCount val="5"/>
                <c:pt idx="0">
                  <c:v>928.3</c:v>
                </c:pt>
                <c:pt idx="1">
                  <c:v>557</c:v>
                </c:pt>
                <c:pt idx="2">
                  <c:v>356.5</c:v>
                </c:pt>
                <c:pt idx="3">
                  <c:v>7.1</c:v>
                </c:pt>
                <c:pt idx="4">
                  <c:v>4.3</c:v>
                </c:pt>
              </c:numCache>
            </c:numRef>
          </c:val>
          <c:extLst>
            <c:ext xmlns:c16="http://schemas.microsoft.com/office/drawing/2014/chart" uri="{C3380CC4-5D6E-409C-BE32-E72D297353CC}">
              <c16:uniqueId val="{00000001-22C0-4EAB-B503-A1DD26A2EAF6}"/>
            </c:ext>
          </c:extLst>
        </c:ser>
        <c:ser>
          <c:idx val="2"/>
          <c:order val="2"/>
          <c:tx>
            <c:strRef>
              <c:f>Sheet1!$D$1</c:f>
              <c:strCache>
                <c:ptCount val="1"/>
                <c:pt idx="0">
                  <c:v>2030</c:v>
                </c:pt>
              </c:strCache>
            </c:strRef>
          </c:tx>
          <c:spPr>
            <a:solidFill>
              <a:schemeClr val="accent3"/>
            </a:solidFill>
            <a:ln>
              <a:noFill/>
            </a:ln>
            <a:effectLst/>
          </c:spPr>
          <c:invertIfNegative val="0"/>
          <c:dLbls>
            <c:dLbl>
              <c:idx val="0"/>
              <c:layout>
                <c:manualLayout>
                  <c:x val="1.0170680570689967E-2"/>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292-4943-A7F8-9E2AD1CA1146}"/>
                </c:ext>
              </c:extLst>
            </c:dLbl>
            <c:dLbl>
              <c:idx val="1"/>
              <c:layout>
                <c:manualLayout>
                  <c:x val="3.3902268568965937E-3"/>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70C-48EA-8047-B0A775811A67}"/>
                </c:ext>
              </c:extLst>
            </c:dLbl>
            <c:dLbl>
              <c:idx val="2"/>
              <c:layout>
                <c:manualLayout>
                  <c:x val="2.3731587998276592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292-4943-A7F8-9E2AD1CA1146}"/>
                </c:ext>
              </c:extLst>
            </c:dLbl>
            <c:dLbl>
              <c:idx val="3"/>
              <c:layout>
                <c:manualLayout>
                  <c:x val="2.0341361141379809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292-4943-A7F8-9E2AD1CA1146}"/>
                </c:ext>
              </c:extLst>
            </c:dLbl>
            <c:dLbl>
              <c:idx val="4"/>
              <c:layout>
                <c:manualLayout>
                  <c:x val="6.7804537137933114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292-4943-A7F8-9E2AD1CA1146}"/>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Sheet1!$D$2:$D$6</c:f>
              <c:numCache>
                <c:formatCode>General</c:formatCode>
                <c:ptCount val="5"/>
                <c:pt idx="0">
                  <c:v>1024.3</c:v>
                </c:pt>
                <c:pt idx="1">
                  <c:v>614.6</c:v>
                </c:pt>
                <c:pt idx="2">
                  <c:v>393.3</c:v>
                </c:pt>
                <c:pt idx="3">
                  <c:v>7.9</c:v>
                </c:pt>
                <c:pt idx="4">
                  <c:v>4.7</c:v>
                </c:pt>
              </c:numCache>
            </c:numRef>
          </c:val>
          <c:extLst>
            <c:ext xmlns:c16="http://schemas.microsoft.com/office/drawing/2014/chart" uri="{C3380CC4-5D6E-409C-BE32-E72D297353CC}">
              <c16:uniqueId val="{00000002-22C0-4EAB-B503-A1DD26A2EAF6}"/>
            </c:ext>
          </c:extLst>
        </c:ser>
        <c:dLbls>
          <c:showLegendKey val="0"/>
          <c:showVal val="0"/>
          <c:showCatName val="0"/>
          <c:showSerName val="0"/>
          <c:showPercent val="0"/>
          <c:showBubbleSize val="0"/>
        </c:dLbls>
        <c:gapWidth val="219"/>
        <c:overlap val="-27"/>
        <c:axId val="1603029935"/>
        <c:axId val="1603028687"/>
      </c:barChart>
      <c:catAx>
        <c:axId val="160302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8687"/>
        <c:crosses val="autoZero"/>
        <c:auto val="1"/>
        <c:lblAlgn val="ctr"/>
        <c:lblOffset val="100"/>
        <c:noMultiLvlLbl val="0"/>
      </c:catAx>
      <c:valAx>
        <c:axId val="1603028687"/>
        <c:scaling>
          <c:orientation val="minMax"/>
        </c:scaling>
        <c:delete val="0"/>
        <c:axPos val="l"/>
        <c:majorGridlines>
          <c:spPr>
            <a:ln w="9525" cap="flat" cmpd="sng" algn="ctr">
              <a:solidFill>
                <a:schemeClr val="tx1">
                  <a:lumMod val="15000"/>
                  <a:lumOff val="85000"/>
                </a:schemeClr>
              </a:solidFill>
              <a:round/>
            </a:ln>
            <a:effectLst/>
          </c:spPr>
        </c:majorGridlines>
        <c:numFmt formatCode="_(* #,##0.0_);_(* \(#,##0.0\);_(* &quot;-&quot;?_);_(@_)"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993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VEHICLE SALES BY VEHICLE TYPE IN MEXICO, 2019-2021</a:t>
            </a:r>
            <a:endParaRPr lang="en-IN" sz="1000" dirty="0">
              <a:solidFill>
                <a:schemeClr val="accent1"/>
              </a:solidFill>
              <a:effectLst/>
            </a:endParaRPr>
          </a:p>
        </c:rich>
      </c:tx>
      <c:layout>
        <c:manualLayout>
          <c:xMode val="edge"/>
          <c:yMode val="edge"/>
          <c:x val="0.14185671668554942"/>
          <c:y val="8.3930761747663153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7.5305655855958664E-2"/>
          <c:y val="0.1503831075794104"/>
          <c:w val="0.89105182293152496"/>
          <c:h val="0.56891211193587954"/>
        </c:manualLayout>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Sheet1!$A$2:$A$5</c:f>
              <c:strCache>
                <c:ptCount val="4"/>
                <c:pt idx="0">
                  <c:v>Passenger vehicles</c:v>
                </c:pt>
                <c:pt idx="1">
                  <c:v>Light trucks</c:v>
                </c:pt>
                <c:pt idx="2">
                  <c:v>Buses and Trucks</c:v>
                </c:pt>
                <c:pt idx="3">
                  <c:v>Tractor and construction vehicles</c:v>
                </c:pt>
              </c:strCache>
            </c:strRef>
          </c:cat>
          <c:val>
            <c:numRef>
              <c:f>Sheet1!$B$2:$B$5</c:f>
              <c:numCache>
                <c:formatCode>#,##0.0</c:formatCode>
                <c:ptCount val="4"/>
                <c:pt idx="0">
                  <c:v>2.9927359999999998</c:v>
                </c:pt>
                <c:pt idx="1">
                  <c:v>0.81833199999999995</c:v>
                </c:pt>
                <c:pt idx="2">
                  <c:v>8.2697000000000007E-2</c:v>
                </c:pt>
                <c:pt idx="3">
                  <c:v>0.11945</c:v>
                </c:pt>
              </c:numCache>
            </c:numRef>
          </c:val>
          <c:extLst>
            <c:ext xmlns:c16="http://schemas.microsoft.com/office/drawing/2014/chart" uri="{C3380CC4-5D6E-409C-BE32-E72D297353CC}">
              <c16:uniqueId val="{00000000-954B-42B0-9F25-77B09AA4D960}"/>
            </c:ext>
          </c:extLst>
        </c:ser>
        <c:ser>
          <c:idx val="1"/>
          <c:order val="1"/>
          <c:tx>
            <c:strRef>
              <c:f>Sheet1!$C$1</c:f>
              <c:strCache>
                <c:ptCount val="1"/>
                <c:pt idx="0">
                  <c:v>2020</c:v>
                </c:pt>
              </c:strCache>
            </c:strRef>
          </c:tx>
          <c:spPr>
            <a:solidFill>
              <a:schemeClr val="accent2"/>
            </a:solidFill>
            <a:ln>
              <a:noFill/>
            </a:ln>
            <a:effectLst/>
          </c:spPr>
          <c:invertIfNegative val="0"/>
          <c:cat>
            <c:strRef>
              <c:f>Sheet1!$A$2:$A$5</c:f>
              <c:strCache>
                <c:ptCount val="4"/>
                <c:pt idx="0">
                  <c:v>Passenger vehicles</c:v>
                </c:pt>
                <c:pt idx="1">
                  <c:v>Light trucks</c:v>
                </c:pt>
                <c:pt idx="2">
                  <c:v>Buses and Trucks</c:v>
                </c:pt>
                <c:pt idx="3">
                  <c:v>Tractor and construction vehicles</c:v>
                </c:pt>
              </c:strCache>
            </c:strRef>
          </c:cat>
          <c:val>
            <c:numRef>
              <c:f>Sheet1!$C$2:$C$5</c:f>
              <c:numCache>
                <c:formatCode>#,##0.0</c:formatCode>
                <c:ptCount val="4"/>
                <c:pt idx="0">
                  <c:v>2.2610299999999999</c:v>
                </c:pt>
                <c:pt idx="1">
                  <c:v>0.77914799999999995</c:v>
                </c:pt>
                <c:pt idx="2">
                  <c:v>5.9964000000000003E-2</c:v>
                </c:pt>
                <c:pt idx="3">
                  <c:v>7.7108999999999997E-2</c:v>
                </c:pt>
              </c:numCache>
            </c:numRef>
          </c:val>
          <c:extLst>
            <c:ext xmlns:c16="http://schemas.microsoft.com/office/drawing/2014/chart" uri="{C3380CC4-5D6E-409C-BE32-E72D297353CC}">
              <c16:uniqueId val="{00000001-954B-42B0-9F25-77B09AA4D960}"/>
            </c:ext>
          </c:extLst>
        </c:ser>
        <c:ser>
          <c:idx val="2"/>
          <c:order val="2"/>
          <c:tx>
            <c:strRef>
              <c:f>Sheet1!$D$1</c:f>
              <c:strCache>
                <c:ptCount val="1"/>
                <c:pt idx="0">
                  <c:v>2021</c:v>
                </c:pt>
              </c:strCache>
            </c:strRef>
          </c:tx>
          <c:spPr>
            <a:solidFill>
              <a:schemeClr val="accent3"/>
            </a:solidFill>
            <a:ln>
              <a:noFill/>
            </a:ln>
            <a:effectLst/>
          </c:spPr>
          <c:invertIfNegative val="0"/>
          <c:cat>
            <c:strRef>
              <c:f>Sheet1!$A$2:$A$5</c:f>
              <c:strCache>
                <c:ptCount val="4"/>
                <c:pt idx="0">
                  <c:v>Passenger vehicles</c:v>
                </c:pt>
                <c:pt idx="1">
                  <c:v>Light trucks</c:v>
                </c:pt>
                <c:pt idx="2">
                  <c:v>Buses and Trucks</c:v>
                </c:pt>
                <c:pt idx="3">
                  <c:v>Tractor and construction vehicles</c:v>
                </c:pt>
              </c:strCache>
            </c:strRef>
          </c:cat>
          <c:val>
            <c:numRef>
              <c:f>Sheet1!$D$2:$D$5</c:f>
              <c:numCache>
                <c:formatCode>#,##0.0</c:formatCode>
                <c:ptCount val="4"/>
                <c:pt idx="0">
                  <c:v>1.7478450000000001</c:v>
                </c:pt>
                <c:pt idx="1">
                  <c:v>0.77264299999999997</c:v>
                </c:pt>
                <c:pt idx="2">
                  <c:v>5.0978999999999997E-2</c:v>
                </c:pt>
                <c:pt idx="3">
                  <c:v>8.3402000000000004E-2</c:v>
                </c:pt>
              </c:numCache>
            </c:numRef>
          </c:val>
          <c:extLst>
            <c:ext xmlns:c16="http://schemas.microsoft.com/office/drawing/2014/chart" uri="{C3380CC4-5D6E-409C-BE32-E72D297353CC}">
              <c16:uniqueId val="{00000002-954B-42B0-9F25-77B09AA4D960}"/>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5770762183442417"/>
          <c:y val="0.87296583555386353"/>
          <c:w val="0.33116670877925125"/>
          <c:h val="7.24791693101552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VEHICLE REGISTRED IN MEXICO, 2018-2020</a:t>
            </a:r>
            <a:endParaRPr lang="en-IN" sz="1000" dirty="0">
              <a:solidFill>
                <a:schemeClr val="accent1"/>
              </a:solidFill>
              <a:effectLst/>
            </a:endParaRPr>
          </a:p>
        </c:rich>
      </c:tx>
      <c:layout>
        <c:manualLayout>
          <c:xMode val="edge"/>
          <c:yMode val="edge"/>
          <c:x val="0.1929090076249837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2018</c:v>
                </c:pt>
              </c:strCache>
            </c:strRef>
          </c:tx>
          <c:spPr>
            <a:solidFill>
              <a:schemeClr val="accent1"/>
            </a:solidFill>
            <a:ln>
              <a:noFill/>
            </a:ln>
            <a:effectLst/>
          </c:spPr>
          <c:invertIfNegative val="0"/>
          <c:cat>
            <c:strRef>
              <c:f>Sheet1!$A$2:$A$4</c:f>
              <c:strCache>
                <c:ptCount val="3"/>
                <c:pt idx="0">
                  <c:v>Passenger vehicles</c:v>
                </c:pt>
                <c:pt idx="1">
                  <c:v>Commercial vehicles-a</c:v>
                </c:pt>
                <c:pt idx="2">
                  <c:v>Two-wheelers</c:v>
                </c:pt>
              </c:strCache>
            </c:strRef>
          </c:cat>
          <c:val>
            <c:numRef>
              <c:f>Sheet1!$B$2:$B$4</c:f>
              <c:numCache>
                <c:formatCode>_ * #,##0.0_ ;_ * \-#,##0.0_ ;_ * "-"??_ ;_ @_ </c:formatCode>
                <c:ptCount val="3"/>
                <c:pt idx="0">
                  <c:v>32.290067000000001</c:v>
                </c:pt>
                <c:pt idx="1">
                  <c:v>11.413707</c:v>
                </c:pt>
                <c:pt idx="2">
                  <c:v>4.080152</c:v>
                </c:pt>
              </c:numCache>
            </c:numRef>
          </c:val>
          <c:extLst>
            <c:ext xmlns:c16="http://schemas.microsoft.com/office/drawing/2014/chart" uri="{C3380CC4-5D6E-409C-BE32-E72D297353CC}">
              <c16:uniqueId val="{00000000-7292-4755-A8B7-360456FCFBD3}"/>
            </c:ext>
          </c:extLst>
        </c:ser>
        <c:ser>
          <c:idx val="1"/>
          <c:order val="1"/>
          <c:tx>
            <c:strRef>
              <c:f>Sheet1!$C$1</c:f>
              <c:strCache>
                <c:ptCount val="1"/>
                <c:pt idx="0">
                  <c:v>2019</c:v>
                </c:pt>
              </c:strCache>
            </c:strRef>
          </c:tx>
          <c:spPr>
            <a:solidFill>
              <a:schemeClr val="accent2"/>
            </a:solidFill>
            <a:ln>
              <a:noFill/>
            </a:ln>
            <a:effectLst/>
          </c:spPr>
          <c:invertIfNegative val="0"/>
          <c:cat>
            <c:strRef>
              <c:f>Sheet1!$A$2:$A$4</c:f>
              <c:strCache>
                <c:ptCount val="3"/>
                <c:pt idx="0">
                  <c:v>Passenger vehicles</c:v>
                </c:pt>
                <c:pt idx="1">
                  <c:v>Commercial vehicles-a</c:v>
                </c:pt>
                <c:pt idx="2">
                  <c:v>Two-wheelers</c:v>
                </c:pt>
              </c:strCache>
            </c:strRef>
          </c:cat>
          <c:val>
            <c:numRef>
              <c:f>Sheet1!$C$2:$C$4</c:f>
              <c:numCache>
                <c:formatCode>_ * #,##0.0_ ;_ * \-#,##0.0_ ;_ * "-"??_ ;_ @_ </c:formatCode>
                <c:ptCount val="3"/>
                <c:pt idx="0">
                  <c:v>33.603591000000002</c:v>
                </c:pt>
                <c:pt idx="1">
                  <c:v>11.476475000000001</c:v>
                </c:pt>
                <c:pt idx="2">
                  <c:v>4.7896219999999996</c:v>
                </c:pt>
              </c:numCache>
            </c:numRef>
          </c:val>
          <c:extLst>
            <c:ext xmlns:c16="http://schemas.microsoft.com/office/drawing/2014/chart" uri="{C3380CC4-5D6E-409C-BE32-E72D297353CC}">
              <c16:uniqueId val="{00000001-7292-4755-A8B7-360456FCFBD3}"/>
            </c:ext>
          </c:extLst>
        </c:ser>
        <c:ser>
          <c:idx val="2"/>
          <c:order val="2"/>
          <c:tx>
            <c:strRef>
              <c:f>Sheet1!$D$1</c:f>
              <c:strCache>
                <c:ptCount val="1"/>
                <c:pt idx="0">
                  <c:v>2020</c:v>
                </c:pt>
              </c:strCache>
            </c:strRef>
          </c:tx>
          <c:spPr>
            <a:solidFill>
              <a:schemeClr val="accent3"/>
            </a:solidFill>
            <a:ln>
              <a:noFill/>
            </a:ln>
            <a:effectLst/>
          </c:spPr>
          <c:invertIfNegative val="0"/>
          <c:cat>
            <c:strRef>
              <c:f>Sheet1!$A$2:$A$4</c:f>
              <c:strCache>
                <c:ptCount val="3"/>
                <c:pt idx="0">
                  <c:v>Passenger vehicles</c:v>
                </c:pt>
                <c:pt idx="1">
                  <c:v>Commercial vehicles-a</c:v>
                </c:pt>
                <c:pt idx="2">
                  <c:v>Two-wheelers</c:v>
                </c:pt>
              </c:strCache>
            </c:strRef>
          </c:cat>
          <c:val>
            <c:numRef>
              <c:f>Sheet1!$D$2:$D$4</c:f>
              <c:numCache>
                <c:formatCode>_ * #,##0.0_ ;_ * \-#,##0.0_ ;_ * "-"??_ ;_ @_ </c:formatCode>
                <c:ptCount val="3"/>
                <c:pt idx="0">
                  <c:v>33.987977999999998</c:v>
                </c:pt>
                <c:pt idx="1">
                  <c:v>11.098637</c:v>
                </c:pt>
                <c:pt idx="2">
                  <c:v>5.2609539999999999</c:v>
                </c:pt>
              </c:numCache>
            </c:numRef>
          </c:val>
          <c:extLst>
            <c:ext xmlns:c16="http://schemas.microsoft.com/office/drawing/2014/chart" uri="{C3380CC4-5D6E-409C-BE32-E72D297353CC}">
              <c16:uniqueId val="{00000002-7292-4755-A8B7-360456FCFBD3}"/>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_ * #,##0.0_ ;_ * \-#,##0.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VEHICLE PRODUCTION BY VEHICLE TYPE IN MEXICO, 2019-2021</a:t>
            </a:r>
            <a:endParaRPr lang="en-IN" sz="1000" dirty="0">
              <a:effectLst/>
            </a:endParaRPr>
          </a:p>
        </c:rich>
      </c:tx>
      <c:layout>
        <c:manualLayout>
          <c:xMode val="edge"/>
          <c:yMode val="edge"/>
          <c:x val="0.12632947697180311"/>
          <c:y val="1.258961426214947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Sheet1!$A$2:$A$5</c:f>
              <c:strCache>
                <c:ptCount val="4"/>
                <c:pt idx="0">
                  <c:v>Passenger vehicles</c:v>
                </c:pt>
                <c:pt idx="1">
                  <c:v>Light trucks</c:v>
                </c:pt>
                <c:pt idx="2">
                  <c:v>Buses and Trucks</c:v>
                </c:pt>
                <c:pt idx="3">
                  <c:v>Tractor and construction vehicles</c:v>
                </c:pt>
              </c:strCache>
            </c:strRef>
          </c:cat>
          <c:val>
            <c:numRef>
              <c:f>Sheet1!$B$2:$B$5</c:f>
              <c:numCache>
                <c:formatCode>#,##0.0</c:formatCode>
                <c:ptCount val="4"/>
                <c:pt idx="0">
                  <c:v>1124.395</c:v>
                </c:pt>
                <c:pt idx="1">
                  <c:v>193.536</c:v>
                </c:pt>
                <c:pt idx="2">
                  <c:v>46.238999999999997</c:v>
                </c:pt>
                <c:pt idx="3">
                  <c:v>35.796999999999997</c:v>
                </c:pt>
              </c:numCache>
            </c:numRef>
          </c:val>
          <c:extLst>
            <c:ext xmlns:c16="http://schemas.microsoft.com/office/drawing/2014/chart" uri="{C3380CC4-5D6E-409C-BE32-E72D297353CC}">
              <c16:uniqueId val="{00000000-88A1-4499-962D-FFEA9E398BCC}"/>
            </c:ext>
          </c:extLst>
        </c:ser>
        <c:ser>
          <c:idx val="1"/>
          <c:order val="1"/>
          <c:tx>
            <c:strRef>
              <c:f>Sheet1!$C$1</c:f>
              <c:strCache>
                <c:ptCount val="1"/>
                <c:pt idx="0">
                  <c:v>2020</c:v>
                </c:pt>
              </c:strCache>
            </c:strRef>
          </c:tx>
          <c:spPr>
            <a:solidFill>
              <a:schemeClr val="accent2"/>
            </a:solidFill>
            <a:ln>
              <a:noFill/>
            </a:ln>
            <a:effectLst/>
          </c:spPr>
          <c:invertIfNegative val="0"/>
          <c:cat>
            <c:strRef>
              <c:f>Sheet1!$A$2:$A$5</c:f>
              <c:strCache>
                <c:ptCount val="4"/>
                <c:pt idx="0">
                  <c:v>Passenger vehicles</c:v>
                </c:pt>
                <c:pt idx="1">
                  <c:v>Light trucks</c:v>
                </c:pt>
                <c:pt idx="2">
                  <c:v>Buses and Trucks</c:v>
                </c:pt>
                <c:pt idx="3">
                  <c:v>Tractor and construction vehicles</c:v>
                </c:pt>
              </c:strCache>
            </c:strRef>
          </c:cat>
          <c:val>
            <c:numRef>
              <c:f>Sheet1!$C$2:$C$5</c:f>
              <c:numCache>
                <c:formatCode>#,##0.0</c:formatCode>
                <c:ptCount val="4"/>
                <c:pt idx="0">
                  <c:v>794.65200000000004</c:v>
                </c:pt>
                <c:pt idx="1">
                  <c:v>155.411</c:v>
                </c:pt>
                <c:pt idx="2">
                  <c:v>29.672999999999998</c:v>
                </c:pt>
                <c:pt idx="3">
                  <c:v>21.824000000000002</c:v>
                </c:pt>
              </c:numCache>
            </c:numRef>
          </c:val>
          <c:extLst>
            <c:ext xmlns:c16="http://schemas.microsoft.com/office/drawing/2014/chart" uri="{C3380CC4-5D6E-409C-BE32-E72D297353CC}">
              <c16:uniqueId val="{00000001-88A1-4499-962D-FFEA9E398BCC}"/>
            </c:ext>
          </c:extLst>
        </c:ser>
        <c:ser>
          <c:idx val="2"/>
          <c:order val="2"/>
          <c:tx>
            <c:strRef>
              <c:f>Sheet1!$D$1</c:f>
              <c:strCache>
                <c:ptCount val="1"/>
                <c:pt idx="0">
                  <c:v>2021</c:v>
                </c:pt>
              </c:strCache>
            </c:strRef>
          </c:tx>
          <c:spPr>
            <a:solidFill>
              <a:schemeClr val="accent3"/>
            </a:solidFill>
            <a:ln>
              <a:noFill/>
            </a:ln>
            <a:effectLst/>
          </c:spPr>
          <c:invertIfNegative val="0"/>
          <c:cat>
            <c:strRef>
              <c:f>Sheet1!$A$2:$A$5</c:f>
              <c:strCache>
                <c:ptCount val="4"/>
                <c:pt idx="0">
                  <c:v>Passenger vehicles</c:v>
                </c:pt>
                <c:pt idx="1">
                  <c:v>Light trucks</c:v>
                </c:pt>
                <c:pt idx="2">
                  <c:v>Buses and Trucks</c:v>
                </c:pt>
                <c:pt idx="3">
                  <c:v>Tractor and construction vehicles</c:v>
                </c:pt>
              </c:strCache>
            </c:strRef>
          </c:cat>
          <c:val>
            <c:numRef>
              <c:f>Sheet1!$D$2:$D$5</c:f>
              <c:numCache>
                <c:formatCode>#,##0.0</c:formatCode>
                <c:ptCount val="4"/>
                <c:pt idx="0">
                  <c:v>700.51099999999997</c:v>
                </c:pt>
                <c:pt idx="1">
                  <c:v>133.97499999999999</c:v>
                </c:pt>
                <c:pt idx="2">
                  <c:v>30.638999999999999</c:v>
                </c:pt>
                <c:pt idx="3">
                  <c:v>20.454000000000001</c:v>
                </c:pt>
              </c:numCache>
            </c:numRef>
          </c:val>
          <c:extLst>
            <c:ext xmlns:c16="http://schemas.microsoft.com/office/drawing/2014/chart" uri="{C3380CC4-5D6E-409C-BE32-E72D297353CC}">
              <c16:uniqueId val="{00000002-88A1-4499-962D-FFEA9E398BCC}"/>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6561438590816192"/>
          <c:y val="0.9070575857547688"/>
          <c:w val="0.36494113590819882"/>
          <c:h val="6.77631857209322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MEXICO, 2020</a:t>
            </a:r>
            <a:endParaRPr lang="en-IN" sz="1000" b="1" i="0" u="none" strike="noStrike" kern="1200" spc="0" baseline="0" dirty="0">
              <a:solidFill>
                <a:schemeClr val="accent1"/>
              </a:solidFill>
              <a:latin typeface="+mn-lt"/>
              <a:ea typeface="+mn-ea"/>
              <a:cs typeface="+mn-cs"/>
            </a:endParaRPr>
          </a:p>
        </c:rich>
      </c:tx>
      <c:layout>
        <c:manualLayout>
          <c:xMode val="edge"/>
          <c:yMode val="edge"/>
          <c:x val="0.1021675433197764"/>
          <c:y val="2.4357242108109713E-2"/>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398783048976252"/>
          <c:y val="0.14172430734492317"/>
          <c:w val="0.60293464122786422"/>
          <c:h val="0.7593795360169132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dLbl>
              <c:idx val="0"/>
              <c:layout>
                <c:manualLayout>
                  <c:x val="-0.18372280419016923"/>
                  <c:y val="0.12490566363415806"/>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0306204673650283"/>
                      <c:h val="0.12280109562838648"/>
                    </c:manualLayout>
                  </c15:layout>
                </c:ext>
                <c:ext xmlns:c16="http://schemas.microsoft.com/office/drawing/2014/chart" uri="{C3380CC4-5D6E-409C-BE32-E72D297353CC}">
                  <c16:uniqueId val="{00000002-8A58-4AA5-ADCC-64F636CFCD5F}"/>
                </c:ext>
              </c:extLst>
            </c:dLbl>
            <c:dLbl>
              <c:idx val="1"/>
              <c:layout>
                <c:manualLayout>
                  <c:x val="7.7356970185334412E-2"/>
                  <c:y val="-0.1698239981485938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1514907332796132"/>
                      <c:h val="0.1258457508919002"/>
                    </c:manualLayout>
                  </c15:layout>
                </c:ext>
                <c:ext xmlns:c16="http://schemas.microsoft.com/office/drawing/2014/chart" uri="{C3380CC4-5D6E-409C-BE32-E72D297353CC}">
                  <c16:uniqueId val="{00000003-2A13-4671-B0B7-D946156B4D84}"/>
                </c:ext>
              </c:extLst>
            </c:dLbl>
            <c:dLbl>
              <c:idx val="2"/>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775181305398872"/>
                      <c:h val="0.1258457508919002"/>
                    </c:manualLayout>
                  </c15:layout>
                </c:ext>
                <c:ext xmlns:c16="http://schemas.microsoft.com/office/drawing/2014/chart" uri="{C3380CC4-5D6E-409C-BE32-E72D297353CC}">
                  <c16:uniqueId val="{00000005-2A13-4671-B0B7-D946156B4D8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Consumer</c:v>
                </c:pt>
                <c:pt idx="1">
                  <c:v>Commercial</c:v>
                </c:pt>
                <c:pt idx="2">
                  <c:v>Industrial</c:v>
                </c:pt>
              </c:strCache>
            </c:strRef>
          </c:cat>
          <c:val>
            <c:numRef>
              <c:f>Sheet1!$B$2:$B$4</c:f>
              <c:numCache>
                <c:formatCode>_(* #,##0.00_);_(* \(#,##0.00\);_(* "-"??_);_(@_)</c:formatCode>
                <c:ptCount val="3"/>
                <c:pt idx="0">
                  <c:v>241.2</c:v>
                </c:pt>
                <c:pt idx="1">
                  <c:v>201.5</c:v>
                </c:pt>
                <c:pt idx="2">
                  <c:v>197.2</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OVERALL LUBRICANT DEMAND BY PRODUCT TYPE IN MEXICO, 2020 AND 2021</a:t>
            </a:r>
            <a:endParaRPr lang="en-IN" sz="1000" dirty="0">
              <a:solidFill>
                <a:schemeClr val="accent1"/>
              </a:solidFill>
              <a:effectLst/>
            </a:endParaRPr>
          </a:p>
        </c:rich>
      </c:tx>
      <c:layout>
        <c:manualLayout>
          <c:xMode val="edge"/>
          <c:yMode val="edge"/>
          <c:x val="0.10656904001401428"/>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8.2623188653299044E-3"/>
                  <c:y val="7.368006087017346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AD3-422E-A28E-AD9896112CF7}"/>
                </c:ext>
              </c:extLst>
            </c:dLbl>
            <c:dLbl>
              <c:idx val="1"/>
              <c:layout>
                <c:manualLayout>
                  <c:x val="-8.262318865329895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AD3-422E-A28E-AD9896112CF7}"/>
                </c:ext>
              </c:extLst>
            </c:dLbl>
            <c:dLbl>
              <c:idx val="2"/>
              <c:layout>
                <c:manualLayout>
                  <c:x val="-3.9202945468548508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50A-4D1A-A10A-FC215DD9AB7E}"/>
                </c:ext>
              </c:extLst>
            </c:dLbl>
            <c:dLbl>
              <c:idx val="5"/>
              <c:layout>
                <c:manualLayout>
                  <c:x val="-1.445905801432746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50A-4D1A-A10A-FC215DD9AB7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PCMO</c:v>
                </c:pt>
                <c:pt idx="1">
                  <c:v>HDMO</c:v>
                </c:pt>
                <c:pt idx="2">
                  <c:v>Process Oils</c:v>
                </c:pt>
                <c:pt idx="3">
                  <c:v>Metalworking fluids</c:v>
                </c:pt>
                <c:pt idx="4">
                  <c:v>Hydraulic fluids</c:v>
                </c:pt>
                <c:pt idx="5">
                  <c:v>All other-a</c:v>
                </c:pt>
              </c:strCache>
            </c:strRef>
          </c:cat>
          <c:val>
            <c:numRef>
              <c:f>Sheet1!$B$2:$B$7</c:f>
              <c:numCache>
                <c:formatCode>0.0</c:formatCode>
                <c:ptCount val="6"/>
                <c:pt idx="0">
                  <c:v>176</c:v>
                </c:pt>
                <c:pt idx="1">
                  <c:v>97.4</c:v>
                </c:pt>
                <c:pt idx="2">
                  <c:v>51.7</c:v>
                </c:pt>
                <c:pt idx="3">
                  <c:v>44.9</c:v>
                </c:pt>
                <c:pt idx="4">
                  <c:v>40.700000000000003</c:v>
                </c:pt>
                <c:pt idx="5">
                  <c:v>229.3</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2.0655797163324739E-3"/>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AD3-422E-A28E-AD9896112CF7}"/>
                </c:ext>
              </c:extLst>
            </c:dLbl>
            <c:dLbl>
              <c:idx val="1"/>
              <c:layout>
                <c:manualLayout>
                  <c:x val="1.032789858166237E-2"/>
                  <c:y val="-3.684003043508723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AD3-422E-A28E-AD9896112CF7}"/>
                </c:ext>
              </c:extLst>
            </c:dLbl>
            <c:dLbl>
              <c:idx val="2"/>
              <c:layout>
                <c:manualLayout>
                  <c:x val="1.03278985816623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AD3-422E-A28E-AD9896112CF7}"/>
                </c:ext>
              </c:extLst>
            </c:dLbl>
            <c:dLbl>
              <c:idx val="3"/>
              <c:layout>
                <c:manualLayout>
                  <c:x val="1.032789858166221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AD3-422E-A28E-AD9896112CF7}"/>
                </c:ext>
              </c:extLst>
            </c:dLbl>
            <c:dLbl>
              <c:idx val="4"/>
              <c:layout>
                <c:manualLayout>
                  <c:x val="2.272137687965721E-2"/>
                  <c:y val="-2.9472024348069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AD3-422E-A28E-AD9896112CF7}"/>
                </c:ext>
              </c:extLst>
            </c:dLbl>
            <c:dLbl>
              <c:idx val="5"/>
              <c:layout>
                <c:manualLayout>
                  <c:x val="0"/>
                  <c:y val="-2.57880213045605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AD3-422E-A28E-AD9896112CF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PCMO</c:v>
                </c:pt>
                <c:pt idx="1">
                  <c:v>HDMO</c:v>
                </c:pt>
                <c:pt idx="2">
                  <c:v>Process Oils</c:v>
                </c:pt>
                <c:pt idx="3">
                  <c:v>Metalworking fluids</c:v>
                </c:pt>
                <c:pt idx="4">
                  <c:v>Hydraulic fluids</c:v>
                </c:pt>
                <c:pt idx="5">
                  <c:v>All other-a</c:v>
                </c:pt>
              </c:strCache>
            </c:strRef>
          </c:cat>
          <c:val>
            <c:numRef>
              <c:f>Sheet1!$C$2:$C$7</c:f>
              <c:numCache>
                <c:formatCode>0.0</c:formatCode>
                <c:ptCount val="6"/>
                <c:pt idx="0">
                  <c:v>189.6</c:v>
                </c:pt>
                <c:pt idx="1">
                  <c:v>104.2</c:v>
                </c:pt>
                <c:pt idx="2">
                  <c:v>55.4</c:v>
                </c:pt>
                <c:pt idx="3">
                  <c:v>48.7</c:v>
                </c:pt>
                <c:pt idx="4">
                  <c:v>44.2</c:v>
                </c:pt>
                <c:pt idx="5">
                  <c:v>247.1</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layout>
        <c:manualLayout>
          <c:xMode val="edge"/>
          <c:yMode val="edge"/>
          <c:x val="0.41638791160198824"/>
          <c:y val="0.91426889799285649"/>
          <c:w val="0.20250682771771719"/>
          <c:h val="6.362708374609155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2020</a:t>
            </a:r>
            <a:endParaRPr lang="en-IN" sz="1000" dirty="0">
              <a:solidFill>
                <a:schemeClr val="accent1"/>
              </a:solidFill>
              <a:effectLst/>
            </a:endParaRPr>
          </a:p>
        </c:rich>
      </c:tx>
      <c:layout>
        <c:manualLayout>
          <c:xMode val="edge"/>
          <c:yMode val="edge"/>
          <c:x val="0.27096447995546946"/>
          <c:y val="3.6424961710768596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812960235640648"/>
                  <c:y val="3.233822759896722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944035346097204"/>
                      <c:h val="0.19932548491726149"/>
                    </c:manualLayout>
                  </c15:layout>
                </c:ext>
                <c:ext xmlns:c16="http://schemas.microsoft.com/office/drawing/2014/chart" uri="{C3380CC4-5D6E-409C-BE32-E72D297353CC}">
                  <c16:uniqueId val="{00000001-1E1F-4C56-B604-7671D5946A86}"/>
                </c:ext>
              </c:extLst>
            </c:dLbl>
            <c:dLbl>
              <c:idx val="1"/>
              <c:layout>
                <c:manualLayout>
                  <c:x val="0.24069625317453874"/>
                  <c:y val="-7.7097908894893539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695128315146174"/>
                      <c:h val="0.1869814701152788"/>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0.56000000000000005</c:v>
                </c:pt>
                <c:pt idx="1">
                  <c:v>0.44</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COLLECTION, 2020</a:t>
            </a:r>
            <a:endParaRPr lang="en-IN" sz="1000" dirty="0">
              <a:solidFill>
                <a:schemeClr val="accent1"/>
              </a:solidFill>
              <a:effectLst/>
            </a:endParaRPr>
          </a:p>
        </c:rich>
      </c:tx>
      <c:layout>
        <c:manualLayout>
          <c:xMode val="edge"/>
          <c:yMode val="edge"/>
          <c:x val="0.27287906022056524"/>
          <c:y val="2.428330780717906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8865979381443296"/>
                  <c:y val="2.460166770874554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893961708394698"/>
                      <c:h val="0.18010119956991139"/>
                    </c:manualLayout>
                  </c15:layout>
                </c:ext>
                <c:ext xmlns:c16="http://schemas.microsoft.com/office/drawing/2014/chart" uri="{C3380CC4-5D6E-409C-BE32-E72D297353CC}">
                  <c16:uniqueId val="{00000001-00F4-4224-8DDC-7FA06B593933}"/>
                </c:ext>
              </c:extLst>
            </c:dLbl>
            <c:dLbl>
              <c:idx val="1"/>
              <c:layout>
                <c:manualLayout>
                  <c:x val="0.25773195876288657"/>
                  <c:y val="8.939826473139539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4447717231222385"/>
                      <c:h val="0.15075886930290336"/>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0.62</c:v>
                </c:pt>
                <c:pt idx="1">
                  <c:v>0.38</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2020</a:t>
            </a:r>
            <a:endParaRPr lang="en-IN" sz="1000" dirty="0">
              <a:solidFill>
                <a:schemeClr val="accent1"/>
              </a:solidFill>
              <a:effectLst/>
            </a:endParaRPr>
          </a:p>
        </c:rich>
      </c:tx>
      <c:layout>
        <c:manualLayout>
          <c:xMode val="edge"/>
          <c:yMode val="edge"/>
          <c:x val="0.29353449375529089"/>
          <c:y val="2.428330780717906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1907-4F66-A910-CD153233BF96}"/>
              </c:ext>
            </c:extLst>
          </c:dPt>
          <c:dLbls>
            <c:dLbl>
              <c:idx val="0"/>
              <c:layout>
                <c:manualLayout>
                  <c:x val="-0.11487481590574385"/>
                  <c:y val="-0.17297331576777"/>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3033873343151695"/>
                      <c:h val="0.15581789176273234"/>
                    </c:manualLayout>
                  </c15:layout>
                </c:ext>
                <c:ext xmlns:c16="http://schemas.microsoft.com/office/drawing/2014/chart" uri="{C3380CC4-5D6E-409C-BE32-E72D297353CC}">
                  <c16:uniqueId val="{00000001-00F4-4224-8DDC-7FA06B593933}"/>
                </c:ext>
              </c:extLst>
            </c:dLbl>
            <c:dLbl>
              <c:idx val="1"/>
              <c:layout>
                <c:manualLayout>
                  <c:x val="2.2348057008337877E-2"/>
                  <c:y val="-7.447853030537693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18852411489801"/>
                      <c:h val="0.15055650840451018"/>
                    </c:manualLayout>
                  </c15:layout>
                </c:ext>
                <c:ext xmlns:c16="http://schemas.microsoft.com/office/drawing/2014/chart" uri="{C3380CC4-5D6E-409C-BE32-E72D297353CC}">
                  <c16:uniqueId val="{00000003-00F4-4224-8DDC-7FA06B593933}"/>
                </c:ext>
              </c:extLst>
            </c:dLbl>
            <c:dLbl>
              <c:idx val="2"/>
              <c:layout>
                <c:manualLayout>
                  <c:x val="0.13107128361532128"/>
                  <c:y val="0.2045269567024160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967587814409794"/>
                      <c:h val="0.15865094434023658"/>
                    </c:manualLayout>
                  </c15:layout>
                </c:ext>
                <c:ext xmlns:c16="http://schemas.microsoft.com/office/drawing/2014/chart" uri="{C3380CC4-5D6E-409C-BE32-E72D297353CC}">
                  <c16:uniqueId val="{00000004-1907-4F66-A910-CD153233BF9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other-a</c:v>
                </c:pt>
              </c:strCache>
            </c:strRef>
          </c:cat>
          <c:val>
            <c:numRef>
              <c:f>Sheet1!$B$2:$B$4</c:f>
              <c:numCache>
                <c:formatCode>0%</c:formatCode>
                <c:ptCount val="3"/>
                <c:pt idx="0">
                  <c:v>0.86</c:v>
                </c:pt>
                <c:pt idx="1">
                  <c:v>0.01</c:v>
                </c:pt>
                <c:pt idx="2">
                  <c:v>0.13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RE-REFINING, 2020</a:t>
            </a:r>
            <a:endParaRPr lang="en-IN" sz="1000" dirty="0">
              <a:solidFill>
                <a:schemeClr val="accent1"/>
              </a:solidFill>
              <a:effectLst/>
            </a:endParaRPr>
          </a:p>
        </c:rich>
      </c:tx>
      <c:layout>
        <c:manualLayout>
          <c:xMode val="edge"/>
          <c:yMode val="edge"/>
          <c:x val="0.27910150406456924"/>
          <c:y val="2.428330780717906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31369661266568483"/>
                  <c:y val="5.80559076953866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734904270986744"/>
                      <c:h val="0.18920743999760353"/>
                    </c:manualLayout>
                  </c15:layout>
                </c:ext>
                <c:ext xmlns:c16="http://schemas.microsoft.com/office/drawing/2014/chart" uri="{C3380CC4-5D6E-409C-BE32-E72D297353CC}">
                  <c16:uniqueId val="{00000001-00F4-4224-8DDC-7FA06B593933}"/>
                </c:ext>
              </c:extLst>
            </c:dLbl>
            <c:dLbl>
              <c:idx val="1"/>
              <c:layout>
                <c:manualLayout>
                  <c:x val="0.20172532557141692"/>
                  <c:y val="4.179278371475972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241543260700659"/>
                      <c:h val="0.15622261355951864"/>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Canada-a</c:v>
                </c:pt>
                <c:pt idx="1">
                  <c:v>China-b</c:v>
                </c:pt>
                <c:pt idx="2">
                  <c:v>Western Europe</c:v>
                </c:pt>
                <c:pt idx="3">
                  <c:v>USA</c:v>
                </c:pt>
                <c:pt idx="4">
                  <c:v>Japan</c:v>
                </c:pt>
                <c:pt idx="5">
                  <c:v>Brazil-c</c:v>
                </c:pt>
                <c:pt idx="6">
                  <c:v>South Korea</c:v>
                </c:pt>
                <c:pt idx="7">
                  <c:v>Indonesia</c:v>
                </c:pt>
                <c:pt idx="8">
                  <c:v>Malaysia</c:v>
                </c:pt>
                <c:pt idx="9">
                  <c:v>Thailand</c:v>
                </c:pt>
                <c:pt idx="10">
                  <c:v>India</c:v>
                </c:pt>
                <c:pt idx="11">
                  <c:v>Mexico</c:v>
                </c:pt>
                <c:pt idx="12">
                  <c:v>Russia</c:v>
                </c:pt>
              </c:strCache>
            </c:strRef>
          </c:cat>
          <c:val>
            <c:numRef>
              <c:f>Sheet1!$B$2:$B$14</c:f>
              <c:numCache>
                <c:formatCode>0%</c:formatCode>
                <c:ptCount val="13"/>
                <c:pt idx="0">
                  <c:v>0.85</c:v>
                </c:pt>
                <c:pt idx="1">
                  <c:v>0.82</c:v>
                </c:pt>
                <c:pt idx="2">
                  <c:v>0.79</c:v>
                </c:pt>
                <c:pt idx="3">
                  <c:v>0.72</c:v>
                </c:pt>
                <c:pt idx="4">
                  <c:v>0.69</c:v>
                </c:pt>
                <c:pt idx="5">
                  <c:v>0.69</c:v>
                </c:pt>
                <c:pt idx="6">
                  <c:v>0.69</c:v>
                </c:pt>
                <c:pt idx="7">
                  <c:v>0.67</c:v>
                </c:pt>
                <c:pt idx="8">
                  <c:v>0.67</c:v>
                </c:pt>
                <c:pt idx="9">
                  <c:v>0.66</c:v>
                </c:pt>
                <c:pt idx="10">
                  <c:v>0.64</c:v>
                </c:pt>
                <c:pt idx="11">
                  <c:v>0.62</c:v>
                </c:pt>
                <c:pt idx="12">
                  <c:v>0.5</c:v>
                </c:pt>
              </c:numCache>
            </c:numRef>
          </c:val>
          <c:extLst>
            <c:ext xmlns:c16="http://schemas.microsoft.com/office/drawing/2014/chart" uri="{C3380CC4-5D6E-409C-BE32-E72D297353CC}">
              <c16:uniqueId val="{00000000-3536-4FFD-BF9B-CA6C81849CE7}"/>
            </c:ext>
          </c:extLst>
        </c:ser>
        <c:dLbls>
          <c:showLegendKey val="0"/>
          <c:showVal val="0"/>
          <c:showCatName val="0"/>
          <c:showSerName val="0"/>
          <c:showPercent val="0"/>
          <c:showBubbleSize val="0"/>
        </c:dLbls>
        <c:gapWidth val="219"/>
        <c:overlap val="-27"/>
        <c:axId val="1140612384"/>
        <c:axId val="1140614880"/>
      </c:barChart>
      <c:catAx>
        <c:axId val="114061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614880"/>
        <c:crosses val="autoZero"/>
        <c:auto val="1"/>
        <c:lblAlgn val="ctr"/>
        <c:lblOffset val="100"/>
        <c:noMultiLvlLbl val="0"/>
      </c:catAx>
      <c:valAx>
        <c:axId val="114061488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61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dLbl>
              <c:idx val="0"/>
              <c:layout>
                <c:manualLayout>
                  <c:x val="-0.26804123711340205"/>
                  <c:y val="6.134722007114180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060382916053019"/>
                      <c:h val="0.18718383101367195"/>
                    </c:manualLayout>
                  </c15:layout>
                </c:ext>
                <c:ext xmlns:c16="http://schemas.microsoft.com/office/drawing/2014/chart" uri="{C3380CC4-5D6E-409C-BE32-E72D297353CC}">
                  <c16:uniqueId val="{00000001-690F-4A68-B4AB-1BDE6A7BB9DA}"/>
                </c:ext>
              </c:extLst>
            </c:dLbl>
            <c:dLbl>
              <c:idx val="1"/>
              <c:layout>
                <c:manualLayout>
                  <c:x val="0.24742268041237114"/>
                  <c:y val="6.905079672831822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4153166421207659"/>
                      <c:h val="0.15379428277880072"/>
                    </c:manualLayout>
                  </c15:layout>
                </c:ext>
                <c:ext xmlns:c16="http://schemas.microsoft.com/office/drawing/2014/chart" uri="{C3380CC4-5D6E-409C-BE32-E72D297353CC}">
                  <c16:uniqueId val="{00000003-690F-4A68-B4AB-1BDE6A7BB9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0.56000000000000005</c:v>
                </c:pt>
                <c:pt idx="1">
                  <c:v>0.44</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dLbl>
              <c:idx val="0"/>
              <c:layout>
                <c:manualLayout>
                  <c:x val="-0.26215022091310752"/>
                  <c:y val="3.5978811698563206E-4"/>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893961708394698"/>
                      <c:h val="0.16391232769845868"/>
                    </c:manualLayout>
                  </c15:layout>
                </c:ext>
                <c:ext xmlns:c16="http://schemas.microsoft.com/office/drawing/2014/chart" uri="{C3380CC4-5D6E-409C-BE32-E72D297353CC}">
                  <c16:uniqueId val="{00000001-F25B-43B5-92DB-FB3A9D2677E8}"/>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796759941089835"/>
                      <c:h val="0.12242834352786111"/>
                    </c:manualLayout>
                  </c15:layout>
                </c:ext>
                <c:ext xmlns:c16="http://schemas.microsoft.com/office/drawing/2014/chart" uri="{C3380CC4-5D6E-409C-BE32-E72D297353CC}">
                  <c16:uniqueId val="{00000003-F25B-43B5-92DB-FB3A9D2677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0.62</c:v>
                </c:pt>
                <c:pt idx="1">
                  <c:v>0.38</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Lbls>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3-1F8A-4E62-A17D-27B59AA26C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other-a</c:v>
                </c:pt>
              </c:strCache>
            </c:strRef>
          </c:cat>
          <c:val>
            <c:numRef>
              <c:f>Sheet1!$B$2:$B$4</c:f>
              <c:numCache>
                <c:formatCode>0%</c:formatCode>
                <c:ptCount val="3"/>
                <c:pt idx="0">
                  <c:v>0.86</c:v>
                </c:pt>
                <c:pt idx="1">
                  <c:v>0.01</c:v>
                </c:pt>
                <c:pt idx="2">
                  <c:v>0.13</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dLbl>
              <c:idx val="0"/>
              <c:layout>
                <c:manualLayout>
                  <c:x val="-0.25920471281296026"/>
                  <c:y val="2.7610312183910684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029455081001474"/>
                      <c:h val="0.16087691422256131"/>
                    </c:manualLayout>
                  </c15:layout>
                </c:ext>
                <c:ext xmlns:c16="http://schemas.microsoft.com/office/drawing/2014/chart" uri="{C3380CC4-5D6E-409C-BE32-E72D297353CC}">
                  <c16:uniqueId val="{00000001-7A69-4E6B-B61D-DB52F7EAD4C2}"/>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6087691422256131"/>
                    </c:manualLayout>
                  </c15:layout>
                </c:ext>
                <c:ext xmlns:c16="http://schemas.microsoft.com/office/drawing/2014/chart" uri="{C3380CC4-5D6E-409C-BE32-E72D297353CC}">
                  <c16:uniqueId val="{00000003-7A69-4E6B-B61D-DB52F7EAD4C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RATES BY PRDOUCT IN MEXICO, 2020</a:t>
            </a:r>
            <a:endParaRPr lang="en-IN" sz="1000" dirty="0">
              <a:solidFill>
                <a:schemeClr val="accent1"/>
              </a:solidFill>
              <a:effectLst/>
            </a:endParaRPr>
          </a:p>
        </c:rich>
      </c:tx>
      <c:layout>
        <c:manualLayout>
          <c:xMode val="edge"/>
          <c:yMode val="edge"/>
          <c:x val="0.10648154800625259"/>
          <c:y val="4.6928996059442413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PCMO</c:v>
                </c:pt>
                <c:pt idx="1">
                  <c:v>HDMO</c:v>
                </c:pt>
                <c:pt idx="2">
                  <c:v>Hydraulic fluid</c:v>
                </c:pt>
                <c:pt idx="3">
                  <c:v>All other-a</c:v>
                </c:pt>
              </c:strCache>
            </c:strRef>
          </c:cat>
          <c:val>
            <c:numRef>
              <c:f>Sheet1!$B$2:$B$5</c:f>
              <c:numCache>
                <c:formatCode>0%</c:formatCode>
                <c:ptCount val="4"/>
                <c:pt idx="0">
                  <c:v>0.75</c:v>
                </c:pt>
                <c:pt idx="1">
                  <c:v>0.7</c:v>
                </c:pt>
                <c:pt idx="2">
                  <c:v>0.7</c:v>
                </c:pt>
                <c:pt idx="3" formatCode="0.00%">
                  <c:v>0.4</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COLLECTION RATES BY PRDOUCT IN MEXICO, 2020</a:t>
            </a:r>
            <a:endParaRPr lang="en-IN" sz="1000" dirty="0">
              <a:solidFill>
                <a:schemeClr val="accent1"/>
              </a:solidFill>
              <a:effectLst/>
            </a:endParaRPr>
          </a:p>
        </c:rich>
      </c:tx>
      <c:layout>
        <c:manualLayout>
          <c:xMode val="edge"/>
          <c:yMode val="edge"/>
          <c:x val="0.10584249920409139"/>
          <c:y val="2.256487668561405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PCMO</c:v>
                </c:pt>
                <c:pt idx="1">
                  <c:v>HDMO </c:v>
                </c:pt>
                <c:pt idx="2">
                  <c:v>Hydraulic fluid </c:v>
                </c:pt>
                <c:pt idx="3">
                  <c:v>All other-a</c:v>
                </c:pt>
              </c:strCache>
            </c:strRef>
          </c:cat>
          <c:val>
            <c:numRef>
              <c:f>Sheet1!$B$2:$B$5</c:f>
              <c:numCache>
                <c:formatCode>0.0%</c:formatCode>
                <c:ptCount val="4"/>
                <c:pt idx="0">
                  <c:v>0.6</c:v>
                </c:pt>
                <c:pt idx="1">
                  <c:v>0.7</c:v>
                </c:pt>
                <c:pt idx="2">
                  <c:v>0.85</c:v>
                </c:pt>
                <c:pt idx="3">
                  <c:v>0.54</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IN MEXICO, 2020</a:t>
            </a:r>
            <a:endParaRPr lang="en-IN" sz="1000"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17-4F41-8DD3-9864A3D2C9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17-4F41-8DD3-9864A3D2C9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517-4F41-8DD3-9864A3D2C935}"/>
              </c:ext>
            </c:extLst>
          </c:dPt>
          <c:dLbls>
            <c:dLbl>
              <c:idx val="0"/>
              <c:layout>
                <c:manualLayout>
                  <c:x val="-4.7225501770956316E-2"/>
                  <c:y val="-0.23707779452430791"/>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1865407319952774"/>
                      <c:h val="0.17574088744020008"/>
                    </c:manualLayout>
                  </c15:layout>
                </c:ext>
                <c:ext xmlns:c16="http://schemas.microsoft.com/office/drawing/2014/chart" uri="{C3380CC4-5D6E-409C-BE32-E72D297353CC}">
                  <c16:uniqueId val="{00000001-3517-4F41-8DD3-9864A3D2C935}"/>
                </c:ext>
              </c:extLst>
            </c:dLbl>
            <c:dLbl>
              <c:idx val="1"/>
              <c:layout>
                <c:manualLayout>
                  <c:x val="-3.5309057442199913E-2"/>
                  <c:y val="3.9474382530037121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517-4F41-8DD3-9864A3D2C935}"/>
                </c:ext>
              </c:extLst>
            </c:dLbl>
            <c:dLbl>
              <c:idx val="2"/>
              <c:layout>
                <c:manualLayout>
                  <c:x val="9.2580390261134668E-2"/>
                  <c:y val="0.18028475396112956"/>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962210302224618"/>
                      <c:h val="0.13046176467619555"/>
                    </c:manualLayout>
                  </c15:layout>
                </c:ext>
                <c:ext xmlns:c16="http://schemas.microsoft.com/office/drawing/2014/chart" uri="{C3380CC4-5D6E-409C-BE32-E72D297353CC}">
                  <c16:uniqueId val="{00000005-3517-4F41-8DD3-9864A3D2C93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Re-refining</c:v>
                </c:pt>
                <c:pt idx="2">
                  <c:v>All other-a</c:v>
                </c:pt>
              </c:strCache>
            </c:strRef>
          </c:cat>
          <c:val>
            <c:numRef>
              <c:f>Sheet1!$B$2:$B$4</c:f>
              <c:numCache>
                <c:formatCode>0%</c:formatCode>
                <c:ptCount val="3"/>
                <c:pt idx="0">
                  <c:v>0.86</c:v>
                </c:pt>
                <c:pt idx="1">
                  <c:v>0.01</c:v>
                </c:pt>
                <c:pt idx="2">
                  <c:v>0.13</c:v>
                </c:pt>
              </c:numCache>
            </c:numRef>
          </c:val>
          <c:extLst>
            <c:ext xmlns:c16="http://schemas.microsoft.com/office/drawing/2014/chart" uri="{C3380CC4-5D6E-409C-BE32-E72D297353CC}">
              <c16:uniqueId val="{00000000-FACE-4B3D-ACA4-E2AC5AC4EAC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IN MEXICO, 2021</a:t>
            </a:r>
            <a:endParaRPr lang="en-IN" sz="1000" dirty="0">
              <a:solidFill>
                <a:schemeClr val="accent1"/>
              </a:solidFill>
              <a:effectLst/>
            </a:endParaRPr>
          </a:p>
        </c:rich>
      </c:tx>
      <c:layout>
        <c:manualLayout>
          <c:xMode val="edge"/>
          <c:yMode val="edge"/>
          <c:x val="0.24025974025974026"/>
          <c:y val="5.789111586265414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17-4F41-8DD3-9864A3D2C9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17-4F41-8DD3-9864A3D2C9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517-4F41-8DD3-9864A3D2C935}"/>
              </c:ext>
            </c:extLst>
          </c:dPt>
          <c:dLbls>
            <c:dLbl>
              <c:idx val="0"/>
              <c:layout>
                <c:manualLayout>
                  <c:x val="-9.6812278630460449E-2"/>
                  <c:y val="-0.21226731629745615"/>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3518299881936247"/>
                      <c:h val="0.16333564832677419"/>
                    </c:manualLayout>
                  </c15:layout>
                </c:ext>
                <c:ext xmlns:c16="http://schemas.microsoft.com/office/drawing/2014/chart" uri="{C3380CC4-5D6E-409C-BE32-E72D297353CC}">
                  <c16:uniqueId val="{00000001-3517-4F41-8DD3-9864A3D2C935}"/>
                </c:ext>
              </c:extLst>
            </c:dLbl>
            <c:dLbl>
              <c:idx val="1"/>
              <c:layout>
                <c:manualLayout>
                  <c:x val="-2.7044594632282572E-2"/>
                  <c:y val="4.9812081791225343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5561974174715762"/>
                      <c:h val="0.13046176467619555"/>
                    </c:manualLayout>
                  </c15:layout>
                </c:ext>
                <c:ext xmlns:c16="http://schemas.microsoft.com/office/drawing/2014/chart" uri="{C3380CC4-5D6E-409C-BE32-E72D297353CC}">
                  <c16:uniqueId val="{00000003-3517-4F41-8DD3-9864A3D2C935}"/>
                </c:ext>
              </c:extLst>
            </c:dLbl>
            <c:dLbl>
              <c:idx val="2"/>
              <c:layout>
                <c:manualLayout>
                  <c:x val="9.1399752716860766E-2"/>
                  <c:y val="0.1699468919015277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517-4F41-8DD3-9864A3D2C93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Re-refining</c:v>
                </c:pt>
                <c:pt idx="2">
                  <c:v>All other-a</c:v>
                </c:pt>
              </c:strCache>
            </c:strRef>
          </c:cat>
          <c:val>
            <c:numRef>
              <c:f>Sheet1!$B$2:$B$4</c:f>
              <c:numCache>
                <c:formatCode>0%</c:formatCode>
                <c:ptCount val="3"/>
                <c:pt idx="0">
                  <c:v>0.86</c:v>
                </c:pt>
                <c:pt idx="1">
                  <c:v>0.01</c:v>
                </c:pt>
                <c:pt idx="2">
                  <c:v>0.13</c:v>
                </c:pt>
              </c:numCache>
            </c:numRef>
          </c:val>
          <c:extLst>
            <c:ext xmlns:c16="http://schemas.microsoft.com/office/drawing/2014/chart" uri="{C3380CC4-5D6E-409C-BE32-E72D297353CC}">
              <c16:uniqueId val="{00000000-FACE-4B3D-ACA4-E2AC5AC4EAC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PROJECTED FINISHED LUBRICANT MARKET IN MEXICO, 2020-2030</a:t>
            </a:r>
            <a:endParaRPr lang="en-IN" sz="1000" dirty="0">
              <a:solidFill>
                <a:schemeClr val="accent1"/>
              </a:solidFill>
              <a:effectLst/>
            </a:endParaRPr>
          </a:p>
        </c:rich>
      </c:tx>
      <c:layout>
        <c:manualLayout>
          <c:xMode val="edge"/>
          <c:yMode val="edge"/>
          <c:x val="0.10951416112803823"/>
          <c:y val="7.0431817286925732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9.1289655067070246E-3"/>
                  <c:y val="-4.304116890453191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A73-4FBA-BB82-41A9A374089E}"/>
                </c:ext>
              </c:extLst>
            </c:dLbl>
            <c:dLbl>
              <c:idx val="1"/>
              <c:layout>
                <c:manualLayout>
                  <c:x val="-1.3693448260060507E-2"/>
                  <c:y val="2.34772724289743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A73-4FBA-BB82-41A9A374089E}"/>
                </c:ext>
              </c:extLst>
            </c:dLbl>
            <c:dLbl>
              <c:idx val="2"/>
              <c:layout>
                <c:manualLayout>
                  <c:x val="-4.5644827533535019E-3"/>
                  <c:y val="-4.69545448579504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A73-4FBA-BB82-41A9A374089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Consumer</c:v>
                </c:pt>
                <c:pt idx="1">
                  <c:v>Commercial</c:v>
                </c:pt>
                <c:pt idx="2">
                  <c:v>Industrial</c:v>
                </c:pt>
              </c:strCache>
            </c:strRef>
          </c:cat>
          <c:val>
            <c:numRef>
              <c:f>Sheet1!$B$2:$B$4</c:f>
              <c:numCache>
                <c:formatCode>0.0</c:formatCode>
                <c:ptCount val="3"/>
                <c:pt idx="0">
                  <c:v>241.3</c:v>
                </c:pt>
                <c:pt idx="1">
                  <c:v>201.5</c:v>
                </c:pt>
                <c:pt idx="2">
                  <c:v>197.2</c:v>
                </c:pt>
              </c:numCache>
            </c:numRef>
          </c:val>
          <c:extLst>
            <c:ext xmlns:c16="http://schemas.microsoft.com/office/drawing/2014/chart" uri="{C3380CC4-5D6E-409C-BE32-E72D297353CC}">
              <c16:uniqueId val="{00000000-538B-401B-906A-B7C0BB46E0BA}"/>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6.8467241300302741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A73-4FBA-BB82-41A9A374089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Consumer</c:v>
                </c:pt>
                <c:pt idx="1">
                  <c:v>Commercial</c:v>
                </c:pt>
                <c:pt idx="2">
                  <c:v>Industrial</c:v>
                </c:pt>
              </c:strCache>
            </c:strRef>
          </c:cat>
          <c:val>
            <c:numRef>
              <c:f>Sheet1!$C$2:$C$4</c:f>
              <c:numCache>
                <c:formatCode>0.0</c:formatCode>
                <c:ptCount val="3"/>
                <c:pt idx="0">
                  <c:v>260.39999999999998</c:v>
                </c:pt>
                <c:pt idx="1">
                  <c:v>215.6</c:v>
                </c:pt>
                <c:pt idx="2">
                  <c:v>213.2</c:v>
                </c:pt>
              </c:numCache>
            </c:numRef>
          </c:val>
          <c:extLst>
            <c:ext xmlns:c16="http://schemas.microsoft.com/office/drawing/2014/chart" uri="{C3380CC4-5D6E-409C-BE32-E72D297353CC}">
              <c16:uniqueId val="{00000001-538B-401B-906A-B7C0BB46E0BA}"/>
            </c:ext>
          </c:extLst>
        </c:ser>
        <c:ser>
          <c:idx val="2"/>
          <c:order val="2"/>
          <c:tx>
            <c:strRef>
              <c:f>Sheet1!$D$1</c:f>
              <c:strCache>
                <c:ptCount val="1"/>
                <c:pt idx="0">
                  <c:v>2025</c:v>
                </c:pt>
              </c:strCache>
            </c:strRef>
          </c:tx>
          <c:spPr>
            <a:solidFill>
              <a:schemeClr val="accent3"/>
            </a:solidFill>
            <a:ln>
              <a:noFill/>
            </a:ln>
            <a:effectLst/>
          </c:spPr>
          <c:invertIfNegative val="0"/>
          <c:dLbls>
            <c:dLbl>
              <c:idx val="1"/>
              <c:layout>
                <c:manualLayout>
                  <c:x val="-1.3693448260060507E-2"/>
                  <c:y val="-4.69545448579504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A73-4FBA-BB82-41A9A374089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Consumer</c:v>
                </c:pt>
                <c:pt idx="1">
                  <c:v>Commercial</c:v>
                </c:pt>
                <c:pt idx="2">
                  <c:v>Industrial</c:v>
                </c:pt>
              </c:strCache>
            </c:strRef>
          </c:cat>
          <c:val>
            <c:numRef>
              <c:f>Sheet1!$D$2:$D$4</c:f>
              <c:numCache>
                <c:formatCode>0.0</c:formatCode>
                <c:ptCount val="3"/>
                <c:pt idx="0">
                  <c:v>352.5</c:v>
                </c:pt>
                <c:pt idx="1">
                  <c:v>282.39999999999998</c:v>
                </c:pt>
                <c:pt idx="2">
                  <c:v>293.39999999999998</c:v>
                </c:pt>
              </c:numCache>
            </c:numRef>
          </c:val>
          <c:extLst>
            <c:ext xmlns:c16="http://schemas.microsoft.com/office/drawing/2014/chart" uri="{C3380CC4-5D6E-409C-BE32-E72D297353CC}">
              <c16:uniqueId val="{00000002-538B-401B-906A-B7C0BB46E0BA}"/>
            </c:ext>
          </c:extLst>
        </c:ser>
        <c:ser>
          <c:idx val="3"/>
          <c:order val="3"/>
          <c:tx>
            <c:strRef>
              <c:f>Sheet1!$E$1</c:f>
              <c:strCache>
                <c:ptCount val="1"/>
                <c:pt idx="0">
                  <c:v>2030</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Consumer</c:v>
                </c:pt>
                <c:pt idx="1">
                  <c:v>Commercial</c:v>
                </c:pt>
                <c:pt idx="2">
                  <c:v>Industrial</c:v>
                </c:pt>
              </c:strCache>
            </c:strRef>
          </c:cat>
          <c:val>
            <c:numRef>
              <c:f>Sheet1!$E$2:$E$4</c:f>
              <c:numCache>
                <c:formatCode>0.0</c:formatCode>
                <c:ptCount val="3"/>
                <c:pt idx="0">
                  <c:v>379.9</c:v>
                </c:pt>
                <c:pt idx="1">
                  <c:v>303.39999999999998</c:v>
                </c:pt>
                <c:pt idx="2">
                  <c:v>341</c:v>
                </c:pt>
              </c:numCache>
            </c:numRef>
          </c:val>
          <c:extLst>
            <c:ext xmlns:c16="http://schemas.microsoft.com/office/drawing/2014/chart" uri="{C3380CC4-5D6E-409C-BE32-E72D297353CC}">
              <c16:uniqueId val="{00000001-2514-4E89-9394-117F88EE5D10}"/>
            </c:ext>
          </c:extLst>
        </c:ser>
        <c:dLbls>
          <c:showLegendKey val="0"/>
          <c:showVal val="0"/>
          <c:showCatName val="0"/>
          <c:showSerName val="0"/>
          <c:showPercent val="0"/>
          <c:showBubbleSize val="0"/>
        </c:dLbls>
        <c:gapWidth val="219"/>
        <c:overlap val="-27"/>
        <c:axId val="513041119"/>
        <c:axId val="513043199"/>
      </c:barChart>
      <c:catAx>
        <c:axId val="51304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3199"/>
        <c:crosses val="autoZero"/>
        <c:auto val="1"/>
        <c:lblAlgn val="ctr"/>
        <c:lblOffset val="100"/>
        <c:noMultiLvlLbl val="0"/>
      </c:catAx>
      <c:valAx>
        <c:axId val="513043199"/>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dLbl>
              <c:idx val="0"/>
              <c:layout>
                <c:manualLayout>
                  <c:x val="-0.27687776141384401"/>
                  <c:y val="2.166886873565540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366715758468336"/>
                      <c:h val="0.21045533432888522"/>
                    </c:manualLayout>
                  </c15:layout>
                </c:ext>
                <c:ext xmlns:c16="http://schemas.microsoft.com/office/drawing/2014/chart" uri="{C3380CC4-5D6E-409C-BE32-E72D297353CC}">
                  <c16:uniqueId val="{00000001-690F-4A68-B4AB-1BDE6A7BB9DA}"/>
                </c:ext>
              </c:extLst>
            </c:dLbl>
            <c:dLbl>
              <c:idx val="1"/>
              <c:layout>
                <c:manualLayout>
                  <c:x val="0.25036818851251841"/>
                  <c:y val="6.94214199170288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036818851251841"/>
                      <c:h val="0.15784150074666389"/>
                    </c:manualLayout>
                  </c15:layout>
                </c:ext>
                <c:ext xmlns:c16="http://schemas.microsoft.com/office/drawing/2014/chart" uri="{C3380CC4-5D6E-409C-BE32-E72D297353CC}">
                  <c16:uniqueId val="{00000003-690F-4A68-B4AB-1BDE6A7BB9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Re-refining</c:v>
                </c:pt>
              </c:strCache>
            </c:strRef>
          </c:tx>
          <c:spPr>
            <a:solidFill>
              <a:schemeClr val="accent1"/>
            </a:solidFill>
            <a:ln>
              <a:noFill/>
            </a:ln>
            <a:effectLst/>
          </c:spPr>
          <c:invertIfNegative val="0"/>
          <c:dLbls>
            <c:dLbl>
              <c:idx val="4"/>
              <c:layout>
                <c:manualLayout>
                  <c:x val="2.4498128615175231E-2"/>
                  <c:y val="-9.1208800284686368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6FC-4C42-A1E7-DB1D313BD9DF}"/>
                </c:ext>
              </c:extLst>
            </c:dLbl>
            <c:dLbl>
              <c:idx val="6"/>
              <c:delete val="1"/>
              <c:extLst>
                <c:ext xmlns:c15="http://schemas.microsoft.com/office/drawing/2012/chart" uri="{CE6537A1-D6FC-4f65-9D91-7224C49458BB}"/>
                <c:ext xmlns:c16="http://schemas.microsoft.com/office/drawing/2014/chart" uri="{C3380CC4-5D6E-409C-BE32-E72D297353CC}">
                  <c16:uniqueId val="{0000000B-16FC-4C42-A1E7-DB1D313BD9DF}"/>
                </c:ext>
              </c:extLst>
            </c:dLbl>
            <c:dLbl>
              <c:idx val="9"/>
              <c:delete val="1"/>
              <c:extLst>
                <c:ext xmlns:c15="http://schemas.microsoft.com/office/drawing/2012/chart" uri="{CE6537A1-D6FC-4f65-9D91-7224C49458BB}"/>
                <c:ext xmlns:c16="http://schemas.microsoft.com/office/drawing/2014/chart" uri="{C3380CC4-5D6E-409C-BE32-E72D297353CC}">
                  <c16:uniqueId val="{0000000A-16FC-4C42-A1E7-DB1D313BD9DF}"/>
                </c:ext>
              </c:extLst>
            </c:dLbl>
            <c:dLbl>
              <c:idx val="11"/>
              <c:layout>
                <c:manualLayout>
                  <c:x val="3.4025178632187819E-2"/>
                  <c:y val="-3.192308009964014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6FC-4C42-A1E7-DB1D313BD9D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Canada</c:v>
                </c:pt>
                <c:pt idx="1">
                  <c:v>China</c:v>
                </c:pt>
                <c:pt idx="2">
                  <c:v>Western Europe</c:v>
                </c:pt>
                <c:pt idx="3">
                  <c:v>USA</c:v>
                </c:pt>
                <c:pt idx="4">
                  <c:v>Japan</c:v>
                </c:pt>
                <c:pt idx="5">
                  <c:v>Brazil</c:v>
                </c:pt>
                <c:pt idx="6">
                  <c:v>South Korea</c:v>
                </c:pt>
                <c:pt idx="7">
                  <c:v>Indonesia</c:v>
                </c:pt>
                <c:pt idx="8">
                  <c:v>Malaysia</c:v>
                </c:pt>
                <c:pt idx="9">
                  <c:v>Thailand</c:v>
                </c:pt>
                <c:pt idx="10">
                  <c:v>India</c:v>
                </c:pt>
                <c:pt idx="11">
                  <c:v>Mexico</c:v>
                </c:pt>
                <c:pt idx="12">
                  <c:v>Russia</c:v>
                </c:pt>
              </c:strCache>
            </c:strRef>
          </c:cat>
          <c:val>
            <c:numRef>
              <c:f>Sheet1!$B$2:$B$14</c:f>
              <c:numCache>
                <c:formatCode>0%</c:formatCode>
                <c:ptCount val="13"/>
                <c:pt idx="0">
                  <c:v>0.56999999999999995</c:v>
                </c:pt>
                <c:pt idx="1">
                  <c:v>0.46</c:v>
                </c:pt>
                <c:pt idx="2">
                  <c:v>0.62</c:v>
                </c:pt>
                <c:pt idx="3">
                  <c:v>0.6</c:v>
                </c:pt>
                <c:pt idx="4">
                  <c:v>0.02</c:v>
                </c:pt>
                <c:pt idx="5">
                  <c:v>0.88</c:v>
                </c:pt>
                <c:pt idx="6">
                  <c:v>0</c:v>
                </c:pt>
                <c:pt idx="7">
                  <c:v>0.38</c:v>
                </c:pt>
                <c:pt idx="8">
                  <c:v>0.25</c:v>
                </c:pt>
                <c:pt idx="9">
                  <c:v>0</c:v>
                </c:pt>
                <c:pt idx="10">
                  <c:v>0.13</c:v>
                </c:pt>
                <c:pt idx="11">
                  <c:v>0.01</c:v>
                </c:pt>
                <c:pt idx="12">
                  <c:v>0.15</c:v>
                </c:pt>
              </c:numCache>
            </c:numRef>
          </c:val>
          <c:extLst>
            <c:ext xmlns:c16="http://schemas.microsoft.com/office/drawing/2014/chart" uri="{C3380CC4-5D6E-409C-BE32-E72D297353CC}">
              <c16:uniqueId val="{00000000-3536-4FFD-BF9B-CA6C81849CE7}"/>
            </c:ext>
          </c:extLst>
        </c:ser>
        <c:ser>
          <c:idx val="1"/>
          <c:order val="1"/>
          <c:tx>
            <c:strRef>
              <c:f>Sheet1!$C$1</c:f>
              <c:strCache>
                <c:ptCount val="1"/>
                <c:pt idx="0">
                  <c:v>Fuel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Canada</c:v>
                </c:pt>
                <c:pt idx="1">
                  <c:v>China</c:v>
                </c:pt>
                <c:pt idx="2">
                  <c:v>Western Europe</c:v>
                </c:pt>
                <c:pt idx="3">
                  <c:v>USA</c:v>
                </c:pt>
                <c:pt idx="4">
                  <c:v>Japan</c:v>
                </c:pt>
                <c:pt idx="5">
                  <c:v>Brazil</c:v>
                </c:pt>
                <c:pt idx="6">
                  <c:v>South Korea</c:v>
                </c:pt>
                <c:pt idx="7">
                  <c:v>Indonesia</c:v>
                </c:pt>
                <c:pt idx="8">
                  <c:v>Malaysia</c:v>
                </c:pt>
                <c:pt idx="9">
                  <c:v>Thailand</c:v>
                </c:pt>
                <c:pt idx="10">
                  <c:v>India</c:v>
                </c:pt>
                <c:pt idx="11">
                  <c:v>Mexico</c:v>
                </c:pt>
                <c:pt idx="12">
                  <c:v>Russia</c:v>
                </c:pt>
              </c:strCache>
            </c:strRef>
          </c:cat>
          <c:val>
            <c:numRef>
              <c:f>Sheet1!$C$2:$C$14</c:f>
              <c:numCache>
                <c:formatCode>0%</c:formatCode>
                <c:ptCount val="13"/>
                <c:pt idx="0">
                  <c:v>0.32</c:v>
                </c:pt>
                <c:pt idx="1">
                  <c:v>0.39</c:v>
                </c:pt>
                <c:pt idx="2">
                  <c:v>0.37</c:v>
                </c:pt>
                <c:pt idx="3">
                  <c:v>0.39</c:v>
                </c:pt>
                <c:pt idx="4">
                  <c:v>0.95</c:v>
                </c:pt>
                <c:pt idx="5">
                  <c:v>0.12</c:v>
                </c:pt>
                <c:pt idx="6">
                  <c:v>1</c:v>
                </c:pt>
                <c:pt idx="7">
                  <c:v>0.56999999999999995</c:v>
                </c:pt>
                <c:pt idx="8">
                  <c:v>0.75</c:v>
                </c:pt>
                <c:pt idx="9">
                  <c:v>0.94</c:v>
                </c:pt>
                <c:pt idx="10">
                  <c:v>0.67</c:v>
                </c:pt>
                <c:pt idx="11">
                  <c:v>0.86</c:v>
                </c:pt>
                <c:pt idx="12">
                  <c:v>0.55000000000000004</c:v>
                </c:pt>
              </c:numCache>
            </c:numRef>
          </c:val>
          <c:extLst>
            <c:ext xmlns:c16="http://schemas.microsoft.com/office/drawing/2014/chart" uri="{C3380CC4-5D6E-409C-BE32-E72D297353CC}">
              <c16:uniqueId val="{00000001-16FC-4C42-A1E7-DB1D313BD9DF}"/>
            </c:ext>
          </c:extLst>
        </c:ser>
        <c:ser>
          <c:idx val="2"/>
          <c:order val="2"/>
          <c:tx>
            <c:strRef>
              <c:f>Sheet1!$D$1</c:f>
              <c:strCache>
                <c:ptCount val="1"/>
                <c:pt idx="0">
                  <c:v>All other-a</c:v>
                </c:pt>
              </c:strCache>
            </c:strRef>
          </c:tx>
          <c:spPr>
            <a:solidFill>
              <a:schemeClr val="accent3"/>
            </a:solidFill>
            <a:ln>
              <a:noFill/>
            </a:ln>
            <a:effectLst/>
          </c:spPr>
          <c:invertIfNegative val="0"/>
          <c:dLbls>
            <c:dLbl>
              <c:idx val="2"/>
              <c:layout>
                <c:manualLayout>
                  <c:x val="2.7220142905750255E-2"/>
                  <c:y val="-5.2254438182039306E-1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6FC-4C42-A1E7-DB1D313BD9DF}"/>
                </c:ext>
              </c:extLst>
            </c:dLbl>
            <c:dLbl>
              <c:idx val="3"/>
              <c:layout>
                <c:manualLayout>
                  <c:x val="2.9942157196325231E-2"/>
                  <c:y val="4.5604400142343184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6FC-4C42-A1E7-DB1D313BD9DF}"/>
                </c:ext>
              </c:extLst>
            </c:dLbl>
            <c:dLbl>
              <c:idx val="5"/>
              <c:delete val="1"/>
              <c:extLst>
                <c:ext xmlns:c15="http://schemas.microsoft.com/office/drawing/2012/chart" uri="{CE6537A1-D6FC-4f65-9D91-7224C49458BB}"/>
                <c:ext xmlns:c16="http://schemas.microsoft.com/office/drawing/2014/chart" uri="{C3380CC4-5D6E-409C-BE32-E72D297353CC}">
                  <c16:uniqueId val="{00000003-16FC-4C42-A1E7-DB1D313BD9DF}"/>
                </c:ext>
              </c:extLst>
            </c:dLbl>
            <c:dLbl>
              <c:idx val="6"/>
              <c:delete val="1"/>
              <c:extLst>
                <c:ext xmlns:c15="http://schemas.microsoft.com/office/drawing/2012/chart" uri="{CE6537A1-D6FC-4f65-9D91-7224C49458BB}"/>
                <c:ext xmlns:c16="http://schemas.microsoft.com/office/drawing/2014/chart" uri="{C3380CC4-5D6E-409C-BE32-E72D297353CC}">
                  <c16:uniqueId val="{00000005-16FC-4C42-A1E7-DB1D313BD9DF}"/>
                </c:ext>
              </c:extLst>
            </c:dLbl>
            <c:dLbl>
              <c:idx val="8"/>
              <c:delete val="1"/>
              <c:extLst>
                <c:ext xmlns:c15="http://schemas.microsoft.com/office/drawing/2012/chart" uri="{CE6537A1-D6FC-4f65-9D91-7224C49458BB}"/>
                <c:ext xmlns:c16="http://schemas.microsoft.com/office/drawing/2014/chart" uri="{C3380CC4-5D6E-409C-BE32-E72D297353CC}">
                  <c16:uniqueId val="{00000004-16FC-4C42-A1E7-DB1D313BD9D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Canada</c:v>
                </c:pt>
                <c:pt idx="1">
                  <c:v>China</c:v>
                </c:pt>
                <c:pt idx="2">
                  <c:v>Western Europe</c:v>
                </c:pt>
                <c:pt idx="3">
                  <c:v>USA</c:v>
                </c:pt>
                <c:pt idx="4">
                  <c:v>Japan</c:v>
                </c:pt>
                <c:pt idx="5">
                  <c:v>Brazil</c:v>
                </c:pt>
                <c:pt idx="6">
                  <c:v>South Korea</c:v>
                </c:pt>
                <c:pt idx="7">
                  <c:v>Indonesia</c:v>
                </c:pt>
                <c:pt idx="8">
                  <c:v>Malaysia</c:v>
                </c:pt>
                <c:pt idx="9">
                  <c:v>Thailand</c:v>
                </c:pt>
                <c:pt idx="10">
                  <c:v>India</c:v>
                </c:pt>
                <c:pt idx="11">
                  <c:v>Mexico</c:v>
                </c:pt>
                <c:pt idx="12">
                  <c:v>Russia</c:v>
                </c:pt>
              </c:strCache>
            </c:strRef>
          </c:cat>
          <c:val>
            <c:numRef>
              <c:f>Sheet1!$D$2:$D$14</c:f>
              <c:numCache>
                <c:formatCode>0%</c:formatCode>
                <c:ptCount val="13"/>
                <c:pt idx="0">
                  <c:v>0.11</c:v>
                </c:pt>
                <c:pt idx="1">
                  <c:v>0.15</c:v>
                </c:pt>
                <c:pt idx="2">
                  <c:v>0.01</c:v>
                </c:pt>
                <c:pt idx="3">
                  <c:v>0.01</c:v>
                </c:pt>
                <c:pt idx="4">
                  <c:v>0.03</c:v>
                </c:pt>
                <c:pt idx="5">
                  <c:v>0</c:v>
                </c:pt>
                <c:pt idx="6">
                  <c:v>0</c:v>
                </c:pt>
                <c:pt idx="7">
                  <c:v>0.05</c:v>
                </c:pt>
                <c:pt idx="8">
                  <c:v>0</c:v>
                </c:pt>
                <c:pt idx="9">
                  <c:v>0.06</c:v>
                </c:pt>
                <c:pt idx="10">
                  <c:v>0.2</c:v>
                </c:pt>
                <c:pt idx="11">
                  <c:v>0.13</c:v>
                </c:pt>
                <c:pt idx="12">
                  <c:v>0.3</c:v>
                </c:pt>
              </c:numCache>
            </c:numRef>
          </c:val>
          <c:extLst>
            <c:ext xmlns:c16="http://schemas.microsoft.com/office/drawing/2014/chart" uri="{C3380CC4-5D6E-409C-BE32-E72D297353CC}">
              <c16:uniqueId val="{00000002-16FC-4C42-A1E7-DB1D313BD9DF}"/>
            </c:ext>
          </c:extLst>
        </c:ser>
        <c:dLbls>
          <c:showLegendKey val="0"/>
          <c:showVal val="0"/>
          <c:showCatName val="0"/>
          <c:showSerName val="0"/>
          <c:showPercent val="0"/>
          <c:showBubbleSize val="0"/>
        </c:dLbls>
        <c:gapWidth val="125"/>
        <c:overlap val="100"/>
        <c:axId val="1140612384"/>
        <c:axId val="1140614880"/>
      </c:barChart>
      <c:catAx>
        <c:axId val="114061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614880"/>
        <c:crosses val="autoZero"/>
        <c:auto val="1"/>
        <c:lblAlgn val="ctr"/>
        <c:lblOffset val="100"/>
        <c:noMultiLvlLbl val="0"/>
      </c:catAx>
      <c:valAx>
        <c:axId val="114061488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061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dLbl>
              <c:idx val="0"/>
              <c:layout>
                <c:manualLayout>
                  <c:x val="-0.2650957290132549"/>
                  <c:y val="-5.157143594656142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072164948453607"/>
                      <c:h val="0.15581789176273234"/>
                    </c:manualLayout>
                  </c15:layout>
                </c:ext>
                <c:ext xmlns:c16="http://schemas.microsoft.com/office/drawing/2014/chart" uri="{C3380CC4-5D6E-409C-BE32-E72D297353CC}">
                  <c16:uniqueId val="{00000001-F25B-43B5-92DB-FB3A9D2677E8}"/>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680412371134021"/>
                      <c:h val="0.1254637570037585"/>
                    </c:manualLayout>
                  </c15:layout>
                </c:ext>
                <c:ext xmlns:c16="http://schemas.microsoft.com/office/drawing/2014/chart" uri="{C3380CC4-5D6E-409C-BE32-E72D297353CC}">
                  <c16:uniqueId val="{00000003-F25B-43B5-92DB-FB3A9D2677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Lbls>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3-1F8A-4E62-A17D-27B59AA26C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c:v>
                </c:pt>
              </c:strCache>
            </c:strRef>
          </c:cat>
          <c:val>
            <c:numRef>
              <c:f>Sheet1!$B$2:$B$4</c:f>
              <c:numCache>
                <c:formatCode>0%</c:formatCode>
                <c:ptCount val="3"/>
                <c:pt idx="0">
                  <c:v>0.86</c:v>
                </c:pt>
                <c:pt idx="1">
                  <c:v>0.02</c:v>
                </c:pt>
                <c:pt idx="2">
                  <c:v>0.12</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Lbls>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3-1F8A-4E62-A17D-27B59AA26C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c:v>
                </c:pt>
              </c:strCache>
            </c:strRef>
          </c:cat>
          <c:val>
            <c:numRef>
              <c:f>Sheet1!$B$2:$B$4</c:f>
              <c:numCache>
                <c:formatCode>0%</c:formatCode>
                <c:ptCount val="3"/>
                <c:pt idx="0">
                  <c:v>0.87</c:v>
                </c:pt>
                <c:pt idx="1">
                  <c:v>0.02</c:v>
                </c:pt>
                <c:pt idx="2">
                  <c:v>0.11</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599410898379972"/>
                      <c:h val="0.12849917047965587"/>
                    </c:manualLayout>
                  </c15:layout>
                </c:ext>
                <c:ext xmlns:c16="http://schemas.microsoft.com/office/drawing/2014/chart" uri="{C3380CC4-5D6E-409C-BE32-E72D297353CC}">
                  <c16:uniqueId val="{00000003-7A69-4E6B-B61D-DB52F7EAD4C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r>
              <a:rPr lang="en-US" sz="1000" b="1" i="0" u="none" strike="noStrike" kern="1200" spc="0" baseline="0">
                <a:solidFill>
                  <a:srgbClr val="27638E"/>
                </a:solidFill>
                <a:effectLst/>
                <a:latin typeface="Lucida Sans" panose="020B0602030504020204" pitchFamily="34" charset="0"/>
                <a:ea typeface="+mn-ea"/>
                <a:cs typeface="+mn-cs"/>
              </a:rPr>
              <a:t>USED OIL MATERIAL BALANCE IN RUSSIA, 2021-2030 (MILLION TONS)</a:t>
            </a:r>
          </a:p>
        </c:rich>
      </c:tx>
      <c:layout>
        <c:manualLayout>
          <c:xMode val="edge"/>
          <c:yMode val="edge"/>
          <c:x val="0.16636498753472947"/>
          <c:y val="5.7553930752198149E-3"/>
        </c:manualLayout>
      </c:layout>
      <c:overlay val="0"/>
      <c:spPr>
        <a:noFill/>
        <a:ln>
          <a:noFill/>
        </a:ln>
        <a:effectLst/>
      </c:spPr>
      <c:txPr>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endParaRPr lang="en-US"/>
        </a:p>
      </c:txPr>
    </c:title>
    <c:autoTitleDeleted val="0"/>
    <c:plotArea>
      <c:layout>
        <c:manualLayout>
          <c:layoutTarget val="inner"/>
          <c:xMode val="edge"/>
          <c:yMode val="edge"/>
          <c:x val="9.2217806333916977E-2"/>
          <c:y val="0.17441741373481506"/>
          <c:w val="0.9077821413992968"/>
          <c:h val="0.53536394477360461"/>
        </c:manualLayout>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dLbls>
            <c:dLbl>
              <c:idx val="0"/>
              <c:layout>
                <c:manualLayout>
                  <c:x val="-1.695113428448328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3A8-46C4-9911-CD371ECDB268}"/>
                </c:ext>
              </c:extLst>
            </c:dLbl>
            <c:dLbl>
              <c:idx val="1"/>
              <c:layout>
                <c:manualLayout>
                  <c:x val="-1.0170680570689967E-2"/>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3A8-46C4-9911-CD371ECDB268}"/>
                </c:ext>
              </c:extLst>
            </c:dLbl>
            <c:dLbl>
              <c:idx val="2"/>
              <c:layout>
                <c:manualLayout>
                  <c:x val="-1.6951134284483339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3A8-46C4-9911-CD371ECDB268}"/>
                </c:ext>
              </c:extLst>
            </c:dLbl>
            <c:dLbl>
              <c:idx val="3"/>
              <c:layout>
                <c:manualLayout>
                  <c:x val="-1.3560907427586623E-2"/>
                  <c:y val="1.04302434353114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3A8-46C4-9911-CD371ECDB268}"/>
                </c:ext>
              </c:extLst>
            </c:dLbl>
            <c:dLbl>
              <c:idx val="4"/>
              <c:layout>
                <c:manualLayout>
                  <c:x val="-1.695113428448328E-2"/>
                  <c:y val="5.215121717655678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3A8-46C4-9911-CD371ECDB268}"/>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Sheet1!$B$2:$B$6</c:f>
              <c:numCache>
                <c:formatCode>General</c:formatCode>
                <c:ptCount val="5"/>
                <c:pt idx="0">
                  <c:v>1506.7</c:v>
                </c:pt>
                <c:pt idx="1">
                  <c:v>835.2</c:v>
                </c:pt>
                <c:pt idx="2">
                  <c:v>419.2</c:v>
                </c:pt>
                <c:pt idx="3">
                  <c:v>64.099999999999994</c:v>
                </c:pt>
                <c:pt idx="4">
                  <c:v>44.9</c:v>
                </c:pt>
              </c:numCache>
            </c:numRef>
          </c:val>
          <c:extLst>
            <c:ext xmlns:c16="http://schemas.microsoft.com/office/drawing/2014/chart" uri="{C3380CC4-5D6E-409C-BE32-E72D297353CC}">
              <c16:uniqueId val="{00000000-22C0-4EAB-B503-A1DD26A2EAF6}"/>
            </c:ext>
          </c:extLst>
        </c:ser>
        <c:ser>
          <c:idx val="1"/>
          <c:order val="1"/>
          <c:tx>
            <c:strRef>
              <c:f>Sheet1!$C$1</c:f>
              <c:strCache>
                <c:ptCount val="1"/>
                <c:pt idx="0">
                  <c:v>2025</c:v>
                </c:pt>
              </c:strCache>
            </c:strRef>
          </c:tx>
          <c:spPr>
            <a:solidFill>
              <a:schemeClr val="accent2"/>
            </a:solidFill>
            <a:ln>
              <a:noFill/>
            </a:ln>
            <a:effectLst/>
          </c:spPr>
          <c:invertIfNegative val="0"/>
          <c:dLbls>
            <c:dLbl>
              <c:idx val="0"/>
              <c:layout>
                <c:manualLayout>
                  <c:x val="-3.3902268568966869E-3"/>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3A8-46C4-9911-CD371ECDB268}"/>
                </c:ext>
              </c:extLst>
            </c:dLbl>
            <c:dLbl>
              <c:idx val="1"/>
              <c:layout>
                <c:manualLayout>
                  <c:x val="-3.390226856896655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3A8-46C4-9911-CD371ECDB268}"/>
                </c:ext>
              </c:extLst>
            </c:dLbl>
            <c:dLbl>
              <c:idx val="2"/>
              <c:layout>
                <c:manualLayout>
                  <c:x val="-3.3902268568967177E-3"/>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3A8-46C4-9911-CD371ECDB268}"/>
                </c:ext>
              </c:extLst>
            </c:dLbl>
            <c:dLbl>
              <c:idx val="3"/>
              <c:layout>
                <c:manualLayout>
                  <c:x val="-1.2430688208250137E-16"/>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3A8-46C4-9911-CD371ECDB268}"/>
                </c:ext>
              </c:extLst>
            </c:dLbl>
            <c:dLbl>
              <c:idx val="4"/>
              <c:layout>
                <c:manualLayout>
                  <c:x val="-6.7804537137934355E-3"/>
                  <c:y val="-1.56453651529673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3A8-46C4-9911-CD371ECDB268}"/>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Sheet1!$C$2:$C$6</c:f>
              <c:numCache>
                <c:formatCode>General</c:formatCode>
                <c:ptCount val="5"/>
                <c:pt idx="0">
                  <c:v>1633.8</c:v>
                </c:pt>
                <c:pt idx="1">
                  <c:v>947.6</c:v>
                </c:pt>
                <c:pt idx="2">
                  <c:v>502.2</c:v>
                </c:pt>
                <c:pt idx="3">
                  <c:v>65.3</c:v>
                </c:pt>
                <c:pt idx="4">
                  <c:v>45.7</c:v>
                </c:pt>
              </c:numCache>
            </c:numRef>
          </c:val>
          <c:extLst>
            <c:ext xmlns:c16="http://schemas.microsoft.com/office/drawing/2014/chart" uri="{C3380CC4-5D6E-409C-BE32-E72D297353CC}">
              <c16:uniqueId val="{00000001-22C0-4EAB-B503-A1DD26A2EAF6}"/>
            </c:ext>
          </c:extLst>
        </c:ser>
        <c:ser>
          <c:idx val="2"/>
          <c:order val="2"/>
          <c:tx>
            <c:strRef>
              <c:f>Sheet1!$D$1</c:f>
              <c:strCache>
                <c:ptCount val="1"/>
                <c:pt idx="0">
                  <c:v>2030</c:v>
                </c:pt>
              </c:strCache>
            </c:strRef>
          </c:tx>
          <c:spPr>
            <a:solidFill>
              <a:schemeClr val="accent3"/>
            </a:solidFill>
            <a:ln>
              <a:noFill/>
            </a:ln>
            <a:effectLst/>
          </c:spPr>
          <c:invertIfNegative val="0"/>
          <c:dLbls>
            <c:dLbl>
              <c:idx val="2"/>
              <c:layout>
                <c:manualLayout>
                  <c:x val="6.7804537137933114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3A8-46C4-9911-CD371ECDB268}"/>
                </c:ext>
              </c:extLst>
            </c:dLbl>
            <c:dLbl>
              <c:idx val="3"/>
              <c:layout>
                <c:manualLayout>
                  <c:x val="1.6951134284483155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3A8-46C4-9911-CD371ECDB268}"/>
                </c:ext>
              </c:extLst>
            </c:dLbl>
            <c:dLbl>
              <c:idx val="4"/>
              <c:layout>
                <c:manualLayout>
                  <c:x val="3.3902268568967802E-3"/>
                  <c:y val="-9.560946033504472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3A8-46C4-9911-CD371ECDB268}"/>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Sheet1!$D$2:$D$6</c:f>
              <c:numCache>
                <c:formatCode>General</c:formatCode>
                <c:ptCount val="5"/>
                <c:pt idx="0">
                  <c:v>1766.5</c:v>
                </c:pt>
                <c:pt idx="1">
                  <c:v>1077.5999999999999</c:v>
                </c:pt>
                <c:pt idx="2">
                  <c:v>603.4</c:v>
                </c:pt>
                <c:pt idx="3">
                  <c:v>72.400000000000006</c:v>
                </c:pt>
                <c:pt idx="4">
                  <c:v>50.7</c:v>
                </c:pt>
              </c:numCache>
            </c:numRef>
          </c:val>
          <c:extLst>
            <c:ext xmlns:c16="http://schemas.microsoft.com/office/drawing/2014/chart" uri="{C3380CC4-5D6E-409C-BE32-E72D297353CC}">
              <c16:uniqueId val="{00000002-22C0-4EAB-B503-A1DD26A2EAF6}"/>
            </c:ext>
          </c:extLst>
        </c:ser>
        <c:dLbls>
          <c:showLegendKey val="0"/>
          <c:showVal val="0"/>
          <c:showCatName val="0"/>
          <c:showSerName val="0"/>
          <c:showPercent val="0"/>
          <c:showBubbleSize val="0"/>
        </c:dLbls>
        <c:gapWidth val="219"/>
        <c:overlap val="-27"/>
        <c:axId val="1603029935"/>
        <c:axId val="1603028687"/>
      </c:barChart>
      <c:catAx>
        <c:axId val="160302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8687"/>
        <c:crosses val="autoZero"/>
        <c:auto val="1"/>
        <c:lblAlgn val="ctr"/>
        <c:lblOffset val="100"/>
        <c:noMultiLvlLbl val="0"/>
      </c:catAx>
      <c:valAx>
        <c:axId val="1603028687"/>
        <c:scaling>
          <c:orientation val="minMax"/>
        </c:scaling>
        <c:delete val="0"/>
        <c:axPos val="l"/>
        <c:majorGridlines>
          <c:spPr>
            <a:ln w="9525" cap="flat" cmpd="sng" algn="ctr">
              <a:solidFill>
                <a:schemeClr val="tx1">
                  <a:lumMod val="15000"/>
                  <a:lumOff val="85000"/>
                </a:schemeClr>
              </a:solidFill>
              <a:round/>
            </a:ln>
            <a:effectLst/>
          </c:spPr>
        </c:majorGridlines>
        <c:numFmt formatCode="_(* #,##0.0_);_(* \(#,##0.0\);_(* &quot;-&quot;?_);_(@_)"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993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VEHICLE SALES BY VEHICLE TYPE IN RUSSIA, 2019-2021</a:t>
            </a:r>
            <a:endParaRPr lang="en-IN" sz="1000" dirty="0">
              <a:solidFill>
                <a:schemeClr val="accent1"/>
              </a:solidFill>
              <a:effectLst/>
            </a:endParaRPr>
          </a:p>
        </c:rich>
      </c:tx>
      <c:layout>
        <c:manualLayout>
          <c:xMode val="edge"/>
          <c:yMode val="edge"/>
          <c:x val="0.1459456975606629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Passenger vehicles</c:v>
                </c:pt>
                <c:pt idx="1">
                  <c:v>Trucks</c:v>
                </c:pt>
                <c:pt idx="2">
                  <c:v>Buses</c:v>
                </c:pt>
                <c:pt idx="3">
                  <c:v>Off-highway vehicles and equipment</c:v>
                </c:pt>
                <c:pt idx="4">
                  <c:v>Motorcycles</c:v>
                </c:pt>
                <c:pt idx="5">
                  <c:v>Agricultural vehicles</c:v>
                </c:pt>
              </c:strCache>
            </c:strRef>
          </c:cat>
          <c:val>
            <c:numRef>
              <c:f>Sheet1!$B$2:$B$7</c:f>
              <c:numCache>
                <c:formatCode>General</c:formatCode>
                <c:ptCount val="6"/>
                <c:pt idx="0">
                  <c:v>1593.1</c:v>
                </c:pt>
                <c:pt idx="1">
                  <c:v>112.1</c:v>
                </c:pt>
                <c:pt idx="2">
                  <c:v>13.9</c:v>
                </c:pt>
                <c:pt idx="3">
                  <c:v>13.3</c:v>
                </c:pt>
                <c:pt idx="4">
                  <c:v>13</c:v>
                </c:pt>
                <c:pt idx="5">
                  <c:v>11.2</c:v>
                </c:pt>
              </c:numCache>
            </c:numRef>
          </c:val>
          <c:extLst>
            <c:ext xmlns:c16="http://schemas.microsoft.com/office/drawing/2014/chart" uri="{C3380CC4-5D6E-409C-BE32-E72D297353CC}">
              <c16:uniqueId val="{00000000-954B-42B0-9F25-77B09AA4D960}"/>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Passenger vehicles</c:v>
                </c:pt>
                <c:pt idx="1">
                  <c:v>Trucks</c:v>
                </c:pt>
                <c:pt idx="2">
                  <c:v>Buses</c:v>
                </c:pt>
                <c:pt idx="3">
                  <c:v>Off-highway vehicles and equipment</c:v>
                </c:pt>
                <c:pt idx="4">
                  <c:v>Motorcycles</c:v>
                </c:pt>
                <c:pt idx="5">
                  <c:v>Agricultural vehicles</c:v>
                </c:pt>
              </c:strCache>
            </c:strRef>
          </c:cat>
          <c:val>
            <c:numRef>
              <c:f>Sheet1!$C$2:$C$7</c:f>
              <c:numCache>
                <c:formatCode>General</c:formatCode>
                <c:ptCount val="6"/>
                <c:pt idx="0">
                  <c:v>1447.5</c:v>
                </c:pt>
                <c:pt idx="1">
                  <c:v>104.3</c:v>
                </c:pt>
                <c:pt idx="2">
                  <c:v>13.2</c:v>
                </c:pt>
                <c:pt idx="3">
                  <c:v>13.3</c:v>
                </c:pt>
                <c:pt idx="4">
                  <c:v>16.399999999999999</c:v>
                </c:pt>
                <c:pt idx="5">
                  <c:v>16.399999999999999</c:v>
                </c:pt>
              </c:numCache>
            </c:numRef>
          </c:val>
          <c:extLst>
            <c:ext xmlns:c16="http://schemas.microsoft.com/office/drawing/2014/chart" uri="{C3380CC4-5D6E-409C-BE32-E72D297353CC}">
              <c16:uniqueId val="{00000001-954B-42B0-9F25-77B09AA4D960}"/>
            </c:ext>
          </c:extLst>
        </c:ser>
        <c:ser>
          <c:idx val="2"/>
          <c:order val="2"/>
          <c:tx>
            <c:strRef>
              <c:f>Sheet1!$D$1</c:f>
              <c:strCache>
                <c:ptCount val="1"/>
                <c:pt idx="0">
                  <c:v>2021 - a</c:v>
                </c:pt>
              </c:strCache>
            </c:strRef>
          </c:tx>
          <c:spPr>
            <a:solidFill>
              <a:schemeClr val="accent3"/>
            </a:solidFill>
            <a:ln>
              <a:noFill/>
            </a:ln>
            <a:effectLst/>
          </c:spPr>
          <c:invertIfNegative val="0"/>
          <c:cat>
            <c:strRef>
              <c:f>Sheet1!$A$2:$A$7</c:f>
              <c:strCache>
                <c:ptCount val="6"/>
                <c:pt idx="0">
                  <c:v>Passenger vehicles</c:v>
                </c:pt>
                <c:pt idx="1">
                  <c:v>Trucks</c:v>
                </c:pt>
                <c:pt idx="2">
                  <c:v>Buses</c:v>
                </c:pt>
                <c:pt idx="3">
                  <c:v>Off-highway vehicles and equipment</c:v>
                </c:pt>
                <c:pt idx="4">
                  <c:v>Motorcycles</c:v>
                </c:pt>
                <c:pt idx="5">
                  <c:v>Agricultural vehicles</c:v>
                </c:pt>
              </c:strCache>
            </c:strRef>
          </c:cat>
          <c:val>
            <c:numRef>
              <c:f>Sheet1!$D$2:$D$7</c:f>
              <c:numCache>
                <c:formatCode>General</c:formatCode>
                <c:ptCount val="6"/>
                <c:pt idx="0">
                  <c:v>1557.5</c:v>
                </c:pt>
                <c:pt idx="1">
                  <c:v>113.6</c:v>
                </c:pt>
                <c:pt idx="2">
                  <c:v>13.6</c:v>
                </c:pt>
                <c:pt idx="3">
                  <c:v>13.5</c:v>
                </c:pt>
                <c:pt idx="4">
                  <c:v>14.5</c:v>
                </c:pt>
                <c:pt idx="5">
                  <c:v>14.8</c:v>
                </c:pt>
              </c:numCache>
            </c:numRef>
          </c:val>
          <c:extLst>
            <c:ext xmlns:c16="http://schemas.microsoft.com/office/drawing/2014/chart" uri="{C3380CC4-5D6E-409C-BE32-E72D297353CC}">
              <c16:uniqueId val="{00000002-954B-42B0-9F25-77B09AA4D960}"/>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VEHICLE PRODUCTION BY VEHICLE TYPE IN RUSSIA, 2019-2021</a:t>
            </a:r>
            <a:endParaRPr lang="en-IN" sz="1000" dirty="0">
              <a:solidFill>
                <a:schemeClr val="accent1"/>
              </a:solidFill>
              <a:effectLst/>
            </a:endParaRPr>
          </a:p>
        </c:rich>
      </c:tx>
      <c:layout>
        <c:manualLayout>
          <c:xMode val="edge"/>
          <c:yMode val="edge"/>
          <c:x val="0.1447132552444041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Passenger vehicles</c:v>
                </c:pt>
                <c:pt idx="1">
                  <c:v>Trucks</c:v>
                </c:pt>
                <c:pt idx="2">
                  <c:v>Buses</c:v>
                </c:pt>
                <c:pt idx="3">
                  <c:v>Agricultural vehicles</c:v>
                </c:pt>
                <c:pt idx="4">
                  <c:v>Off-highway vehicles and equipment</c:v>
                </c:pt>
                <c:pt idx="5">
                  <c:v>Motorcycles</c:v>
                </c:pt>
              </c:strCache>
            </c:strRef>
          </c:cat>
          <c:val>
            <c:numRef>
              <c:f>Sheet1!$B$2:$B$7</c:f>
              <c:numCache>
                <c:formatCode>General</c:formatCode>
                <c:ptCount val="6"/>
                <c:pt idx="0">
                  <c:v>1523.6</c:v>
                </c:pt>
                <c:pt idx="1">
                  <c:v>155.30000000000001</c:v>
                </c:pt>
                <c:pt idx="2">
                  <c:v>41.2</c:v>
                </c:pt>
                <c:pt idx="3">
                  <c:v>6.8</c:v>
                </c:pt>
                <c:pt idx="4">
                  <c:v>3.1</c:v>
                </c:pt>
                <c:pt idx="5">
                  <c:v>1.9</c:v>
                </c:pt>
              </c:numCache>
            </c:numRef>
          </c:val>
          <c:extLst>
            <c:ext xmlns:c16="http://schemas.microsoft.com/office/drawing/2014/chart" uri="{C3380CC4-5D6E-409C-BE32-E72D297353CC}">
              <c16:uniqueId val="{00000000-954B-42B0-9F25-77B09AA4D960}"/>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Passenger vehicles</c:v>
                </c:pt>
                <c:pt idx="1">
                  <c:v>Trucks</c:v>
                </c:pt>
                <c:pt idx="2">
                  <c:v>Buses</c:v>
                </c:pt>
                <c:pt idx="3">
                  <c:v>Agricultural vehicles</c:v>
                </c:pt>
                <c:pt idx="4">
                  <c:v>Off-highway vehicles and equipment</c:v>
                </c:pt>
                <c:pt idx="5">
                  <c:v>Motorcycles</c:v>
                </c:pt>
              </c:strCache>
            </c:strRef>
          </c:cat>
          <c:val>
            <c:numRef>
              <c:f>Sheet1!$C$2:$C$7</c:f>
              <c:numCache>
                <c:formatCode>General</c:formatCode>
                <c:ptCount val="6"/>
                <c:pt idx="0">
                  <c:v>1257</c:v>
                </c:pt>
                <c:pt idx="1">
                  <c:v>141.80000000000001</c:v>
                </c:pt>
                <c:pt idx="2">
                  <c:v>37.200000000000003</c:v>
                </c:pt>
                <c:pt idx="3">
                  <c:v>7.1</c:v>
                </c:pt>
                <c:pt idx="4">
                  <c:v>3.3</c:v>
                </c:pt>
                <c:pt idx="5">
                  <c:v>1.5</c:v>
                </c:pt>
              </c:numCache>
            </c:numRef>
          </c:val>
          <c:extLst>
            <c:ext xmlns:c16="http://schemas.microsoft.com/office/drawing/2014/chart" uri="{C3380CC4-5D6E-409C-BE32-E72D297353CC}">
              <c16:uniqueId val="{00000001-954B-42B0-9F25-77B09AA4D960}"/>
            </c:ext>
          </c:extLst>
        </c:ser>
        <c:ser>
          <c:idx val="2"/>
          <c:order val="2"/>
          <c:tx>
            <c:strRef>
              <c:f>Sheet1!$D$1</c:f>
              <c:strCache>
                <c:ptCount val="1"/>
                <c:pt idx="0">
                  <c:v>2021 - a</c:v>
                </c:pt>
              </c:strCache>
            </c:strRef>
          </c:tx>
          <c:spPr>
            <a:solidFill>
              <a:schemeClr val="accent3"/>
            </a:solidFill>
            <a:ln>
              <a:noFill/>
            </a:ln>
            <a:effectLst/>
          </c:spPr>
          <c:invertIfNegative val="0"/>
          <c:cat>
            <c:strRef>
              <c:f>Sheet1!$A$2:$A$7</c:f>
              <c:strCache>
                <c:ptCount val="6"/>
                <c:pt idx="0">
                  <c:v>Passenger vehicles</c:v>
                </c:pt>
                <c:pt idx="1">
                  <c:v>Trucks</c:v>
                </c:pt>
                <c:pt idx="2">
                  <c:v>Buses</c:v>
                </c:pt>
                <c:pt idx="3">
                  <c:v>Agricultural vehicles</c:v>
                </c:pt>
                <c:pt idx="4">
                  <c:v>Off-highway vehicles and equipment</c:v>
                </c:pt>
                <c:pt idx="5">
                  <c:v>Motorcycles</c:v>
                </c:pt>
              </c:strCache>
            </c:strRef>
          </c:cat>
          <c:val>
            <c:numRef>
              <c:f>Sheet1!$D$2:$D$7</c:f>
              <c:numCache>
                <c:formatCode>General</c:formatCode>
                <c:ptCount val="6"/>
                <c:pt idx="0">
                  <c:v>1506.5</c:v>
                </c:pt>
                <c:pt idx="1">
                  <c:v>156.80000000000001</c:v>
                </c:pt>
                <c:pt idx="2">
                  <c:v>37.5</c:v>
                </c:pt>
                <c:pt idx="3">
                  <c:v>7.3</c:v>
                </c:pt>
                <c:pt idx="4">
                  <c:v>3.2</c:v>
                </c:pt>
                <c:pt idx="5">
                  <c:v>1.6</c:v>
                </c:pt>
              </c:numCache>
            </c:numRef>
          </c:val>
          <c:extLst>
            <c:ext xmlns:c16="http://schemas.microsoft.com/office/drawing/2014/chart" uri="{C3380CC4-5D6E-409C-BE32-E72D297353CC}">
              <c16:uniqueId val="{00000002-954B-42B0-9F25-77B09AA4D960}"/>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3214640814749741"/>
          <c:y val="0.91073467834031196"/>
          <c:w val="0.33570700276209353"/>
          <c:h val="7.24791693101552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a:solidFill>
                  <a:schemeClr val="accent1"/>
                </a:solidFill>
                <a:effectLst/>
                <a:latin typeface="Lucida Sans" panose="020B0602030504020204" pitchFamily="34" charset="0"/>
              </a:rPr>
              <a:t>PROJECTED GLOBAL FINISHED LUBRICANT DEMAND, 2020-2030</a:t>
            </a:r>
            <a:endParaRPr lang="en-IN" sz="1000">
              <a:solidFill>
                <a:schemeClr val="accent1"/>
              </a:solidFill>
              <a:effectLst/>
            </a:endParaRPr>
          </a:p>
        </c:rich>
      </c:tx>
      <c:layout>
        <c:manualLayout>
          <c:xMode val="edge"/>
          <c:yMode val="edge"/>
          <c:x val="0.18324054563602088"/>
          <c:y val="1.2745342304916567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9.474589891043185E-2"/>
          <c:y val="0.10784433096022739"/>
          <c:w val="0.87921095597038268"/>
          <c:h val="0.76654232597922056"/>
        </c:manualLayout>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3.0979164958942301E-2"/>
                  <c:y val="7.667733172545731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EF8-431D-8D4D-7459FE4EA22E}"/>
                </c:ext>
              </c:extLst>
            </c:dLbl>
            <c:dLbl>
              <c:idx val="1"/>
              <c:layout>
                <c:manualLayout>
                  <c:x val="-3.5302206942442051E-2"/>
                  <c:y val="1.02236442300609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EF8-431D-8D4D-7459FE4EA22E}"/>
                </c:ext>
              </c:extLst>
            </c:dLbl>
            <c:dLbl>
              <c:idx val="2"/>
              <c:layout>
                <c:manualLayout>
                  <c:x val="-1.844380403458213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EF8-431D-8D4D-7459FE4EA22E}"/>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Sheet1!$B$2:$B$4</c:f>
              <c:numCache>
                <c:formatCode>#,##0.00</c:formatCode>
                <c:ptCount val="3"/>
                <c:pt idx="0" formatCode="#,##0">
                  <c:v>17606.7</c:v>
                </c:pt>
                <c:pt idx="1">
                  <c:v>10571.7</c:v>
                </c:pt>
                <c:pt idx="2">
                  <c:v>8637.2000000000007</c:v>
                </c:pt>
              </c:numCache>
            </c:numRef>
          </c:val>
          <c:extLst>
            <c:ext xmlns:c16="http://schemas.microsoft.com/office/drawing/2014/chart" uri="{C3380CC4-5D6E-409C-BE32-E72D297353CC}">
              <c16:uniqueId val="{00000000-538B-401B-906A-B7C0BB46E0BA}"/>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2.8097651296343645E-2"/>
                  <c:y val="-2.55591105751524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EF8-431D-8D4D-7459FE4EA22E}"/>
                </c:ext>
              </c:extLst>
            </c:dLbl>
            <c:dLbl>
              <c:idx val="1"/>
              <c:layout>
                <c:manualLayout>
                  <c:x val="-1.9163801707885106E-2"/>
                  <c:y val="-2.04472884601219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EF8-431D-8D4D-7459FE4EA22E}"/>
                </c:ext>
              </c:extLst>
            </c:dLbl>
            <c:dLbl>
              <c:idx val="2"/>
              <c:layout>
                <c:manualLayout>
                  <c:x val="-2.1757356876624438E-2"/>
                  <c:y val="-3.0670932690183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EF8-431D-8D4D-7459FE4EA22E}"/>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Sheet1!$C$2:$C$4</c:f>
              <c:numCache>
                <c:formatCode>#,##0.00</c:formatCode>
                <c:ptCount val="3"/>
                <c:pt idx="0">
                  <c:v>18052.8</c:v>
                </c:pt>
                <c:pt idx="1">
                  <c:v>10942.6</c:v>
                </c:pt>
                <c:pt idx="2">
                  <c:v>8967.2999999999993</c:v>
                </c:pt>
              </c:numCache>
            </c:numRef>
          </c:val>
          <c:extLst>
            <c:ext xmlns:c16="http://schemas.microsoft.com/office/drawing/2014/chart" uri="{C3380CC4-5D6E-409C-BE32-E72D297353CC}">
              <c16:uniqueId val="{00000001-538B-401B-906A-B7C0BB46E0BA}"/>
            </c:ext>
          </c:extLst>
        </c:ser>
        <c:ser>
          <c:idx val="2"/>
          <c:order val="2"/>
          <c:tx>
            <c:strRef>
              <c:f>Sheet1!$D$1</c:f>
              <c:strCache>
                <c:ptCount val="1"/>
                <c:pt idx="0">
                  <c:v>2025</c:v>
                </c:pt>
              </c:strCache>
            </c:strRef>
          </c:tx>
          <c:spPr>
            <a:solidFill>
              <a:schemeClr val="accent3"/>
            </a:solidFill>
            <a:ln>
              <a:noFill/>
            </a:ln>
            <a:effectLst/>
          </c:spPr>
          <c:invertIfNegative val="0"/>
          <c:dLbls>
            <c:dLbl>
              <c:idx val="0"/>
              <c:layout>
                <c:manualLayout>
                  <c:x val="-5.4750688313379529E-3"/>
                  <c:y val="-1.022364423006102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EF8-431D-8D4D-7459FE4EA22E}"/>
                </c:ext>
              </c:extLst>
            </c:dLbl>
            <c:dLbl>
              <c:idx val="1"/>
              <c:layout>
                <c:manualLayout>
                  <c:x val="-1.2823507288165831E-2"/>
                  <c:y val="-2.81150216326676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EF8-431D-8D4D-7459FE4EA22E}"/>
                </c:ext>
              </c:extLst>
            </c:dLbl>
            <c:dLbl>
              <c:idx val="2"/>
              <c:layout>
                <c:manualLayout>
                  <c:x val="-1.8298383247103298E-2"/>
                  <c:y val="-3.32268437476981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EF8-431D-8D4D-7459FE4EA22E}"/>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Sheet1!$D$2:$D$4</c:f>
              <c:numCache>
                <c:formatCode>#,##0.00</c:formatCode>
                <c:ptCount val="3"/>
                <c:pt idx="0">
                  <c:v>19391.3</c:v>
                </c:pt>
                <c:pt idx="1">
                  <c:v>11498.3</c:v>
                </c:pt>
                <c:pt idx="2">
                  <c:v>9778.9</c:v>
                </c:pt>
              </c:numCache>
            </c:numRef>
          </c:val>
          <c:extLst>
            <c:ext xmlns:c16="http://schemas.microsoft.com/office/drawing/2014/chart" uri="{C3380CC4-5D6E-409C-BE32-E72D297353CC}">
              <c16:uniqueId val="{00000002-538B-401B-906A-B7C0BB46E0BA}"/>
            </c:ext>
          </c:extLst>
        </c:ser>
        <c:ser>
          <c:idx val="3"/>
          <c:order val="3"/>
          <c:tx>
            <c:strRef>
              <c:f>Sheet1!$E$1</c:f>
              <c:strCache>
                <c:ptCount val="1"/>
                <c:pt idx="0">
                  <c:v>2030</c:v>
                </c:pt>
              </c:strCache>
            </c:strRef>
          </c:tx>
          <c:spPr>
            <a:solidFill>
              <a:schemeClr val="accent4"/>
            </a:solidFill>
            <a:ln>
              <a:noFill/>
            </a:ln>
            <a:effectLst/>
          </c:spPr>
          <c:invertIfNegative val="0"/>
          <c:dLbls>
            <c:dLbl>
              <c:idx val="0"/>
              <c:layout>
                <c:manualLayout>
                  <c:x val="1.7702021784937585E-2"/>
                  <c:y val="-2.55591105751524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F8-431D-8D4D-7459FE4EA22E}"/>
                </c:ext>
              </c:extLst>
            </c:dLbl>
            <c:dLbl>
              <c:idx val="1"/>
              <c:layout>
                <c:manualLayout>
                  <c:x val="1.019889966295548E-2"/>
                  <c:y val="-5.111822115030492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F8-431D-8D4D-7459FE4EA22E}"/>
                </c:ext>
              </c:extLst>
            </c:dLbl>
            <c:dLbl>
              <c:idx val="2"/>
              <c:layout>
                <c:manualLayout>
                  <c:x val="1.1924721902107433E-2"/>
                  <c:y val="-1.53354663450914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F8-431D-8D4D-7459FE4EA22E}"/>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Sheet1!$E$2:$E$4</c:f>
              <c:numCache>
                <c:formatCode>#,##0.00</c:formatCode>
                <c:ptCount val="3"/>
                <c:pt idx="0">
                  <c:v>19884.2</c:v>
                </c:pt>
                <c:pt idx="1">
                  <c:v>11536.3</c:v>
                </c:pt>
                <c:pt idx="2">
                  <c:v>9755.1</c:v>
                </c:pt>
              </c:numCache>
            </c:numRef>
          </c:val>
          <c:extLst>
            <c:ext xmlns:c16="http://schemas.microsoft.com/office/drawing/2014/chart" uri="{C3380CC4-5D6E-409C-BE32-E72D297353CC}">
              <c16:uniqueId val="{00000001-2514-4E89-9394-117F88EE5D10}"/>
            </c:ext>
          </c:extLst>
        </c:ser>
        <c:dLbls>
          <c:showLegendKey val="0"/>
          <c:showVal val="0"/>
          <c:showCatName val="0"/>
          <c:showSerName val="0"/>
          <c:showPercent val="0"/>
          <c:showBubbleSize val="0"/>
        </c:dLbls>
        <c:gapWidth val="219"/>
        <c:overlap val="-15"/>
        <c:axId val="513041119"/>
        <c:axId val="513043199"/>
      </c:barChart>
      <c:catAx>
        <c:axId val="51304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3199"/>
        <c:crosses val="autoZero"/>
        <c:auto val="1"/>
        <c:lblAlgn val="ctr"/>
        <c:lblOffset val="100"/>
        <c:noMultiLvlLbl val="0"/>
      </c:catAx>
      <c:valAx>
        <c:axId val="51304319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1119"/>
        <c:crosses val="autoZero"/>
        <c:crossBetween val="between"/>
      </c:valAx>
      <c:spPr>
        <a:noFill/>
        <a:ln>
          <a:noFill/>
        </a:ln>
        <a:effectLst/>
      </c:spPr>
    </c:plotArea>
    <c:legend>
      <c:legendPos val="b"/>
      <c:layout>
        <c:manualLayout>
          <c:xMode val="edge"/>
          <c:yMode val="edge"/>
          <c:x val="0.39663977703950509"/>
          <c:y val="0.93752065357262027"/>
          <c:w val="0.39043121446928752"/>
          <c:h val="6.247933954799729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RUSSIA, 2020</a:t>
            </a:r>
            <a:endParaRPr lang="en-IN" sz="1000" b="1" i="0" u="none" strike="noStrike" kern="1200" spc="0" baseline="0" dirty="0">
              <a:solidFill>
                <a:schemeClr val="accent1"/>
              </a:solidFill>
              <a:latin typeface="+mn-lt"/>
              <a:ea typeface="+mn-ea"/>
              <a:cs typeface="+mn-cs"/>
            </a:endParaRPr>
          </a:p>
        </c:rich>
      </c:tx>
      <c:layout>
        <c:manualLayout>
          <c:xMode val="edge"/>
          <c:yMode val="edge"/>
          <c:x val="0.12684691695352526"/>
          <c:y val="8.1190807027032384E-3"/>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398783048976252"/>
          <c:y val="0.14172430734492317"/>
          <c:w val="0.60293464122786422"/>
          <c:h val="0.7593795360169132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Commercial</c:v>
                </c:pt>
                <c:pt idx="2">
                  <c:v>Consumer</c:v>
                </c:pt>
              </c:strCache>
            </c:strRef>
          </c:cat>
          <c:val>
            <c:numRef>
              <c:f>Sheet1!$B$2:$B$4</c:f>
              <c:numCache>
                <c:formatCode>0%</c:formatCode>
                <c:ptCount val="3"/>
                <c:pt idx="0">
                  <c:v>0.5</c:v>
                </c:pt>
                <c:pt idx="1">
                  <c:v>0.31</c:v>
                </c:pt>
                <c:pt idx="2">
                  <c:v>0.19</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OVERALL LUBRICANT DEMAND BY PRODUCT TYPE IN RUSSIA, 2020 AND 2021</a:t>
            </a:r>
            <a:endParaRPr lang="en-IN" sz="1000" dirty="0">
              <a:effectLst/>
            </a:endParaRPr>
          </a:p>
        </c:rich>
      </c:tx>
      <c:layout>
        <c:manualLayout>
          <c:xMode val="edge"/>
          <c:yMode val="edge"/>
          <c:x val="0.10465288029751023"/>
          <c:y val="1.623816140540647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1.1902261191939328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6C4-4AD2-B149-E5D32180F10D}"/>
                </c:ext>
              </c:extLst>
            </c:dLbl>
            <c:dLbl>
              <c:idx val="1"/>
              <c:layout>
                <c:manualLayout>
                  <c:x val="-1.2339312037688729E-2"/>
                  <c:y val="4.059540351351619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6C4-4AD2-B149-E5D32180F10D}"/>
                </c:ext>
              </c:extLst>
            </c:dLbl>
            <c:dLbl>
              <c:idx val="2"/>
              <c:layout>
                <c:manualLayout>
                  <c:x val="-1.2339312037688774E-2"/>
                  <c:y val="8.119080702703163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6C4-4AD2-B149-E5D32180F10D}"/>
                </c:ext>
              </c:extLst>
            </c:dLbl>
            <c:dLbl>
              <c:idx val="3"/>
              <c:layout>
                <c:manualLayout>
                  <c:x val="-1.7275036852764221E-2"/>
                  <c:y val="8.119080702703312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6C4-4AD2-B149-E5D32180F10D}"/>
                </c:ext>
              </c:extLst>
            </c:dLbl>
            <c:dLbl>
              <c:idx val="4"/>
              <c:layout>
                <c:manualLayout>
                  <c:x val="-1.2339409197626033E-2"/>
                  <c:y val="1.826809140550549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3966993603378361E-2"/>
                      <c:h val="7.5507450535140103E-2"/>
                    </c:manualLayout>
                  </c15:layout>
                </c:ext>
                <c:ext xmlns:c16="http://schemas.microsoft.com/office/drawing/2014/chart" uri="{C3380CC4-5D6E-409C-BE32-E72D297353CC}">
                  <c16:uniqueId val="{00000003-E6C4-4AD2-B149-E5D32180F10D}"/>
                </c:ext>
              </c:extLst>
            </c:dLbl>
            <c:dLbl>
              <c:idx val="5"/>
              <c:layout>
                <c:manualLayout>
                  <c:x val="-1.9305907220210198E-2"/>
                  <c:y val="-1.62381614054065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6C4-4AD2-B149-E5D32180F10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HDMO</c:v>
                </c:pt>
                <c:pt idx="1">
                  <c:v>PCMO</c:v>
                </c:pt>
                <c:pt idx="2">
                  <c:v>Industrial engine oils</c:v>
                </c:pt>
                <c:pt idx="3">
                  <c:v>Hydraulic fluids</c:v>
                </c:pt>
                <c:pt idx="4">
                  <c:v>Process oils</c:v>
                </c:pt>
                <c:pt idx="5">
                  <c:v>All other-a</c:v>
                </c:pt>
              </c:strCache>
            </c:strRef>
          </c:cat>
          <c:val>
            <c:numRef>
              <c:f>Sheet1!$B$2:$B$7</c:f>
              <c:numCache>
                <c:formatCode>General</c:formatCode>
                <c:ptCount val="6"/>
                <c:pt idx="0">
                  <c:v>334.9</c:v>
                </c:pt>
                <c:pt idx="1">
                  <c:v>238.69999999999996</c:v>
                </c:pt>
                <c:pt idx="2">
                  <c:v>136.9</c:v>
                </c:pt>
                <c:pt idx="3">
                  <c:v>113.19999999999999</c:v>
                </c:pt>
                <c:pt idx="4">
                  <c:v>96</c:v>
                </c:pt>
                <c:pt idx="5">
                  <c:v>557.6</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2021-b</c:v>
                </c:pt>
              </c:strCache>
            </c:strRef>
          </c:tx>
          <c:spPr>
            <a:solidFill>
              <a:schemeClr val="accent2"/>
            </a:solidFill>
            <a:ln>
              <a:noFill/>
            </a:ln>
            <a:effectLst/>
          </c:spPr>
          <c:invertIfNegative val="0"/>
          <c:dLbls>
            <c:dLbl>
              <c:idx val="0"/>
              <c:layout>
                <c:manualLayout>
                  <c:x val="1.4807174445226475E-2"/>
                  <c:y val="4.059540351351619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6C4-4AD2-B149-E5D32180F10D}"/>
                </c:ext>
              </c:extLst>
            </c:dLbl>
            <c:dLbl>
              <c:idx val="1"/>
              <c:layout>
                <c:manualLayout>
                  <c:x val="7.9819666450844321E-3"/>
                  <c:y val="-7.44240466885081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6C4-4AD2-B149-E5D32180F10D}"/>
                </c:ext>
              </c:extLst>
            </c:dLbl>
            <c:dLbl>
              <c:idx val="2"/>
              <c:layout>
                <c:manualLayout>
                  <c:x val="5.7847495911858202E-4"/>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6C4-4AD2-B149-E5D32180F10D}"/>
                </c:ext>
              </c:extLst>
            </c:dLbl>
            <c:dLbl>
              <c:idx val="3"/>
              <c:layout>
                <c:manualLayout>
                  <c:x val="-3.6625428975143942E-4"/>
                  <c:y val="-7.44240466885081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6C4-4AD2-B149-E5D32180F10D}"/>
                </c:ext>
              </c:extLst>
            </c:dLbl>
            <c:dLbl>
              <c:idx val="4"/>
              <c:layout>
                <c:manualLayout>
                  <c:x val="9.8714496301509826E-3"/>
                  <c:y val="4.059540351351619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6C4-4AD2-B149-E5D32180F10D}"/>
                </c:ext>
              </c:extLst>
            </c:dLbl>
            <c:dLbl>
              <c:idx val="5"/>
              <c:layout>
                <c:manualLayout>
                  <c:x val="1.4137755137462175E-4"/>
                  <c:y val="-4.059540351351619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6C4-4AD2-B149-E5D32180F10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HDMO</c:v>
                </c:pt>
                <c:pt idx="1">
                  <c:v>PCMO</c:v>
                </c:pt>
                <c:pt idx="2">
                  <c:v>Industrial engine oils</c:v>
                </c:pt>
                <c:pt idx="3">
                  <c:v>Hydraulic fluids</c:v>
                </c:pt>
                <c:pt idx="4">
                  <c:v>Process oils</c:v>
                </c:pt>
                <c:pt idx="5">
                  <c:v>All other-a</c:v>
                </c:pt>
              </c:strCache>
            </c:strRef>
          </c:cat>
          <c:val>
            <c:numRef>
              <c:f>Sheet1!$C$2:$C$7</c:f>
              <c:numCache>
                <c:formatCode>General</c:formatCode>
                <c:ptCount val="6"/>
                <c:pt idx="0">
                  <c:v>341</c:v>
                </c:pt>
                <c:pt idx="1">
                  <c:v>245.6</c:v>
                </c:pt>
                <c:pt idx="2">
                  <c:v>139.4</c:v>
                </c:pt>
                <c:pt idx="3">
                  <c:v>115.7</c:v>
                </c:pt>
                <c:pt idx="4">
                  <c:v>96.9</c:v>
                </c:pt>
                <c:pt idx="5">
                  <c:v>568.1</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layout>
        <c:manualLayout>
          <c:xMode val="edge"/>
          <c:yMode val="edge"/>
          <c:x val="0.41466298200137208"/>
          <c:y val="0.91009172962949825"/>
          <c:w val="0.21575726894378158"/>
          <c:h val="6.555102826239206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2020</a:t>
            </a:r>
            <a:endParaRPr lang="en-IN" sz="1000" dirty="0">
              <a:effectLst/>
            </a:endParaRPr>
          </a:p>
        </c:rich>
      </c:tx>
      <c:layout>
        <c:manualLayout>
          <c:xMode val="edge"/>
          <c:yMode val="edge"/>
          <c:x val="0.27096447995546946"/>
          <c:y val="8.0944359357263546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7982326951399128"/>
                  <c:y val="0.10344657258000266"/>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765832106038293"/>
                      <c:h val="0.18617202652170614"/>
                    </c:manualLayout>
                  </c15:layout>
                </c:ext>
                <c:ext xmlns:c16="http://schemas.microsoft.com/office/drawing/2014/chart" uri="{C3380CC4-5D6E-409C-BE32-E72D297353CC}">
                  <c16:uniqueId val="{00000001-1E1F-4C56-B604-7671D5946A86}"/>
                </c:ext>
              </c:extLst>
            </c:dLbl>
            <c:dLbl>
              <c:idx val="1"/>
              <c:layout>
                <c:manualLayout>
                  <c:x val="0.26804123711340205"/>
                  <c:y val="-4.814213574560271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3269513991163479"/>
                      <c:h val="0.1254637570037585"/>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0.55238159401738185</c:v>
                </c:pt>
                <c:pt idx="1">
                  <c:v>0.44761840598261815</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2020</a:t>
            </a:r>
            <a:endParaRPr lang="en-IN" sz="1000" dirty="0">
              <a:effectLst/>
            </a:endParaRPr>
          </a:p>
        </c:rich>
      </c:tx>
      <c:layout>
        <c:manualLayout>
          <c:xMode val="edge"/>
          <c:yMode val="edge"/>
          <c:x val="0.27287906022056524"/>
          <c:y val="8.4991577325126716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5036818851251841"/>
                  <c:y val="0.12949312897113346"/>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483063328424154"/>
                      <c:h val="0.17301856812615082"/>
                    </c:manualLayout>
                  </c15:layout>
                </c:ext>
                <c:ext xmlns:c16="http://schemas.microsoft.com/office/drawing/2014/chart" uri="{C3380CC4-5D6E-409C-BE32-E72D297353CC}">
                  <c16:uniqueId val="{00000001-00F4-4224-8DDC-7FA06B593933}"/>
                </c:ext>
              </c:extLst>
            </c:dLbl>
            <c:dLbl>
              <c:idx val="1"/>
              <c:layout>
                <c:manualLayout>
                  <c:x val="0.27982338547887697"/>
                  <c:y val="-0.1368915708878193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974963181148744"/>
                      <c:h val="0.1254637570037585"/>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0.50189047444810342</c:v>
                </c:pt>
                <c:pt idx="1">
                  <c:v>0.49810952555189658</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2020</a:t>
            </a:r>
            <a:endParaRPr lang="en-IN" sz="1000" dirty="0">
              <a:effectLst/>
            </a:endParaRPr>
          </a:p>
        </c:rich>
      </c:tx>
      <c:layout>
        <c:manualLayout>
          <c:xMode val="edge"/>
          <c:yMode val="edge"/>
          <c:x val="0.29648000185543821"/>
          <c:y val="8.90387952929899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1907-4F66-A910-CD153233BF9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1E9-4B91-AF19-3B80EA152FCC}"/>
              </c:ext>
            </c:extLst>
          </c:dPt>
          <c:dLbls>
            <c:dLbl>
              <c:idx val="0"/>
              <c:layout>
                <c:manualLayout>
                  <c:x val="-0.18409425625920481"/>
                  <c:y val="2.6134193000671137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3328424153166421"/>
                      <c:h val="0.16391232769845868"/>
                    </c:manualLayout>
                  </c15:layout>
                </c:ext>
                <c:ext xmlns:c16="http://schemas.microsoft.com/office/drawing/2014/chart" uri="{C3380CC4-5D6E-409C-BE32-E72D297353CC}">
                  <c16:uniqueId val="{00000001-00F4-4224-8DDC-7FA06B593933}"/>
                </c:ext>
              </c:extLst>
            </c:dLbl>
            <c:dLbl>
              <c:idx val="1"/>
              <c:layout>
                <c:manualLayout>
                  <c:x val="0.21207658321060377"/>
                  <c:y val="-0.16552739074264228"/>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017673048600883"/>
                      <c:h val="0.12242834352786111"/>
                    </c:manualLayout>
                  </c15:layout>
                </c:ext>
                <c:ext xmlns:c16="http://schemas.microsoft.com/office/drawing/2014/chart" uri="{C3380CC4-5D6E-409C-BE32-E72D297353CC}">
                  <c16:uniqueId val="{00000003-00F4-4224-8DDC-7FA06B593933}"/>
                </c:ext>
              </c:extLst>
            </c:dLbl>
            <c:dLbl>
              <c:idx val="2"/>
              <c:layout>
                <c:manualLayout>
                  <c:x val="0.19145802650957292"/>
                  <c:y val="9.0258059540631194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630338733431517"/>
                      <c:h val="0.12242834352786111"/>
                    </c:manualLayout>
                  </c15:layout>
                </c:ext>
                <c:ext xmlns:c16="http://schemas.microsoft.com/office/drawing/2014/chart" uri="{C3380CC4-5D6E-409C-BE32-E72D297353CC}">
                  <c16:uniqueId val="{00000004-1907-4F66-A910-CD153233BF96}"/>
                </c:ext>
              </c:extLst>
            </c:dLbl>
            <c:dLbl>
              <c:idx val="3"/>
              <c:layout>
                <c:manualLayout>
                  <c:x val="0.11192930780559647"/>
                  <c:y val="0.1786209375651299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525773195876287"/>
                      <c:h val="0.12242834352786111"/>
                    </c:manualLayout>
                  </c15:layout>
                </c:ext>
                <c:ext xmlns:c16="http://schemas.microsoft.com/office/drawing/2014/chart" uri="{C3380CC4-5D6E-409C-BE32-E72D297353CC}">
                  <c16:uniqueId val="{00000007-E1E9-4B91-AF19-3B80EA152FC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Regenerated</c:v>
                </c:pt>
                <c:pt idx="2">
                  <c:v>Re-refined</c:v>
                </c:pt>
                <c:pt idx="3">
                  <c:v>All other -a</c:v>
                </c:pt>
              </c:strCache>
            </c:strRef>
          </c:cat>
          <c:val>
            <c:numRef>
              <c:f>Sheet1!$B$2:$B$5</c:f>
              <c:numCache>
                <c:formatCode>0.0%</c:formatCode>
                <c:ptCount val="4"/>
                <c:pt idx="0">
                  <c:v>0.55000000000000004</c:v>
                </c:pt>
                <c:pt idx="1">
                  <c:v>0.19</c:v>
                </c:pt>
                <c:pt idx="2">
                  <c:v>0.15</c:v>
                </c:pt>
                <c:pt idx="3">
                  <c:v>0.11</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AND REGENERATION, 2020</a:t>
            </a:r>
            <a:endParaRPr lang="en-IN" sz="1000" dirty="0">
              <a:effectLst/>
            </a:endParaRPr>
          </a:p>
        </c:rich>
      </c:tx>
      <c:layout>
        <c:manualLayout>
          <c:xMode val="edge"/>
          <c:yMode val="edge"/>
          <c:x val="0.12030916238562962"/>
          <c:y val="9.7133231228716255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1502209131075112"/>
                  <c:y val="-9.493817316866573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9145802650957292"/>
                      <c:h val="0.14165262887521121"/>
                    </c:manualLayout>
                  </c15:layout>
                </c:ext>
                <c:ext xmlns:c16="http://schemas.microsoft.com/office/drawing/2014/chart" uri="{C3380CC4-5D6E-409C-BE32-E72D297353CC}">
                  <c16:uniqueId val="{00000001-00F4-4224-8DDC-7FA06B593933}"/>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7231222385861561"/>
                      <c:h val="0.12242834352786111"/>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Basestocks</c:v>
                </c:pt>
                <c:pt idx="1">
                  <c:v>All other</c:v>
                </c:pt>
              </c:strCache>
            </c:strRef>
          </c:cat>
          <c:val>
            <c:numRef>
              <c:f>Sheet1!$B$2:$B$3</c:f>
              <c:numCache>
                <c:formatCode>_(* #,##0.00_);_(* \(#,##0.00\);_(* "-"??_);_(@_)</c:formatCode>
                <c:ptCount val="2"/>
                <c:pt idx="0">
                  <c:v>0.7</c:v>
                </c:pt>
                <c:pt idx="1">
                  <c:v>0.3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47A-425F-A1FA-5F203BD09EC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47A-425F-A1FA-5F203BD09ECF}"/>
              </c:ext>
            </c:extLst>
          </c:dPt>
          <c:dLbls>
            <c:dLbl>
              <c:idx val="0"/>
              <c:layout>
                <c:manualLayout>
                  <c:x val="-0.30044182621502213"/>
                  <c:y val="0.11391548261640214"/>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060382916053019"/>
                      <c:h val="0.16593593668239026"/>
                    </c:manualLayout>
                  </c15:layout>
                </c:ext>
                <c:ext xmlns:c16="http://schemas.microsoft.com/office/drawing/2014/chart" uri="{C3380CC4-5D6E-409C-BE32-E72D297353CC}">
                  <c16:uniqueId val="{00000001-D47A-425F-A1FA-5F203BD09ECF}"/>
                </c:ext>
              </c:extLst>
            </c:dLbl>
            <c:dLbl>
              <c:idx val="1"/>
              <c:layout>
                <c:manualLayout>
                  <c:x val="0.25331369661266567"/>
                  <c:y val="-4.140638593633184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4742268041237114"/>
                      <c:h val="0.15784150074666389"/>
                    </c:manualLayout>
                  </c15:layout>
                </c:ext>
                <c:ext xmlns:c16="http://schemas.microsoft.com/office/drawing/2014/chart" uri="{C3380CC4-5D6E-409C-BE32-E72D297353CC}">
                  <c16:uniqueId val="{00000003-D47A-425F-A1FA-5F203BD09EC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0.55238159401738185</c:v>
                </c:pt>
                <c:pt idx="1">
                  <c:v>0.44761840598261815</c:v>
                </c:pt>
              </c:numCache>
            </c:numRef>
          </c:val>
          <c:extLst>
            <c:ext xmlns:c16="http://schemas.microsoft.com/office/drawing/2014/chart" uri="{C3380CC4-5D6E-409C-BE32-E72D297353CC}">
              <c16:uniqueId val="{00000004-D47A-425F-A1FA-5F203BD09EC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2021</a:t>
            </a: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397-4C17-AD20-9813F2DD6F4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397-4C17-AD20-9813F2DD6F45}"/>
              </c:ext>
            </c:extLst>
          </c:dPt>
          <c:dLbls>
            <c:dLbl>
              <c:idx val="0"/>
              <c:layout>
                <c:manualLayout>
                  <c:x val="-0.25625920471281294"/>
                  <c:y val="0.12754313473921575"/>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072164948453607"/>
                      <c:h val="0.11129849411623738"/>
                    </c:manualLayout>
                  </c15:layout>
                </c:ext>
                <c:ext xmlns:c16="http://schemas.microsoft.com/office/drawing/2014/chart" uri="{C3380CC4-5D6E-409C-BE32-E72D297353CC}">
                  <c16:uniqueId val="{00000001-B397-4C17-AD20-9813F2DD6F45}"/>
                </c:ext>
              </c:extLst>
            </c:dLbl>
            <c:dLbl>
              <c:idx val="1"/>
              <c:layout>
                <c:manualLayout>
                  <c:x val="0.25625920471281294"/>
                  <c:y val="-0.1075862073361083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207658321060383"/>
                      <c:h val="0.12141653903589532"/>
                    </c:manualLayout>
                  </c15:layout>
                </c:ext>
                <c:ext xmlns:c16="http://schemas.microsoft.com/office/drawing/2014/chart" uri="{C3380CC4-5D6E-409C-BE32-E72D297353CC}">
                  <c16:uniqueId val="{00000003-B397-4C17-AD20-9813F2DD6F4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4-B397-4C17-AD20-9813F2DD6F4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GENERATION, 2025</a:t>
            </a:r>
            <a:endParaRPr lang="en-IN" sz="1000">
              <a:effectLst/>
            </a:endParaRPr>
          </a:p>
        </c:rich>
      </c:tx>
      <c:layout>
        <c:manualLayout>
          <c:xMode val="edge"/>
          <c:yMode val="edge"/>
          <c:x val="0.27096447995546946"/>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0917577609388016"/>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dLbl>
              <c:idx val="0"/>
              <c:layout>
                <c:manualLayout>
                  <c:x val="-0.27976760636879155"/>
                  <c:y val="6.162223968580834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017684645089468"/>
                      <c:h val="0.18536258292813351"/>
                    </c:manualLayout>
                  </c15:layout>
                </c:ext>
                <c:ext xmlns:c16="http://schemas.microsoft.com/office/drawing/2014/chart" uri="{C3380CC4-5D6E-409C-BE32-E72D297353CC}">
                  <c16:uniqueId val="{00000001-690F-4A68-B4AB-1BDE6A7BB9DA}"/>
                </c:ext>
              </c:extLst>
            </c:dLbl>
            <c:dLbl>
              <c:idx val="1"/>
              <c:layout>
                <c:manualLayout>
                  <c:x val="0.16263866501223431"/>
                  <c:y val="6.727081751890878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4982315354910533"/>
                      <c:h val="0.12627320059733113"/>
                    </c:manualLayout>
                  </c15:layout>
                </c:ext>
                <c:ext xmlns:c16="http://schemas.microsoft.com/office/drawing/2014/chart" uri="{C3380CC4-5D6E-409C-BE32-E72D297353CC}">
                  <c16:uniqueId val="{00000003-690F-4A68-B4AB-1BDE6A7BB9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0.56000000000000005</c:v>
                </c:pt>
                <c:pt idx="1">
                  <c:v>0.44</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1FF-4544-B09A-F74DE9DF719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1FF-4544-B09A-F74DE9DF719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1FF-4544-B09A-F74DE9DF719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1FF-4544-B09A-F74DE9DF719E}"/>
              </c:ext>
            </c:extLst>
          </c:dPt>
          <c:dLbls>
            <c:dLbl>
              <c:idx val="0"/>
              <c:layout>
                <c:manualLayout>
                  <c:x val="-0.19734904270986756"/>
                  <c:y val="7.0754293078492375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1855670103092783"/>
                      <c:h val="0.12748736598769009"/>
                    </c:manualLayout>
                  </c15:layout>
                </c:ext>
                <c:ext xmlns:c16="http://schemas.microsoft.com/office/drawing/2014/chart" uri="{C3380CC4-5D6E-409C-BE32-E72D297353CC}">
                  <c16:uniqueId val="{00000001-A1FF-4544-B09A-F74DE9DF719E}"/>
                </c:ext>
              </c:extLst>
            </c:dLbl>
            <c:dLbl>
              <c:idx val="1"/>
              <c:layout>
                <c:manualLayout>
                  <c:x val="0.18851251840942562"/>
                  <c:y val="-0.18011968292755989"/>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134020618556701"/>
                      <c:h val="0.1254637570037585"/>
                    </c:manualLayout>
                  </c15:layout>
                </c:ext>
                <c:ext xmlns:c16="http://schemas.microsoft.com/office/drawing/2014/chart" uri="{C3380CC4-5D6E-409C-BE32-E72D297353CC}">
                  <c16:uniqueId val="{00000003-A1FF-4544-B09A-F74DE9DF719E}"/>
                </c:ext>
              </c:extLst>
            </c:dLbl>
            <c:dLbl>
              <c:idx val="2"/>
              <c:layout>
                <c:manualLayout>
                  <c:x val="0.18556701030927836"/>
                  <c:y val="0.13752446654799078"/>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041237113402062"/>
                      <c:h val="0.1254637570037585"/>
                    </c:manualLayout>
                  </c15:layout>
                </c:ext>
                <c:ext xmlns:c16="http://schemas.microsoft.com/office/drawing/2014/chart" uri="{C3380CC4-5D6E-409C-BE32-E72D297353CC}">
                  <c16:uniqueId val="{00000005-A1FF-4544-B09A-F74DE9DF719E}"/>
                </c:ext>
              </c:extLst>
            </c:dLbl>
            <c:dLbl>
              <c:idx val="3"/>
              <c:layout>
                <c:manualLayout>
                  <c:x val="8.3703106699291457E-2"/>
                  <c:y val="0.18218695087697159"/>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1247411083923786"/>
                      <c:h val="0.17483981621168929"/>
                    </c:manualLayout>
                  </c15:layout>
                </c:ext>
                <c:ext xmlns:c16="http://schemas.microsoft.com/office/drawing/2014/chart" uri="{C3380CC4-5D6E-409C-BE32-E72D297353CC}">
                  <c16:uniqueId val="{00000007-A1FF-4544-B09A-F74DE9DF719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Regenerated</c:v>
                </c:pt>
                <c:pt idx="2">
                  <c:v>Re-refined</c:v>
                </c:pt>
                <c:pt idx="3">
                  <c:v>All other-a</c:v>
                </c:pt>
              </c:strCache>
            </c:strRef>
          </c:cat>
          <c:val>
            <c:numRef>
              <c:f>Sheet1!$B$2:$B$5</c:f>
              <c:numCache>
                <c:formatCode>0.0%</c:formatCode>
                <c:ptCount val="4"/>
                <c:pt idx="0">
                  <c:v>0.55000000000000004</c:v>
                </c:pt>
                <c:pt idx="1">
                  <c:v>0.2</c:v>
                </c:pt>
                <c:pt idx="2">
                  <c:v>0.15</c:v>
                </c:pt>
                <c:pt idx="3">
                  <c:v>9.9999999999999978E-2</c:v>
                </c:pt>
              </c:numCache>
            </c:numRef>
          </c:val>
          <c:extLst>
            <c:ext xmlns:c16="http://schemas.microsoft.com/office/drawing/2014/chart" uri="{C3380CC4-5D6E-409C-BE32-E72D297353CC}">
              <c16:uniqueId val="{00000008-A1FF-4544-B09A-F74DE9DF719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AND REGENERATION,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AF6-4591-8859-7F098E9ABC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AF6-4591-8859-7F098E9ABCF6}"/>
              </c:ext>
            </c:extLst>
          </c:dPt>
          <c:dLbls>
            <c:dLbl>
              <c:idx val="0"/>
              <c:layout>
                <c:manualLayout>
                  <c:x val="-0.19440353460972018"/>
                  <c:y val="-0.12548224036140707"/>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262150220913106"/>
                      <c:h val="0.1254637570037585"/>
                    </c:manualLayout>
                  </c15:layout>
                </c:ext>
                <c:ext xmlns:c16="http://schemas.microsoft.com/office/drawing/2014/chart" uri="{C3380CC4-5D6E-409C-BE32-E72D297353CC}">
                  <c16:uniqueId val="{00000001-EAF6-4591-8859-7F098E9ABCF6}"/>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874815905743741"/>
                      <c:h val="0.12242834352786111"/>
                    </c:manualLayout>
                  </c15:layout>
                </c:ext>
                <c:ext xmlns:c16="http://schemas.microsoft.com/office/drawing/2014/chart" uri="{C3380CC4-5D6E-409C-BE32-E72D297353CC}">
                  <c16:uniqueId val="{00000003-EAF6-4591-8859-7F098E9ABCF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Basestocks</c:v>
                </c:pt>
                <c:pt idx="1">
                  <c:v>All other</c:v>
                </c:pt>
              </c:strCache>
            </c:strRef>
          </c:cat>
          <c:val>
            <c:numRef>
              <c:f>Sheet1!$B$2:$B$3</c:f>
              <c:numCache>
                <c:formatCode>_(* #,##0.00_);_(* \(#,##0.00\);_(* "-"??_);_(@_)</c:formatCode>
                <c:ptCount val="2"/>
                <c:pt idx="0">
                  <c:v>0.7</c:v>
                </c:pt>
                <c:pt idx="1">
                  <c:v>0.3</c:v>
                </c:pt>
              </c:numCache>
            </c:numRef>
          </c:val>
          <c:extLst>
            <c:ext xmlns:c16="http://schemas.microsoft.com/office/drawing/2014/chart" uri="{C3380CC4-5D6E-409C-BE32-E72D297353CC}">
              <c16:uniqueId val="{00000004-EAF6-4591-8859-7F098E9ABCF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RATES BY PRDOUCT IN RUSSIA, 2020</a:t>
            </a:r>
            <a:endParaRPr lang="en-IN" sz="1000" dirty="0">
              <a:effectLst/>
            </a:endParaRPr>
          </a:p>
        </c:rich>
      </c:tx>
      <c:layout>
        <c:manualLayout>
          <c:xMode val="edge"/>
          <c:yMode val="edge"/>
          <c:x val="0.12862318840579709"/>
          <c:y val="1.353892601136843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HDMO</c:v>
                </c:pt>
                <c:pt idx="2">
                  <c:v>Hydraulic Fluid</c:v>
                </c:pt>
                <c:pt idx="3">
                  <c:v>MCO</c:v>
                </c:pt>
                <c:pt idx="4">
                  <c:v>Industrial Engine Oil</c:v>
                </c:pt>
                <c:pt idx="5">
                  <c:v>Process Oil</c:v>
                </c:pt>
                <c:pt idx="6">
                  <c:v>All other-a</c:v>
                </c:pt>
              </c:strCache>
            </c:strRef>
          </c:cat>
          <c:val>
            <c:numRef>
              <c:f>Sheet1!$B$2:$B$8</c:f>
              <c:numCache>
                <c:formatCode>0%</c:formatCode>
                <c:ptCount val="7"/>
                <c:pt idx="0">
                  <c:v>0.85</c:v>
                </c:pt>
                <c:pt idx="1">
                  <c:v>0.75</c:v>
                </c:pt>
                <c:pt idx="2">
                  <c:v>0.75</c:v>
                </c:pt>
                <c:pt idx="3">
                  <c:v>0.6</c:v>
                </c:pt>
                <c:pt idx="4">
                  <c:v>0.54</c:v>
                </c:pt>
                <c:pt idx="5">
                  <c:v>0.12</c:v>
                </c:pt>
                <c:pt idx="6">
                  <c:v>0.45</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majorUnit val="0.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RATES BY PRDOUCT IN COUNTRY, 2020</a:t>
            </a:r>
            <a:endParaRPr lang="en-IN" sz="1000" dirty="0">
              <a:effectLst/>
            </a:endParaRPr>
          </a:p>
        </c:rich>
      </c:tx>
      <c:layout>
        <c:manualLayout>
          <c:xMode val="edge"/>
          <c:yMode val="edge"/>
          <c:x val="0.14652846233444186"/>
          <c:y val="9.025950674245622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Hydraulic Fluid</c:v>
                </c:pt>
                <c:pt idx="1">
                  <c:v>Process Oil</c:v>
                </c:pt>
                <c:pt idx="2">
                  <c:v>PCMO</c:v>
                </c:pt>
                <c:pt idx="3">
                  <c:v>HDMO</c:v>
                </c:pt>
                <c:pt idx="4">
                  <c:v>Industrial Engine Oil</c:v>
                </c:pt>
                <c:pt idx="5">
                  <c:v>All other-a</c:v>
                </c:pt>
              </c:strCache>
            </c:strRef>
          </c:cat>
          <c:val>
            <c:numRef>
              <c:f>Sheet1!$B$2:$B$7</c:f>
              <c:numCache>
                <c:formatCode>0%</c:formatCode>
                <c:ptCount val="6"/>
                <c:pt idx="0">
                  <c:v>0.75</c:v>
                </c:pt>
                <c:pt idx="1">
                  <c:v>0.75</c:v>
                </c:pt>
                <c:pt idx="2">
                  <c:v>0.6</c:v>
                </c:pt>
                <c:pt idx="3">
                  <c:v>0.5</c:v>
                </c:pt>
                <c:pt idx="4">
                  <c:v>0.36</c:v>
                </c:pt>
                <c:pt idx="5">
                  <c:v>0.33</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majorUnit val="0.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IN RUSSIA, 2020</a:t>
            </a:r>
            <a:endParaRPr lang="en-IN" sz="1000" dirty="0">
              <a:solidFill>
                <a:schemeClr val="accent1"/>
              </a:solidFill>
              <a:effectLst/>
            </a:endParaRPr>
          </a:p>
        </c:rich>
      </c:tx>
      <c:layout>
        <c:manualLayout>
          <c:xMode val="edge"/>
          <c:yMode val="edge"/>
          <c:x val="0.18688047628332138"/>
          <c:y val="0.10019598104380974"/>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195-407B-832E-5F6537CA7DC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195-407B-832E-5F6537CA7DC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195-407B-832E-5F6537CA7DC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195-407B-832E-5F6537CA7DCE}"/>
              </c:ext>
            </c:extLst>
          </c:dPt>
          <c:dLbls>
            <c:dLbl>
              <c:idx val="0"/>
              <c:layout>
                <c:manualLayout>
                  <c:x val="-0.19837993924483407"/>
                  <c:y val="5.385071624097152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3502847176501842"/>
                      <c:h val="0.18250398096455273"/>
                    </c:manualLayout>
                  </c15:layout>
                </c:ext>
                <c:ext xmlns:c16="http://schemas.microsoft.com/office/drawing/2014/chart" uri="{C3380CC4-5D6E-409C-BE32-E72D297353CC}">
                  <c16:uniqueId val="{00000001-1195-407B-832E-5F6537CA7DCE}"/>
                </c:ext>
              </c:extLst>
            </c:dLbl>
            <c:dLbl>
              <c:idx val="1"/>
              <c:layout>
                <c:manualLayout>
                  <c:x val="0.19598299779387135"/>
                  <c:y val="-0.15540880605658816"/>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3171581366875729"/>
                      <c:h val="0.13133873176631747"/>
                    </c:manualLayout>
                  </c15:layout>
                </c:ext>
                <c:ext xmlns:c16="http://schemas.microsoft.com/office/drawing/2014/chart" uri="{C3380CC4-5D6E-409C-BE32-E72D297353CC}">
                  <c16:uniqueId val="{00000003-1195-407B-832E-5F6537CA7DCE}"/>
                </c:ext>
              </c:extLst>
            </c:dLbl>
            <c:dLbl>
              <c:idx val="2"/>
              <c:layout>
                <c:manualLayout>
                  <c:x val="0.18672095360199592"/>
                  <c:y val="0.11221929085440963"/>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7974288783395129"/>
                      <c:h val="0.16942226698924648"/>
                    </c:manualLayout>
                  </c15:layout>
                </c:ext>
                <c:ext xmlns:c16="http://schemas.microsoft.com/office/drawing/2014/chart" uri="{C3380CC4-5D6E-409C-BE32-E72D297353CC}">
                  <c16:uniqueId val="{00000005-1195-407B-832E-5F6537CA7DCE}"/>
                </c:ext>
              </c:extLst>
            </c:dLbl>
            <c:dLbl>
              <c:idx val="3"/>
              <c:layout>
                <c:manualLayout>
                  <c:x val="9.3881746884276376E-2"/>
                  <c:y val="0.18960268859393364"/>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59567783591485"/>
                      <c:h val="0.15631127999278818"/>
                    </c:manualLayout>
                  </c15:layout>
                </c:ext>
                <c:ext xmlns:c16="http://schemas.microsoft.com/office/drawing/2014/chart" uri="{C3380CC4-5D6E-409C-BE32-E72D297353CC}">
                  <c16:uniqueId val="{00000007-1195-407B-832E-5F6537CA7D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Regenerated</c:v>
                </c:pt>
                <c:pt idx="2">
                  <c:v>Re-refined</c:v>
                </c:pt>
                <c:pt idx="3">
                  <c:v>All other-a</c:v>
                </c:pt>
              </c:strCache>
            </c:strRef>
          </c:cat>
          <c:val>
            <c:numRef>
              <c:f>Sheet1!$B$2:$B$5</c:f>
              <c:numCache>
                <c:formatCode>_(* #,##0.00_);_(* \(#,##0.00\);_(* "-"??_);_(@_)</c:formatCode>
                <c:ptCount val="4"/>
                <c:pt idx="0">
                  <c:v>0.55000000000000004</c:v>
                </c:pt>
                <c:pt idx="1">
                  <c:v>0.19</c:v>
                </c:pt>
                <c:pt idx="2">
                  <c:v>0.15</c:v>
                </c:pt>
                <c:pt idx="3">
                  <c:v>0.11</c:v>
                </c:pt>
              </c:numCache>
            </c:numRef>
          </c:val>
          <c:extLst>
            <c:ext xmlns:c16="http://schemas.microsoft.com/office/drawing/2014/chart" uri="{C3380CC4-5D6E-409C-BE32-E72D297353CC}">
              <c16:uniqueId val="{00000008-1195-407B-832E-5F6537CA7D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IN RUSSIA, 2021</a:t>
            </a:r>
            <a:endParaRPr lang="en-IN" sz="1000" dirty="0">
              <a:solidFill>
                <a:schemeClr val="accent1"/>
              </a:solidFill>
              <a:effectLst/>
            </a:endParaRPr>
          </a:p>
        </c:rich>
      </c:tx>
      <c:layout>
        <c:manualLayout>
          <c:xMode val="edge"/>
          <c:yMode val="edge"/>
          <c:x val="0.20783838069507901"/>
          <c:y val="8.7835345468324652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195-407B-832E-5F6537CA7DC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195-407B-832E-5F6537CA7DC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195-407B-832E-5F6537CA7DC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195-407B-832E-5F6537CA7DCE}"/>
              </c:ext>
            </c:extLst>
          </c:dPt>
          <c:dLbls>
            <c:dLbl>
              <c:idx val="0"/>
              <c:layout>
                <c:manualLayout>
                  <c:x val="-0.24029591071756934"/>
                  <c:y val="9.3433615117663987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2582264216774874"/>
                      <c:h val="0.16975188985397979"/>
                    </c:manualLayout>
                  </c15:layout>
                </c:ext>
                <c:ext xmlns:c16="http://schemas.microsoft.com/office/drawing/2014/chart" uri="{C3380CC4-5D6E-409C-BE32-E72D297353CC}">
                  <c16:uniqueId val="{00000001-1195-407B-832E-5F6537CA7DCE}"/>
                </c:ext>
              </c:extLst>
            </c:dLbl>
            <c:dLbl>
              <c:idx val="1"/>
              <c:layout>
                <c:manualLayout>
                  <c:x val="0.22155230537835174"/>
                  <c:y val="-0.16813512022037516"/>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4704702226874314"/>
                      <c:h val="0.16377793660160764"/>
                    </c:manualLayout>
                  </c15:layout>
                </c:ext>
                <c:ext xmlns:c16="http://schemas.microsoft.com/office/drawing/2014/chart" uri="{C3380CC4-5D6E-409C-BE32-E72D297353CC}">
                  <c16:uniqueId val="{00000003-1195-407B-832E-5F6537CA7DCE}"/>
                </c:ext>
              </c:extLst>
            </c:dLbl>
            <c:dLbl>
              <c:idx val="2"/>
              <c:layout>
                <c:manualLayout>
                  <c:x val="0.16996077155560579"/>
                  <c:y val="0.11571282070581151"/>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8657345196165798"/>
                      <c:h val="0.16942227453387496"/>
                    </c:manualLayout>
                  </c15:layout>
                </c:ext>
                <c:ext xmlns:c16="http://schemas.microsoft.com/office/drawing/2014/chart" uri="{C3380CC4-5D6E-409C-BE32-E72D297353CC}">
                  <c16:uniqueId val="{00000005-1195-407B-832E-5F6537CA7DCE}"/>
                </c:ext>
              </c:extLst>
            </c:dLbl>
            <c:dLbl>
              <c:idx val="3"/>
              <c:layout>
                <c:manualLayout>
                  <c:x val="9.281393364169159E-2"/>
                  <c:y val="0.1985886884197638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895139350561787"/>
                      <c:h val="0.18128842605764831"/>
                    </c:manualLayout>
                  </c15:layout>
                </c:ext>
                <c:ext xmlns:c16="http://schemas.microsoft.com/office/drawing/2014/chart" uri="{C3380CC4-5D6E-409C-BE32-E72D297353CC}">
                  <c16:uniqueId val="{00000007-1195-407B-832E-5F6537CA7DC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Regenerated</c:v>
                </c:pt>
                <c:pt idx="2">
                  <c:v>Re-refined</c:v>
                </c:pt>
                <c:pt idx="3">
                  <c:v>All other-a</c:v>
                </c:pt>
              </c:strCache>
            </c:strRef>
          </c:cat>
          <c:val>
            <c:numRef>
              <c:f>Sheet1!$B$2:$B$5</c:f>
              <c:numCache>
                <c:formatCode>_(* #,##0.00_);_(* \(#,##0.00\);_(* "-"??_);_(@_)</c:formatCode>
                <c:ptCount val="4"/>
                <c:pt idx="0">
                  <c:v>0.55000000000000004</c:v>
                </c:pt>
                <c:pt idx="1">
                  <c:v>0.22</c:v>
                </c:pt>
                <c:pt idx="2">
                  <c:v>0.15</c:v>
                </c:pt>
                <c:pt idx="3">
                  <c:v>0.08</c:v>
                </c:pt>
              </c:numCache>
            </c:numRef>
          </c:val>
          <c:extLst>
            <c:ext xmlns:c16="http://schemas.microsoft.com/office/drawing/2014/chart" uri="{C3380CC4-5D6E-409C-BE32-E72D297353CC}">
              <c16:uniqueId val="{00000008-1195-407B-832E-5F6537CA7D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PROJECTED FINISHED LUBRICANT MARKET IN RUSSIA, 2020-2030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1.9662647362031375E-2"/>
                  <c:y val="2.38940893548633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D2D-43B0-8FAC-F9901686EE86}"/>
                </c:ext>
              </c:extLst>
            </c:dLbl>
            <c:dLbl>
              <c:idx val="1"/>
              <c:layout>
                <c:manualLayout>
                  <c:x val="-3.6516345100915337E-2"/>
                  <c:y val="4.77881787097267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D2D-43B0-8FAC-F9901686EE86}"/>
                </c:ext>
              </c:extLst>
            </c:dLbl>
            <c:dLbl>
              <c:idx val="2"/>
              <c:layout>
                <c:manualLayout>
                  <c:x val="-2.2471596985178803E-2"/>
                  <c:y val="7.168226806458917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D2D-43B0-8FAC-F9901686EE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Sheet1!$B$2:$B$4</c:f>
              <c:numCache>
                <c:formatCode>0.0</c:formatCode>
                <c:ptCount val="3"/>
                <c:pt idx="0">
                  <c:v>730.4</c:v>
                </c:pt>
                <c:pt idx="1">
                  <c:v>460.5</c:v>
                </c:pt>
                <c:pt idx="2">
                  <c:v>286.39999999999998</c:v>
                </c:pt>
              </c:numCache>
            </c:numRef>
          </c:val>
          <c:extLst>
            <c:ext xmlns:c16="http://schemas.microsoft.com/office/drawing/2014/chart" uri="{C3380CC4-5D6E-409C-BE32-E72D297353CC}">
              <c16:uniqueId val="{00000000-538B-401B-906A-B7C0BB46E0BA}"/>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5.6178992462946747E-3"/>
                  <c:y val="-4.778817870972713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D2D-43B0-8FAC-F9901686EE86}"/>
                </c:ext>
              </c:extLst>
            </c:dLbl>
            <c:dLbl>
              <c:idx val="1"/>
              <c:layout>
                <c:manualLayout>
                  <c:x val="-5.6178992462946236E-3"/>
                  <c:y val="4.778817870972582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D2D-43B0-8FAC-F9901686EE86}"/>
                </c:ext>
              </c:extLst>
            </c:dLbl>
            <c:dLbl>
              <c:idx val="2"/>
              <c:layout>
                <c:manualLayout>
                  <c:x val="-8.4268488694421145E-3"/>
                  <c:y val="-7.168226806459092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D2D-43B0-8FAC-F9901686EE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Sheet1!$C$2:$C$4</c:f>
              <c:numCache>
                <c:formatCode>0.0</c:formatCode>
                <c:ptCount val="3"/>
                <c:pt idx="0">
                  <c:v>743.4</c:v>
                </c:pt>
                <c:pt idx="1">
                  <c:v>468.3</c:v>
                </c:pt>
                <c:pt idx="2">
                  <c:v>295</c:v>
                </c:pt>
              </c:numCache>
            </c:numRef>
          </c:val>
          <c:extLst>
            <c:ext xmlns:c16="http://schemas.microsoft.com/office/drawing/2014/chart" uri="{C3380CC4-5D6E-409C-BE32-E72D297353CC}">
              <c16:uniqueId val="{00000001-538B-401B-906A-B7C0BB46E0BA}"/>
            </c:ext>
          </c:extLst>
        </c:ser>
        <c:ser>
          <c:idx val="2"/>
          <c:order val="2"/>
          <c:tx>
            <c:strRef>
              <c:f>Sheet1!$D$1</c:f>
              <c:strCache>
                <c:ptCount val="1"/>
                <c:pt idx="0">
                  <c:v>2025</c:v>
                </c:pt>
              </c:strCache>
            </c:strRef>
          </c:tx>
          <c:spPr>
            <a:solidFill>
              <a:schemeClr val="accent3"/>
            </a:solidFill>
            <a:ln>
              <a:noFill/>
            </a:ln>
            <a:effectLst/>
          </c:spPr>
          <c:invertIfNegative val="0"/>
          <c:dLbls>
            <c:dLbl>
              <c:idx val="0"/>
              <c:layout>
                <c:manualLayout>
                  <c:x val="-1.404474811573671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D2D-43B0-8FAC-F9901686EE86}"/>
                </c:ext>
              </c:extLst>
            </c:dLbl>
            <c:dLbl>
              <c:idx val="1"/>
              <c:layout>
                <c:manualLayout>
                  <c:x val="-1.404474811573668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D2D-43B0-8FAC-F9901686EE86}"/>
                </c:ext>
              </c:extLst>
            </c:dLbl>
            <c:dLbl>
              <c:idx val="2"/>
              <c:layout>
                <c:manualLayout>
                  <c:x val="-1.4044748115736789E-2"/>
                  <c:y val="-2.38940893548633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D2D-43B0-8FAC-F9901686EE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Sheet1!$D$2:$D$4</c:f>
              <c:numCache>
                <c:formatCode>0.0</c:formatCode>
                <c:ptCount val="3"/>
                <c:pt idx="0">
                  <c:v>799.9</c:v>
                </c:pt>
                <c:pt idx="1">
                  <c:v>501.2</c:v>
                </c:pt>
                <c:pt idx="2">
                  <c:v>332.69999999999993</c:v>
                </c:pt>
              </c:numCache>
            </c:numRef>
          </c:val>
          <c:extLst>
            <c:ext xmlns:c16="http://schemas.microsoft.com/office/drawing/2014/chart" uri="{C3380CC4-5D6E-409C-BE32-E72D297353CC}">
              <c16:uniqueId val="{00000002-538B-401B-906A-B7C0BB46E0BA}"/>
            </c:ext>
          </c:extLst>
        </c:ser>
        <c:ser>
          <c:idx val="3"/>
          <c:order val="3"/>
          <c:tx>
            <c:strRef>
              <c:f>Sheet1!$E$1</c:f>
              <c:strCache>
                <c:ptCount val="1"/>
                <c:pt idx="0">
                  <c:v>2030</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Sheet1!$E$2:$E$4</c:f>
              <c:numCache>
                <c:formatCode>0.0</c:formatCode>
                <c:ptCount val="3"/>
                <c:pt idx="0">
                  <c:v>840.2</c:v>
                </c:pt>
                <c:pt idx="1">
                  <c:v>536.5</c:v>
                </c:pt>
                <c:pt idx="2">
                  <c:v>389.8</c:v>
                </c:pt>
              </c:numCache>
            </c:numRef>
          </c:val>
          <c:extLst>
            <c:ext xmlns:c16="http://schemas.microsoft.com/office/drawing/2014/chart" uri="{C3380CC4-5D6E-409C-BE32-E72D297353CC}">
              <c16:uniqueId val="{00000001-2514-4E89-9394-117F88EE5D10}"/>
            </c:ext>
          </c:extLst>
        </c:ser>
        <c:dLbls>
          <c:showLegendKey val="0"/>
          <c:showVal val="0"/>
          <c:showCatName val="0"/>
          <c:showSerName val="0"/>
          <c:showPercent val="0"/>
          <c:showBubbleSize val="0"/>
        </c:dLbls>
        <c:gapWidth val="219"/>
        <c:overlap val="-27"/>
        <c:axId val="513041119"/>
        <c:axId val="513043199"/>
      </c:barChart>
      <c:catAx>
        <c:axId val="51304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3199"/>
        <c:crosses val="autoZero"/>
        <c:auto val="1"/>
        <c:lblAlgn val="ctr"/>
        <c:lblOffset val="100"/>
        <c:noMultiLvlLbl val="0"/>
      </c:catAx>
      <c:valAx>
        <c:axId val="513043199"/>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946-47FF-844D-D709F43719B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946-47FF-844D-D709F43719B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946-47FF-844D-D709F43719B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946-47FF-844D-D709F43719B8}"/>
              </c:ext>
            </c:extLst>
          </c:dPt>
          <c:dLbls>
            <c:dLbl>
              <c:idx val="0"/>
              <c:layout>
                <c:manualLayout>
                  <c:x val="-0.23776570454466386"/>
                  <c:y val="0.13436652115802697"/>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3290132547864503"/>
                      <c:h val="0.12789208778447639"/>
                    </c:manualLayout>
                  </c15:layout>
                </c:ext>
                <c:ext xmlns:c16="http://schemas.microsoft.com/office/drawing/2014/chart" uri="{C3380CC4-5D6E-409C-BE32-E72D297353CC}">
                  <c16:uniqueId val="{00000001-A946-47FF-844D-D709F43719B8}"/>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7-A946-47FF-844D-D709F43719B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Regenerated</c:v>
                </c:pt>
                <c:pt idx="2">
                  <c:v>Re-refined</c:v>
                </c:pt>
                <c:pt idx="3">
                  <c:v>All other-a</c:v>
                </c:pt>
              </c:strCache>
            </c:strRef>
          </c:cat>
          <c:val>
            <c:numRef>
              <c:f>Sheet1!$B$2:$B$5</c:f>
              <c:numCache>
                <c:formatCode>0.0%</c:formatCode>
                <c:ptCount val="4"/>
                <c:pt idx="0">
                  <c:v>0.55000000000000004</c:v>
                </c:pt>
                <c:pt idx="1">
                  <c:v>0.25</c:v>
                </c:pt>
                <c:pt idx="2">
                  <c:v>0.13</c:v>
                </c:pt>
                <c:pt idx="3">
                  <c:v>6.9999999999999951E-2</c:v>
                </c:pt>
              </c:numCache>
            </c:numRef>
          </c:val>
          <c:extLst>
            <c:ext xmlns:c16="http://schemas.microsoft.com/office/drawing/2014/chart" uri="{C3380CC4-5D6E-409C-BE32-E72D297353CC}">
              <c16:uniqueId val="{00000008-A946-47FF-844D-D709F43719B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2025</a:t>
            </a: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A67-40C3-9920-D0B105B83AE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A67-40C3-9920-D0B105B83AE3}"/>
              </c:ext>
            </c:extLst>
          </c:dPt>
          <c:dLbls>
            <c:dLbl>
              <c:idx val="0"/>
              <c:layout>
                <c:manualLayout>
                  <c:x val="-0.26509572901325479"/>
                  <c:y val="0.11912874550902211"/>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5177067379486917"/>
                    </c:manualLayout>
                  </c15:layout>
                </c:ext>
                <c:ext xmlns:c16="http://schemas.microsoft.com/office/drawing/2014/chart" uri="{C3380CC4-5D6E-409C-BE32-E72D297353CC}">
                  <c16:uniqueId val="{00000001-FA67-40C3-9920-D0B105B83AE3}"/>
                </c:ext>
              </c:extLst>
            </c:dLbl>
            <c:dLbl>
              <c:idx val="1"/>
              <c:layout>
                <c:manualLayout>
                  <c:x val="0.27393225331369664"/>
                  <c:y val="-9.209715362665785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502209131075112"/>
                      <c:h val="0.13355819293948484"/>
                    </c:manualLayout>
                  </c15:layout>
                </c:ext>
                <c:ext xmlns:c16="http://schemas.microsoft.com/office/drawing/2014/chart" uri="{C3380CC4-5D6E-409C-BE32-E72D297353CC}">
                  <c16:uniqueId val="{00000003-FA67-40C3-9920-D0B105B83AE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0.53</c:v>
                </c:pt>
                <c:pt idx="1">
                  <c:v>0.47</c:v>
                </c:pt>
              </c:numCache>
            </c:numRef>
          </c:val>
          <c:extLst>
            <c:ext xmlns:c16="http://schemas.microsoft.com/office/drawing/2014/chart" uri="{C3380CC4-5D6E-409C-BE32-E72D297353CC}">
              <c16:uniqueId val="{00000004-FA67-40C3-9920-D0B105B83AE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AND REGENERATION, 2025</a:t>
            </a: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468-46FC-9CB3-8FA3CF24DEF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468-46FC-9CB3-8FA3CF24DEF6}"/>
              </c:ext>
            </c:extLst>
          </c:dPt>
          <c:dLbls>
            <c:dLbl>
              <c:idx val="0"/>
              <c:layout>
                <c:manualLayout>
                  <c:x val="-0.22385861561119294"/>
                  <c:y val="-8.440042855895450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796759941089838"/>
                      <c:h val="0.12951097497162167"/>
                    </c:manualLayout>
                  </c15:layout>
                </c:ext>
                <c:ext xmlns:c16="http://schemas.microsoft.com/office/drawing/2014/chart" uri="{C3380CC4-5D6E-409C-BE32-E72D297353CC}">
                  <c16:uniqueId val="{00000001-3468-46FC-9CB3-8FA3CF24DEF6}"/>
                </c:ext>
              </c:extLst>
            </c:dLbl>
            <c:dLbl>
              <c:idx val="1"/>
              <c:layout>
                <c:manualLayout>
                  <c:x val="0.19734904270986744"/>
                  <c:y val="9.38473363888235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6053019145802652"/>
                      <c:h val="0.13861721539931382"/>
                    </c:manualLayout>
                  </c15:layout>
                </c:ext>
                <c:ext xmlns:c16="http://schemas.microsoft.com/office/drawing/2014/chart" uri="{C3380CC4-5D6E-409C-BE32-E72D297353CC}">
                  <c16:uniqueId val="{00000003-3468-46FC-9CB3-8FA3CF24DEF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Basestocks</c:v>
                </c:pt>
                <c:pt idx="1">
                  <c:v>All other</c:v>
                </c:pt>
              </c:strCache>
            </c:strRef>
          </c:cat>
          <c:val>
            <c:numRef>
              <c:f>Sheet1!$B$2:$B$3</c:f>
              <c:numCache>
                <c:formatCode>_(* #,##0.00_);_(* \(#,##0.00\);_(* "-"??_);_(@_)</c:formatCode>
                <c:ptCount val="2"/>
                <c:pt idx="0">
                  <c:v>0.7</c:v>
                </c:pt>
                <c:pt idx="1">
                  <c:v>0.3</c:v>
                </c:pt>
              </c:numCache>
            </c:numRef>
          </c:val>
          <c:extLst>
            <c:ext xmlns:c16="http://schemas.microsoft.com/office/drawing/2014/chart" uri="{C3380CC4-5D6E-409C-BE32-E72D297353CC}">
              <c16:uniqueId val="{00000004-3468-46FC-9CB3-8FA3CF24DEF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COLLECTION, 2025</a:t>
            </a:r>
            <a:endParaRPr lang="en-IN" sz="1000">
              <a:effectLst/>
            </a:endParaRPr>
          </a:p>
        </c:rich>
      </c:tx>
      <c:layout>
        <c:manualLayout>
          <c:xMode val="edge"/>
          <c:yMode val="edge"/>
          <c:x val="0.27287906022056524"/>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dLbl>
              <c:idx val="0"/>
              <c:layout>
                <c:manualLayout>
                  <c:x val="-0.18606310809087009"/>
                  <c:y val="-8.2230227428155514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25B-43B5-92DB-FB3A9D2677E8}"/>
                </c:ext>
              </c:extLst>
            </c:dLbl>
            <c:dLbl>
              <c:idx val="1"/>
              <c:layout>
                <c:manualLayout>
                  <c:x val="0.21237264156413438"/>
                  <c:y val="0.1390197064460391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25B-43B5-92DB-FB3A9D2677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0.68</c:v>
                </c:pt>
                <c:pt idx="1">
                  <c:v>0.32</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386-46AE-88B2-CDCD5F13D23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386-46AE-88B2-CDCD5F13D236}"/>
              </c:ext>
            </c:extLst>
          </c:dPt>
          <c:dLbls>
            <c:dLbl>
              <c:idx val="0"/>
              <c:layout>
                <c:manualLayout>
                  <c:x val="-0.27982326951399122"/>
                  <c:y val="4.769662309055754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661266568483063"/>
                      <c:h val="0.14974706481093755"/>
                    </c:manualLayout>
                  </c15:layout>
                </c:ext>
                <c:ext xmlns:c16="http://schemas.microsoft.com/office/drawing/2014/chart" uri="{C3380CC4-5D6E-409C-BE32-E72D297353CC}">
                  <c16:uniqueId val="{00000001-D386-46AE-88B2-CDCD5F13D236}"/>
                </c:ext>
              </c:extLst>
            </c:dLbl>
            <c:dLbl>
              <c:idx val="1"/>
              <c:layout>
                <c:manualLayout>
                  <c:x val="0.25920471281296026"/>
                  <c:y val="3.1424894788266763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3048600883652431"/>
                      <c:h val="0.1254637570037585"/>
                    </c:manualLayout>
                  </c15:layout>
                </c:ext>
                <c:ext xmlns:c16="http://schemas.microsoft.com/office/drawing/2014/chart" uri="{C3380CC4-5D6E-409C-BE32-E72D297353CC}">
                  <c16:uniqueId val="{00000003-D386-46AE-88B2-CDCD5F13D23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D386-46AE-88B2-CDCD5F13D23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8EF-4A7E-8F48-CDFB47FC14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8EF-4A7E-8F48-CDFB47FC145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8EF-4A7E-8F48-CDFB47FC145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8EF-4A7E-8F48-CDFB47FC1455}"/>
              </c:ext>
            </c:extLst>
          </c:dPt>
          <c:dLbls>
            <c:dLbl>
              <c:idx val="0"/>
              <c:layout>
                <c:manualLayout>
                  <c:x val="-0.19440353460972018"/>
                  <c:y val="9.7399646521718827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2444771723122239"/>
                      <c:h val="0.13659360641538223"/>
                    </c:manualLayout>
                  </c15:layout>
                </c:ext>
                <c:ext xmlns:c16="http://schemas.microsoft.com/office/drawing/2014/chart" uri="{C3380CC4-5D6E-409C-BE32-E72D297353CC}">
                  <c16:uniqueId val="{00000001-E8EF-4A7E-8F48-CDFB47FC1455}"/>
                </c:ext>
              </c:extLst>
            </c:dLbl>
            <c:dLbl>
              <c:idx val="1"/>
              <c:layout>
                <c:manualLayout>
                  <c:x val="0.23564076397666786"/>
                  <c:y val="-0.11724535510035507"/>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31222385861561"/>
                      <c:h val="0.12242834352786111"/>
                    </c:manualLayout>
                  </c15:layout>
                </c:ext>
                <c:ext xmlns:c16="http://schemas.microsoft.com/office/drawing/2014/chart" uri="{C3380CC4-5D6E-409C-BE32-E72D297353CC}">
                  <c16:uniqueId val="{00000003-E8EF-4A7E-8F48-CDFB47FC1455}"/>
                </c:ext>
              </c:extLst>
            </c:dLbl>
            <c:dLbl>
              <c:idx val="2"/>
              <c:layout>
                <c:manualLayout>
                  <c:x val="0.13549337260677466"/>
                  <c:y val="0.17421297544454067"/>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157584683357879"/>
                      <c:h val="0.1254637570037585"/>
                    </c:manualLayout>
                  </c15:layout>
                </c:ext>
                <c:ext xmlns:c16="http://schemas.microsoft.com/office/drawing/2014/chart" uri="{C3380CC4-5D6E-409C-BE32-E72D297353CC}">
                  <c16:uniqueId val="{00000005-E8EF-4A7E-8F48-CDFB47FC1455}"/>
                </c:ext>
              </c:extLst>
            </c:dLbl>
            <c:dLbl>
              <c:idx val="3"/>
              <c:layout>
                <c:manualLayout>
                  <c:x val="4.7737872972064062E-2"/>
                  <c:y val="0.16400554118315158"/>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2914568668607146"/>
                      <c:h val="0.17241148543097132"/>
                    </c:manualLayout>
                  </c15:layout>
                </c:ext>
                <c:ext xmlns:c16="http://schemas.microsoft.com/office/drawing/2014/chart" uri="{C3380CC4-5D6E-409C-BE32-E72D297353CC}">
                  <c16:uniqueId val="{00000007-E8EF-4A7E-8F48-CDFB47FC145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Regenerated</c:v>
                </c:pt>
                <c:pt idx="2">
                  <c:v>Re-refined</c:v>
                </c:pt>
                <c:pt idx="3">
                  <c:v>All other</c:v>
                </c:pt>
              </c:strCache>
            </c:strRef>
          </c:cat>
          <c:val>
            <c:numRef>
              <c:f>Sheet1!$B$2:$B$5</c:f>
              <c:numCache>
                <c:formatCode>0.0%</c:formatCode>
                <c:ptCount val="4"/>
                <c:pt idx="0">
                  <c:v>0.54</c:v>
                </c:pt>
                <c:pt idx="1">
                  <c:v>0.28999999999999998</c:v>
                </c:pt>
                <c:pt idx="2">
                  <c:v>0.12</c:v>
                </c:pt>
                <c:pt idx="3">
                  <c:v>4.9999999999999933E-2</c:v>
                </c:pt>
              </c:numCache>
            </c:numRef>
          </c:val>
          <c:extLst>
            <c:ext xmlns:c16="http://schemas.microsoft.com/office/drawing/2014/chart" uri="{C3380CC4-5D6E-409C-BE32-E72D297353CC}">
              <c16:uniqueId val="{00000008-E8EF-4A7E-8F48-CDFB47FC145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AND REGENERATION, 2030</a:t>
            </a: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7A9-41CE-A5B2-7E07576D5C6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7A9-41CE-A5B2-7E07576D5C6A}"/>
              </c:ext>
            </c:extLst>
          </c:dPt>
          <c:dLbls>
            <c:dLbl>
              <c:idx val="0"/>
              <c:layout>
                <c:manualLayout>
                  <c:x val="-0.21496689202509481"/>
                  <c:y val="-0.16574632292720304"/>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95139911634757"/>
                      <c:h val="0.1254637570037585"/>
                    </c:manualLayout>
                  </c15:layout>
                </c:ext>
                <c:ext xmlns:c16="http://schemas.microsoft.com/office/drawing/2014/chart" uri="{C3380CC4-5D6E-409C-BE32-E72D297353CC}">
                  <c16:uniqueId val="{00000001-C7A9-41CE-A5B2-7E07576D5C6A}"/>
                </c:ext>
              </c:extLst>
            </c:dLbl>
            <c:dLbl>
              <c:idx val="1"/>
              <c:layout>
                <c:manualLayout>
                  <c:x val="0.2135365811232359"/>
                  <c:y val="0.1784619169536367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9955817378497792"/>
                      <c:h val="0.1254637570037585"/>
                    </c:manualLayout>
                  </c15:layout>
                </c:ext>
                <c:ext xmlns:c16="http://schemas.microsoft.com/office/drawing/2014/chart" uri="{C3380CC4-5D6E-409C-BE32-E72D297353CC}">
                  <c16:uniqueId val="{00000003-C7A9-41CE-A5B2-7E07576D5C6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Basestocks</c:v>
                </c:pt>
                <c:pt idx="1">
                  <c:v>All other</c:v>
                </c:pt>
              </c:strCache>
            </c:strRef>
          </c:cat>
          <c:val>
            <c:numRef>
              <c:f>Sheet1!$B$2:$B$3</c:f>
              <c:numCache>
                <c:formatCode>_(* #,##0.00_);_(* \(#,##0.00\);_(* "-"??_);_(@_)</c:formatCode>
                <c:ptCount val="2"/>
                <c:pt idx="0">
                  <c:v>70</c:v>
                </c:pt>
                <c:pt idx="1">
                  <c:v>30</c:v>
                </c:pt>
              </c:numCache>
            </c:numRef>
          </c:val>
          <c:extLst>
            <c:ext xmlns:c16="http://schemas.microsoft.com/office/drawing/2014/chart" uri="{C3380CC4-5D6E-409C-BE32-E72D297353CC}">
              <c16:uniqueId val="{00000004-C7A9-41CE-A5B2-7E07576D5C6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dLbl>
              <c:idx val="0"/>
              <c:layout>
                <c:manualLayout>
                  <c:x val="-0.25625920471281294"/>
                  <c:y val="-1.18392279310303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882179675994108"/>
                      <c:h val="0.21854977026461156"/>
                    </c:manualLayout>
                  </c15:layout>
                </c:ext>
                <c:ext xmlns:c16="http://schemas.microsoft.com/office/drawing/2014/chart" uri="{C3380CC4-5D6E-409C-BE32-E72D297353CC}">
                  <c16:uniqueId val="{00000001-690F-4A68-B4AB-1BDE6A7BB9DA}"/>
                </c:ext>
              </c:extLst>
            </c:dLbl>
            <c:dLbl>
              <c:idx val="1"/>
              <c:layout>
                <c:manualLayout>
                  <c:x val="0.24153166421207659"/>
                  <c:y val="7.971776550227886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091310751104568"/>
                      <c:h val="0.17504217711008241"/>
                    </c:manualLayout>
                  </c15:layout>
                </c:ext>
                <c:ext xmlns:c16="http://schemas.microsoft.com/office/drawing/2014/chart" uri="{C3380CC4-5D6E-409C-BE32-E72D297353CC}">
                  <c16:uniqueId val="{00000003-690F-4A68-B4AB-1BDE6A7BB9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0.61</c:v>
                </c:pt>
                <c:pt idx="1">
                  <c:v>0.39</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dLbl>
              <c:idx val="0"/>
              <c:layout>
                <c:manualLayout>
                  <c:x val="-0.25820463163754015"/>
                  <c:y val="6.46181370177675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663476859207032"/>
                      <c:h val="0.15055650840451021"/>
                    </c:manualLayout>
                  </c15:layout>
                </c:ext>
                <c:ext xmlns:c16="http://schemas.microsoft.com/office/drawing/2014/chart" uri="{C3380CC4-5D6E-409C-BE32-E72D297353CC}">
                  <c16:uniqueId val="{00000001-F25B-43B5-92DB-FB3A9D2677E8}"/>
                </c:ext>
              </c:extLst>
            </c:dLbl>
            <c:dLbl>
              <c:idx val="1"/>
              <c:layout>
                <c:manualLayout>
                  <c:x val="0.27098674521354932"/>
                  <c:y val="-2.781745326100604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680412371134021"/>
                      <c:h val="0.1254637570037585"/>
                    </c:manualLayout>
                  </c15:layout>
                </c:ext>
                <c:ext xmlns:c16="http://schemas.microsoft.com/office/drawing/2014/chart" uri="{C3380CC4-5D6E-409C-BE32-E72D297353CC}">
                  <c16:uniqueId val="{00000003-F25B-43B5-92DB-FB3A9D2677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0.56000000000000005</c:v>
                </c:pt>
                <c:pt idx="1">
                  <c:v>0.4</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r>
              <a:rPr lang="en-US" sz="1000" b="1" i="0" u="none" strike="noStrike" kern="1200" spc="0" baseline="0">
                <a:solidFill>
                  <a:srgbClr val="27638E"/>
                </a:solidFill>
                <a:effectLst/>
                <a:latin typeface="Lucida Sans" panose="020B0602030504020204" pitchFamily="34" charset="0"/>
                <a:ea typeface="+mn-ea"/>
                <a:cs typeface="+mn-cs"/>
              </a:rPr>
              <a:t>USED OIL MATERIAL BALANCE IN USA AND CANADA, 2021-2030 (MILLION TONS)</a:t>
            </a:r>
          </a:p>
        </c:rich>
      </c:tx>
      <c:layout>
        <c:manualLayout>
          <c:xMode val="edge"/>
          <c:yMode val="edge"/>
          <c:x val="0.16636498753472947"/>
          <c:y val="5.7553930752198149E-3"/>
        </c:manualLayout>
      </c:layout>
      <c:overlay val="0"/>
      <c:spPr>
        <a:noFill/>
        <a:ln>
          <a:noFill/>
        </a:ln>
        <a:effectLst/>
      </c:spPr>
      <c:txPr>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endParaRPr lang="en-US"/>
        </a:p>
      </c:txPr>
    </c:title>
    <c:autoTitleDeleted val="0"/>
    <c:plotArea>
      <c:layout>
        <c:manualLayout>
          <c:layoutTarget val="inner"/>
          <c:xMode val="edge"/>
          <c:yMode val="edge"/>
          <c:x val="9.2217806333916977E-2"/>
          <c:y val="0.17441741373481506"/>
          <c:w val="0.9077821413992968"/>
          <c:h val="0.53536394477360461"/>
        </c:manualLayout>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dLbls>
            <c:dLbl>
              <c:idx val="0"/>
              <c:layout>
                <c:manualLayout>
                  <c:x val="-1.695113428448328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360-4F0F-95C2-2336D535893D}"/>
                </c:ext>
              </c:extLst>
            </c:dLbl>
            <c:dLbl>
              <c:idx val="1"/>
              <c:layout>
                <c:manualLayout>
                  <c:x val="-6.7804537137933114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360-4F0F-95C2-2336D535893D}"/>
                </c:ext>
              </c:extLst>
            </c:dLbl>
            <c:dLbl>
              <c:idx val="2"/>
              <c:layout>
                <c:manualLayout>
                  <c:x val="-1.017068057069003E-2"/>
                  <c:y val="1.56453651529673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360-4F0F-95C2-2336D535893D}"/>
                </c:ext>
              </c:extLst>
            </c:dLbl>
            <c:dLbl>
              <c:idx val="3"/>
              <c:layout>
                <c:manualLayout>
                  <c:x val="-1.695113428448328E-2"/>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360-4F0F-95C2-2336D535893D}"/>
                </c:ext>
              </c:extLst>
            </c:dLbl>
            <c:dLbl>
              <c:idx val="4"/>
              <c:layout>
                <c:manualLayout>
                  <c:x val="-1.356090742758662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360-4F0F-95C2-2336D535893D}"/>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Sheet1!$B$2:$B$6</c:f>
              <c:numCache>
                <c:formatCode>General</c:formatCode>
                <c:ptCount val="5"/>
                <c:pt idx="0">
                  <c:v>8147.5</c:v>
                </c:pt>
                <c:pt idx="1">
                  <c:v>4685.7</c:v>
                </c:pt>
                <c:pt idx="2">
                  <c:v>3435.8</c:v>
                </c:pt>
                <c:pt idx="3">
                  <c:v>1167.2</c:v>
                </c:pt>
                <c:pt idx="4">
                  <c:v>758.7</c:v>
                </c:pt>
              </c:numCache>
            </c:numRef>
          </c:val>
          <c:extLst>
            <c:ext xmlns:c16="http://schemas.microsoft.com/office/drawing/2014/chart" uri="{C3380CC4-5D6E-409C-BE32-E72D297353CC}">
              <c16:uniqueId val="{00000000-22C0-4EAB-B503-A1DD26A2EAF6}"/>
            </c:ext>
          </c:extLst>
        </c:ser>
        <c:ser>
          <c:idx val="1"/>
          <c:order val="1"/>
          <c:tx>
            <c:strRef>
              <c:f>Sheet1!$C$1</c:f>
              <c:strCache>
                <c:ptCount val="1"/>
                <c:pt idx="0">
                  <c:v>2025</c:v>
                </c:pt>
              </c:strCache>
            </c:strRef>
          </c:tx>
          <c:spPr>
            <a:solidFill>
              <a:schemeClr val="accent2"/>
            </a:solidFill>
            <a:ln>
              <a:noFill/>
            </a:ln>
            <a:effectLst/>
          </c:spPr>
          <c:invertIfNegative val="0"/>
          <c:dLbls>
            <c:dLbl>
              <c:idx val="0"/>
              <c:layout>
                <c:manualLayout>
                  <c:x val="-6.7804537137933114E-3"/>
                  <c:y val="-5.215121717655798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360-4F0F-95C2-2336D535893D}"/>
                </c:ext>
              </c:extLst>
            </c:dLbl>
            <c:dLbl>
              <c:idx val="1"/>
              <c:layout>
                <c:manualLayout>
                  <c:x val="6.7804537137933114E-3"/>
                  <c:y val="-4.780473016752236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360-4F0F-95C2-2336D535893D}"/>
                </c:ext>
              </c:extLst>
            </c:dLbl>
            <c:dLbl>
              <c:idx val="2"/>
              <c:layout>
                <c:manualLayout>
                  <c:x val="-6.7804537137933739E-3"/>
                  <c:y val="-5.215121717655821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360-4F0F-95C2-2336D535893D}"/>
                </c:ext>
              </c:extLst>
            </c:dLbl>
            <c:dLbl>
              <c:idx val="3"/>
              <c:layout>
                <c:manualLayout>
                  <c:x val="-3.3902268568967802E-3"/>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360-4F0F-95C2-2336D535893D}"/>
                </c:ext>
              </c:extLst>
            </c:dLbl>
            <c:dLbl>
              <c:idx val="4"/>
              <c:layout>
                <c:manualLayout>
                  <c:x val="1.2430688208250137E-16"/>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360-4F0F-95C2-2336D535893D}"/>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Sheet1!$C$2:$C$6</c:f>
              <c:numCache>
                <c:formatCode>General</c:formatCode>
                <c:ptCount val="5"/>
                <c:pt idx="0">
                  <c:v>8465.7000000000007</c:v>
                </c:pt>
                <c:pt idx="1">
                  <c:v>4994.8</c:v>
                </c:pt>
                <c:pt idx="2">
                  <c:v>3696.1</c:v>
                </c:pt>
                <c:pt idx="3">
                  <c:v>1352.8</c:v>
                </c:pt>
                <c:pt idx="4">
                  <c:v>879.3</c:v>
                </c:pt>
              </c:numCache>
            </c:numRef>
          </c:val>
          <c:extLst>
            <c:ext xmlns:c16="http://schemas.microsoft.com/office/drawing/2014/chart" uri="{C3380CC4-5D6E-409C-BE32-E72D297353CC}">
              <c16:uniqueId val="{00000001-22C0-4EAB-B503-A1DD26A2EAF6}"/>
            </c:ext>
          </c:extLst>
        </c:ser>
        <c:ser>
          <c:idx val="2"/>
          <c:order val="2"/>
          <c:tx>
            <c:strRef>
              <c:f>Sheet1!$D$1</c:f>
              <c:strCache>
                <c:ptCount val="1"/>
                <c:pt idx="0">
                  <c:v>2030</c:v>
                </c:pt>
              </c:strCache>
            </c:strRef>
          </c:tx>
          <c:spPr>
            <a:solidFill>
              <a:schemeClr val="accent3"/>
            </a:solidFill>
            <a:ln>
              <a:noFill/>
            </a:ln>
            <a:effectLst/>
          </c:spPr>
          <c:invertIfNegative val="0"/>
          <c:dLbls>
            <c:dLbl>
              <c:idx val="0"/>
              <c:layout>
                <c:manualLayout>
                  <c:x val="1.0170680570689967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360-4F0F-95C2-2336D535893D}"/>
                </c:ext>
              </c:extLst>
            </c:dLbl>
            <c:dLbl>
              <c:idx val="1"/>
              <c:layout>
                <c:manualLayout>
                  <c:x val="2.3731587998276592E-2"/>
                  <c:y val="1.56453651529672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4FE-4078-B0F6-C2B24D69F153}"/>
                </c:ext>
              </c:extLst>
            </c:dLbl>
            <c:dLbl>
              <c:idx val="2"/>
              <c:layout>
                <c:manualLayout>
                  <c:x val="1.695113428448328E-2"/>
                  <c:y val="1.56453651529672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4FE-4078-B0F6-C2B24D69F153}"/>
                </c:ext>
              </c:extLst>
            </c:dLbl>
            <c:dLbl>
              <c:idx val="3"/>
              <c:layout>
                <c:manualLayout>
                  <c:x val="1.6951134284483155E-2"/>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4FE-4078-B0F6-C2B24D69F153}"/>
                </c:ext>
              </c:extLst>
            </c:dLbl>
            <c:dLbl>
              <c:idx val="4"/>
              <c:layout>
                <c:manualLayout>
                  <c:x val="6.7804537137933114E-3"/>
                  <c:y val="-2.60756085882789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4FE-4078-B0F6-C2B24D69F15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Sheet1!$D$2:$D$6</c:f>
              <c:numCache>
                <c:formatCode>General</c:formatCode>
                <c:ptCount val="5"/>
                <c:pt idx="0">
                  <c:v>8214.5</c:v>
                </c:pt>
                <c:pt idx="1">
                  <c:v>4928.7</c:v>
                </c:pt>
                <c:pt idx="2">
                  <c:v>3696.5</c:v>
                </c:pt>
                <c:pt idx="3">
                  <c:v>1352.9</c:v>
                </c:pt>
                <c:pt idx="4">
                  <c:v>879.4</c:v>
                </c:pt>
              </c:numCache>
            </c:numRef>
          </c:val>
          <c:extLst>
            <c:ext xmlns:c16="http://schemas.microsoft.com/office/drawing/2014/chart" uri="{C3380CC4-5D6E-409C-BE32-E72D297353CC}">
              <c16:uniqueId val="{00000002-22C0-4EAB-B503-A1DD26A2EAF6}"/>
            </c:ext>
          </c:extLst>
        </c:ser>
        <c:dLbls>
          <c:showLegendKey val="0"/>
          <c:showVal val="0"/>
          <c:showCatName val="0"/>
          <c:showSerName val="0"/>
          <c:showPercent val="0"/>
          <c:showBubbleSize val="0"/>
        </c:dLbls>
        <c:gapWidth val="219"/>
        <c:overlap val="-27"/>
        <c:axId val="1603029935"/>
        <c:axId val="1603028687"/>
      </c:barChart>
      <c:catAx>
        <c:axId val="160302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8687"/>
        <c:crosses val="autoZero"/>
        <c:auto val="1"/>
        <c:lblAlgn val="ctr"/>
        <c:lblOffset val="100"/>
        <c:noMultiLvlLbl val="0"/>
      </c:catAx>
      <c:valAx>
        <c:axId val="1603028687"/>
        <c:scaling>
          <c:orientation val="minMax"/>
        </c:scaling>
        <c:delete val="0"/>
        <c:axPos val="l"/>
        <c:majorGridlines>
          <c:spPr>
            <a:ln w="9525" cap="flat" cmpd="sng" algn="ctr">
              <a:solidFill>
                <a:schemeClr val="tx1">
                  <a:lumMod val="15000"/>
                  <a:lumOff val="85000"/>
                </a:schemeClr>
              </a:solidFill>
              <a:round/>
            </a:ln>
            <a:effectLst/>
          </c:spPr>
        </c:majorGridlines>
        <c:numFmt formatCode="_(* #,##0.0_);_(* \(#,##0.0\);_(* &quot;-&quot;?_);_(@_)"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993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VEHICLE SALES BY VEHICLE TYPE IN UNITED STATE, 2019-2020</a:t>
            </a:r>
            <a:endParaRPr lang="en-IN" sz="1000" dirty="0">
              <a:solidFill>
                <a:schemeClr val="accent1"/>
              </a:solidFill>
              <a:effectLst/>
            </a:endParaRPr>
          </a:p>
        </c:rich>
      </c:tx>
      <c:layout>
        <c:manualLayout>
          <c:xMode val="edge"/>
          <c:yMode val="edge"/>
          <c:x val="0.12632950769847462"/>
          <c:y val="1.25894844664131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9.8183876442038048E-2"/>
          <c:y val="0.14513697163427666"/>
          <c:w val="0.8729572870627923"/>
          <c:h val="0.60986744288316963"/>
        </c:manualLayout>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Passenger vehicles</c:v>
                </c:pt>
                <c:pt idx="1">
                  <c:v>Commercial Vehicles</c:v>
                </c:pt>
              </c:strCache>
            </c:strRef>
          </c:cat>
          <c:val>
            <c:numRef>
              <c:f>Sheet1!$B$2:$B$3</c:f>
              <c:numCache>
                <c:formatCode>0.0</c:formatCode>
                <c:ptCount val="2"/>
                <c:pt idx="0">
                  <c:v>4.7</c:v>
                </c:pt>
                <c:pt idx="1">
                  <c:v>12.3</c:v>
                </c:pt>
              </c:numCache>
            </c:numRef>
          </c:val>
          <c:extLst>
            <c:ext xmlns:c16="http://schemas.microsoft.com/office/drawing/2014/chart" uri="{C3380CC4-5D6E-409C-BE32-E72D297353CC}">
              <c16:uniqueId val="{00000000-8DA3-4530-BB60-711D1CCCBD83}"/>
            </c:ext>
          </c:extLst>
        </c:ser>
        <c:ser>
          <c:idx val="1"/>
          <c:order val="1"/>
          <c:tx>
            <c:strRef>
              <c:f>Sheet1!$C$1</c:f>
              <c:strCache>
                <c:ptCount val="1"/>
                <c:pt idx="0">
                  <c:v>2020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Passenger vehicles</c:v>
                </c:pt>
                <c:pt idx="1">
                  <c:v>Commercial Vehicles</c:v>
                </c:pt>
              </c:strCache>
            </c:strRef>
          </c:cat>
          <c:val>
            <c:numRef>
              <c:f>Sheet1!$C$2:$C$3</c:f>
              <c:numCache>
                <c:formatCode>0.0</c:formatCode>
                <c:ptCount val="2"/>
                <c:pt idx="0">
                  <c:v>3.4</c:v>
                </c:pt>
                <c:pt idx="1">
                  <c:v>11.1</c:v>
                </c:pt>
              </c:numCache>
            </c:numRef>
          </c:val>
          <c:extLst>
            <c:ext xmlns:c16="http://schemas.microsoft.com/office/drawing/2014/chart" uri="{C3380CC4-5D6E-409C-BE32-E72D297353CC}">
              <c16:uniqueId val="{00000001-8DA3-4530-BB60-711D1CCCBD83}"/>
            </c:ext>
          </c:extLst>
        </c:ser>
        <c:dLbls>
          <c:dLblPos val="outEnd"/>
          <c:showLegendKey val="0"/>
          <c:showVal val="1"/>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VEHICLE SALES BY VEHICLE TYPE IN CANADA, 2019-2020</a:t>
            </a:r>
            <a:endParaRPr lang="en-IN" sz="1000" dirty="0">
              <a:solidFill>
                <a:schemeClr val="accent1"/>
              </a:solidFill>
              <a:effectLst/>
            </a:endParaRPr>
          </a:p>
        </c:rich>
      </c:tx>
      <c:layout>
        <c:manualLayout>
          <c:xMode val="edge"/>
          <c:yMode val="edge"/>
          <c:x val="0.12632947697180311"/>
          <c:y val="1.258961426214947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9.8183876442038048E-2"/>
          <c:y val="0.14513697163427666"/>
          <c:w val="0.8729572870627923"/>
          <c:h val="0.60986744288316963"/>
        </c:manualLayout>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Passenger vehicles</c:v>
                </c:pt>
                <c:pt idx="1">
                  <c:v>Commercial Vehicles</c:v>
                </c:pt>
              </c:strCache>
            </c:strRef>
          </c:cat>
          <c:val>
            <c:numRef>
              <c:f>Sheet1!$B$2:$B$3</c:f>
              <c:numCache>
                <c:formatCode>0.0</c:formatCode>
                <c:ptCount val="2"/>
                <c:pt idx="0">
                  <c:v>0.5</c:v>
                </c:pt>
                <c:pt idx="1">
                  <c:v>1.4</c:v>
                </c:pt>
              </c:numCache>
            </c:numRef>
          </c:val>
          <c:extLst>
            <c:ext xmlns:c16="http://schemas.microsoft.com/office/drawing/2014/chart" uri="{C3380CC4-5D6E-409C-BE32-E72D297353CC}">
              <c16:uniqueId val="{00000000-62BE-4680-A581-9A5BDC0107FA}"/>
            </c:ext>
          </c:extLst>
        </c:ser>
        <c:ser>
          <c:idx val="1"/>
          <c:order val="1"/>
          <c:tx>
            <c:strRef>
              <c:f>Sheet1!$C$1</c:f>
              <c:strCache>
                <c:ptCount val="1"/>
                <c:pt idx="0">
                  <c:v>2020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Passenger vehicles</c:v>
                </c:pt>
                <c:pt idx="1">
                  <c:v>Commercial Vehicles</c:v>
                </c:pt>
              </c:strCache>
            </c:strRef>
          </c:cat>
          <c:val>
            <c:numRef>
              <c:f>Sheet1!$C$2:$C$3</c:f>
              <c:numCache>
                <c:formatCode>0.0</c:formatCode>
                <c:ptCount val="2"/>
                <c:pt idx="0">
                  <c:v>0.3</c:v>
                </c:pt>
                <c:pt idx="1">
                  <c:v>1.2</c:v>
                </c:pt>
              </c:numCache>
            </c:numRef>
          </c:val>
          <c:extLst>
            <c:ext xmlns:c16="http://schemas.microsoft.com/office/drawing/2014/chart" uri="{C3380CC4-5D6E-409C-BE32-E72D297353CC}">
              <c16:uniqueId val="{00000001-62BE-4680-A581-9A5BDC0107FA}"/>
            </c:ext>
          </c:extLst>
        </c:ser>
        <c:dLbls>
          <c:dLblPos val="outEnd"/>
          <c:showLegendKey val="0"/>
          <c:showVal val="1"/>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chemeClr val="accent1"/>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CONSUMPTION IN THE UNITED STATES AND CANADA BY MARKET SEGMENT, 2020</a:t>
            </a:r>
            <a:endParaRPr lang="en-IN" sz="1000" b="1" i="0" u="none" strike="noStrike" kern="1200" spc="0" baseline="0" dirty="0">
              <a:solidFill>
                <a:schemeClr val="accent1"/>
              </a:solidFill>
              <a:latin typeface="+mn-lt"/>
              <a:ea typeface="+mn-ea"/>
              <a:cs typeface="+mn-cs"/>
            </a:endParaRPr>
          </a:p>
        </c:rich>
      </c:tx>
      <c:layout>
        <c:manualLayout>
          <c:xMode val="edge"/>
          <c:yMode val="edge"/>
          <c:x val="0.14660023543565134"/>
          <c:y val="2.9302121428750053E-2"/>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0.18502745406906479"/>
          <c:y val="0.15793653736537883"/>
          <c:w val="0.70679126302282591"/>
          <c:h val="0.71890336077568695"/>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703-4402-9D81-32371A253CD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703-4402-9D81-32371A253CD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703-4402-9D81-32371A253CDD}"/>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Consumer</c:v>
                </c:pt>
                <c:pt idx="2">
                  <c:v>Commercial</c:v>
                </c:pt>
              </c:strCache>
            </c:strRef>
          </c:cat>
          <c:val>
            <c:numRef>
              <c:f>Sheet1!$B$2:$B$4</c:f>
              <c:numCache>
                <c:formatCode>0%</c:formatCode>
                <c:ptCount val="3"/>
                <c:pt idx="0">
                  <c:v>0.52400000000000002</c:v>
                </c:pt>
                <c:pt idx="1">
                  <c:v>0.248</c:v>
                </c:pt>
                <c:pt idx="2">
                  <c:v>0.22800000000000001</c:v>
                </c:pt>
              </c:numCache>
            </c:numRef>
          </c:val>
          <c:extLst>
            <c:ext xmlns:c16="http://schemas.microsoft.com/office/drawing/2014/chart" uri="{C3380CC4-5D6E-409C-BE32-E72D297353CC}">
              <c16:uniqueId val="{00000006-6703-4402-9D81-32371A253CD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DISPOSAL, 2025</a:t>
            </a:r>
            <a:endParaRPr lang="en-IN" sz="1000">
              <a:effectLst/>
            </a:endParaRPr>
          </a:p>
        </c:rich>
      </c:tx>
      <c:layout>
        <c:manualLayout>
          <c:xMode val="edge"/>
          <c:yMode val="edge"/>
          <c:x val="0.29648000185543821"/>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968005287998787"/>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Lbls>
            <c:dLbl>
              <c:idx val="0"/>
              <c:layout>
                <c:manualLayout>
                  <c:x val="-0.18149420755395265"/>
                  <c:y val="7.575436000099428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8A-4E62-A17D-27B59AA26CFE}"/>
                </c:ext>
              </c:extLst>
            </c:dLbl>
            <c:dLbl>
              <c:idx val="2"/>
              <c:layout>
                <c:manualLayout>
                  <c:x val="-8.9545533612422179E-2"/>
                  <c:y val="6.583724192611881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606334002064175"/>
                      <c:h val="0.12789208778447639"/>
                    </c:manualLayout>
                  </c15:layout>
                </c:ext>
                <c:ext xmlns:c16="http://schemas.microsoft.com/office/drawing/2014/chart" uri="{C3380CC4-5D6E-409C-BE32-E72D297353CC}">
                  <c16:uniqueId val="{00000005-1F8A-4E62-A17D-27B59AA26C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c:v>
                </c:pt>
              </c:strCache>
            </c:strRef>
          </c:cat>
          <c:val>
            <c:numRef>
              <c:f>Sheet1!$B$2:$B$4</c:f>
              <c:numCache>
                <c:formatCode>0%</c:formatCode>
                <c:ptCount val="3"/>
                <c:pt idx="0">
                  <c:v>0.51</c:v>
                </c:pt>
                <c:pt idx="1">
                  <c:v>0.42</c:v>
                </c:pt>
                <c:pt idx="2">
                  <c:v>7.0000000000000007E-2</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OVERALL LUBRICANT DEMAND BY PRODUCT TYPE IN UNITED STATES, 2020 AND 2021</a:t>
            </a:r>
            <a:endParaRPr lang="en-IN" sz="1000" dirty="0">
              <a:solidFill>
                <a:schemeClr val="accent1"/>
              </a:solidFill>
              <a:effectLst/>
            </a:endParaRPr>
          </a:p>
        </c:rich>
      </c:tx>
      <c:layout>
        <c:manualLayout>
          <c:xMode val="edge"/>
          <c:yMode val="edge"/>
          <c:x val="0.14326820038650556"/>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8.806471405264106E-2"/>
          <c:y val="0.11147439139619868"/>
          <c:w val="0.90910498551591012"/>
          <c:h val="0.78554234427560155"/>
        </c:manualLayout>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1.5911986845136276E-2"/>
                  <c:y val="-1.8932676169749567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C28-4A0C-A4BB-4791EF3335FA}"/>
                </c:ext>
              </c:extLst>
            </c:dLbl>
            <c:dLbl>
              <c:idx val="1"/>
              <c:layout>
                <c:manualLayout>
                  <c:x val="-1.7080238117781994E-2"/>
                  <c:y val="1.23924402861645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636-4622-90A9-B60B809B9032}"/>
                </c:ext>
              </c:extLst>
            </c:dLbl>
            <c:dLbl>
              <c:idx val="2"/>
              <c:layout>
                <c:manualLayout>
                  <c:x val="-2.1237222307639067E-2"/>
                  <c:y val="4.202045565799466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636-4622-90A9-B60B809B9032}"/>
                </c:ext>
              </c:extLst>
            </c:dLbl>
            <c:dLbl>
              <c:idx val="3"/>
              <c:layout>
                <c:manualLayout>
                  <c:x val="-1.48071744452265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5A3-4D72-8D84-79D063827BE8}"/>
                </c:ext>
              </c:extLst>
            </c:dLbl>
            <c:dLbl>
              <c:idx val="5"/>
              <c:layout>
                <c:manualLayout>
                  <c:x val="-1.3638845867259664E-2"/>
                  <c:y val="4.13081342872143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28-4A0C-A4BB-4791EF3335FA}"/>
                </c:ext>
              </c:extLst>
            </c:dLbl>
            <c:dLbl>
              <c:idx val="6"/>
              <c:layout>
                <c:manualLayout>
                  <c:x val="-1.5911986845136276E-2"/>
                  <c:y val="8.261626857443025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45A-418E-B559-F9ADBF5366BD}"/>
                </c:ext>
              </c:extLst>
            </c:dLbl>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Process Oils</c:v>
                </c:pt>
                <c:pt idx="1">
                  <c:v>PCMO</c:v>
                </c:pt>
                <c:pt idx="2">
                  <c:v>HDMO</c:v>
                </c:pt>
                <c:pt idx="3">
                  <c:v>Hydraulic Fluids</c:v>
                </c:pt>
                <c:pt idx="4">
                  <c:v>Industrial Engine Oils</c:v>
                </c:pt>
                <c:pt idx="5">
                  <c:v>MWF</c:v>
                </c:pt>
                <c:pt idx="6">
                  <c:v>All other-a</c:v>
                </c:pt>
              </c:strCache>
            </c:strRef>
          </c:cat>
          <c:val>
            <c:numRef>
              <c:f>Sheet1!$B$2:$B$8</c:f>
              <c:numCache>
                <c:formatCode>0.0</c:formatCode>
                <c:ptCount val="7"/>
                <c:pt idx="0">
                  <c:v>1733.5</c:v>
                </c:pt>
                <c:pt idx="1">
                  <c:v>1615.3</c:v>
                </c:pt>
                <c:pt idx="2">
                  <c:v>1164</c:v>
                </c:pt>
                <c:pt idx="3">
                  <c:v>591.20000000000005</c:v>
                </c:pt>
                <c:pt idx="4">
                  <c:v>566.1</c:v>
                </c:pt>
                <c:pt idx="5">
                  <c:v>500.8</c:v>
                </c:pt>
                <c:pt idx="6">
                  <c:v>1202.4000000000001</c:v>
                </c:pt>
              </c:numCache>
            </c:numRef>
          </c:val>
          <c:extLst>
            <c:ext xmlns:c16="http://schemas.microsoft.com/office/drawing/2014/chart" uri="{C3380CC4-5D6E-409C-BE32-E72D297353CC}">
              <c16:uniqueId val="{00000003-B636-4622-90A9-B60B809B9032}"/>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2.4615074003267932E-2"/>
                  <c:y val="-2.029758119731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636-4622-90A9-B60B809B9032}"/>
                </c:ext>
              </c:extLst>
            </c:dLbl>
            <c:dLbl>
              <c:idx val="1"/>
              <c:layout>
                <c:manualLayout>
                  <c:x val="2.51992891333301E-2"/>
                  <c:y val="-8.04793044620916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636-4622-90A9-B60B809B9032}"/>
                </c:ext>
              </c:extLst>
            </c:dLbl>
            <c:dLbl>
              <c:idx val="2"/>
              <c:layout>
                <c:manualLayout>
                  <c:x val="2.9419634890601957E-2"/>
                  <c:y val="-1.6523253714886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636-4622-90A9-B60B809B9032}"/>
                </c:ext>
              </c:extLst>
            </c:dLbl>
            <c:dLbl>
              <c:idx val="3"/>
              <c:layout>
                <c:manualLayout>
                  <c:x val="1.4028322620634429E-2"/>
                  <c:y val="-2.05116028694517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636-4622-90A9-B60B809B9032}"/>
                </c:ext>
              </c:extLst>
            </c:dLbl>
            <c:dLbl>
              <c:idx val="4"/>
              <c:layout>
                <c:manualLayout>
                  <c:x val="1.2859892360510135E-2"/>
                  <c:y val="-2.82742795064491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636-4622-90A9-B60B809B9032}"/>
                </c:ext>
              </c:extLst>
            </c:dLbl>
            <c:dLbl>
              <c:idx val="5"/>
              <c:layout>
                <c:manualLayout>
                  <c:x val="1.8185127823012886E-2"/>
                  <c:y val="-2.84167437806050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636-4622-90A9-B60B809B9032}"/>
                </c:ext>
              </c:extLst>
            </c:dLbl>
            <c:dLbl>
              <c:idx val="6"/>
              <c:layout>
                <c:manualLayout>
                  <c:x val="2.2731409778766107E-3"/>
                  <c:y val="-3.30465074297721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45A-418E-B559-F9ADBF5366BD}"/>
                </c:ext>
              </c:extLst>
            </c:dLbl>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Process Oils</c:v>
                </c:pt>
                <c:pt idx="1">
                  <c:v>PCMO</c:v>
                </c:pt>
                <c:pt idx="2">
                  <c:v>HDMO</c:v>
                </c:pt>
                <c:pt idx="3">
                  <c:v>Hydraulic Fluids</c:v>
                </c:pt>
                <c:pt idx="4">
                  <c:v>Industrial Engine Oils</c:v>
                </c:pt>
                <c:pt idx="5">
                  <c:v>MWF</c:v>
                </c:pt>
                <c:pt idx="6">
                  <c:v>All other-a</c:v>
                </c:pt>
              </c:strCache>
            </c:strRef>
          </c:cat>
          <c:val>
            <c:numRef>
              <c:f>Sheet1!$C$2:$C$8</c:f>
              <c:numCache>
                <c:formatCode>0.0</c:formatCode>
                <c:ptCount val="7"/>
                <c:pt idx="0">
                  <c:v>1750</c:v>
                </c:pt>
                <c:pt idx="1">
                  <c:v>1631.5</c:v>
                </c:pt>
                <c:pt idx="2">
                  <c:v>1186.5999999999999</c:v>
                </c:pt>
                <c:pt idx="3">
                  <c:v>594.5</c:v>
                </c:pt>
                <c:pt idx="4">
                  <c:v>567</c:v>
                </c:pt>
                <c:pt idx="5">
                  <c:v>503.8</c:v>
                </c:pt>
                <c:pt idx="6">
                  <c:v>1217.3</c:v>
                </c:pt>
              </c:numCache>
            </c:numRef>
          </c:val>
          <c:extLst>
            <c:ext xmlns:c16="http://schemas.microsoft.com/office/drawing/2014/chart" uri="{C3380CC4-5D6E-409C-BE32-E72D297353CC}">
              <c16:uniqueId val="{0000000A-B636-4622-90A9-B60B809B9032}"/>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OVERALL LUBRICANT DEMAND BY PRODUCT TYPE IN CANADA, 2020 AND 2021</a:t>
            </a:r>
            <a:endParaRPr lang="en-IN" sz="1000" dirty="0">
              <a:effectLst/>
            </a:endParaRPr>
          </a:p>
        </c:rich>
      </c:tx>
      <c:layout>
        <c:manualLayout>
          <c:xMode val="edge"/>
          <c:yMode val="edge"/>
          <c:x val="0.16477760279965009"/>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535631484828212E-2"/>
          <c:y val="0.11560520482492019"/>
          <c:w val="0.90910498551591012"/>
          <c:h val="0.78554234427560155"/>
        </c:manualLayout>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1.2458730846998804E-2"/>
                  <c:y val="4.314302728847392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2FE-427F-9578-E59C7E704F55}"/>
                </c:ext>
              </c:extLst>
            </c:dLbl>
            <c:dLbl>
              <c:idx val="1"/>
              <c:layout>
                <c:manualLayout>
                  <c:x val="-4.7807961953331074E-4"/>
                  <c:y val="8.8833871149102649E-3"/>
                </c:manualLayout>
              </c:layout>
              <c:showLegendKey val="0"/>
              <c:showVal val="1"/>
              <c:showCatName val="0"/>
              <c:showSerName val="0"/>
              <c:showPercent val="0"/>
              <c:showBubbleSize val="0"/>
              <c:extLst>
                <c:ext xmlns:c15="http://schemas.microsoft.com/office/drawing/2012/chart" uri="{CE6537A1-D6FC-4f65-9D91-7224C49458BB}">
                  <c15:layout>
                    <c:manualLayout>
                      <c:w val="7.0262079345869463E-2"/>
                      <c:h val="5.8674517112325082E-2"/>
                    </c:manualLayout>
                  </c15:layout>
                </c:ext>
                <c:ext xmlns:c16="http://schemas.microsoft.com/office/drawing/2014/chart" uri="{C3380CC4-5D6E-409C-BE32-E72D297353CC}">
                  <c16:uniqueId val="{00000001-A2FE-427F-9578-E59C7E704F55}"/>
                </c:ext>
              </c:extLst>
            </c:dLbl>
            <c:dLbl>
              <c:idx val="2"/>
              <c:layout>
                <c:manualLayout>
                  <c:x val="-7.0449945868184642E-3"/>
                  <c:y val="4.31430272884743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2FE-427F-9578-E59C7E704F55}"/>
                </c:ext>
              </c:extLst>
            </c:dLbl>
            <c:dLbl>
              <c:idx val="3"/>
              <c:layout>
                <c:manualLayout>
                  <c:x val="-4.696663057879062E-3"/>
                  <c:y val="4.31430272884743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E3-4DB0-A009-EF0BBA994082}"/>
                </c:ext>
              </c:extLst>
            </c:dLbl>
            <c:dLbl>
              <c:idx val="4"/>
              <c:layout>
                <c:manualLayout>
                  <c:x val="-4.6966630578789761E-3"/>
                  <c:y val="8.62860545769486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E3-4DB0-A009-EF0BBA994082}"/>
                </c:ext>
              </c:extLst>
            </c:dLbl>
            <c:dLbl>
              <c:idx val="5"/>
              <c:layout>
                <c:manualLayout>
                  <c:x val="-7.76225269711419E-3"/>
                  <c:y val="8.628605457694785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E3-4DB0-A009-EF0BBA994082}"/>
                </c:ext>
              </c:extLst>
            </c:dLbl>
            <c:dLbl>
              <c:idx val="6"/>
              <c:layout>
                <c:manualLayout>
                  <c:x val="-1.6438320702576417E-2"/>
                  <c:y val="8.261719871304669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2FE-427F-9578-E59C7E704F55}"/>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HDMO</c:v>
                </c:pt>
                <c:pt idx="2">
                  <c:v>Process oil</c:v>
                </c:pt>
                <c:pt idx="3">
                  <c:v>Industrial Engine oils</c:v>
                </c:pt>
                <c:pt idx="4">
                  <c:v>MWF</c:v>
                </c:pt>
                <c:pt idx="5">
                  <c:v>Hydraulic fluids</c:v>
                </c:pt>
                <c:pt idx="6">
                  <c:v>All Other-a</c:v>
                </c:pt>
              </c:strCache>
            </c:strRef>
          </c:cat>
          <c:val>
            <c:numRef>
              <c:f>Sheet1!$B$2:$B$8</c:f>
              <c:numCache>
                <c:formatCode>0.0</c:formatCode>
                <c:ptCount val="7"/>
                <c:pt idx="0">
                  <c:v>139.80000000000001</c:v>
                </c:pt>
                <c:pt idx="1">
                  <c:v>99.6</c:v>
                </c:pt>
                <c:pt idx="2">
                  <c:v>84.9</c:v>
                </c:pt>
                <c:pt idx="3">
                  <c:v>67</c:v>
                </c:pt>
                <c:pt idx="4">
                  <c:v>59</c:v>
                </c:pt>
                <c:pt idx="5">
                  <c:v>41.2</c:v>
                </c:pt>
                <c:pt idx="6">
                  <c:v>206.5</c:v>
                </c:pt>
              </c:numCache>
            </c:numRef>
          </c:val>
          <c:extLst>
            <c:ext xmlns:c16="http://schemas.microsoft.com/office/drawing/2014/chart" uri="{C3380CC4-5D6E-409C-BE32-E72D297353CC}">
              <c16:uniqueId val="{00000004-A2FE-427F-9578-E59C7E704F55}"/>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3.0497430241147719E-2"/>
                  <c:y val="-8.048042988120080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2FE-427F-9578-E59C7E704F55}"/>
                </c:ext>
              </c:extLst>
            </c:dLbl>
            <c:dLbl>
              <c:idx val="1"/>
              <c:layout>
                <c:manualLayout>
                  <c:x val="2.2449864508667101E-2"/>
                  <c:y val="-2.157151364423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2FE-427F-9578-E59C7E704F55}"/>
                </c:ext>
              </c:extLst>
            </c:dLbl>
            <c:dLbl>
              <c:idx val="2"/>
              <c:layout>
                <c:manualLayout>
                  <c:x val="1.8547566194750648E-2"/>
                  <c:y val="-2.38777972053509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2FE-427F-9578-E59C7E704F55}"/>
                </c:ext>
              </c:extLst>
            </c:dLbl>
            <c:dLbl>
              <c:idx val="3"/>
              <c:layout>
                <c:manualLayout>
                  <c:x val="1.8308480157985304E-2"/>
                  <c:y val="-1.92788184381748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2FE-427F-9578-E59C7E704F55}"/>
                </c:ext>
              </c:extLst>
            </c:dLbl>
            <c:dLbl>
              <c:idx val="4"/>
              <c:layout>
                <c:manualLayout>
                  <c:x val="1.1741657644697354E-2"/>
                  <c:y val="-3.27309502302716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2FE-427F-9578-E59C7E704F55}"/>
                </c:ext>
              </c:extLst>
            </c:dLbl>
            <c:dLbl>
              <c:idx val="5"/>
              <c:layout>
                <c:manualLayout>
                  <c:x val="1.6677406739341673E-2"/>
                  <c:y val="-1.67476476009590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2FE-427F-9578-E59C7E704F55}"/>
                </c:ext>
              </c:extLst>
            </c:dLbl>
            <c:dLbl>
              <c:idx val="6"/>
              <c:layout>
                <c:manualLayout>
                  <c:x val="7.1953247862694717E-3"/>
                  <c:y val="-2.9466008220275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2FE-427F-9578-E59C7E704F55}"/>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HDMO</c:v>
                </c:pt>
                <c:pt idx="2">
                  <c:v>Process oil</c:v>
                </c:pt>
                <c:pt idx="3">
                  <c:v>Industrial Engine oils</c:v>
                </c:pt>
                <c:pt idx="4">
                  <c:v>MWF</c:v>
                </c:pt>
                <c:pt idx="5">
                  <c:v>Hydraulic fluids</c:v>
                </c:pt>
                <c:pt idx="6">
                  <c:v>All Other-a</c:v>
                </c:pt>
              </c:strCache>
            </c:strRef>
          </c:cat>
          <c:val>
            <c:numRef>
              <c:f>Sheet1!$C$2:$C$8</c:f>
              <c:numCache>
                <c:formatCode>0.0</c:formatCode>
                <c:ptCount val="7"/>
                <c:pt idx="0">
                  <c:v>137.30000000000001</c:v>
                </c:pt>
                <c:pt idx="1">
                  <c:v>99.4</c:v>
                </c:pt>
                <c:pt idx="2">
                  <c:v>85.8</c:v>
                </c:pt>
                <c:pt idx="3">
                  <c:v>66.8</c:v>
                </c:pt>
                <c:pt idx="4">
                  <c:v>59.5</c:v>
                </c:pt>
                <c:pt idx="5">
                  <c:v>41.8</c:v>
                </c:pt>
                <c:pt idx="6">
                  <c:v>206.2</c:v>
                </c:pt>
              </c:numCache>
            </c:numRef>
          </c:val>
          <c:extLst>
            <c:ext xmlns:c16="http://schemas.microsoft.com/office/drawing/2014/chart" uri="{C3380CC4-5D6E-409C-BE32-E72D297353CC}">
              <c16:uniqueId val="{0000000C-A2FE-427F-9578-E59C7E704F55}"/>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1" i="0" u="none" strike="noStrike" kern="1200" cap="all" spc="0" baseline="0">
                <a:solidFill>
                  <a:schemeClr val="accent1"/>
                </a:solidFill>
                <a:latin typeface="+mn-lt"/>
                <a:ea typeface="+mn-ea"/>
                <a:cs typeface="+mn-cs"/>
              </a:defRPr>
            </a:pPr>
            <a:r>
              <a:rPr lang="en-US">
                <a:solidFill>
                  <a:schemeClr val="accent1"/>
                </a:solidFill>
              </a:rPr>
              <a:t>ESTIMATED LUBRICANT SALES SHARE BY SUPPLIER IN UNITED STATES, 2020</a:t>
            </a:r>
          </a:p>
        </c:rich>
      </c:tx>
      <c:layout>
        <c:manualLayout>
          <c:xMode val="edge"/>
          <c:yMode val="edge"/>
          <c:x val="0.12435487282702093"/>
          <c:y val="0"/>
        </c:manualLayout>
      </c:layout>
      <c:overlay val="0"/>
      <c:spPr>
        <a:noFill/>
        <a:ln>
          <a:noFill/>
        </a:ln>
        <a:effectLst/>
      </c:spPr>
      <c:txPr>
        <a:bodyPr rot="0" spcFirstLastPara="1" vertOverflow="ellipsis" vert="horz" wrap="square" anchor="ctr" anchorCtr="1"/>
        <a:lstStyle/>
        <a:p>
          <a:pPr>
            <a:defRPr sz="1000" b="1" i="0" u="none" strike="noStrike" kern="1200" cap="all" spc="0" baseline="0">
              <a:solidFill>
                <a:schemeClr val="accent1"/>
              </a:solidFill>
              <a:latin typeface="+mn-lt"/>
              <a:ea typeface="+mn-ea"/>
              <a:cs typeface="+mn-cs"/>
            </a:defRPr>
          </a:pPr>
          <a:endParaRPr lang="en-US"/>
        </a:p>
      </c:txPr>
    </c:title>
    <c:autoTitleDeleted val="0"/>
    <c:plotArea>
      <c:layout>
        <c:manualLayout>
          <c:layoutTarget val="inner"/>
          <c:xMode val="edge"/>
          <c:yMode val="edge"/>
          <c:x val="0.15309697074773498"/>
          <c:y val="0.11923604937036657"/>
          <c:w val="0.73956658475450299"/>
          <c:h val="0.75224034465779555"/>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4-0279-42D5-9778-2BCA27C381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6-0279-42D5-9778-2BCA27C381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8-0279-42D5-9778-2BCA27C381B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A-0279-42D5-9778-2BCA27C381B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C-0279-42D5-9778-2BCA27C381B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E-0279-42D5-9778-2BCA27C381BE}"/>
              </c:ext>
            </c:extLst>
          </c:dPt>
          <c:dPt>
            <c:idx val="6"/>
            <c:bubble3D val="0"/>
            <c:spPr>
              <a:solidFill>
                <a:srgbClr val="745622"/>
              </a:solidFill>
              <a:ln w="19050">
                <a:solidFill>
                  <a:schemeClr val="lt1"/>
                </a:solidFill>
              </a:ln>
              <a:effectLst/>
            </c:spPr>
            <c:extLst>
              <c:ext xmlns:c16="http://schemas.microsoft.com/office/drawing/2014/chart" uri="{C3380CC4-5D6E-409C-BE32-E72D297353CC}">
                <c16:uniqueId val="{00000002-1C61-45E4-BC0B-E54BDD626504}"/>
              </c:ext>
            </c:extLst>
          </c:dPt>
          <c:dPt>
            <c:idx val="7"/>
            <c:bubble3D val="0"/>
            <c:spPr>
              <a:solidFill>
                <a:srgbClr val="9C7E50"/>
              </a:solidFill>
              <a:ln w="19050">
                <a:solidFill>
                  <a:schemeClr val="lt1"/>
                </a:solidFill>
              </a:ln>
              <a:effectLst/>
            </c:spPr>
            <c:extLst>
              <c:ext xmlns:c16="http://schemas.microsoft.com/office/drawing/2014/chart" uri="{C3380CC4-5D6E-409C-BE32-E72D297353CC}">
                <c16:uniqueId val="{00000003-1C61-45E4-BC0B-E54BDD626504}"/>
              </c:ext>
            </c:extLst>
          </c:dPt>
          <c:dPt>
            <c:idx val="8"/>
            <c:bubble3D val="0"/>
            <c:spPr>
              <a:solidFill>
                <a:srgbClr val="B5AB77"/>
              </a:solidFill>
              <a:ln w="19050">
                <a:solidFill>
                  <a:schemeClr val="lt1"/>
                </a:solidFill>
              </a:ln>
              <a:effectLst/>
            </c:spPr>
            <c:extLst>
              <c:ext xmlns:c16="http://schemas.microsoft.com/office/drawing/2014/chart" uri="{C3380CC4-5D6E-409C-BE32-E72D297353CC}">
                <c16:uniqueId val="{00000024-0279-42D5-9778-2BCA27C381BE}"/>
              </c:ext>
            </c:extLst>
          </c:dPt>
          <c:dLbls>
            <c:dLbl>
              <c:idx val="1"/>
              <c:layout>
                <c:manualLayout>
                  <c:x val="-0.16237238934121678"/>
                  <c:y val="8.411705154086214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6-0279-42D5-9778-2BCA27C381BE}"/>
                </c:ext>
              </c:extLst>
            </c:dLbl>
            <c:dLbl>
              <c:idx val="4"/>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1C-0279-42D5-9778-2BCA27C381BE}"/>
                </c:ext>
              </c:extLst>
            </c:dLbl>
            <c:dLbl>
              <c:idx val="5"/>
              <c:layout>
                <c:manualLayout>
                  <c:x val="1.3347853419476047E-2"/>
                  <c:y val="-1.4809730235943303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E-0279-42D5-9778-2BCA27C381BE}"/>
                </c:ext>
              </c:extLst>
            </c:dLbl>
            <c:dLbl>
              <c:idx val="6"/>
              <c:layout>
                <c:manualLayout>
                  <c:x val="3.0059376074328726E-2"/>
                  <c:y val="-1.5320016591313117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1C61-45E4-BC0B-E54BDD626504}"/>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Sheet1!$A$2:$A$10</c:f>
              <c:strCache>
                <c:ptCount val="9"/>
                <c:pt idx="0">
                  <c:v>Shell</c:v>
                </c:pt>
                <c:pt idx="1">
                  <c:v>ExxonMobil</c:v>
                </c:pt>
                <c:pt idx="2">
                  <c:v>Chevron</c:v>
                </c:pt>
                <c:pt idx="3">
                  <c:v>Ergon</c:v>
                </c:pt>
                <c:pt idx="4">
                  <c:v>Calumet</c:v>
                </c:pt>
                <c:pt idx="5">
                  <c:v>Holly Frontier</c:v>
                </c:pt>
                <c:pt idx="6">
                  <c:v>Valvoline</c:v>
                </c:pt>
                <c:pt idx="7">
                  <c:v>BP</c:v>
                </c:pt>
                <c:pt idx="8">
                  <c:v>All other-a</c:v>
                </c:pt>
              </c:strCache>
            </c:strRef>
          </c:cat>
          <c:val>
            <c:numRef>
              <c:f>Sheet1!$B$2:$B$10</c:f>
              <c:numCache>
                <c:formatCode>0%</c:formatCode>
                <c:ptCount val="9"/>
                <c:pt idx="0">
                  <c:v>0.125</c:v>
                </c:pt>
                <c:pt idx="1">
                  <c:v>7.9000000000000001E-2</c:v>
                </c:pt>
                <c:pt idx="2">
                  <c:v>6.8000000000000005E-2</c:v>
                </c:pt>
                <c:pt idx="3">
                  <c:v>6.0999999999999999E-2</c:v>
                </c:pt>
                <c:pt idx="4">
                  <c:v>5.8000000000000003E-2</c:v>
                </c:pt>
                <c:pt idx="5">
                  <c:v>5.3999999999999999E-2</c:v>
                </c:pt>
                <c:pt idx="6">
                  <c:v>0.05</c:v>
                </c:pt>
                <c:pt idx="7">
                  <c:v>3.6999999999999998E-2</c:v>
                </c:pt>
                <c:pt idx="8">
                  <c:v>0.46800000000000003</c:v>
                </c:pt>
              </c:numCache>
            </c:numRef>
          </c:val>
          <c:extLst>
            <c:ext xmlns:c16="http://schemas.microsoft.com/office/drawing/2014/chart" uri="{C3380CC4-5D6E-409C-BE32-E72D297353CC}">
              <c16:uniqueId val="{00000000-1C61-45E4-BC0B-E54BDD626504}"/>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0020680969179092"/>
                  <c:y val="-1.8728498567402344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E1F-4C56-B604-7671D5946A86}"/>
                </c:ext>
              </c:extLst>
            </c:dLbl>
            <c:dLbl>
              <c:idx val="1"/>
              <c:layout>
                <c:manualLayout>
                  <c:x val="0.1927520070144115"/>
                  <c:y val="3.700989309833556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090249838647635"/>
                      <c:h val="0.17073216213180592"/>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0.56999999999999995</c:v>
                </c:pt>
                <c:pt idx="1">
                  <c:v>0.43000000000000005</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1"/>
              <c:layout>
                <c:manualLayout>
                  <c:x val="-3.5451032023007117E-3"/>
                  <c:y val="4.3375913588034658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fld id="{213A913A-9D39-4C34-9365-B0E33467CF07}" type="CATEGORYNAME">
                      <a:rPr lang="en-US">
                        <a:solidFill>
                          <a:schemeClr val="tx1"/>
                        </a:solidFill>
                      </a:rPr>
                      <a:pPr>
                        <a:defRPr sz="900">
                          <a:solidFill>
                            <a:schemeClr val="bg1"/>
                          </a:solidFill>
                        </a:defRPr>
                      </a:pPr>
                      <a:t>[CATEGORY NAME]</a:t>
                    </a:fld>
                    <a:r>
                      <a:rPr lang="en-US" baseline="0" dirty="0"/>
                      <a:t>, </a:t>
                    </a:r>
                    <a:fld id="{E90A3024-FF48-4686-9F04-57E86B713C94}" type="VALUE">
                      <a:rPr lang="en-US" baseline="0">
                        <a:solidFill>
                          <a:schemeClr val="tx1"/>
                        </a:solidFill>
                      </a:rPr>
                      <a:pPr>
                        <a:defRPr sz="900">
                          <a:solidFill>
                            <a:schemeClr val="bg1"/>
                          </a:solidFill>
                        </a:defRPr>
                      </a:pPr>
                      <a:t>[VALUE]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360207187662916"/>
                      <c:h val="0.15467891555371299"/>
                    </c:manualLayout>
                  </c15:layout>
                  <c15:dlblFieldTable/>
                  <c15:showDataLabelsRange val="0"/>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0.72599999999999998</c:v>
                </c:pt>
                <c:pt idx="1">
                  <c:v>0.27400000000000002</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1907-4F66-A910-CD153233BF9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8AB-421F-8206-1A9DF0D86934}"/>
              </c:ext>
            </c:extLst>
          </c:dPt>
          <c:dLbls>
            <c:dLbl>
              <c:idx val="2"/>
              <c:layout>
                <c:manualLayout>
                  <c:x val="-7.3754327403229925E-3"/>
                  <c:y val="9.779652733297454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07-4F66-A910-CD153233BF96}"/>
                </c:ext>
              </c:extLst>
            </c:dLbl>
            <c:dLbl>
              <c:idx val="3"/>
              <c:layout>
                <c:manualLayout>
                  <c:x val="0.19272799698643048"/>
                  <c:y val="6.831758350459314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55326917057669"/>
                      <c:h val="0.17183365995201114"/>
                    </c:manualLayout>
                  </c15:layout>
                </c:ext>
                <c:ext xmlns:c16="http://schemas.microsoft.com/office/drawing/2014/chart" uri="{C3380CC4-5D6E-409C-BE32-E72D297353CC}">
                  <c16:uniqueId val="{00000007-C8AB-421F-8206-1A9DF0D8693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Re-refined</c:v>
                </c:pt>
                <c:pt idx="2">
                  <c:v>VGO/MDO + Regen.-a</c:v>
                </c:pt>
                <c:pt idx="3">
                  <c:v>All other-b</c:v>
                </c:pt>
              </c:strCache>
            </c:strRef>
          </c:cat>
          <c:val>
            <c:numRef>
              <c:f>Sheet1!$B$2:$B$5</c:f>
              <c:numCache>
                <c:formatCode>0%</c:formatCode>
                <c:ptCount val="4"/>
                <c:pt idx="0">
                  <c:v>0.38</c:v>
                </c:pt>
                <c:pt idx="1">
                  <c:v>0.35</c:v>
                </c:pt>
                <c:pt idx="2">
                  <c:v>0.25</c:v>
                </c:pt>
                <c:pt idx="3">
                  <c:v>0.02</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6.8460924861301654E-3"/>
                  <c:y val="-5.4819031280370798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892967525006502"/>
                      <c:h val="0.17183365995201114"/>
                    </c:manualLayout>
                  </c15:layout>
                </c:ext>
                <c:ext xmlns:c16="http://schemas.microsoft.com/office/drawing/2014/chart" uri="{C3380CC4-5D6E-409C-BE32-E72D297353CC}">
                  <c16:uniqueId val="{00000001-00F4-4224-8DDC-7FA06B593933}"/>
                </c:ext>
              </c:extLst>
            </c:dLbl>
            <c:dLbl>
              <c:idx val="1"/>
              <c:layout>
                <c:manualLayout>
                  <c:x val="0.17194290141656671"/>
                  <c:y val="0.1284407170837541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6206967934047811"/>
                      <c:h val="0.17183365995201114"/>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2021</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dLbl>
              <c:idx val="0"/>
              <c:layout>
                <c:manualLayout>
                  <c:x val="-0.22245286291185054"/>
                  <c:y val="4.544988616964330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937220284089353"/>
                      <c:h val="0.20625292906999945"/>
                    </c:manualLayout>
                  </c15:layout>
                </c:ext>
                <c:ext xmlns:c16="http://schemas.microsoft.com/office/drawing/2014/chart" uri="{C3380CC4-5D6E-409C-BE32-E72D297353CC}">
                  <c16:uniqueId val="{00000001-690F-4A68-B4AB-1BDE6A7BB9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0.56999999999999995</c:v>
                </c:pt>
                <c:pt idx="1">
                  <c:v>0.43000000000000005</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COLLECTION, 2021</a:t>
            </a:r>
            <a:endParaRPr lang="en-IN" sz="1000" dirty="0">
              <a:solidFill>
                <a:schemeClr val="accent1"/>
              </a:solidFill>
              <a:effectLst/>
            </a:endParaRPr>
          </a:p>
        </c:rich>
      </c:tx>
      <c:layout>
        <c:manualLayout>
          <c:xMode val="edge"/>
          <c:yMode val="edge"/>
          <c:x val="0.2615445684076475"/>
          <c:y val="2.678609468441551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0.73</c:v>
                </c:pt>
                <c:pt idx="1">
                  <c:v>0.27</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2021</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B71-4F41-9C0F-F00AFD288432}"/>
              </c:ext>
            </c:extLst>
          </c:dPt>
          <c:dLbls>
            <c:dLbl>
              <c:idx val="0"/>
              <c:layout>
                <c:manualLayout>
                  <c:x val="-0.16042386682136642"/>
                  <c:y val="9.088838297619243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6643233912503519"/>
                      <c:h val="0.10500149116290883"/>
                    </c:manualLayout>
                  </c15:layout>
                </c:ext>
                <c:ext xmlns:c16="http://schemas.microsoft.com/office/drawing/2014/chart" uri="{C3380CC4-5D6E-409C-BE32-E72D297353CC}">
                  <c16:uniqueId val="{00000001-1F8A-4E62-A17D-27B59AA26CFE}"/>
                </c:ext>
              </c:extLst>
            </c:dLbl>
            <c:dLbl>
              <c:idx val="1"/>
              <c:layout>
                <c:manualLayout>
                  <c:x val="0.1250638037835983"/>
                  <c:y val="-0.1961374873293336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8A-4E62-A17D-27B59AA26CFE}"/>
                </c:ext>
              </c:extLst>
            </c:dLbl>
            <c:dLbl>
              <c:idx val="3"/>
              <c:layout>
                <c:manualLayout>
                  <c:x val="-0.10553250656293921"/>
                  <c:y val="3.532221140935775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B71-4F41-9C0F-F00AFD28843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Re-refined</c:v>
                </c:pt>
                <c:pt idx="2">
                  <c:v>VGO/MDO + Regen.-a</c:v>
                </c:pt>
                <c:pt idx="3">
                  <c:v>All other-b</c:v>
                </c:pt>
              </c:strCache>
            </c:strRef>
          </c:cat>
          <c:val>
            <c:numRef>
              <c:f>Sheet1!$B$2:$B$5</c:f>
              <c:numCache>
                <c:formatCode>0%</c:formatCode>
                <c:ptCount val="4"/>
                <c:pt idx="0">
                  <c:v>0.38</c:v>
                </c:pt>
                <c:pt idx="1">
                  <c:v>0.34</c:v>
                </c:pt>
                <c:pt idx="2">
                  <c:v>0.26</c:v>
                </c:pt>
                <c:pt idx="3">
                  <c:v>0.02</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RE-REFINING, 2025</a:t>
            </a:r>
            <a:endParaRPr lang="en-IN" sz="1000">
              <a:effectLst/>
            </a:endParaRPr>
          </a:p>
        </c:rich>
      </c:tx>
      <c:layout>
        <c:manualLayout>
          <c:xMode val="edge"/>
          <c:yMode val="edge"/>
          <c:x val="0.27615599596442197"/>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495251237925155"/>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RE-REFINING, 2021</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Basestock-a</c:v>
                </c:pt>
                <c:pt idx="1">
                  <c:v>All other</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RATES BY PRDOUCT IN THE UNITED STATES AND CANADA, 2020 AND 2021-a</a:t>
            </a:r>
            <a:endParaRPr lang="en-IN" sz="1000" dirty="0">
              <a:solidFill>
                <a:schemeClr val="accent1"/>
              </a:solidFill>
              <a:effectLst/>
            </a:endParaRPr>
          </a:p>
        </c:rich>
      </c:tx>
      <c:layout>
        <c:manualLayout>
          <c:xMode val="edge"/>
          <c:yMode val="edge"/>
          <c:x val="0.1527741818965335"/>
          <c:y val="1.215875310550829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HDMO</c:v>
                </c:pt>
                <c:pt idx="2">
                  <c:v>Hydraulic Fluid</c:v>
                </c:pt>
                <c:pt idx="3">
                  <c:v>Metalworking Fluids</c:v>
                </c:pt>
                <c:pt idx="4">
                  <c:v>Industrial Engine Oil</c:v>
                </c:pt>
                <c:pt idx="5">
                  <c:v>Process Oil</c:v>
                </c:pt>
                <c:pt idx="6">
                  <c:v>All Other-b</c:v>
                </c:pt>
              </c:strCache>
            </c:strRef>
          </c:cat>
          <c:val>
            <c:numRef>
              <c:f>Sheet1!$B$2:$B$8</c:f>
              <c:numCache>
                <c:formatCode>0%</c:formatCode>
                <c:ptCount val="7"/>
                <c:pt idx="0">
                  <c:v>0.85</c:v>
                </c:pt>
                <c:pt idx="1">
                  <c:v>0.8</c:v>
                </c:pt>
                <c:pt idx="2">
                  <c:v>0.75</c:v>
                </c:pt>
                <c:pt idx="3">
                  <c:v>0.45</c:v>
                </c:pt>
                <c:pt idx="4">
                  <c:v>0.45</c:v>
                </c:pt>
                <c:pt idx="5">
                  <c:v>0.12</c:v>
                </c:pt>
                <c:pt idx="6">
                  <c:v>0.61</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COLLECTION RATES BY PRODUCT IN THE UNITED STATES AND CANADA, 2020 AND 2021-a</a:t>
            </a:r>
            <a:endParaRPr lang="en-IN" sz="1000" dirty="0">
              <a:solidFill>
                <a:schemeClr val="accent1"/>
              </a:solidFill>
              <a:effectLst/>
            </a:endParaRPr>
          </a:p>
        </c:rich>
      </c:tx>
      <c:layout>
        <c:manualLayout>
          <c:xMode val="edge"/>
          <c:yMode val="edge"/>
          <c:x val="0.12630803502503363"/>
          <c:y val="1.171991434926636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HDMO</c:v>
                </c:pt>
                <c:pt idx="1">
                  <c:v>Hydraulic Fluid</c:v>
                </c:pt>
                <c:pt idx="2">
                  <c:v>PCMO</c:v>
                </c:pt>
                <c:pt idx="3">
                  <c:v>Metalworking Fluids</c:v>
                </c:pt>
                <c:pt idx="4">
                  <c:v>Industrial Engine Oil</c:v>
                </c:pt>
                <c:pt idx="5">
                  <c:v>Process Oil</c:v>
                </c:pt>
                <c:pt idx="6">
                  <c:v>All Other-b</c:v>
                </c:pt>
              </c:strCache>
            </c:strRef>
          </c:cat>
          <c:val>
            <c:numRef>
              <c:f>Sheet1!$B$2:$B$8</c:f>
              <c:numCache>
                <c:formatCode>0%</c:formatCode>
                <c:ptCount val="7"/>
                <c:pt idx="0">
                  <c:v>0.76</c:v>
                </c:pt>
                <c:pt idx="1">
                  <c:v>0.75</c:v>
                </c:pt>
                <c:pt idx="2">
                  <c:v>0.72</c:v>
                </c:pt>
                <c:pt idx="3">
                  <c:v>0.71</c:v>
                </c:pt>
                <c:pt idx="4">
                  <c:v>0.71</c:v>
                </c:pt>
                <c:pt idx="5">
                  <c:v>0.7</c:v>
                </c:pt>
                <c:pt idx="6">
                  <c:v>0.74</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IN THE UNITED STATES AND CANADA, 2020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17-4F41-8DD3-9864A3D2C9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17-4F41-8DD3-9864A3D2C9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517-4F41-8DD3-9864A3D2C93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4D5-4E00-A04D-809D66DC5F3A}"/>
              </c:ext>
            </c:extLst>
          </c:dPt>
          <c:dLbls>
            <c:dLbl>
              <c:idx val="0"/>
              <c:layout>
                <c:manualLayout>
                  <c:x val="-0.21284091372172059"/>
                  <c:y val="1.0370922873523774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6915251564199893"/>
                      <c:h val="0.15144069939785457"/>
                    </c:manualLayout>
                  </c15:layout>
                </c:ext>
                <c:ext xmlns:c16="http://schemas.microsoft.com/office/drawing/2014/chart" uri="{C3380CC4-5D6E-409C-BE32-E72D297353CC}">
                  <c16:uniqueId val="{00000001-3517-4F41-8DD3-9864A3D2C935}"/>
                </c:ext>
              </c:extLst>
            </c:dLbl>
            <c:dLbl>
              <c:idx val="1"/>
              <c:layout>
                <c:manualLayout>
                  <c:x val="0.10709601867525781"/>
                  <c:y val="-0.16564063631334527"/>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231228407099795"/>
                      <c:h val="0.15957160247432225"/>
                    </c:manualLayout>
                  </c15:layout>
                </c:ext>
                <c:ext xmlns:c16="http://schemas.microsoft.com/office/drawing/2014/chart" uri="{C3380CC4-5D6E-409C-BE32-E72D297353CC}">
                  <c16:uniqueId val="{00000003-3517-4F41-8DD3-9864A3D2C935}"/>
                </c:ext>
              </c:extLst>
            </c:dLbl>
            <c:dLbl>
              <c:idx val="2"/>
              <c:layout>
                <c:manualLayout>
                  <c:x val="-3.203361329910949E-2"/>
                  <c:y val="7.4076758039869517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9797566159564636"/>
                      <c:h val="0.2041815329692625"/>
                    </c:manualLayout>
                  </c15:layout>
                </c:ext>
                <c:ext xmlns:c16="http://schemas.microsoft.com/office/drawing/2014/chart" uri="{C3380CC4-5D6E-409C-BE32-E72D297353CC}">
                  <c16:uniqueId val="{00000005-3517-4F41-8DD3-9864A3D2C935}"/>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4D5-4E00-A04D-809D66DC5F3A}"/>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Re-refining</c:v>
                </c:pt>
                <c:pt idx="2">
                  <c:v>VGO/MDO + Regen.-a</c:v>
                </c:pt>
                <c:pt idx="3">
                  <c:v>All other-b</c:v>
                </c:pt>
              </c:strCache>
            </c:strRef>
          </c:cat>
          <c:val>
            <c:numRef>
              <c:f>Sheet1!$B$2:$B$5</c:f>
              <c:numCache>
                <c:formatCode>#,##0.0</c:formatCode>
                <c:ptCount val="4"/>
                <c:pt idx="0">
                  <c:v>0.38</c:v>
                </c:pt>
                <c:pt idx="1">
                  <c:v>0.35</c:v>
                </c:pt>
                <c:pt idx="2">
                  <c:v>0.25</c:v>
                </c:pt>
                <c:pt idx="3">
                  <c:v>0.02</c:v>
                </c:pt>
              </c:numCache>
            </c:numRef>
          </c:val>
          <c:extLst>
            <c:ext xmlns:c16="http://schemas.microsoft.com/office/drawing/2014/chart" uri="{C3380CC4-5D6E-409C-BE32-E72D297353CC}">
              <c16:uniqueId val="{00000000-FACE-4B3D-ACA4-E2AC5AC4EAC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IN THE UNITED STATES AND CANADA, 2021</a:t>
            </a:r>
            <a:endParaRPr lang="en-IN" sz="1000" dirty="0">
              <a:solidFill>
                <a:schemeClr val="accent1"/>
              </a:solidFill>
              <a:effectLst/>
            </a:endParaRPr>
          </a:p>
        </c:rich>
      </c:tx>
      <c:layout>
        <c:manualLayout>
          <c:xMode val="edge"/>
          <c:yMode val="edge"/>
          <c:x val="0.15196594263121471"/>
          <c:y val="4.065522131486028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17-4F41-8DD3-9864A3D2C9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17-4F41-8DD3-9864A3D2C9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517-4F41-8DD3-9864A3D2C93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EB1-4039-AC3D-C610187ACA3C}"/>
              </c:ext>
            </c:extLst>
          </c:dPt>
          <c:dLbls>
            <c:dLbl>
              <c:idx val="0"/>
              <c:layout>
                <c:manualLayout>
                  <c:x val="-0.18819617634341604"/>
                  <c:y val="-1.0415099413220309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898863960520436"/>
                      <c:h val="0.12298204447745235"/>
                    </c:manualLayout>
                  </c15:layout>
                </c:ext>
                <c:ext xmlns:c16="http://schemas.microsoft.com/office/drawing/2014/chart" uri="{C3380CC4-5D6E-409C-BE32-E72D297353CC}">
                  <c16:uniqueId val="{00000001-3517-4F41-8DD3-9864A3D2C935}"/>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6937980127160132"/>
                      <c:h val="0.12603136462960773"/>
                    </c:manualLayout>
                  </c15:layout>
                </c:ext>
                <c:ext xmlns:c16="http://schemas.microsoft.com/office/drawing/2014/chart" uri="{C3380CC4-5D6E-409C-BE32-E72D297353CC}">
                  <c16:uniqueId val="{00000003-3517-4F41-8DD3-9864A3D2C935}"/>
                </c:ext>
              </c:extLst>
            </c:dLbl>
            <c:dLbl>
              <c:idx val="2"/>
              <c:layout>
                <c:manualLayout>
                  <c:x val="6.0555422726927821E-3"/>
                  <c:y val="4.3121207065394219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5414915111475"/>
                      <c:h val="0.15040147528328396"/>
                    </c:manualLayout>
                  </c15:layout>
                </c:ext>
                <c:ext xmlns:c16="http://schemas.microsoft.com/office/drawing/2014/chart" uri="{C3380CC4-5D6E-409C-BE32-E72D297353CC}">
                  <c16:uniqueId val="{00000005-3517-4F41-8DD3-9864A3D2C935}"/>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7-5EB1-4039-AC3D-C610187ACA3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Re-refining</c:v>
                </c:pt>
                <c:pt idx="2">
                  <c:v>VGO/MDO + Regen.-a</c:v>
                </c:pt>
                <c:pt idx="3">
                  <c:v>All other-b</c:v>
                </c:pt>
              </c:strCache>
            </c:strRef>
          </c:cat>
          <c:val>
            <c:numRef>
              <c:f>Sheet1!$B$2:$B$5</c:f>
              <c:numCache>
                <c:formatCode>#,##0.0</c:formatCode>
                <c:ptCount val="4"/>
                <c:pt idx="0">
                  <c:v>0.38</c:v>
                </c:pt>
                <c:pt idx="1">
                  <c:v>0.34</c:v>
                </c:pt>
                <c:pt idx="2">
                  <c:v>0.26</c:v>
                </c:pt>
                <c:pt idx="3">
                  <c:v>0.02</c:v>
                </c:pt>
              </c:numCache>
            </c:numRef>
          </c:val>
          <c:extLst>
            <c:ext xmlns:c16="http://schemas.microsoft.com/office/drawing/2014/chart" uri="{C3380CC4-5D6E-409C-BE32-E72D297353CC}">
              <c16:uniqueId val="{00000000-FACE-4B3D-ACA4-E2AC5AC4EAC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u="none" strike="noStrike" kern="1200" spc="0" baseline="0" dirty="0">
                <a:solidFill>
                  <a:schemeClr val="accent1"/>
                </a:solidFill>
                <a:effectLst/>
                <a:latin typeface="Lucida Sans" panose="020B0602030504020204" pitchFamily="34" charset="0"/>
                <a:ea typeface="+mn-ea"/>
                <a:cs typeface="+mn-cs"/>
              </a:rPr>
              <a:t>PROJECTED FINISHED LUBRICANT MARKET IN UNITED STATES AND CANADA, 2020-2030</a:t>
            </a:r>
          </a:p>
        </c:rich>
      </c:tx>
      <c:layout>
        <c:manualLayout>
          <c:xMode val="edge"/>
          <c:yMode val="edge"/>
          <c:x val="0.22117346722563683"/>
          <c:y val="1.229608340141187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1.1574075128871159E-3"/>
                  <c:y val="-3.569480161286124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FF5-4272-B014-95B8D9CADDA2}"/>
                </c:ext>
              </c:extLst>
            </c:dLbl>
            <c:dLbl>
              <c:idx val="1"/>
              <c:layout>
                <c:manualLayout>
                  <c:x val="0"/>
                  <c:y val="2.758602217241891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FF5-4272-B014-95B8D9CADDA2}"/>
                </c:ext>
              </c:extLst>
            </c:dLbl>
            <c:dLbl>
              <c:idx val="2"/>
              <c:layout>
                <c:manualLayout>
                  <c:x val="-2.8971515753204659E-3"/>
                  <c:y val="6.238097881158717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FF5-4272-B014-95B8D9CADDA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Consumer</c:v>
                </c:pt>
                <c:pt idx="2">
                  <c:v>Commercial</c:v>
                </c:pt>
              </c:strCache>
            </c:strRef>
          </c:cat>
          <c:val>
            <c:numRef>
              <c:f>Sheet1!$B$2:$B$4</c:f>
              <c:numCache>
                <c:formatCode>0.0</c:formatCode>
                <c:ptCount val="3"/>
                <c:pt idx="0">
                  <c:v>4233.3</c:v>
                </c:pt>
                <c:pt idx="1">
                  <c:v>1998</c:v>
                </c:pt>
                <c:pt idx="2" formatCode="#,##0.0">
                  <c:v>1840</c:v>
                </c:pt>
              </c:numCache>
            </c:numRef>
          </c:val>
          <c:extLst>
            <c:ext xmlns:c16="http://schemas.microsoft.com/office/drawing/2014/chart" uri="{C3380CC4-5D6E-409C-BE32-E72D297353CC}">
              <c16:uniqueId val="{00000000-9FF5-4272-B014-95B8D9CADDA2}"/>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0"/>
                  <c:y val="-2.84881207265610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FF5-4272-B014-95B8D9CADDA2}"/>
                </c:ext>
              </c:extLst>
            </c:dLbl>
            <c:dLbl>
              <c:idx val="1"/>
              <c:layout>
                <c:manualLayout>
                  <c:x val="-1.6975114091044199E-16"/>
                  <c:y val="3.659690016700076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FF5-4272-B014-95B8D9CADDA2}"/>
                </c:ext>
              </c:extLst>
            </c:dLbl>
            <c:dLbl>
              <c:idx val="2"/>
              <c:layout>
                <c:manualLayout>
                  <c:x val="-4.0618624290849519E-3"/>
                  <c:y val="3.603340443149641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FF5-4272-B014-95B8D9CADDA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Industrial</c:v>
                </c:pt>
                <c:pt idx="1">
                  <c:v>Consumer</c:v>
                </c:pt>
                <c:pt idx="2">
                  <c:v>Commercial</c:v>
                </c:pt>
              </c:strCache>
            </c:strRef>
          </c:cat>
          <c:val>
            <c:numRef>
              <c:f>Sheet1!$C$2:$C$4</c:f>
              <c:numCache>
                <c:formatCode>#,##0.0</c:formatCode>
                <c:ptCount val="3"/>
                <c:pt idx="0">
                  <c:v>4262.2</c:v>
                </c:pt>
                <c:pt idx="1">
                  <c:v>2013.3</c:v>
                </c:pt>
                <c:pt idx="2">
                  <c:v>1872</c:v>
                </c:pt>
              </c:numCache>
            </c:numRef>
          </c:val>
          <c:extLst>
            <c:ext xmlns:c16="http://schemas.microsoft.com/office/drawing/2014/chart" uri="{C3380CC4-5D6E-409C-BE32-E72D297353CC}">
              <c16:uniqueId val="{00000001-9FF5-4272-B014-95B8D9CADDA2}"/>
            </c:ext>
          </c:extLst>
        </c:ser>
        <c:ser>
          <c:idx val="2"/>
          <c:order val="2"/>
          <c:tx>
            <c:strRef>
              <c:f>Sheet1!$D$1</c:f>
              <c:strCache>
                <c:ptCount val="1"/>
                <c:pt idx="0">
                  <c:v>2025</c:v>
                </c:pt>
              </c:strCache>
            </c:strRef>
          </c:tx>
          <c:spPr>
            <a:solidFill>
              <a:schemeClr val="accent3"/>
            </a:solidFill>
            <a:ln>
              <a:noFill/>
            </a:ln>
            <a:effectLst/>
          </c:spPr>
          <c:invertIfNegative val="0"/>
          <c:dLbls>
            <c:dLbl>
              <c:idx val="0"/>
              <c:layout>
                <c:manualLayout>
                  <c:x val="-1.1646982688738275E-3"/>
                  <c:y val="3.929814205601147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FF5-4272-B014-95B8D9CADDA2}"/>
                </c:ext>
              </c:extLst>
            </c:dLbl>
            <c:dLbl>
              <c:idx val="1"/>
              <c:layout>
                <c:manualLayout>
                  <c:x val="-7.2907559867752358E-6"/>
                  <c:y val="7.409337200143830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FF5-4272-B014-95B8D9CADDA2}"/>
                </c:ext>
              </c:extLst>
            </c:dLbl>
            <c:dLbl>
              <c:idx val="2"/>
              <c:layout>
                <c:manualLayout>
                  <c:x val="2.3148150257741892E-3"/>
                  <c:y val="5.4050106647253438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FF5-4272-B014-95B8D9CADDA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Industrial</c:v>
                </c:pt>
                <c:pt idx="1">
                  <c:v>Consumer</c:v>
                </c:pt>
                <c:pt idx="2">
                  <c:v>Commercial</c:v>
                </c:pt>
              </c:strCache>
            </c:strRef>
          </c:cat>
          <c:val>
            <c:numRef>
              <c:f>Sheet1!$D$2:$D$4</c:f>
              <c:numCache>
                <c:formatCode>#,##0.0</c:formatCode>
                <c:ptCount val="3"/>
                <c:pt idx="0" formatCode="General">
                  <c:v>4376.2</c:v>
                </c:pt>
                <c:pt idx="1">
                  <c:v>2078.8000000000002</c:v>
                </c:pt>
                <c:pt idx="2">
                  <c:v>2010.7</c:v>
                </c:pt>
              </c:numCache>
            </c:numRef>
          </c:val>
          <c:extLst>
            <c:ext xmlns:c16="http://schemas.microsoft.com/office/drawing/2014/chart" uri="{C3380CC4-5D6E-409C-BE32-E72D297353CC}">
              <c16:uniqueId val="{00000002-9FF5-4272-B014-95B8D9CADDA2}"/>
            </c:ext>
          </c:extLst>
        </c:ser>
        <c:ser>
          <c:idx val="3"/>
          <c:order val="3"/>
          <c:tx>
            <c:strRef>
              <c:f>Sheet1!$E$1</c:f>
              <c:strCache>
                <c:ptCount val="1"/>
                <c:pt idx="0">
                  <c:v>2030</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Consumer</c:v>
                </c:pt>
                <c:pt idx="2">
                  <c:v>Commercial</c:v>
                </c:pt>
              </c:strCache>
            </c:strRef>
          </c:cat>
          <c:val>
            <c:numRef>
              <c:f>Sheet1!$E$2:$E$4</c:f>
              <c:numCache>
                <c:formatCode>#,##0.0</c:formatCode>
                <c:ptCount val="3"/>
                <c:pt idx="0">
                  <c:v>4349.5</c:v>
                </c:pt>
                <c:pt idx="1">
                  <c:v>1963</c:v>
                </c:pt>
                <c:pt idx="2">
                  <c:v>1902</c:v>
                </c:pt>
              </c:numCache>
            </c:numRef>
          </c:val>
          <c:extLst>
            <c:ext xmlns:c16="http://schemas.microsoft.com/office/drawing/2014/chart" uri="{C3380CC4-5D6E-409C-BE32-E72D297353CC}">
              <c16:uniqueId val="{00000001-1073-4953-B54D-254562DDD0DC}"/>
            </c:ext>
          </c:extLst>
        </c:ser>
        <c:dLbls>
          <c:showLegendKey val="0"/>
          <c:showVal val="0"/>
          <c:showCatName val="0"/>
          <c:showSerName val="0"/>
          <c:showPercent val="0"/>
          <c:showBubbleSize val="0"/>
        </c:dLbls>
        <c:gapWidth val="219"/>
        <c:overlap val="-27"/>
        <c:axId val="513041119"/>
        <c:axId val="513043199"/>
      </c:barChart>
      <c:catAx>
        <c:axId val="51304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3199"/>
        <c:crosses val="autoZero"/>
        <c:auto val="1"/>
        <c:lblAlgn val="ctr"/>
        <c:lblOffset val="100"/>
        <c:noMultiLvlLbl val="0"/>
      </c:catAx>
      <c:valAx>
        <c:axId val="513043199"/>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1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0.59</c:v>
                </c:pt>
                <c:pt idx="1">
                  <c:v>0.41</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dLbl>
              <c:idx val="1"/>
              <c:layout>
                <c:manualLayout>
                  <c:x val="0.12725281260381022"/>
                  <c:y val="0.1998406445614665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4531410796960553"/>
                      <c:h val="0.22318041989053974"/>
                    </c:manualLayout>
                  </c15:layout>
                </c:ext>
                <c:ext xmlns:c16="http://schemas.microsoft.com/office/drawing/2014/chart" uri="{C3380CC4-5D6E-409C-BE32-E72D297353CC}">
                  <c16:uniqueId val="{00000003-F25B-43B5-92DB-FB3A9D2677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0.74</c:v>
                </c:pt>
                <c:pt idx="1">
                  <c:v>0.26</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7FB-46F7-A7D0-0F64220C4F56}"/>
              </c:ext>
            </c:extLst>
          </c:dPt>
          <c:dLbls>
            <c:dLbl>
              <c:idx val="0"/>
              <c:layout>
                <c:manualLayout>
                  <c:x val="-0.12048258543509127"/>
                  <c:y val="0.1087403053791201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0951302404564281"/>
                      <c:h val="0.23720222637580926"/>
                    </c:manualLayout>
                  </c15:layout>
                </c:ext>
                <c:ext xmlns:c16="http://schemas.microsoft.com/office/drawing/2014/chart" uri="{C3380CC4-5D6E-409C-BE32-E72D297353CC}">
                  <c16:uniqueId val="{00000001-1F8A-4E62-A17D-27B59AA26CFE}"/>
                </c:ext>
              </c:extLst>
            </c:dLbl>
            <c:dLbl>
              <c:idx val="1"/>
              <c:layout>
                <c:manualLayout>
                  <c:x val="0.10560035124154128"/>
                  <c:y val="-0.1965224263797656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8A-4E62-A17D-27B59AA26CFE}"/>
                </c:ext>
              </c:extLst>
            </c:dLbl>
            <c:dLbl>
              <c:idx val="2"/>
              <c:layout>
                <c:manualLayout>
                  <c:x val="-2.2648110334446091E-2"/>
                  <c:y val="0.13964164347716879"/>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F8A-4E62-A17D-27B59AA26CFE}"/>
                </c:ext>
              </c:extLst>
            </c:dLbl>
            <c:dLbl>
              <c:idx val="3"/>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7-17FB-46F7-A7D0-0F64220C4F5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Re-refining</c:v>
                </c:pt>
                <c:pt idx="2">
                  <c:v>VGO/MDO + Regen.-a</c:v>
                </c:pt>
                <c:pt idx="3">
                  <c:v>All other-b</c:v>
                </c:pt>
              </c:strCache>
            </c:strRef>
          </c:cat>
          <c:val>
            <c:numRef>
              <c:f>Sheet1!$B$2:$B$5</c:f>
              <c:numCache>
                <c:formatCode>0%</c:formatCode>
                <c:ptCount val="4"/>
                <c:pt idx="0">
                  <c:v>0.38</c:v>
                </c:pt>
                <c:pt idx="1">
                  <c:v>0.37</c:v>
                </c:pt>
                <c:pt idx="2">
                  <c:v>0.24</c:v>
                </c:pt>
                <c:pt idx="3">
                  <c:v>0.01</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Basestock-a</c:v>
                </c:pt>
                <c:pt idx="1">
                  <c:v>All other</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GENERATION, 2030</a:t>
            </a:r>
            <a:endParaRPr lang="en-IN" sz="1000">
              <a:effectLst/>
            </a:endParaRPr>
          </a:p>
        </c:rich>
      </c:tx>
      <c:layout>
        <c:manualLayout>
          <c:xMode val="edge"/>
          <c:yMode val="edge"/>
          <c:x val="0.27096447995546946"/>
          <c:y val="4.0472179678631773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0917577609388016"/>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D25-4831-BD5A-E84CC8EAAD6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D25-4831-BD5A-E84CC8EAAD65}"/>
              </c:ext>
            </c:extLst>
          </c:dPt>
          <c:dLbls>
            <c:dLbl>
              <c:idx val="1"/>
              <c:layout>
                <c:manualLayout>
                  <c:x val="0.18005125647953799"/>
                  <c:y val="0.1125381537930080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6749620214998898"/>
                      <c:h val="0.15460372637237338"/>
                    </c:manualLayout>
                  </c15:layout>
                </c:ext>
                <c:ext xmlns:c16="http://schemas.microsoft.com/office/drawing/2014/chart" uri="{C3380CC4-5D6E-409C-BE32-E72D297353CC}">
                  <c16:uniqueId val="{00000003-FD25-4831-BD5A-E84CC8EAAD6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0.56000000000000005</c:v>
                </c:pt>
                <c:pt idx="1">
                  <c:v>0.44</c:v>
                </c:pt>
              </c:numCache>
            </c:numRef>
          </c:val>
          <c:extLst>
            <c:ext xmlns:c16="http://schemas.microsoft.com/office/drawing/2014/chart" uri="{C3380CC4-5D6E-409C-BE32-E72D297353CC}">
              <c16:uniqueId val="{00000004-FD25-4831-BD5A-E84CC8EAAD6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DB-4969-8BED-1064A49868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DB-4969-8BED-1064A498685C}"/>
              </c:ext>
            </c:extLst>
          </c:dPt>
          <c:dLbls>
            <c:dLbl>
              <c:idx val="0"/>
              <c:layout>
                <c:manualLayout>
                  <c:x val="-0.27452736655017268"/>
                  <c:y val="-2.735716122328951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424304483935018"/>
                      <c:h val="0.18683836425796804"/>
                    </c:manualLayout>
                  </c15:layout>
                </c:ext>
                <c:ext xmlns:c16="http://schemas.microsoft.com/office/drawing/2014/chart" uri="{C3380CC4-5D6E-409C-BE32-E72D297353CC}">
                  <c16:uniqueId val="{00000001-69DB-4969-8BED-1064A498685C}"/>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242243346700217"/>
                      <c:h val="0.15535109528145782"/>
                    </c:manualLayout>
                  </c15:layout>
                </c:ext>
                <c:ext xmlns:c16="http://schemas.microsoft.com/office/drawing/2014/chart" uri="{C3380CC4-5D6E-409C-BE32-E72D297353CC}">
                  <c16:uniqueId val="{00000003-69DB-4969-8BED-1064A498685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0.6</c:v>
                </c:pt>
                <c:pt idx="1">
                  <c:v>0.4</c:v>
                </c:pt>
              </c:numCache>
            </c:numRef>
          </c:val>
          <c:extLst>
            <c:ext xmlns:c16="http://schemas.microsoft.com/office/drawing/2014/chart" uri="{C3380CC4-5D6E-409C-BE32-E72D297353CC}">
              <c16:uniqueId val="{00000004-69DB-4969-8BED-1064A498685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87-4DE0-89AC-B9037CF2E00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987-4DE0-89AC-B9037CF2E00C}"/>
              </c:ext>
            </c:extLst>
          </c:dPt>
          <c:dLbls>
            <c:dLbl>
              <c:idx val="0"/>
              <c:layout>
                <c:manualLayout>
                  <c:x val="-0.20820593156605938"/>
                  <c:y val="-0.1779118540364684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7465149382096"/>
                      <c:h val="0.15430847048091109"/>
                    </c:manualLayout>
                  </c15:layout>
                </c:ext>
                <c:ext xmlns:c16="http://schemas.microsoft.com/office/drawing/2014/chart" uri="{C3380CC4-5D6E-409C-BE32-E72D297353CC}">
                  <c16:uniqueId val="{00000001-1987-4DE0-89AC-B9037CF2E00C}"/>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837679522643469"/>
                      <c:h val="0.18141671529512521"/>
                    </c:manualLayout>
                  </c15:layout>
                </c:ext>
                <c:ext xmlns:c16="http://schemas.microsoft.com/office/drawing/2014/chart" uri="{C3380CC4-5D6E-409C-BE32-E72D297353CC}">
                  <c16:uniqueId val="{00000003-1987-4DE0-89AC-B9037CF2E00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0.75</c:v>
                </c:pt>
                <c:pt idx="1">
                  <c:v>0.25</c:v>
                </c:pt>
              </c:numCache>
            </c:numRef>
          </c:val>
          <c:extLst>
            <c:ext xmlns:c16="http://schemas.microsoft.com/office/drawing/2014/chart" uri="{C3380CC4-5D6E-409C-BE32-E72D297353CC}">
              <c16:uniqueId val="{00000004-1987-4DE0-89AC-B9037CF2E00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36B-4253-9FC2-62A3308AF9A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36B-4253-9FC2-62A3308AF9A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36B-4253-9FC2-62A3308AF9A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A6F-4773-B283-DA91D5AB0AF2}"/>
              </c:ext>
            </c:extLst>
          </c:dPt>
          <c:dLbls>
            <c:dLbl>
              <c:idx val="1"/>
              <c:layout>
                <c:manualLayout>
                  <c:x val="0.1156699619811441"/>
                  <c:y val="-0.18466740597248324"/>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3302045627831571"/>
                      <c:h val="0.17724621609293842"/>
                    </c:manualLayout>
                  </c15:layout>
                </c:ext>
                <c:ext xmlns:c16="http://schemas.microsoft.com/office/drawing/2014/chart" uri="{C3380CC4-5D6E-409C-BE32-E72D297353CC}">
                  <c16:uniqueId val="{00000003-436B-4253-9FC2-62A3308AF9A9}"/>
                </c:ext>
              </c:extLst>
            </c:dLbl>
            <c:dLbl>
              <c:idx val="2"/>
              <c:layout>
                <c:manualLayout>
                  <c:x val="1.410978367505198E-2"/>
                  <c:y val="7.4192195649611173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36B-4253-9FC2-62A3308AF9A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Fuel</c:v>
                </c:pt>
                <c:pt idx="1">
                  <c:v>Re-refining</c:v>
                </c:pt>
                <c:pt idx="2">
                  <c:v>VGO/MDO + Regen.-a</c:v>
                </c:pt>
                <c:pt idx="3">
                  <c:v>All other-b</c:v>
                </c:pt>
              </c:strCache>
            </c:strRef>
          </c:cat>
          <c:val>
            <c:numRef>
              <c:f>Sheet1!$B$2:$B$5</c:f>
              <c:numCache>
                <c:formatCode>0%</c:formatCode>
                <c:ptCount val="4"/>
                <c:pt idx="0">
                  <c:v>0.38</c:v>
                </c:pt>
                <c:pt idx="1">
                  <c:v>0.37</c:v>
                </c:pt>
                <c:pt idx="2">
                  <c:v>0.24</c:v>
                </c:pt>
                <c:pt idx="3">
                  <c:v>0.01</c:v>
                </c:pt>
              </c:numCache>
            </c:numRef>
          </c:val>
          <c:extLst>
            <c:ext xmlns:c16="http://schemas.microsoft.com/office/drawing/2014/chart" uri="{C3380CC4-5D6E-409C-BE32-E72D297353CC}">
              <c16:uniqueId val="{00000006-436B-4253-9FC2-62A3308AF9A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1978724013292286"/>
          <c:y val="0.20651917986312224"/>
          <c:w val="0.56042551973415422"/>
          <c:h val="0.70721814896169344"/>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4EA-4C24-A1EB-9D85D5CB27F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4EA-4C24-A1EB-9D85D5CB27F9}"/>
              </c:ext>
            </c:extLst>
          </c:dPt>
          <c:dLbls>
            <c:dLbl>
              <c:idx val="0"/>
              <c:layout>
                <c:manualLayout>
                  <c:x val="-0.27364025991261648"/>
                  <c:y val="-3.401124195824312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814277498614302"/>
                      <c:h val="0.13011957510822775"/>
                    </c:manualLayout>
                  </c15:layout>
                </c:ext>
                <c:ext xmlns:c16="http://schemas.microsoft.com/office/drawing/2014/chart" uri="{C3380CC4-5D6E-409C-BE32-E72D297353CC}">
                  <c16:uniqueId val="{00000001-74EA-4C24-A1EB-9D85D5CB27F9}"/>
                </c:ext>
              </c:extLst>
            </c:dLbl>
            <c:dLbl>
              <c:idx val="1"/>
              <c:layout>
                <c:manualLayout>
                  <c:x val="0.2438733953882945"/>
                  <c:y val="8.128631330825998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432259558710639"/>
                      <c:h val="0.13011957510822775"/>
                    </c:manualLayout>
                  </c15:layout>
                </c:ext>
                <c:ext xmlns:c16="http://schemas.microsoft.com/office/drawing/2014/chart" uri="{C3380CC4-5D6E-409C-BE32-E72D297353CC}">
                  <c16:uniqueId val="{00000003-74EA-4C24-A1EB-9D85D5CB27F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Basestock-a</c:v>
                </c:pt>
                <c:pt idx="1">
                  <c:v>All other-c</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4-74EA-4C24-A1EB-9D85D5CB27F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r>
              <a:rPr lang="en-US" sz="1000" b="1" i="0" u="none" strike="noStrike" kern="1200" spc="0" baseline="0">
                <a:solidFill>
                  <a:srgbClr val="27638E"/>
                </a:solidFill>
                <a:effectLst/>
                <a:latin typeface="Lucida Sans" panose="020B0602030504020204" pitchFamily="34" charset="0"/>
                <a:ea typeface="+mn-ea"/>
                <a:cs typeface="+mn-cs"/>
              </a:rPr>
              <a:t>USED OIL MATERIAL BALANCE IN WESTERN EUROPE, 2021-2030 (MILLION TONS)</a:t>
            </a:r>
          </a:p>
        </c:rich>
      </c:tx>
      <c:layout>
        <c:manualLayout>
          <c:xMode val="edge"/>
          <c:yMode val="edge"/>
          <c:x val="0.16636510554283404"/>
          <c:y val="5.7555233066664043E-3"/>
        </c:manualLayout>
      </c:layout>
      <c:overlay val="0"/>
      <c:spPr>
        <a:noFill/>
        <a:ln>
          <a:noFill/>
        </a:ln>
        <a:effectLst/>
      </c:spPr>
      <c:txPr>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endParaRPr lang="en-US"/>
        </a:p>
      </c:txPr>
    </c:title>
    <c:autoTitleDeleted val="0"/>
    <c:plotArea>
      <c:layout>
        <c:manualLayout>
          <c:layoutTarget val="inner"/>
          <c:xMode val="edge"/>
          <c:yMode val="edge"/>
          <c:x val="9.2217806333916977E-2"/>
          <c:y val="0.17441741373481506"/>
          <c:w val="0.9077821413992968"/>
          <c:h val="0.53536394477360461"/>
        </c:manualLayout>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dLbls>
            <c:dLbl>
              <c:idx val="0"/>
              <c:layout>
                <c:manualLayout>
                  <c:x val="-1.695113428448328E-2"/>
                  <c:y val="1.04302434353115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B56-4B73-85A8-2DAA32359731}"/>
                </c:ext>
              </c:extLst>
            </c:dLbl>
            <c:dLbl>
              <c:idx val="1"/>
              <c:layout>
                <c:manualLayout>
                  <c:x val="-1.3560907427586623E-2"/>
                  <c:y val="-4.780473016752236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B56-4B73-85A8-2DAA32359731}"/>
                </c:ext>
              </c:extLst>
            </c:dLbl>
            <c:dLbl>
              <c:idx val="2"/>
              <c:layout>
                <c:manualLayout>
                  <c:x val="-1.6951134284483339E-2"/>
                  <c:y val="-4.780473016752236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B56-4B73-85A8-2DAA32359731}"/>
                </c:ext>
              </c:extLst>
            </c:dLbl>
            <c:dLbl>
              <c:idx val="3"/>
              <c:layout>
                <c:manualLayout>
                  <c:x val="-1.356090742758662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B56-4B73-85A8-2DAA32359731}"/>
                </c:ext>
              </c:extLst>
            </c:dLbl>
            <c:dLbl>
              <c:idx val="4"/>
              <c:layout>
                <c:manualLayout>
                  <c:x val="-6.7804537137934355E-3"/>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B56-4B73-85A8-2DAA32359731}"/>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Sheet1!$B$2:$B$6</c:f>
              <c:numCache>
                <c:formatCode>General</c:formatCode>
                <c:ptCount val="5"/>
                <c:pt idx="0">
                  <c:v>3281.6</c:v>
                </c:pt>
                <c:pt idx="1">
                  <c:v>1902.7</c:v>
                </c:pt>
                <c:pt idx="2">
                  <c:v>1596.1</c:v>
                </c:pt>
                <c:pt idx="3">
                  <c:v>877.3</c:v>
                </c:pt>
                <c:pt idx="4">
                  <c:v>570.20000000000005</c:v>
                </c:pt>
              </c:numCache>
            </c:numRef>
          </c:val>
          <c:extLst>
            <c:ext xmlns:c16="http://schemas.microsoft.com/office/drawing/2014/chart" uri="{C3380CC4-5D6E-409C-BE32-E72D297353CC}">
              <c16:uniqueId val="{00000000-22C0-4EAB-B503-A1DD26A2EAF6}"/>
            </c:ext>
          </c:extLst>
        </c:ser>
        <c:ser>
          <c:idx val="1"/>
          <c:order val="1"/>
          <c:tx>
            <c:strRef>
              <c:f>Sheet1!$C$1</c:f>
              <c:strCache>
                <c:ptCount val="1"/>
                <c:pt idx="0">
                  <c:v>2025</c:v>
                </c:pt>
              </c:strCache>
            </c:strRef>
          </c:tx>
          <c:spPr>
            <a:solidFill>
              <a:schemeClr val="accent2"/>
            </a:solidFill>
            <a:ln>
              <a:noFill/>
            </a:ln>
            <a:effectLst/>
          </c:spPr>
          <c:invertIfNegative val="0"/>
          <c:dLbls>
            <c:dLbl>
              <c:idx val="0"/>
              <c:layout>
                <c:manualLayout>
                  <c:x val="-1.6951134284483308E-2"/>
                  <c:y val="1.04302434353115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56-4B73-85A8-2DAA32359731}"/>
                </c:ext>
              </c:extLst>
            </c:dLbl>
            <c:dLbl>
              <c:idx val="1"/>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B56-4B73-85A8-2DAA32359731}"/>
                </c:ext>
              </c:extLst>
            </c:dLbl>
            <c:dLbl>
              <c:idx val="3"/>
              <c:layout>
                <c:manualLayout>
                  <c:x val="-3.3902268568967802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B56-4B73-85A8-2DAA32359731}"/>
                </c:ext>
              </c:extLst>
            </c:dLbl>
            <c:dLbl>
              <c:idx val="4"/>
              <c:layout>
                <c:manualLayout>
                  <c:x val="-6.7804537137934355E-3"/>
                  <c:y val="-3.6505852023590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247-459C-8946-AF746F41D413}"/>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Sheet1!$C$2:$C$6</c:f>
              <c:numCache>
                <c:formatCode>General</c:formatCode>
                <c:ptCount val="5"/>
                <c:pt idx="0">
                  <c:v>3562.8</c:v>
                </c:pt>
                <c:pt idx="1">
                  <c:v>2066.4</c:v>
                </c:pt>
                <c:pt idx="2">
                  <c:v>1694.4</c:v>
                </c:pt>
                <c:pt idx="3">
                  <c:v>995.6</c:v>
                </c:pt>
                <c:pt idx="4">
                  <c:v>647.1</c:v>
                </c:pt>
              </c:numCache>
            </c:numRef>
          </c:val>
          <c:extLst>
            <c:ext xmlns:c16="http://schemas.microsoft.com/office/drawing/2014/chart" uri="{C3380CC4-5D6E-409C-BE32-E72D297353CC}">
              <c16:uniqueId val="{00000001-22C0-4EAB-B503-A1DD26A2EAF6}"/>
            </c:ext>
          </c:extLst>
        </c:ser>
        <c:ser>
          <c:idx val="2"/>
          <c:order val="2"/>
          <c:tx>
            <c:strRef>
              <c:f>Sheet1!$D$1</c:f>
              <c:strCache>
                <c:ptCount val="1"/>
                <c:pt idx="0">
                  <c:v>2030</c:v>
                </c:pt>
              </c:strCache>
            </c:strRef>
          </c:tx>
          <c:spPr>
            <a:solidFill>
              <a:schemeClr val="accent3"/>
            </a:solidFill>
            <a:ln>
              <a:noFill/>
            </a:ln>
            <a:effectLst/>
          </c:spPr>
          <c:invertIfNegative val="0"/>
          <c:dLbls>
            <c:dLbl>
              <c:idx val="0"/>
              <c:layout>
                <c:manualLayout>
                  <c:x val="6.7804537137933114E-3"/>
                  <c:y val="-2.390236508376118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B56-4B73-85A8-2DAA32359731}"/>
                </c:ext>
              </c:extLst>
            </c:dLbl>
            <c:dLbl>
              <c:idx val="1"/>
              <c:layout>
                <c:manualLayout>
                  <c:x val="2.373158799827659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4FE-4078-B0F6-C2B24D69F153}"/>
                </c:ext>
              </c:extLst>
            </c:dLbl>
            <c:dLbl>
              <c:idx val="2"/>
              <c:layout>
                <c:manualLayout>
                  <c:x val="1.695113428448328E-2"/>
                  <c:y val="1.56453651529672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4FE-4078-B0F6-C2B24D69F153}"/>
                </c:ext>
              </c:extLst>
            </c:dLbl>
            <c:dLbl>
              <c:idx val="3"/>
              <c:layout>
                <c:manualLayout>
                  <c:x val="2.0341361141379809E-2"/>
                  <c:y val="-2.08604868706230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4FE-4078-B0F6-C2B24D69F153}"/>
                </c:ext>
              </c:extLst>
            </c:dLbl>
            <c:dLbl>
              <c:idx val="4"/>
              <c:layout>
                <c:manualLayout>
                  <c:x val="6.7804537137933114E-3"/>
                  <c:y val="-2.60756085882789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4FE-4078-B0F6-C2B24D69F15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Sheet1!$D$2:$D$6</c:f>
              <c:numCache>
                <c:formatCode>General</c:formatCode>
                <c:ptCount val="5"/>
                <c:pt idx="0">
                  <c:v>3472.4</c:v>
                </c:pt>
                <c:pt idx="1">
                  <c:v>1979.3</c:v>
                </c:pt>
                <c:pt idx="2">
                  <c:v>1642.8</c:v>
                </c:pt>
                <c:pt idx="3">
                  <c:v>1008</c:v>
                </c:pt>
                <c:pt idx="4">
                  <c:v>655.20000000000005</c:v>
                </c:pt>
              </c:numCache>
            </c:numRef>
          </c:val>
          <c:extLst>
            <c:ext xmlns:c16="http://schemas.microsoft.com/office/drawing/2014/chart" uri="{C3380CC4-5D6E-409C-BE32-E72D297353CC}">
              <c16:uniqueId val="{00000002-22C0-4EAB-B503-A1DD26A2EAF6}"/>
            </c:ext>
          </c:extLst>
        </c:ser>
        <c:dLbls>
          <c:showLegendKey val="0"/>
          <c:showVal val="0"/>
          <c:showCatName val="0"/>
          <c:showSerName val="0"/>
          <c:showPercent val="0"/>
          <c:showBubbleSize val="0"/>
        </c:dLbls>
        <c:gapWidth val="219"/>
        <c:overlap val="-27"/>
        <c:axId val="1603029935"/>
        <c:axId val="1603028687"/>
      </c:barChart>
      <c:catAx>
        <c:axId val="160302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8687"/>
        <c:crosses val="autoZero"/>
        <c:auto val="1"/>
        <c:lblAlgn val="ctr"/>
        <c:lblOffset val="100"/>
        <c:noMultiLvlLbl val="0"/>
      </c:catAx>
      <c:valAx>
        <c:axId val="1603028687"/>
        <c:scaling>
          <c:orientation val="minMax"/>
        </c:scaling>
        <c:delete val="0"/>
        <c:axPos val="l"/>
        <c:majorGridlines>
          <c:spPr>
            <a:ln w="9525" cap="flat" cmpd="sng" algn="ctr">
              <a:solidFill>
                <a:schemeClr val="tx1">
                  <a:lumMod val="15000"/>
                  <a:lumOff val="85000"/>
                </a:schemeClr>
              </a:solidFill>
              <a:round/>
            </a:ln>
            <a:effectLst/>
          </c:spPr>
        </c:majorGridlines>
        <c:numFmt formatCode="_(* #,##0.0_);_(* \(#,##0.0\);_(* &quot;-&quot;?_);_(@_)"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993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LIGHT COMMERCIAL VEHICLE PRODUCTION BY COUNTRY IN WESTERN EUROPE, 2019-2021</a:t>
            </a:r>
            <a:endParaRPr lang="en-IN" sz="1000" dirty="0">
              <a:solidFill>
                <a:schemeClr val="accent1"/>
              </a:solidFill>
              <a:effectLst/>
            </a:endParaRPr>
          </a:p>
        </c:rich>
      </c:tx>
      <c:layout>
        <c:manualLayout>
          <c:xMode val="edge"/>
          <c:yMode val="edge"/>
          <c:x val="0.13858441408059285"/>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Germany</c:v>
                </c:pt>
                <c:pt idx="1">
                  <c:v>France</c:v>
                </c:pt>
                <c:pt idx="2">
                  <c:v>UK</c:v>
                </c:pt>
                <c:pt idx="3">
                  <c:v>Italy</c:v>
                </c:pt>
                <c:pt idx="4">
                  <c:v>Spain and Portugal</c:v>
                </c:pt>
                <c:pt idx="5">
                  <c:v>Others</c:v>
                </c:pt>
              </c:strCache>
            </c:strRef>
          </c:cat>
          <c:val>
            <c:numRef>
              <c:f>Sheet1!$B$2:$B$7</c:f>
              <c:numCache>
                <c:formatCode>General</c:formatCode>
                <c:ptCount val="6"/>
                <c:pt idx="0">
                  <c:v>0.2</c:v>
                </c:pt>
                <c:pt idx="1">
                  <c:v>0.5</c:v>
                </c:pt>
                <c:pt idx="2">
                  <c:v>0.1</c:v>
                </c:pt>
                <c:pt idx="3">
                  <c:v>0.3</c:v>
                </c:pt>
                <c:pt idx="4">
                  <c:v>0.4</c:v>
                </c:pt>
                <c:pt idx="5">
                  <c:v>0.10000000000000009</c:v>
                </c:pt>
              </c:numCache>
            </c:numRef>
          </c:val>
          <c:extLst>
            <c:ext xmlns:c16="http://schemas.microsoft.com/office/drawing/2014/chart" uri="{C3380CC4-5D6E-409C-BE32-E72D297353CC}">
              <c16:uniqueId val="{00000000-954B-42B0-9F25-77B09AA4D960}"/>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Germany</c:v>
                </c:pt>
                <c:pt idx="1">
                  <c:v>France</c:v>
                </c:pt>
                <c:pt idx="2">
                  <c:v>UK</c:v>
                </c:pt>
                <c:pt idx="3">
                  <c:v>Italy</c:v>
                </c:pt>
                <c:pt idx="4">
                  <c:v>Spain and Portugal</c:v>
                </c:pt>
                <c:pt idx="5">
                  <c:v>Others</c:v>
                </c:pt>
              </c:strCache>
            </c:strRef>
          </c:cat>
          <c:val>
            <c:numRef>
              <c:f>Sheet1!$C$2:$C$7</c:f>
              <c:numCache>
                <c:formatCode>General</c:formatCode>
                <c:ptCount val="6"/>
                <c:pt idx="0">
                  <c:v>0.1</c:v>
                </c:pt>
                <c:pt idx="1">
                  <c:v>0.4</c:v>
                </c:pt>
                <c:pt idx="2">
                  <c:v>0.1</c:v>
                </c:pt>
                <c:pt idx="3">
                  <c:v>0.3</c:v>
                </c:pt>
                <c:pt idx="4">
                  <c:v>0.3</c:v>
                </c:pt>
                <c:pt idx="5">
                  <c:v>0</c:v>
                </c:pt>
              </c:numCache>
            </c:numRef>
          </c:val>
          <c:extLst>
            <c:ext xmlns:c16="http://schemas.microsoft.com/office/drawing/2014/chart" uri="{C3380CC4-5D6E-409C-BE32-E72D297353CC}">
              <c16:uniqueId val="{00000001-954B-42B0-9F25-77B09AA4D960}"/>
            </c:ext>
          </c:extLst>
        </c:ser>
        <c:ser>
          <c:idx val="2"/>
          <c:order val="2"/>
          <c:tx>
            <c:strRef>
              <c:f>Sheet1!$D$1</c:f>
              <c:strCache>
                <c:ptCount val="1"/>
                <c:pt idx="0">
                  <c:v>2021</c:v>
                </c:pt>
              </c:strCache>
            </c:strRef>
          </c:tx>
          <c:spPr>
            <a:solidFill>
              <a:schemeClr val="accent3"/>
            </a:solidFill>
            <a:ln>
              <a:noFill/>
            </a:ln>
            <a:effectLst/>
          </c:spPr>
          <c:invertIfNegative val="0"/>
          <c:cat>
            <c:strRef>
              <c:f>Sheet1!$A$2:$A$7</c:f>
              <c:strCache>
                <c:ptCount val="6"/>
                <c:pt idx="0">
                  <c:v>Germany</c:v>
                </c:pt>
                <c:pt idx="1">
                  <c:v>France</c:v>
                </c:pt>
                <c:pt idx="2">
                  <c:v>UK</c:v>
                </c:pt>
                <c:pt idx="3">
                  <c:v>Italy</c:v>
                </c:pt>
                <c:pt idx="4">
                  <c:v>Spain and Portugal</c:v>
                </c:pt>
                <c:pt idx="5">
                  <c:v>Others</c:v>
                </c:pt>
              </c:strCache>
            </c:strRef>
          </c:cat>
          <c:val>
            <c:numRef>
              <c:f>Sheet1!$D$2:$D$7</c:f>
              <c:numCache>
                <c:formatCode>General</c:formatCode>
                <c:ptCount val="6"/>
                <c:pt idx="0">
                  <c:v>0.1</c:v>
                </c:pt>
                <c:pt idx="1">
                  <c:v>0.5</c:v>
                </c:pt>
                <c:pt idx="2">
                  <c:v>0.1</c:v>
                </c:pt>
                <c:pt idx="3">
                  <c:v>0.3</c:v>
                </c:pt>
                <c:pt idx="4">
                  <c:v>0.4</c:v>
                </c:pt>
                <c:pt idx="5">
                  <c:v>0</c:v>
                </c:pt>
              </c:numCache>
            </c:numRef>
          </c:val>
          <c:extLst>
            <c:ext xmlns:c16="http://schemas.microsoft.com/office/drawing/2014/chart" uri="{C3380CC4-5D6E-409C-BE32-E72D297353CC}">
              <c16:uniqueId val="{00000002-954B-42B0-9F25-77B09AA4D960}"/>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6624285934846379"/>
          <c:y val="0.88607489531785311"/>
          <c:w val="0.33859271267562147"/>
          <c:h val="6.77631857209322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PASSENGER VEHICLE PRODUCTION BY COUNTRY IN EUROPE, 2019-2021</a:t>
            </a:r>
            <a:endParaRPr lang="en-IN" sz="1000" dirty="0">
              <a:solidFill>
                <a:schemeClr val="accent1"/>
              </a:solidFill>
              <a:effectLst/>
            </a:endParaRPr>
          </a:p>
        </c:rich>
      </c:tx>
      <c:layout>
        <c:manualLayout>
          <c:xMode val="edge"/>
          <c:yMode val="edge"/>
          <c:x val="0.13858441408059285"/>
          <c:y val="8.3930761747663153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7.2642813030724118E-2"/>
          <c:y val="0.17042141172863004"/>
          <c:w val="0.90284738304770729"/>
          <c:h val="0.61528650129002238"/>
        </c:manualLayout>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Germany</c:v>
                </c:pt>
                <c:pt idx="1">
                  <c:v>France</c:v>
                </c:pt>
                <c:pt idx="2">
                  <c:v>UK</c:v>
                </c:pt>
                <c:pt idx="3">
                  <c:v>Italy</c:v>
                </c:pt>
                <c:pt idx="4">
                  <c:v>Spain and Portugal</c:v>
                </c:pt>
                <c:pt idx="5">
                  <c:v>Others</c:v>
                </c:pt>
              </c:strCache>
            </c:strRef>
          </c:cat>
          <c:val>
            <c:numRef>
              <c:f>Sheet1!$B$2:$B$7</c:f>
              <c:numCache>
                <c:formatCode>General</c:formatCode>
                <c:ptCount val="6"/>
                <c:pt idx="0">
                  <c:v>4.7</c:v>
                </c:pt>
                <c:pt idx="1">
                  <c:v>1.6</c:v>
                </c:pt>
                <c:pt idx="2">
                  <c:v>1.3</c:v>
                </c:pt>
                <c:pt idx="3">
                  <c:v>0.6</c:v>
                </c:pt>
                <c:pt idx="4">
                  <c:v>2.4</c:v>
                </c:pt>
                <c:pt idx="5">
                  <c:v>1.2999999999999989</c:v>
                </c:pt>
              </c:numCache>
            </c:numRef>
          </c:val>
          <c:extLst>
            <c:ext xmlns:c16="http://schemas.microsoft.com/office/drawing/2014/chart" uri="{C3380CC4-5D6E-409C-BE32-E72D297353CC}">
              <c16:uniqueId val="{00000000-9440-4010-B1C9-25AE17C3CB41}"/>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Germany</c:v>
                </c:pt>
                <c:pt idx="1">
                  <c:v>France</c:v>
                </c:pt>
                <c:pt idx="2">
                  <c:v>UK</c:v>
                </c:pt>
                <c:pt idx="3">
                  <c:v>Italy</c:v>
                </c:pt>
                <c:pt idx="4">
                  <c:v>Spain and Portugal</c:v>
                </c:pt>
                <c:pt idx="5">
                  <c:v>Others</c:v>
                </c:pt>
              </c:strCache>
            </c:strRef>
          </c:cat>
          <c:val>
            <c:numRef>
              <c:f>Sheet1!$C$2:$C$7</c:f>
              <c:numCache>
                <c:formatCode>General</c:formatCode>
                <c:ptCount val="6"/>
                <c:pt idx="0">
                  <c:v>3.5</c:v>
                </c:pt>
                <c:pt idx="1">
                  <c:v>0.9</c:v>
                </c:pt>
                <c:pt idx="2">
                  <c:v>0.9</c:v>
                </c:pt>
                <c:pt idx="3">
                  <c:v>0.5</c:v>
                </c:pt>
                <c:pt idx="4">
                  <c:v>2</c:v>
                </c:pt>
                <c:pt idx="5">
                  <c:v>1.0999999999999996</c:v>
                </c:pt>
              </c:numCache>
            </c:numRef>
          </c:val>
          <c:extLst>
            <c:ext xmlns:c16="http://schemas.microsoft.com/office/drawing/2014/chart" uri="{C3380CC4-5D6E-409C-BE32-E72D297353CC}">
              <c16:uniqueId val="{00000001-9440-4010-B1C9-25AE17C3CB41}"/>
            </c:ext>
          </c:extLst>
        </c:ser>
        <c:ser>
          <c:idx val="2"/>
          <c:order val="2"/>
          <c:tx>
            <c:strRef>
              <c:f>Sheet1!$D$1</c:f>
              <c:strCache>
                <c:ptCount val="1"/>
                <c:pt idx="0">
                  <c:v>2021</c:v>
                </c:pt>
              </c:strCache>
            </c:strRef>
          </c:tx>
          <c:spPr>
            <a:solidFill>
              <a:schemeClr val="accent3"/>
            </a:solidFill>
            <a:ln>
              <a:noFill/>
            </a:ln>
            <a:effectLst/>
          </c:spPr>
          <c:invertIfNegative val="0"/>
          <c:cat>
            <c:strRef>
              <c:f>Sheet1!$A$2:$A$7</c:f>
              <c:strCache>
                <c:ptCount val="6"/>
                <c:pt idx="0">
                  <c:v>Germany</c:v>
                </c:pt>
                <c:pt idx="1">
                  <c:v>France</c:v>
                </c:pt>
                <c:pt idx="2">
                  <c:v>UK</c:v>
                </c:pt>
                <c:pt idx="3">
                  <c:v>Italy</c:v>
                </c:pt>
                <c:pt idx="4">
                  <c:v>Spain and Portugal</c:v>
                </c:pt>
                <c:pt idx="5">
                  <c:v>Others</c:v>
                </c:pt>
              </c:strCache>
            </c:strRef>
          </c:cat>
          <c:val>
            <c:numRef>
              <c:f>Sheet1!$D$2:$D$7</c:f>
              <c:numCache>
                <c:formatCode>General</c:formatCode>
                <c:ptCount val="6"/>
                <c:pt idx="0">
                  <c:v>4.5</c:v>
                </c:pt>
                <c:pt idx="1">
                  <c:v>1.2</c:v>
                </c:pt>
                <c:pt idx="2">
                  <c:v>1.3</c:v>
                </c:pt>
                <c:pt idx="3">
                  <c:v>0.6</c:v>
                </c:pt>
                <c:pt idx="4">
                  <c:v>2.5</c:v>
                </c:pt>
                <c:pt idx="5">
                  <c:v>1.0999999999999996</c:v>
                </c:pt>
              </c:numCache>
            </c:numRef>
          </c:val>
          <c:extLst>
            <c:ext xmlns:c16="http://schemas.microsoft.com/office/drawing/2014/chart" uri="{C3380CC4-5D6E-409C-BE32-E72D297353CC}">
              <c16:uniqueId val="{00000002-9440-4010-B1C9-25AE17C3CB41}"/>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5888991817199323"/>
          <c:y val="0.9070575857547688"/>
          <c:w val="0.31408290875405287"/>
          <c:h val="6.77631857209322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HEAVY COMMERCIAL VEHICLE PRODUCTION BY COUNTRY IN WESTERN EUROPE, 2019-2021</a:t>
            </a:r>
            <a:endParaRPr lang="en-IN" sz="1000" dirty="0">
              <a:solidFill>
                <a:schemeClr val="accent1"/>
              </a:solidFill>
              <a:effectLst/>
            </a:endParaRPr>
          </a:p>
        </c:rich>
      </c:tx>
      <c:layout>
        <c:manualLayout>
          <c:xMode val="edge"/>
          <c:yMode val="edge"/>
          <c:x val="0.13123147290412226"/>
          <c:y val="8.3930761747663153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Germany</c:v>
                </c:pt>
                <c:pt idx="1">
                  <c:v>France</c:v>
                </c:pt>
                <c:pt idx="2">
                  <c:v>UK</c:v>
                </c:pt>
                <c:pt idx="3">
                  <c:v>Italy</c:v>
                </c:pt>
                <c:pt idx="4">
                  <c:v>Spain and Portugal</c:v>
                </c:pt>
                <c:pt idx="5">
                  <c:v>Others</c:v>
                </c:pt>
              </c:strCache>
            </c:strRef>
          </c:cat>
          <c:val>
            <c:numRef>
              <c:f>Sheet1!$B$2:$B$7</c:f>
              <c:numCache>
                <c:formatCode>General</c:formatCode>
                <c:ptCount val="6"/>
                <c:pt idx="0">
                  <c:v>158</c:v>
                </c:pt>
                <c:pt idx="1">
                  <c:v>56</c:v>
                </c:pt>
                <c:pt idx="2">
                  <c:v>20</c:v>
                </c:pt>
                <c:pt idx="3">
                  <c:v>31</c:v>
                </c:pt>
                <c:pt idx="4">
                  <c:v>27</c:v>
                </c:pt>
                <c:pt idx="5">
                  <c:v>192</c:v>
                </c:pt>
              </c:numCache>
            </c:numRef>
          </c:val>
          <c:extLst>
            <c:ext xmlns:c16="http://schemas.microsoft.com/office/drawing/2014/chart" uri="{C3380CC4-5D6E-409C-BE32-E72D297353CC}">
              <c16:uniqueId val="{00000000-E088-49FE-8E73-F2F66E47E86D}"/>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Germany</c:v>
                </c:pt>
                <c:pt idx="1">
                  <c:v>France</c:v>
                </c:pt>
                <c:pt idx="2">
                  <c:v>UK</c:v>
                </c:pt>
                <c:pt idx="3">
                  <c:v>Italy</c:v>
                </c:pt>
                <c:pt idx="4">
                  <c:v>Spain and Portugal</c:v>
                </c:pt>
                <c:pt idx="5">
                  <c:v>Others</c:v>
                </c:pt>
              </c:strCache>
            </c:strRef>
          </c:cat>
          <c:val>
            <c:numRef>
              <c:f>Sheet1!$C$2:$C$7</c:f>
              <c:numCache>
                <c:formatCode>General</c:formatCode>
                <c:ptCount val="6"/>
                <c:pt idx="0">
                  <c:v>105</c:v>
                </c:pt>
                <c:pt idx="1">
                  <c:v>39</c:v>
                </c:pt>
                <c:pt idx="2">
                  <c:v>13</c:v>
                </c:pt>
                <c:pt idx="3">
                  <c:v>24</c:v>
                </c:pt>
                <c:pt idx="4">
                  <c:v>19</c:v>
                </c:pt>
                <c:pt idx="5">
                  <c:v>139</c:v>
                </c:pt>
              </c:numCache>
            </c:numRef>
          </c:val>
          <c:extLst>
            <c:ext xmlns:c16="http://schemas.microsoft.com/office/drawing/2014/chart" uri="{C3380CC4-5D6E-409C-BE32-E72D297353CC}">
              <c16:uniqueId val="{00000001-E088-49FE-8E73-F2F66E47E86D}"/>
            </c:ext>
          </c:extLst>
        </c:ser>
        <c:ser>
          <c:idx val="2"/>
          <c:order val="2"/>
          <c:tx>
            <c:strRef>
              <c:f>Sheet1!$D$1</c:f>
              <c:strCache>
                <c:ptCount val="1"/>
                <c:pt idx="0">
                  <c:v>2021</c:v>
                </c:pt>
              </c:strCache>
            </c:strRef>
          </c:tx>
          <c:spPr>
            <a:solidFill>
              <a:schemeClr val="accent3"/>
            </a:solidFill>
            <a:ln>
              <a:noFill/>
            </a:ln>
            <a:effectLst/>
          </c:spPr>
          <c:invertIfNegative val="0"/>
          <c:cat>
            <c:strRef>
              <c:f>Sheet1!$A$2:$A$7</c:f>
              <c:strCache>
                <c:ptCount val="6"/>
                <c:pt idx="0">
                  <c:v>Germany</c:v>
                </c:pt>
                <c:pt idx="1">
                  <c:v>France</c:v>
                </c:pt>
                <c:pt idx="2">
                  <c:v>UK</c:v>
                </c:pt>
                <c:pt idx="3">
                  <c:v>Italy</c:v>
                </c:pt>
                <c:pt idx="4">
                  <c:v>Spain and Portugal</c:v>
                </c:pt>
                <c:pt idx="5">
                  <c:v>Others</c:v>
                </c:pt>
              </c:strCache>
            </c:strRef>
          </c:cat>
          <c:val>
            <c:numRef>
              <c:f>Sheet1!$D$2:$D$7</c:f>
              <c:numCache>
                <c:formatCode>General</c:formatCode>
                <c:ptCount val="6"/>
                <c:pt idx="0">
                  <c:v>123</c:v>
                </c:pt>
                <c:pt idx="1">
                  <c:v>45</c:v>
                </c:pt>
                <c:pt idx="2">
                  <c:v>16</c:v>
                </c:pt>
                <c:pt idx="3">
                  <c:v>27</c:v>
                </c:pt>
                <c:pt idx="4">
                  <c:v>24</c:v>
                </c:pt>
                <c:pt idx="5">
                  <c:v>158</c:v>
                </c:pt>
              </c:numCache>
            </c:numRef>
          </c:val>
          <c:extLst>
            <c:ext xmlns:c16="http://schemas.microsoft.com/office/drawing/2014/chart" uri="{C3380CC4-5D6E-409C-BE32-E72D297353CC}">
              <c16:uniqueId val="{00000002-E088-49FE-8E73-F2F66E47E86D}"/>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2356858885286394"/>
          <c:y val="0.85617968320433113"/>
          <c:w val="0.35286282229427202"/>
          <c:h val="7.24791693101552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PASSENGER VEHICLE SALES BY VEHICLE TYPE IN WESTERN EUROPE, 2019-2021</a:t>
            </a:r>
            <a:endParaRPr lang="en-IN" sz="1000" dirty="0">
              <a:effectLst/>
            </a:endParaRPr>
          </a:p>
        </c:rich>
      </c:tx>
      <c:layout>
        <c:manualLayout>
          <c:xMode val="edge"/>
          <c:yMode val="edge"/>
          <c:x val="0.1263293992028495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0481428350191953E-2"/>
          <c:y val="0.18301102599077951"/>
          <c:w val="0.89105182293152496"/>
          <c:h val="0.57362842596117247"/>
        </c:manualLayout>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Germany</c:v>
                </c:pt>
                <c:pt idx="1">
                  <c:v>UK</c:v>
                </c:pt>
                <c:pt idx="2">
                  <c:v>France</c:v>
                </c:pt>
                <c:pt idx="3">
                  <c:v>Italy</c:v>
                </c:pt>
                <c:pt idx="4">
                  <c:v>Spain and Portugal</c:v>
                </c:pt>
                <c:pt idx="5">
                  <c:v>Others</c:v>
                </c:pt>
              </c:strCache>
            </c:strRef>
          </c:cat>
          <c:val>
            <c:numRef>
              <c:f>Sheet1!$B$2:$B$7</c:f>
              <c:numCache>
                <c:formatCode>General</c:formatCode>
                <c:ptCount val="6"/>
                <c:pt idx="0">
                  <c:v>3.6</c:v>
                </c:pt>
                <c:pt idx="1">
                  <c:v>2.2999999999999998</c:v>
                </c:pt>
                <c:pt idx="2">
                  <c:v>2.2000000000000002</c:v>
                </c:pt>
                <c:pt idx="3">
                  <c:v>1.9</c:v>
                </c:pt>
                <c:pt idx="4">
                  <c:v>1.5</c:v>
                </c:pt>
                <c:pt idx="5">
                  <c:v>2.7999999999999989</c:v>
                </c:pt>
              </c:numCache>
            </c:numRef>
          </c:val>
          <c:extLst>
            <c:ext xmlns:c16="http://schemas.microsoft.com/office/drawing/2014/chart" uri="{C3380CC4-5D6E-409C-BE32-E72D297353CC}">
              <c16:uniqueId val="{00000000-954B-42B0-9F25-77B09AA4D960}"/>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Germany</c:v>
                </c:pt>
                <c:pt idx="1">
                  <c:v>UK</c:v>
                </c:pt>
                <c:pt idx="2">
                  <c:v>France</c:v>
                </c:pt>
                <c:pt idx="3">
                  <c:v>Italy</c:v>
                </c:pt>
                <c:pt idx="4">
                  <c:v>Spain and Portugal</c:v>
                </c:pt>
                <c:pt idx="5">
                  <c:v>Others</c:v>
                </c:pt>
              </c:strCache>
            </c:strRef>
          </c:cat>
          <c:val>
            <c:numRef>
              <c:f>Sheet1!$C$2:$C$7</c:f>
              <c:numCache>
                <c:formatCode>General</c:formatCode>
                <c:ptCount val="6"/>
                <c:pt idx="0">
                  <c:v>2.9</c:v>
                </c:pt>
                <c:pt idx="1">
                  <c:v>1.6</c:v>
                </c:pt>
                <c:pt idx="2">
                  <c:v>1.6</c:v>
                </c:pt>
                <c:pt idx="3">
                  <c:v>1.4</c:v>
                </c:pt>
                <c:pt idx="4">
                  <c:v>0.9</c:v>
                </c:pt>
                <c:pt idx="5">
                  <c:v>2.2999999999999989</c:v>
                </c:pt>
              </c:numCache>
            </c:numRef>
          </c:val>
          <c:extLst>
            <c:ext xmlns:c16="http://schemas.microsoft.com/office/drawing/2014/chart" uri="{C3380CC4-5D6E-409C-BE32-E72D297353CC}">
              <c16:uniqueId val="{00000001-954B-42B0-9F25-77B09AA4D960}"/>
            </c:ext>
          </c:extLst>
        </c:ser>
        <c:ser>
          <c:idx val="2"/>
          <c:order val="2"/>
          <c:tx>
            <c:strRef>
              <c:f>Sheet1!$D$1</c:f>
              <c:strCache>
                <c:ptCount val="1"/>
                <c:pt idx="0">
                  <c:v>2021</c:v>
                </c:pt>
              </c:strCache>
            </c:strRef>
          </c:tx>
          <c:spPr>
            <a:solidFill>
              <a:schemeClr val="accent3"/>
            </a:solidFill>
            <a:ln>
              <a:noFill/>
            </a:ln>
            <a:effectLst/>
          </c:spPr>
          <c:invertIfNegative val="0"/>
          <c:cat>
            <c:strRef>
              <c:f>Sheet1!$A$2:$A$7</c:f>
              <c:strCache>
                <c:ptCount val="6"/>
                <c:pt idx="0">
                  <c:v>Germany</c:v>
                </c:pt>
                <c:pt idx="1">
                  <c:v>UK</c:v>
                </c:pt>
                <c:pt idx="2">
                  <c:v>France</c:v>
                </c:pt>
                <c:pt idx="3">
                  <c:v>Italy</c:v>
                </c:pt>
                <c:pt idx="4">
                  <c:v>Spain and Portugal</c:v>
                </c:pt>
                <c:pt idx="5">
                  <c:v>Others</c:v>
                </c:pt>
              </c:strCache>
            </c:strRef>
          </c:cat>
          <c:val>
            <c:numRef>
              <c:f>Sheet1!$D$2:$D$7</c:f>
              <c:numCache>
                <c:formatCode>General</c:formatCode>
                <c:ptCount val="6"/>
                <c:pt idx="0">
                  <c:v>3.2</c:v>
                </c:pt>
                <c:pt idx="1">
                  <c:v>2</c:v>
                </c:pt>
                <c:pt idx="2">
                  <c:v>1.9</c:v>
                </c:pt>
                <c:pt idx="3">
                  <c:v>1.6</c:v>
                </c:pt>
                <c:pt idx="4">
                  <c:v>1.2</c:v>
                </c:pt>
                <c:pt idx="5">
                  <c:v>2.6000000000000014</c:v>
                </c:pt>
              </c:numCache>
            </c:numRef>
          </c:val>
          <c:extLst>
            <c:ext xmlns:c16="http://schemas.microsoft.com/office/drawing/2014/chart" uri="{C3380CC4-5D6E-409C-BE32-E72D297353CC}">
              <c16:uniqueId val="{00000002-954B-42B0-9F25-77B09AA4D960}"/>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484199629952644"/>
          <c:y val="0.88607489531785311"/>
          <c:w val="0.33680259522198769"/>
          <c:h val="6.77631857209322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LIGHT COMMERCIAL VEHICLE SALES BY COUNTRY IN WESTERN EUROPE, 2019-2021</a:t>
            </a:r>
            <a:endParaRPr lang="en-IN" sz="1000" dirty="0">
              <a:effectLst/>
            </a:endParaRPr>
          </a:p>
        </c:rich>
      </c:tx>
      <c:layout>
        <c:manualLayout>
          <c:xMode val="edge"/>
          <c:yMode val="edge"/>
          <c:x val="0.12632947697180311"/>
          <c:y val="1.258961426214947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Germany</c:v>
                </c:pt>
                <c:pt idx="1">
                  <c:v>UK</c:v>
                </c:pt>
                <c:pt idx="2">
                  <c:v>France</c:v>
                </c:pt>
                <c:pt idx="3">
                  <c:v>Italy</c:v>
                </c:pt>
                <c:pt idx="4">
                  <c:v>Spain and Portugal</c:v>
                </c:pt>
                <c:pt idx="5">
                  <c:v>Others</c:v>
                </c:pt>
              </c:strCache>
            </c:strRef>
          </c:cat>
          <c:val>
            <c:numRef>
              <c:f>Sheet1!$B$2:$B$7</c:f>
              <c:numCache>
                <c:formatCode>General</c:formatCode>
                <c:ptCount val="6"/>
                <c:pt idx="0">
                  <c:v>0.3</c:v>
                </c:pt>
                <c:pt idx="1">
                  <c:v>0.4</c:v>
                </c:pt>
                <c:pt idx="2">
                  <c:v>0.5</c:v>
                </c:pt>
                <c:pt idx="3">
                  <c:v>0.2</c:v>
                </c:pt>
                <c:pt idx="4">
                  <c:v>0.2</c:v>
                </c:pt>
                <c:pt idx="5">
                  <c:v>0.40000000000000013</c:v>
                </c:pt>
              </c:numCache>
            </c:numRef>
          </c:val>
          <c:extLst>
            <c:ext xmlns:c16="http://schemas.microsoft.com/office/drawing/2014/chart" uri="{C3380CC4-5D6E-409C-BE32-E72D297353CC}">
              <c16:uniqueId val="{00000000-6BEC-446F-9D25-333BBAF1CA17}"/>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Germany</c:v>
                </c:pt>
                <c:pt idx="1">
                  <c:v>UK</c:v>
                </c:pt>
                <c:pt idx="2">
                  <c:v>France</c:v>
                </c:pt>
                <c:pt idx="3">
                  <c:v>Italy</c:v>
                </c:pt>
                <c:pt idx="4">
                  <c:v>Spain and Portugal</c:v>
                </c:pt>
                <c:pt idx="5">
                  <c:v>Others</c:v>
                </c:pt>
              </c:strCache>
            </c:strRef>
          </c:cat>
          <c:val>
            <c:numRef>
              <c:f>Sheet1!$C$2:$C$7</c:f>
              <c:numCache>
                <c:formatCode>General</c:formatCode>
                <c:ptCount val="6"/>
                <c:pt idx="0">
                  <c:v>0.3</c:v>
                </c:pt>
                <c:pt idx="1">
                  <c:v>0.3</c:v>
                </c:pt>
                <c:pt idx="2">
                  <c:v>0.4</c:v>
                </c:pt>
                <c:pt idx="3">
                  <c:v>0.2</c:v>
                </c:pt>
                <c:pt idx="4">
                  <c:v>0.1</c:v>
                </c:pt>
                <c:pt idx="5">
                  <c:v>0.30000000000000004</c:v>
                </c:pt>
              </c:numCache>
            </c:numRef>
          </c:val>
          <c:extLst>
            <c:ext xmlns:c16="http://schemas.microsoft.com/office/drawing/2014/chart" uri="{C3380CC4-5D6E-409C-BE32-E72D297353CC}">
              <c16:uniqueId val="{00000001-6BEC-446F-9D25-333BBAF1CA17}"/>
            </c:ext>
          </c:extLst>
        </c:ser>
        <c:ser>
          <c:idx val="2"/>
          <c:order val="2"/>
          <c:tx>
            <c:strRef>
              <c:f>Sheet1!$D$1</c:f>
              <c:strCache>
                <c:ptCount val="1"/>
                <c:pt idx="0">
                  <c:v>2021</c:v>
                </c:pt>
              </c:strCache>
            </c:strRef>
          </c:tx>
          <c:spPr>
            <a:solidFill>
              <a:schemeClr val="accent3"/>
            </a:solidFill>
            <a:ln>
              <a:noFill/>
            </a:ln>
            <a:effectLst/>
          </c:spPr>
          <c:invertIfNegative val="0"/>
          <c:cat>
            <c:strRef>
              <c:f>Sheet1!$A$2:$A$7</c:f>
              <c:strCache>
                <c:ptCount val="6"/>
                <c:pt idx="0">
                  <c:v>Germany</c:v>
                </c:pt>
                <c:pt idx="1">
                  <c:v>UK</c:v>
                </c:pt>
                <c:pt idx="2">
                  <c:v>France</c:v>
                </c:pt>
                <c:pt idx="3">
                  <c:v>Italy</c:v>
                </c:pt>
                <c:pt idx="4">
                  <c:v>Spain and Portugal</c:v>
                </c:pt>
                <c:pt idx="5">
                  <c:v>Others</c:v>
                </c:pt>
              </c:strCache>
            </c:strRef>
          </c:cat>
          <c:val>
            <c:numRef>
              <c:f>Sheet1!$D$2:$D$7</c:f>
              <c:numCache>
                <c:formatCode>General</c:formatCode>
                <c:ptCount val="6"/>
                <c:pt idx="0">
                  <c:v>0.3</c:v>
                </c:pt>
                <c:pt idx="1">
                  <c:v>0.3</c:v>
                </c:pt>
                <c:pt idx="2">
                  <c:v>0.4</c:v>
                </c:pt>
                <c:pt idx="3">
                  <c:v>0.2</c:v>
                </c:pt>
                <c:pt idx="4">
                  <c:v>0.2</c:v>
                </c:pt>
                <c:pt idx="5">
                  <c:v>0.40000000000000013</c:v>
                </c:pt>
              </c:numCache>
            </c:numRef>
          </c:val>
          <c:extLst>
            <c:ext xmlns:c16="http://schemas.microsoft.com/office/drawing/2014/chart" uri="{C3380CC4-5D6E-409C-BE32-E72D297353CC}">
              <c16:uniqueId val="{00000002-6BEC-446F-9D25-333BBAF1CA17}"/>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5100784924238104"/>
          <c:y val="0.87768181914308674"/>
          <c:w val="0.3316268227277544"/>
          <c:h val="6.77631857209322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COLLECTION, 2030</a:t>
            </a:r>
            <a:endParaRPr lang="en-IN" sz="1000">
              <a:effectLst/>
            </a:endParaRPr>
          </a:p>
        </c:rich>
      </c:tx>
      <c:layout>
        <c:manualLayout>
          <c:xMode val="edge"/>
          <c:yMode val="edge"/>
          <c:x val="0.27287906022056524"/>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5E3-48C5-950C-921A50DD180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5E3-48C5-950C-921A50DD180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0.69</c:v>
                </c:pt>
                <c:pt idx="1">
                  <c:v>0.31</c:v>
                </c:pt>
              </c:numCache>
            </c:numRef>
          </c:val>
          <c:extLst>
            <c:ext xmlns:c16="http://schemas.microsoft.com/office/drawing/2014/chart" uri="{C3380CC4-5D6E-409C-BE32-E72D297353CC}">
              <c16:uniqueId val="{00000004-95E3-48C5-950C-921A50DD180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HEAVY COMMERCIAL VEHICLE SALES BY COUNTRY IN WESTERN EUROPE, 2019-2021</a:t>
            </a:r>
            <a:endParaRPr lang="en-IN" sz="1000" dirty="0">
              <a:effectLst/>
            </a:endParaRPr>
          </a:p>
        </c:rich>
      </c:tx>
      <c:layout>
        <c:manualLayout>
          <c:xMode val="edge"/>
          <c:yMode val="edge"/>
          <c:x val="0.12632947697180311"/>
          <c:y val="1.258961426214947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Germany</c:v>
                </c:pt>
                <c:pt idx="1">
                  <c:v>UK</c:v>
                </c:pt>
                <c:pt idx="2">
                  <c:v>France</c:v>
                </c:pt>
                <c:pt idx="3">
                  <c:v>Italy</c:v>
                </c:pt>
                <c:pt idx="4">
                  <c:v>Spain and Portugal</c:v>
                </c:pt>
                <c:pt idx="5">
                  <c:v>Others</c:v>
                </c:pt>
              </c:strCache>
            </c:strRef>
          </c:cat>
          <c:val>
            <c:numRef>
              <c:f>Sheet1!$B$2:$B$7</c:f>
              <c:numCache>
                <c:formatCode>General</c:formatCode>
                <c:ptCount val="6"/>
                <c:pt idx="0">
                  <c:v>95</c:v>
                </c:pt>
                <c:pt idx="1">
                  <c:v>52</c:v>
                </c:pt>
                <c:pt idx="2">
                  <c:v>62</c:v>
                </c:pt>
                <c:pt idx="3">
                  <c:v>26</c:v>
                </c:pt>
                <c:pt idx="4">
                  <c:v>32</c:v>
                </c:pt>
                <c:pt idx="5">
                  <c:v>69</c:v>
                </c:pt>
              </c:numCache>
            </c:numRef>
          </c:val>
          <c:extLst>
            <c:ext xmlns:c16="http://schemas.microsoft.com/office/drawing/2014/chart" uri="{C3380CC4-5D6E-409C-BE32-E72D297353CC}">
              <c16:uniqueId val="{00000000-382C-4547-A2A9-F163CCC6057D}"/>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Germany</c:v>
                </c:pt>
                <c:pt idx="1">
                  <c:v>UK</c:v>
                </c:pt>
                <c:pt idx="2">
                  <c:v>France</c:v>
                </c:pt>
                <c:pt idx="3">
                  <c:v>Italy</c:v>
                </c:pt>
                <c:pt idx="4">
                  <c:v>Spain and Portugal</c:v>
                </c:pt>
                <c:pt idx="5">
                  <c:v>Others</c:v>
                </c:pt>
              </c:strCache>
            </c:strRef>
          </c:cat>
          <c:val>
            <c:numRef>
              <c:f>Sheet1!$C$2:$C$7</c:f>
              <c:numCache>
                <c:formatCode>General</c:formatCode>
                <c:ptCount val="6"/>
                <c:pt idx="0">
                  <c:v>71</c:v>
                </c:pt>
                <c:pt idx="1">
                  <c:v>34</c:v>
                </c:pt>
                <c:pt idx="2">
                  <c:v>48</c:v>
                </c:pt>
                <c:pt idx="3">
                  <c:v>21</c:v>
                </c:pt>
                <c:pt idx="4">
                  <c:v>24</c:v>
                </c:pt>
                <c:pt idx="5">
                  <c:v>51</c:v>
                </c:pt>
              </c:numCache>
            </c:numRef>
          </c:val>
          <c:extLst>
            <c:ext xmlns:c16="http://schemas.microsoft.com/office/drawing/2014/chart" uri="{C3380CC4-5D6E-409C-BE32-E72D297353CC}">
              <c16:uniqueId val="{00000001-382C-4547-A2A9-F163CCC6057D}"/>
            </c:ext>
          </c:extLst>
        </c:ser>
        <c:ser>
          <c:idx val="2"/>
          <c:order val="2"/>
          <c:tx>
            <c:strRef>
              <c:f>Sheet1!$D$1</c:f>
              <c:strCache>
                <c:ptCount val="1"/>
                <c:pt idx="0">
                  <c:v>2021</c:v>
                </c:pt>
              </c:strCache>
            </c:strRef>
          </c:tx>
          <c:spPr>
            <a:solidFill>
              <a:schemeClr val="accent3"/>
            </a:solidFill>
            <a:ln>
              <a:noFill/>
            </a:ln>
            <a:effectLst/>
          </c:spPr>
          <c:invertIfNegative val="0"/>
          <c:cat>
            <c:strRef>
              <c:f>Sheet1!$A$2:$A$7</c:f>
              <c:strCache>
                <c:ptCount val="6"/>
                <c:pt idx="0">
                  <c:v>Germany</c:v>
                </c:pt>
                <c:pt idx="1">
                  <c:v>UK</c:v>
                </c:pt>
                <c:pt idx="2">
                  <c:v>France</c:v>
                </c:pt>
                <c:pt idx="3">
                  <c:v>Italy</c:v>
                </c:pt>
                <c:pt idx="4">
                  <c:v>Spain and Portugal</c:v>
                </c:pt>
                <c:pt idx="5">
                  <c:v>Others</c:v>
                </c:pt>
              </c:strCache>
            </c:strRef>
          </c:cat>
          <c:val>
            <c:numRef>
              <c:f>Sheet1!$D$2:$D$7</c:f>
              <c:numCache>
                <c:formatCode>General</c:formatCode>
                <c:ptCount val="6"/>
                <c:pt idx="0">
                  <c:v>80</c:v>
                </c:pt>
                <c:pt idx="1">
                  <c:v>38</c:v>
                </c:pt>
                <c:pt idx="2">
                  <c:v>53</c:v>
                </c:pt>
                <c:pt idx="3">
                  <c:v>23</c:v>
                </c:pt>
                <c:pt idx="4">
                  <c:v>28</c:v>
                </c:pt>
                <c:pt idx="5">
                  <c:v>57</c:v>
                </c:pt>
              </c:numCache>
            </c:numRef>
          </c:val>
          <c:extLst>
            <c:ext xmlns:c16="http://schemas.microsoft.com/office/drawing/2014/chart" uri="{C3380CC4-5D6E-409C-BE32-E72D297353CC}">
              <c16:uniqueId val="{00000002-382C-4547-A2A9-F163CCC6057D}"/>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6653516672508091"/>
          <c:y val="0.87348528105570356"/>
          <c:w val="0.29798430151523797"/>
          <c:h val="6.77631857209322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chemeClr val="accent1"/>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WESTERN EUROPE, 2020</a:t>
            </a:r>
            <a:endParaRPr lang="en-IN" sz="1000" b="1" i="0" u="none" strike="noStrike" kern="1200" spc="0" baseline="0" dirty="0">
              <a:solidFill>
                <a:schemeClr val="accent1"/>
              </a:solidFill>
              <a:latin typeface="+mn-lt"/>
              <a:ea typeface="+mn-ea"/>
              <a:cs typeface="+mn-cs"/>
            </a:endParaRPr>
          </a:p>
        </c:rich>
      </c:tx>
      <c:layout>
        <c:manualLayout>
          <c:xMode val="edge"/>
          <c:yMode val="edge"/>
          <c:x val="0.17307809932299961"/>
          <c:y val="1.6238161405406477E-2"/>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0.25010386594504053"/>
          <c:y val="0.1701410898043845"/>
          <c:w val="0.60293464122786422"/>
          <c:h val="0.7593795360169132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Consumer</c:v>
                </c:pt>
                <c:pt idx="2">
                  <c:v>Commercial</c:v>
                </c:pt>
              </c:strCache>
            </c:strRef>
          </c:cat>
          <c:val>
            <c:numRef>
              <c:f>Sheet1!$B$2:$B$4</c:f>
              <c:numCache>
                <c:formatCode>0%</c:formatCode>
                <c:ptCount val="3"/>
                <c:pt idx="0">
                  <c:v>0.56799999999999995</c:v>
                </c:pt>
                <c:pt idx="1">
                  <c:v>0.23</c:v>
                </c:pt>
                <c:pt idx="2">
                  <c:v>0.20200000000000001</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OVERALL LUBRICANT DEMAND BY PRODUCT TYPE IN WESTERN EUROPE, 2020 AND 2021</a:t>
            </a:r>
            <a:endParaRPr lang="en-IN" sz="1000" dirty="0">
              <a:solidFill>
                <a:schemeClr val="accent1"/>
              </a:solidFill>
              <a:effectLst/>
            </a:endParaRPr>
          </a:p>
        </c:rich>
      </c:tx>
      <c:layout>
        <c:manualLayout>
          <c:xMode val="edge"/>
          <c:yMode val="edge"/>
          <c:x val="0.12749886883909475"/>
          <c:y val="1.1052009130525968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1.037612386902293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E5D-45E1-ACAD-0967C82154D7}"/>
                </c:ext>
              </c:extLst>
            </c:dLbl>
            <c:dLbl>
              <c:idx val="1"/>
              <c:layout>
                <c:manualLayout>
                  <c:x val="-1.0376123869022924E-2"/>
                  <c:y val="-6.753927557818387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E5D-45E1-ACAD-0967C82154D7}"/>
                </c:ext>
              </c:extLst>
            </c:dLbl>
            <c:dLbl>
              <c:idx val="2"/>
              <c:layout>
                <c:manualLayout>
                  <c:x val="-1.2451348642827509E-2"/>
                  <c:y val="-7.36800608701731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E5D-45E1-ACAD-0967C82154D7}"/>
                </c:ext>
              </c:extLst>
            </c:dLbl>
            <c:dLbl>
              <c:idx val="3"/>
              <c:layout>
                <c:manualLayout>
                  <c:x val="-1.4526573416632093E-2"/>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E5D-45E1-ACAD-0967C82154D7}"/>
                </c:ext>
              </c:extLst>
            </c:dLbl>
            <c:dLbl>
              <c:idx val="4"/>
              <c:layout>
                <c:manualLayout>
                  <c:x val="-1.2451348642827584E-2"/>
                  <c:y val="3.684003043508588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E5D-45E1-ACAD-0967C82154D7}"/>
                </c:ext>
              </c:extLst>
            </c:dLbl>
            <c:dLbl>
              <c:idx val="6"/>
              <c:layout>
                <c:manualLayout>
                  <c:x val="-1.2451348642827509E-2"/>
                  <c:y val="-3.376963778909193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E5D-45E1-ACAD-0967C82154D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HDMO</c:v>
                </c:pt>
                <c:pt idx="2">
                  <c:v>Process Oils</c:v>
                </c:pt>
                <c:pt idx="3">
                  <c:v>Hydraulic fluids</c:v>
                </c:pt>
                <c:pt idx="4">
                  <c:v>Metalworking fluids</c:v>
                </c:pt>
                <c:pt idx="5">
                  <c:v>Industrial engine oils</c:v>
                </c:pt>
                <c:pt idx="6">
                  <c:v>All Other</c:v>
                </c:pt>
              </c:strCache>
            </c:strRef>
          </c:cat>
          <c:val>
            <c:numRef>
              <c:f>Sheet1!$B$2:$B$8</c:f>
              <c:numCache>
                <c:formatCode>General</c:formatCode>
                <c:ptCount val="7"/>
                <c:pt idx="0">
                  <c:v>566.29999999999995</c:v>
                </c:pt>
                <c:pt idx="1">
                  <c:v>467.8</c:v>
                </c:pt>
                <c:pt idx="2">
                  <c:v>434.9</c:v>
                </c:pt>
                <c:pt idx="3">
                  <c:v>425.3</c:v>
                </c:pt>
                <c:pt idx="4">
                  <c:v>351</c:v>
                </c:pt>
                <c:pt idx="5">
                  <c:v>284.89999999999998</c:v>
                </c:pt>
                <c:pt idx="6">
                  <c:v>577.4</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1.3012476349382228E-2"/>
                  <c:y val="-1.8420015217543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AFC-419C-BEE2-C5151F7E0F95}"/>
                </c:ext>
              </c:extLst>
            </c:dLbl>
            <c:dLbl>
              <c:idx val="1"/>
              <c:layout>
                <c:manualLayout>
                  <c:x val="1.5087701123186775E-2"/>
                  <c:y val="-2.57880213045605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AFC-419C-BEE2-C5151F7E0F95}"/>
                </c:ext>
              </c:extLst>
            </c:dLbl>
            <c:dLbl>
              <c:idx val="2"/>
              <c:layout>
                <c:manualLayout>
                  <c:x val="1.2731912496104869E-2"/>
                  <c:y val="-1.84200152175433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AFC-419C-BEE2-C5151F7E0F95}"/>
                </c:ext>
              </c:extLst>
            </c:dLbl>
            <c:dLbl>
              <c:idx val="3"/>
              <c:layout>
                <c:manualLayout>
                  <c:x val="4.1504495476091694E-3"/>
                  <c:y val="-1.4736012174034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E5D-45E1-ACAD-0967C82154D7}"/>
                </c:ext>
              </c:extLst>
            </c:dLbl>
            <c:dLbl>
              <c:idx val="4"/>
              <c:layout>
                <c:manualLayout>
                  <c:x val="6.2256743214137546E-3"/>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E5D-45E1-ACAD-0967C82154D7}"/>
                </c:ext>
              </c:extLst>
            </c:dLbl>
            <c:dLbl>
              <c:idx val="5"/>
              <c:layout>
                <c:manualLayout>
                  <c:x val="1.8677022964241261E-2"/>
                  <c:y val="-1.4736012174034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E5D-45E1-ACAD-0967C82154D7}"/>
                </c:ext>
              </c:extLst>
            </c:dLbl>
            <c:dLbl>
              <c:idx val="6"/>
              <c:layout>
                <c:manualLayout>
                  <c:x val="1.2451348642827509E-2"/>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E5D-45E1-ACAD-0967C82154D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HDMO</c:v>
                </c:pt>
                <c:pt idx="2">
                  <c:v>Process Oils</c:v>
                </c:pt>
                <c:pt idx="3">
                  <c:v>Hydraulic fluids</c:v>
                </c:pt>
                <c:pt idx="4">
                  <c:v>Metalworking fluids</c:v>
                </c:pt>
                <c:pt idx="5">
                  <c:v>Industrial engine oils</c:v>
                </c:pt>
                <c:pt idx="6">
                  <c:v>All Other</c:v>
                </c:pt>
              </c:strCache>
            </c:strRef>
          </c:cat>
          <c:val>
            <c:numRef>
              <c:f>Sheet1!$C$2:$C$8</c:f>
              <c:numCache>
                <c:formatCode>0.0</c:formatCode>
                <c:ptCount val="7"/>
                <c:pt idx="0">
                  <c:v>596.6</c:v>
                </c:pt>
                <c:pt idx="1">
                  <c:v>482.4</c:v>
                </c:pt>
                <c:pt idx="2">
                  <c:v>467.2</c:v>
                </c:pt>
                <c:pt idx="3">
                  <c:v>450.5</c:v>
                </c:pt>
                <c:pt idx="4">
                  <c:v>372.7</c:v>
                </c:pt>
                <c:pt idx="5">
                  <c:v>301.10000000000002</c:v>
                </c:pt>
                <c:pt idx="6">
                  <c:v>611.1</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layout>
        <c:manualLayout>
          <c:xMode val="edge"/>
          <c:yMode val="edge"/>
          <c:x val="0.32488853019999453"/>
          <c:y val="0.91104089910559949"/>
          <c:w val="0.28381574683826433"/>
          <c:h val="5.94870765463312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GERMANY, 2020</a:t>
            </a:r>
            <a:endParaRPr lang="en-IN" sz="1000" b="1" i="0" u="none" strike="noStrike" kern="1200" spc="0" baseline="0" dirty="0">
              <a:solidFill>
                <a:schemeClr val="accent1"/>
              </a:solidFill>
              <a:latin typeface="+mn-lt"/>
              <a:ea typeface="+mn-ea"/>
              <a:cs typeface="+mn-cs"/>
            </a:endParaRPr>
          </a:p>
        </c:rich>
      </c:tx>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710317801006797"/>
          <c:y val="0.20031525269425718"/>
          <c:w val="0.58735835977218853"/>
          <c:h val="0.73645643669110783"/>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Commercial</c:v>
                </c:pt>
                <c:pt idx="2">
                  <c:v>Consumer</c:v>
                </c:pt>
              </c:strCache>
            </c:strRef>
          </c:cat>
          <c:val>
            <c:numRef>
              <c:f>Sheet1!$B$2:$B$4</c:f>
              <c:numCache>
                <c:formatCode>0%</c:formatCode>
                <c:ptCount val="3"/>
                <c:pt idx="0">
                  <c:v>0.59699999999999998</c:v>
                </c:pt>
                <c:pt idx="1">
                  <c:v>0.23799999999999999</c:v>
                </c:pt>
                <c:pt idx="2">
                  <c:v>0.16500000000000001</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OVERALL LUBRICANT DEMAND BY PRODUCT TYPE IN GERMANY, 2020 AND 2021</a:t>
            </a:r>
            <a:endParaRPr lang="en-IN" sz="1000" dirty="0">
              <a:effectLst/>
            </a:endParaRPr>
          </a:p>
        </c:rich>
      </c:tx>
      <c:layout>
        <c:manualLayout>
          <c:xMode val="edge"/>
          <c:yMode val="edge"/>
          <c:x val="0.12581672852451656"/>
          <c:y val="3.6840030435086562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2.036587299748945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2E-4ABC-9D3B-066AB08AA43F}"/>
                </c:ext>
              </c:extLst>
            </c:dLbl>
            <c:dLbl>
              <c:idx val="1"/>
              <c:layout>
                <c:manualLayout>
                  <c:x val="-1.131437388749414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42E-4ABC-9D3B-066AB08AA43F}"/>
                </c:ext>
              </c:extLst>
            </c:dLbl>
            <c:dLbl>
              <c:idx val="4"/>
              <c:layout>
                <c:manualLayout>
                  <c:x val="-1.0413070945810215E-2"/>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42E-4ABC-9D3B-066AB08AA43F}"/>
                </c:ext>
              </c:extLst>
            </c:dLbl>
            <c:dLbl>
              <c:idx val="6"/>
              <c:layout>
                <c:manualLayout>
                  <c:x val="-1.874352770245838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42E-4ABC-9D3B-066AB08AA43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Process Oils</c:v>
                </c:pt>
                <c:pt idx="1">
                  <c:v>PCMO</c:v>
                </c:pt>
                <c:pt idx="2">
                  <c:v>Metalworking fluids</c:v>
                </c:pt>
                <c:pt idx="3">
                  <c:v>HDMO</c:v>
                </c:pt>
                <c:pt idx="4">
                  <c:v>Hydraulic fluids</c:v>
                </c:pt>
                <c:pt idx="5">
                  <c:v>Industrial engine oils</c:v>
                </c:pt>
                <c:pt idx="6">
                  <c:v>All Other</c:v>
                </c:pt>
              </c:strCache>
            </c:strRef>
          </c:cat>
          <c:val>
            <c:numRef>
              <c:f>Sheet1!$B$2:$B$8</c:f>
              <c:numCache>
                <c:formatCode>General</c:formatCode>
                <c:ptCount val="7"/>
                <c:pt idx="0">
                  <c:v>153.30000000000001</c:v>
                </c:pt>
                <c:pt idx="1">
                  <c:v>120.7</c:v>
                </c:pt>
                <c:pt idx="2">
                  <c:v>90.5</c:v>
                </c:pt>
                <c:pt idx="3">
                  <c:v>82.2</c:v>
                </c:pt>
                <c:pt idx="4">
                  <c:v>82</c:v>
                </c:pt>
                <c:pt idx="5">
                  <c:v>53.6</c:v>
                </c:pt>
                <c:pt idx="6">
                  <c:v>166</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c:v>
                </c:pt>
              </c:strCache>
            </c:strRef>
          </c:tx>
          <c:spPr>
            <a:solidFill>
              <a:schemeClr val="accent2"/>
            </a:solidFill>
            <a:ln>
              <a:noFill/>
            </a:ln>
            <a:effectLst/>
          </c:spPr>
          <c:invertIfNegative val="0"/>
          <c:dLbls>
            <c:dLbl>
              <c:idx val="1"/>
              <c:layout>
                <c:manualLayout>
                  <c:x val="1.6385186316407688E-2"/>
                  <c:y val="-7.36800608701738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A6A-4D1C-BE07-7203CC02F4B0}"/>
                </c:ext>
              </c:extLst>
            </c:dLbl>
            <c:dLbl>
              <c:idx val="2"/>
              <c:layout>
                <c:manualLayout>
                  <c:x val="1.8659731178784229E-2"/>
                  <c:y val="-6.753927557818387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A6A-4D1C-BE07-7203CC02F4B0}"/>
                </c:ext>
              </c:extLst>
            </c:dLbl>
            <c:dLbl>
              <c:idx val="3"/>
              <c:layout>
                <c:manualLayout>
                  <c:x val="1.904493281109459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A6A-4D1C-BE07-7203CC02F4B0}"/>
                </c:ext>
              </c:extLst>
            </c:dLbl>
            <c:dLbl>
              <c:idx val="4"/>
              <c:layout>
                <c:manualLayout>
                  <c:x val="1.237966583025398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42E-4ABC-9D3B-066AB08AA43F}"/>
                </c:ext>
              </c:extLst>
            </c:dLbl>
            <c:dLbl>
              <c:idx val="5"/>
              <c:layout>
                <c:manualLayout>
                  <c:x val="2.2210761667839619E-2"/>
                  <c:y val="-3.684003043508723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A6A-4D1C-BE07-7203CC02F4B0}"/>
                </c:ext>
              </c:extLst>
            </c:dLbl>
            <c:dLbl>
              <c:idx val="6"/>
              <c:layout>
                <c:manualLayout>
                  <c:x val="0"/>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42E-4ABC-9D3B-066AB08AA43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Process Oils</c:v>
                </c:pt>
                <c:pt idx="1">
                  <c:v>PCMO</c:v>
                </c:pt>
                <c:pt idx="2">
                  <c:v>Metalworking fluids</c:v>
                </c:pt>
                <c:pt idx="3">
                  <c:v>HDMO</c:v>
                </c:pt>
                <c:pt idx="4">
                  <c:v>Hydraulic fluids</c:v>
                </c:pt>
                <c:pt idx="5">
                  <c:v>Industrial engine oils</c:v>
                </c:pt>
                <c:pt idx="6">
                  <c:v>All Other</c:v>
                </c:pt>
              </c:strCache>
            </c:strRef>
          </c:cat>
          <c:val>
            <c:numRef>
              <c:f>Sheet1!$C$2:$C$8</c:f>
              <c:numCache>
                <c:formatCode>0.0</c:formatCode>
                <c:ptCount val="7"/>
                <c:pt idx="0">
                  <c:v>169.2</c:v>
                </c:pt>
                <c:pt idx="1">
                  <c:v>126.5</c:v>
                </c:pt>
                <c:pt idx="2">
                  <c:v>94.9</c:v>
                </c:pt>
                <c:pt idx="3">
                  <c:v>84.2</c:v>
                </c:pt>
                <c:pt idx="4">
                  <c:v>86.2</c:v>
                </c:pt>
                <c:pt idx="5">
                  <c:v>58.3</c:v>
                </c:pt>
                <c:pt idx="6">
                  <c:v>178.1</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layout>
        <c:manualLayout>
          <c:xMode val="edge"/>
          <c:yMode val="edge"/>
          <c:x val="0.3913747449247747"/>
          <c:y val="0.89998888997507354"/>
          <c:w val="0.30543217323072724"/>
          <c:h val="5.94870765463312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UNITED KINGDOM, 2020</a:t>
            </a:r>
            <a:endParaRPr lang="en-IN" sz="1000" b="1" i="0" u="none" strike="noStrike" kern="1200" spc="0" baseline="0" dirty="0">
              <a:solidFill>
                <a:schemeClr val="accent1"/>
              </a:solidFill>
              <a:latin typeface="+mn-lt"/>
              <a:ea typeface="+mn-ea"/>
              <a:cs typeface="+mn-cs"/>
            </a:endParaRPr>
          </a:p>
        </c:rich>
      </c:tx>
      <c:layout>
        <c:manualLayout>
          <c:xMode val="edge"/>
          <c:yMode val="edge"/>
          <c:x val="0.1021675433197764"/>
          <c:y val="4.0595403513516192E-3"/>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398783048976252"/>
          <c:y val="0.14172430734492317"/>
          <c:w val="0.60293464122786422"/>
          <c:h val="0.7593795360169132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Commercial</c:v>
                </c:pt>
                <c:pt idx="2">
                  <c:v>Consumer</c:v>
                </c:pt>
              </c:strCache>
            </c:strRef>
          </c:cat>
          <c:val>
            <c:numRef>
              <c:f>Sheet1!$B$2:$B$4</c:f>
              <c:numCache>
                <c:formatCode>0%</c:formatCode>
                <c:ptCount val="3"/>
                <c:pt idx="0">
                  <c:v>0.58099999999999996</c:v>
                </c:pt>
                <c:pt idx="1">
                  <c:v>0.22900000000000001</c:v>
                </c:pt>
                <c:pt idx="2">
                  <c:v>0.19</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OVERALL LUBRICANT DEMAND BY PRODUCT TYPE IN UNITED KINGDOM, 2020 AND 2021</a:t>
            </a:r>
            <a:endParaRPr lang="en-IN" sz="1000" dirty="0">
              <a:effectLst/>
            </a:endParaRPr>
          </a:p>
        </c:rich>
      </c:tx>
      <c:layout>
        <c:manualLayout>
          <c:xMode val="edge"/>
          <c:yMode val="edge"/>
          <c:x val="0.14873003177772051"/>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1"/>
              <c:layout>
                <c:manualLayout>
                  <c:x val="-6.5843547436041892E-3"/>
                  <c:y val="-3.376963778909193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C8F-46D1-A955-3D82EF4D5D79}"/>
                </c:ext>
              </c:extLst>
            </c:dLbl>
            <c:dLbl>
              <c:idx val="5"/>
              <c:layout>
                <c:manualLayout>
                  <c:x val="-1.9753064230812568E-2"/>
                  <c:y val="-3.376963778909193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C8F-46D1-A955-3D82EF4D5D7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HDMO</c:v>
                </c:pt>
                <c:pt idx="1">
                  <c:v>Industrial engine oils</c:v>
                </c:pt>
                <c:pt idx="2">
                  <c:v>PCMO</c:v>
                </c:pt>
                <c:pt idx="3">
                  <c:v>Process Oils</c:v>
                </c:pt>
                <c:pt idx="4">
                  <c:v>Hydraulic fluids</c:v>
                </c:pt>
                <c:pt idx="5">
                  <c:v>All other-a</c:v>
                </c:pt>
              </c:strCache>
            </c:strRef>
          </c:cat>
          <c:val>
            <c:numRef>
              <c:f>Sheet1!$B$2:$B$7</c:f>
              <c:numCache>
                <c:formatCode>General</c:formatCode>
                <c:ptCount val="6"/>
                <c:pt idx="0">
                  <c:v>106.5</c:v>
                </c:pt>
                <c:pt idx="1">
                  <c:v>101.8</c:v>
                </c:pt>
                <c:pt idx="2">
                  <c:v>95.4</c:v>
                </c:pt>
                <c:pt idx="3">
                  <c:v>84.6</c:v>
                </c:pt>
                <c:pt idx="4">
                  <c:v>79.099999999999994</c:v>
                </c:pt>
                <c:pt idx="5">
                  <c:v>125.8</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2.5497870540179771E-2"/>
                  <c:y val="-1.4736012174034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41-45A9-9419-D30151D6FF88}"/>
                </c:ext>
              </c:extLst>
            </c:dLbl>
            <c:dLbl>
              <c:idx val="1"/>
              <c:layout>
                <c:manualLayout>
                  <c:x val="3.7017936113066183E-2"/>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241-45A9-9419-D30151D6FF88}"/>
                </c:ext>
              </c:extLst>
            </c:dLbl>
            <c:dLbl>
              <c:idx val="2"/>
              <c:layout>
                <c:manualLayout>
                  <c:x val="2.22107616678397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241-45A9-9419-D30151D6FF88}"/>
                </c:ext>
              </c:extLst>
            </c:dLbl>
            <c:dLbl>
              <c:idx val="3"/>
              <c:layout>
                <c:manualLayout>
                  <c:x val="3.9485798520603931E-2"/>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241-45A9-9419-D30151D6FF88}"/>
                </c:ext>
              </c:extLst>
            </c:dLbl>
            <c:dLbl>
              <c:idx val="4"/>
              <c:layout>
                <c:manualLayout>
                  <c:x val="7.4035872226132374E-3"/>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241-45A9-9419-D30151D6FF88}"/>
                </c:ext>
              </c:extLst>
            </c:dLbl>
            <c:dLbl>
              <c:idx val="5"/>
              <c:layout>
                <c:manualLayout>
                  <c:x val="1.974289926030196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241-45A9-9419-D30151D6FF8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HDMO</c:v>
                </c:pt>
                <c:pt idx="1">
                  <c:v>Industrial engine oils</c:v>
                </c:pt>
                <c:pt idx="2">
                  <c:v>PCMO</c:v>
                </c:pt>
                <c:pt idx="3">
                  <c:v>Process Oils</c:v>
                </c:pt>
                <c:pt idx="4">
                  <c:v>Hydraulic fluids</c:v>
                </c:pt>
                <c:pt idx="5">
                  <c:v>All other-a</c:v>
                </c:pt>
              </c:strCache>
            </c:strRef>
          </c:cat>
          <c:val>
            <c:numRef>
              <c:f>Sheet1!$C$2:$C$7</c:f>
              <c:numCache>
                <c:formatCode>0.0</c:formatCode>
                <c:ptCount val="6"/>
                <c:pt idx="0">
                  <c:v>109.16249999999999</c:v>
                </c:pt>
                <c:pt idx="1">
                  <c:v>106.4828</c:v>
                </c:pt>
                <c:pt idx="2">
                  <c:v>99.5976</c:v>
                </c:pt>
                <c:pt idx="3">
                  <c:v>88.406999999999996</c:v>
                </c:pt>
                <c:pt idx="4">
                  <c:v>82.580399999999997</c:v>
                </c:pt>
                <c:pt idx="5">
                  <c:v>130.4546</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layout>
        <c:manualLayout>
          <c:xMode val="edge"/>
          <c:yMode val="edge"/>
          <c:x val="0.41870395779314618"/>
          <c:y val="0.87788487171402163"/>
          <c:w val="0.20707178944338328"/>
          <c:h val="5.94870765463312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FRANCE, 2020</a:t>
            </a:r>
            <a:endParaRPr lang="en-IN" sz="1000" b="1" i="0" u="none" strike="noStrike" kern="1200" spc="0" baseline="0" dirty="0">
              <a:solidFill>
                <a:schemeClr val="accent1"/>
              </a:solidFill>
              <a:latin typeface="+mn-lt"/>
              <a:ea typeface="+mn-ea"/>
              <a:cs typeface="+mn-cs"/>
            </a:endParaRPr>
          </a:p>
        </c:rich>
      </c:tx>
      <c:layout>
        <c:manualLayout>
          <c:xMode val="edge"/>
          <c:yMode val="edge"/>
          <c:x val="0.1440692355034992"/>
          <c:y val="0"/>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398783048976252"/>
          <c:y val="0.14172430734492317"/>
          <c:w val="0.60293464122786422"/>
          <c:h val="0.7593795360169132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Commercial</c:v>
                </c:pt>
                <c:pt idx="2">
                  <c:v>Consumer</c:v>
                </c:pt>
              </c:strCache>
            </c:strRef>
          </c:cat>
          <c:val>
            <c:numRef>
              <c:f>Sheet1!$B$2:$B$4</c:f>
              <c:numCache>
                <c:formatCode>0%</c:formatCode>
                <c:ptCount val="3"/>
                <c:pt idx="0">
                  <c:v>0.51300000000000001</c:v>
                </c:pt>
                <c:pt idx="1">
                  <c:v>0.26600000000000001</c:v>
                </c:pt>
                <c:pt idx="2">
                  <c:v>0.221</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OVERALL LUBRICANT DEMAND BY PRODUCT TYPE IN FRANCE, 2020 AND 2021</a:t>
            </a:r>
            <a:endParaRPr lang="en-IN" sz="1000" dirty="0">
              <a:solidFill>
                <a:schemeClr val="accent1"/>
              </a:solidFill>
              <a:effectLst/>
            </a:endParaRPr>
          </a:p>
        </c:rich>
      </c:tx>
      <c:layout>
        <c:manualLayout>
          <c:xMode val="edge"/>
          <c:yMode val="edge"/>
          <c:x val="0.12776872192246"/>
          <c:y val="1.4736012174034625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1.9313275350701539E-2"/>
                  <c:y val="3.684003043508622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FC0-4568-861F-68E974962D07}"/>
                </c:ext>
              </c:extLst>
            </c:dLbl>
            <c:dLbl>
              <c:idx val="3"/>
              <c:layout>
                <c:manualLayout>
                  <c:x val="-6.4377584502338459E-3"/>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FC0-4568-861F-68E974962D07}"/>
                </c:ext>
              </c:extLst>
            </c:dLbl>
            <c:dLbl>
              <c:idx val="5"/>
              <c:layout>
                <c:manualLayout>
                  <c:x val="-4.2918389668227218E-3"/>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FC0-4568-861F-68E974962D0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Process Oils</c:v>
                </c:pt>
                <c:pt idx="2">
                  <c:v>Hydraulic fluids</c:v>
                </c:pt>
                <c:pt idx="3">
                  <c:v>HDMO</c:v>
                </c:pt>
                <c:pt idx="4">
                  <c:v>Metalworking fluids</c:v>
                </c:pt>
                <c:pt idx="5">
                  <c:v>Industrial engine oils</c:v>
                </c:pt>
                <c:pt idx="6">
                  <c:v>All other-a</c:v>
                </c:pt>
              </c:strCache>
            </c:strRef>
          </c:cat>
          <c:val>
            <c:numRef>
              <c:f>Sheet1!$B$2:$B$8</c:f>
              <c:numCache>
                <c:formatCode>General</c:formatCode>
                <c:ptCount val="7"/>
                <c:pt idx="0">
                  <c:v>110.8</c:v>
                </c:pt>
                <c:pt idx="1">
                  <c:v>77.900000000000006</c:v>
                </c:pt>
                <c:pt idx="2">
                  <c:v>77</c:v>
                </c:pt>
                <c:pt idx="3">
                  <c:v>68.5</c:v>
                </c:pt>
                <c:pt idx="4">
                  <c:v>50</c:v>
                </c:pt>
                <c:pt idx="5">
                  <c:v>23.5</c:v>
                </c:pt>
                <c:pt idx="6">
                  <c:v>90.6</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2.1460377624379249E-2"/>
                  <c:y val="-7.36800608701731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380-451B-AECC-256F0DA0AE3F}"/>
                </c:ext>
              </c:extLst>
            </c:dLbl>
            <c:dLbl>
              <c:idx val="1"/>
              <c:layout>
                <c:manualLayout>
                  <c:x val="1.9850600071744679E-2"/>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380-451B-AECC-256F0DA0AE3F}"/>
                </c:ext>
              </c:extLst>
            </c:dLbl>
            <c:dLbl>
              <c:idx val="2"/>
              <c:layout>
                <c:manualLayout>
                  <c:x val="1.9742966157497988E-2"/>
                  <c:y val="-7.36800608701731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380-451B-AECC-256F0DA0AE3F}"/>
                </c:ext>
              </c:extLst>
            </c:dLbl>
            <c:dLbl>
              <c:idx val="3"/>
              <c:layout>
                <c:manualLayout>
                  <c:x val="2.0386742002521292E-2"/>
                  <c:y val="-2.21040182610519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380-451B-AECC-256F0DA0AE3F}"/>
                </c:ext>
              </c:extLst>
            </c:dLbl>
            <c:dLbl>
              <c:idx val="4"/>
              <c:layout>
                <c:manualLayout>
                  <c:x val="2.2210773563421039E-2"/>
                  <c:y val="-1.47360121740346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380-451B-AECC-256F0DA0AE3F}"/>
                </c:ext>
              </c:extLst>
            </c:dLbl>
            <c:dLbl>
              <c:idx val="5"/>
              <c:layout>
                <c:manualLayout>
                  <c:x val="1.9742966157497988E-2"/>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380-451B-AECC-256F0DA0AE3F}"/>
                </c:ext>
              </c:extLst>
            </c:dLbl>
            <c:dLbl>
              <c:idx val="6"/>
              <c:layout>
                <c:manualLayout>
                  <c:x val="1.6281299010678676E-2"/>
                  <c:y val="-1.4736012174034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380-451B-AECC-256F0DA0AE3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Process Oils</c:v>
                </c:pt>
                <c:pt idx="2">
                  <c:v>Hydraulic fluids</c:v>
                </c:pt>
                <c:pt idx="3">
                  <c:v>HDMO</c:v>
                </c:pt>
                <c:pt idx="4">
                  <c:v>Metalworking fluids</c:v>
                </c:pt>
                <c:pt idx="5">
                  <c:v>Industrial engine oils</c:v>
                </c:pt>
                <c:pt idx="6">
                  <c:v>All other-a</c:v>
                </c:pt>
              </c:strCache>
            </c:strRef>
          </c:cat>
          <c:val>
            <c:numRef>
              <c:f>Sheet1!$C$2:$C$8</c:f>
              <c:numCache>
                <c:formatCode>0.0</c:formatCode>
                <c:ptCount val="7"/>
                <c:pt idx="0">
                  <c:v>115.232</c:v>
                </c:pt>
                <c:pt idx="1">
                  <c:v>80.392800000000008</c:v>
                </c:pt>
                <c:pt idx="2">
                  <c:v>80.695999999999998</c:v>
                </c:pt>
                <c:pt idx="3">
                  <c:v>69.390500000000003</c:v>
                </c:pt>
                <c:pt idx="4">
                  <c:v>51.45</c:v>
                </c:pt>
                <c:pt idx="5">
                  <c:v>23.993500000000001</c:v>
                </c:pt>
                <c:pt idx="6">
                  <c:v>93.680399999999992</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layout>
        <c:manualLayout>
          <c:xMode val="edge"/>
          <c:yMode val="edge"/>
          <c:x val="0.35458572348221895"/>
          <c:y val="0.91840890519261675"/>
          <c:w val="0.26413950086896459"/>
          <c:h val="5.94870765463312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ITALY, 2020</a:t>
            </a:r>
            <a:endParaRPr lang="en-IN" sz="1000" b="1" i="0" u="none" strike="noStrike" kern="1200" spc="0" baseline="0" dirty="0">
              <a:solidFill>
                <a:schemeClr val="accent1"/>
              </a:solidFill>
              <a:latin typeface="+mn-lt"/>
              <a:ea typeface="+mn-ea"/>
              <a:cs typeface="+mn-cs"/>
            </a:endParaRPr>
          </a:p>
        </c:rich>
      </c:tx>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398783048976252"/>
          <c:y val="0.14172430734492317"/>
          <c:w val="0.60293464122786422"/>
          <c:h val="0.7593795360169132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Consumer</c:v>
                </c:pt>
                <c:pt idx="2">
                  <c:v>Commercial</c:v>
                </c:pt>
              </c:strCache>
            </c:strRef>
          </c:cat>
          <c:val>
            <c:numRef>
              <c:f>Sheet1!$B$2:$B$4</c:f>
              <c:numCache>
                <c:formatCode>0%</c:formatCode>
                <c:ptCount val="3"/>
                <c:pt idx="0">
                  <c:v>0.57999999999999996</c:v>
                </c:pt>
                <c:pt idx="1">
                  <c:v>0.23300000000000001</c:v>
                </c:pt>
                <c:pt idx="2">
                  <c:v>0.187</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RE-REFINING, 2020</a:t>
            </a:r>
            <a:endParaRPr lang="en-IN" sz="1000">
              <a:effectLst/>
            </a:endParaRPr>
          </a:p>
        </c:rich>
      </c:tx>
      <c:layout>
        <c:manualLayout>
          <c:xMode val="edge"/>
          <c:yMode val="edge"/>
          <c:x val="0.27026497976412744"/>
          <c:y val="6.880270545367400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DISPOSAL, 2030</a:t>
            </a:r>
            <a:endParaRPr lang="en-IN" sz="1000">
              <a:effectLst/>
            </a:endParaRPr>
          </a:p>
        </c:rich>
      </c:tx>
      <c:layout>
        <c:manualLayout>
          <c:xMode val="edge"/>
          <c:yMode val="edge"/>
          <c:x val="0.29648000185543821"/>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968005287998787"/>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98F-4288-AAD6-D60AF9688B3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8F-4288-AAD6-D60AF9688B3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98F-4288-AAD6-D60AF9688B39}"/>
              </c:ext>
            </c:extLst>
          </c:dPt>
          <c:dLbls>
            <c:dLbl>
              <c:idx val="1"/>
              <c:layout>
                <c:manualLayout>
                  <c:x val="0.21374902879408114"/>
                  <c:y val="-5.382640557967952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98F-4288-AAD6-D60AF9688B39}"/>
                </c:ext>
              </c:extLst>
            </c:dLbl>
            <c:dLbl>
              <c:idx val="2"/>
              <c:layout>
                <c:manualLayout>
                  <c:x val="-8.512727146220124E-2"/>
                  <c:y val="7.190822821720366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25195690744841"/>
                      <c:h val="0.10765599794516051"/>
                    </c:manualLayout>
                  </c15:layout>
                </c:ext>
                <c:ext xmlns:c16="http://schemas.microsoft.com/office/drawing/2014/chart" uri="{C3380CC4-5D6E-409C-BE32-E72D297353CC}">
                  <c16:uniqueId val="{00000005-498F-4288-AAD6-D60AF9688B3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c:v>
                </c:pt>
              </c:strCache>
            </c:strRef>
          </c:cat>
          <c:val>
            <c:numRef>
              <c:f>Sheet1!$B$2:$B$4</c:f>
              <c:numCache>
                <c:formatCode>0%</c:formatCode>
                <c:ptCount val="3"/>
                <c:pt idx="0">
                  <c:v>0.47</c:v>
                </c:pt>
                <c:pt idx="1">
                  <c:v>0.46</c:v>
                </c:pt>
                <c:pt idx="2">
                  <c:v>7.0000000000000007E-2</c:v>
                </c:pt>
              </c:numCache>
            </c:numRef>
          </c:val>
          <c:extLst>
            <c:ext xmlns:c16="http://schemas.microsoft.com/office/drawing/2014/chart" uri="{C3380CC4-5D6E-409C-BE32-E72D297353CC}">
              <c16:uniqueId val="{00000006-498F-4288-AAD6-D60AF9688B3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OVERALL LUBRICANT DEMAND BY PRODUCT TYPE IN ITALY, 2020 AND 2021</a:t>
            </a:r>
            <a:endParaRPr lang="en-IN" sz="1000" dirty="0">
              <a:effectLst/>
            </a:endParaRPr>
          </a:p>
        </c:rich>
      </c:tx>
      <c:layout>
        <c:manualLayout>
          <c:xMode val="edge"/>
          <c:yMode val="edge"/>
          <c:x val="0.12225275194258674"/>
          <c:y val="1.1052009130525968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7.2267300241611781E-3"/>
                  <c:y val="3.376963778909193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7B8-4326-8C71-346EE281C60B}"/>
                </c:ext>
              </c:extLst>
            </c:dLbl>
            <c:dLbl>
              <c:idx val="1"/>
              <c:layout>
                <c:manualLayout>
                  <c:x val="-1.20445500402686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7B8-4326-8C71-346EE281C60B}"/>
                </c:ext>
              </c:extLst>
            </c:dLbl>
            <c:dLbl>
              <c:idx val="2"/>
              <c:layout>
                <c:manualLayout>
                  <c:x val="-7.2267300241611781E-3"/>
                  <c:y val="7.36800608701731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7B8-4326-8C71-346EE281C60B}"/>
                </c:ext>
              </c:extLst>
            </c:dLbl>
            <c:dLbl>
              <c:idx val="3"/>
              <c:layout>
                <c:manualLayout>
                  <c:x val="-1.4453460048322356E-2"/>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7B8-4326-8C71-346EE281C60B}"/>
                </c:ext>
              </c:extLst>
            </c:dLbl>
            <c:dLbl>
              <c:idx val="4"/>
              <c:layout>
                <c:manualLayout>
                  <c:x val="-7.2267300241611781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7B8-4326-8C71-346EE281C60B}"/>
                </c:ext>
              </c:extLst>
            </c:dLbl>
            <c:dLbl>
              <c:idx val="5"/>
              <c:layout>
                <c:manualLayout>
                  <c:x val="-4.8178200161074517E-3"/>
                  <c:y val="-7.36800608701738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7B8-4326-8C71-346EE281C60B}"/>
                </c:ext>
              </c:extLst>
            </c:dLbl>
            <c:dLbl>
              <c:idx val="6"/>
              <c:layout>
                <c:manualLayout>
                  <c:x val="-1.445346004832235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7B8-4326-8C71-346EE281C60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Hydraulic fluids</c:v>
                </c:pt>
                <c:pt idx="2">
                  <c:v>Process Oils</c:v>
                </c:pt>
                <c:pt idx="3">
                  <c:v>HDMO</c:v>
                </c:pt>
                <c:pt idx="4">
                  <c:v>Metalworking fluids</c:v>
                </c:pt>
                <c:pt idx="5">
                  <c:v>Industrial engine oils</c:v>
                </c:pt>
                <c:pt idx="6">
                  <c:v>All other-a</c:v>
                </c:pt>
              </c:strCache>
            </c:strRef>
          </c:cat>
          <c:val>
            <c:numRef>
              <c:f>Sheet1!$B$2:$B$8</c:f>
              <c:numCache>
                <c:formatCode>General</c:formatCode>
                <c:ptCount val="7"/>
                <c:pt idx="0">
                  <c:v>85.3</c:v>
                </c:pt>
                <c:pt idx="1">
                  <c:v>73.599999999999994</c:v>
                </c:pt>
                <c:pt idx="2">
                  <c:v>73</c:v>
                </c:pt>
                <c:pt idx="3">
                  <c:v>70.5</c:v>
                </c:pt>
                <c:pt idx="4">
                  <c:v>54.6</c:v>
                </c:pt>
                <c:pt idx="5">
                  <c:v>35.700000000000003</c:v>
                </c:pt>
                <c:pt idx="6">
                  <c:v>77.7</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c:v>
                </c:pt>
              </c:strCache>
            </c:strRef>
          </c:tx>
          <c:spPr>
            <a:solidFill>
              <a:schemeClr val="accent2"/>
            </a:solidFill>
            <a:ln>
              <a:noFill/>
            </a:ln>
            <a:effectLst/>
          </c:spPr>
          <c:invertIfNegative val="0"/>
          <c:dLbls>
            <c:dLbl>
              <c:idx val="3"/>
              <c:layout>
                <c:manualLayout>
                  <c:x val="2.221076166783971E-2"/>
                  <c:y val="-3.376963778909193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734-4EFA-9339-28339F22A173}"/>
                </c:ext>
              </c:extLst>
            </c:dLbl>
            <c:dLbl>
              <c:idx val="4"/>
              <c:layout>
                <c:manualLayout>
                  <c:x val="2.961434889045285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34-4EFA-9339-28339F22A173}"/>
                </c:ext>
              </c:extLst>
            </c:dLbl>
            <c:dLbl>
              <c:idx val="5"/>
              <c:layout>
                <c:manualLayout>
                  <c:x val="1.7275036852764131E-2"/>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734-4EFA-9339-28339F22A17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Hydraulic fluids</c:v>
                </c:pt>
                <c:pt idx="2">
                  <c:v>Process Oils</c:v>
                </c:pt>
                <c:pt idx="3">
                  <c:v>HDMO</c:v>
                </c:pt>
                <c:pt idx="4">
                  <c:v>Metalworking fluids</c:v>
                </c:pt>
                <c:pt idx="5">
                  <c:v>Industrial engine oils</c:v>
                </c:pt>
                <c:pt idx="6">
                  <c:v>All other-a</c:v>
                </c:pt>
              </c:strCache>
            </c:strRef>
          </c:cat>
          <c:val>
            <c:numRef>
              <c:f>Sheet1!$C$2:$C$8</c:f>
              <c:numCache>
                <c:formatCode>0.0</c:formatCode>
                <c:ptCount val="7"/>
                <c:pt idx="0">
                  <c:v>95.877200000000002</c:v>
                </c:pt>
                <c:pt idx="1">
                  <c:v>83.31519999999999</c:v>
                </c:pt>
                <c:pt idx="2">
                  <c:v>82.343999999999994</c:v>
                </c:pt>
                <c:pt idx="3">
                  <c:v>77.197500000000005</c:v>
                </c:pt>
                <c:pt idx="4">
                  <c:v>61.479600000000005</c:v>
                </c:pt>
                <c:pt idx="5">
                  <c:v>40.1982</c:v>
                </c:pt>
                <c:pt idx="6">
                  <c:v>87.179400000000001</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layout>
        <c:manualLayout>
          <c:xMode val="edge"/>
          <c:yMode val="edge"/>
          <c:x val="0.37105612385902259"/>
          <c:y val="0.91472490214910818"/>
          <c:w val="0.27886471675201541"/>
          <c:h val="5.94870765463312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SPAIN AND PORTUGAL, 2020</a:t>
            </a:r>
            <a:endParaRPr lang="en-IN" sz="1000" b="1" i="0" u="none" strike="noStrike" kern="1200" spc="0" baseline="0" dirty="0">
              <a:solidFill>
                <a:schemeClr val="accent1"/>
              </a:solidFill>
              <a:latin typeface="+mn-lt"/>
              <a:ea typeface="+mn-ea"/>
              <a:cs typeface="+mn-cs"/>
            </a:endParaRPr>
          </a:p>
        </c:rich>
      </c:tx>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398783048976252"/>
          <c:y val="0.14172430734492317"/>
          <c:w val="0.60293464122786422"/>
          <c:h val="0.7593795360169132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Commercial</c:v>
                </c:pt>
                <c:pt idx="2">
                  <c:v>Consumer</c:v>
                </c:pt>
              </c:strCache>
            </c:strRef>
          </c:cat>
          <c:val>
            <c:numRef>
              <c:f>Sheet1!$B$2:$B$4</c:f>
              <c:numCache>
                <c:formatCode>0%</c:formatCode>
                <c:ptCount val="3"/>
                <c:pt idx="0">
                  <c:v>0.52300000000000002</c:v>
                </c:pt>
                <c:pt idx="1">
                  <c:v>0.26800000000000002</c:v>
                </c:pt>
                <c:pt idx="2">
                  <c:v>0.20799999999999999</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OVERALL LUBRICANT DEMAND BY PRODUCT TYPE IN SPAIN AND PORTUGAL, 2020 AND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HDMO</c:v>
                </c:pt>
                <c:pt idx="1">
                  <c:v>Hydraulic fluids</c:v>
                </c:pt>
                <c:pt idx="2">
                  <c:v>PCMO</c:v>
                </c:pt>
                <c:pt idx="3">
                  <c:v>Industrial engine oils</c:v>
                </c:pt>
                <c:pt idx="4">
                  <c:v>Metalworking fluids</c:v>
                </c:pt>
                <c:pt idx="5">
                  <c:v>All other-a</c:v>
                </c:pt>
              </c:strCache>
            </c:strRef>
          </c:cat>
          <c:val>
            <c:numRef>
              <c:f>Sheet1!$B$2:$B$7</c:f>
              <c:numCache>
                <c:formatCode>General</c:formatCode>
                <c:ptCount val="6"/>
                <c:pt idx="0">
                  <c:v>90.1</c:v>
                </c:pt>
                <c:pt idx="1">
                  <c:v>76.900000000000006</c:v>
                </c:pt>
                <c:pt idx="2">
                  <c:v>66.2</c:v>
                </c:pt>
                <c:pt idx="3">
                  <c:v>45.3</c:v>
                </c:pt>
                <c:pt idx="4">
                  <c:v>27.2</c:v>
                </c:pt>
                <c:pt idx="5">
                  <c:v>69.5</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1.2723431449545526E-2"/>
                  <c:y val="-1.6884818894545967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17B-4BC9-89C0-F38E9A6D828A}"/>
                </c:ext>
              </c:extLst>
            </c:dLbl>
            <c:dLbl>
              <c:idx val="1"/>
              <c:layout>
                <c:manualLayout>
                  <c:x val="2.2238407566095866E-2"/>
                  <c:y val="-3.68400304350869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17B-4BC9-89C0-F38E9A6D828A}"/>
                </c:ext>
              </c:extLst>
            </c:dLbl>
            <c:dLbl>
              <c:idx val="2"/>
              <c:layout>
                <c:manualLayout>
                  <c:x val="1.2366825579330758E-2"/>
                  <c:y val="3.376963778909193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17B-4BC9-89C0-F38E9A6D828A}"/>
                </c:ext>
              </c:extLst>
            </c:dLbl>
            <c:dLbl>
              <c:idx val="3"/>
              <c:layout>
                <c:manualLayout>
                  <c:x val="1.8372101683711631E-2"/>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17B-4BC9-89C0-F38E9A6D828A}"/>
                </c:ext>
              </c:extLst>
            </c:dLbl>
            <c:dLbl>
              <c:idx val="4"/>
              <c:layout>
                <c:manualLayout>
                  <c:x val="1.7275019102104501E-2"/>
                  <c:y val="6.753927557818387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17B-4BC9-89C0-F38E9A6D828A}"/>
                </c:ext>
              </c:extLst>
            </c:dLbl>
            <c:dLbl>
              <c:idx val="5"/>
              <c:layout>
                <c:manualLayout>
                  <c:x val="4.1953660928141678E-2"/>
                  <c:y val="3.684003043508622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17B-4BC9-89C0-F38E9A6D828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HDMO</c:v>
                </c:pt>
                <c:pt idx="1">
                  <c:v>Hydraulic fluids</c:v>
                </c:pt>
                <c:pt idx="2">
                  <c:v>PCMO</c:v>
                </c:pt>
                <c:pt idx="3">
                  <c:v>Industrial engine oils</c:v>
                </c:pt>
                <c:pt idx="4">
                  <c:v>Metalworking fluids</c:v>
                </c:pt>
                <c:pt idx="5">
                  <c:v>All other-a</c:v>
                </c:pt>
              </c:strCache>
            </c:strRef>
          </c:cat>
          <c:val>
            <c:numRef>
              <c:f>Sheet1!$C$2:$C$7</c:f>
              <c:numCache>
                <c:formatCode>0.0</c:formatCode>
                <c:ptCount val="6"/>
                <c:pt idx="0">
                  <c:v>92.0822</c:v>
                </c:pt>
                <c:pt idx="1">
                  <c:v>80.360500000000002</c:v>
                </c:pt>
                <c:pt idx="2">
                  <c:v>69.708600000000004</c:v>
                </c:pt>
                <c:pt idx="3">
                  <c:v>47.066699999999997</c:v>
                </c:pt>
                <c:pt idx="4">
                  <c:v>28.396799999999999</c:v>
                </c:pt>
                <c:pt idx="5">
                  <c:v>72.28</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layout>
        <c:manualLayout>
          <c:xMode val="edge"/>
          <c:yMode val="edge"/>
          <c:x val="0.40527866462822215"/>
          <c:y val="0.91840890519261675"/>
          <c:w val="0.26101064989504785"/>
          <c:h val="5.94870765463312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OTHER COUNTRIES IN WESTERN EUROPE, 2020</a:t>
            </a:r>
            <a:endParaRPr lang="en-IN" sz="1000" b="1" i="0" u="none" strike="noStrike" kern="1200" spc="0" baseline="0" dirty="0">
              <a:solidFill>
                <a:schemeClr val="accent1"/>
              </a:solidFill>
              <a:latin typeface="+mn-lt"/>
              <a:ea typeface="+mn-ea"/>
              <a:cs typeface="+mn-cs"/>
            </a:endParaRPr>
          </a:p>
        </c:rich>
      </c:tx>
      <c:layout>
        <c:manualLayout>
          <c:xMode val="edge"/>
          <c:yMode val="edge"/>
          <c:x val="0.13117640713927683"/>
          <c:y val="1.6238161405406477E-2"/>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398783048976252"/>
          <c:y val="0.14172430734492317"/>
          <c:w val="0.60293464122786422"/>
          <c:h val="0.7593795360169132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Consumer</c:v>
                </c:pt>
                <c:pt idx="2">
                  <c:v>Commercial</c:v>
                </c:pt>
              </c:strCache>
            </c:strRef>
          </c:cat>
          <c:val>
            <c:numRef>
              <c:f>Sheet1!$B$2:$B$4</c:f>
              <c:numCache>
                <c:formatCode>0%</c:formatCode>
                <c:ptCount val="3"/>
                <c:pt idx="0">
                  <c:v>0.58699999999999997</c:v>
                </c:pt>
                <c:pt idx="1">
                  <c:v>0.247</c:v>
                </c:pt>
                <c:pt idx="2">
                  <c:v>0.16500000000000001</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OVERALL LUBRICANT DEMAND BY PRODUCT TYPE IN OTHER COUNTRIES IN WESTERN EUROPE, 2020 AND 2021</a:t>
            </a:r>
            <a:endParaRPr lang="en-IN" sz="1000" dirty="0">
              <a:effectLst/>
            </a:endParaRPr>
          </a:p>
        </c:rich>
      </c:tx>
      <c:layout>
        <c:manualLayout>
          <c:xMode val="edge"/>
          <c:yMode val="edge"/>
          <c:x val="0.14882056244444256"/>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1.7739972855746269E-2"/>
                  <c:y val="-3.68400304350869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74A-4020-A6DB-FD4C3191D836}"/>
                </c:ext>
              </c:extLst>
            </c:dLbl>
            <c:dLbl>
              <c:idx val="1"/>
              <c:layout>
                <c:manualLayout>
                  <c:x val="-6.6524898209048468E-3"/>
                  <c:y val="-1.4736012174034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74A-4020-A6DB-FD4C3191D836}"/>
                </c:ext>
              </c:extLst>
            </c:dLbl>
            <c:dLbl>
              <c:idx val="2"/>
              <c:layout>
                <c:manualLayout>
                  <c:x val="-1.1087483034841451E-2"/>
                  <c:y val="-6.753927557818387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74A-4020-A6DB-FD4C3191D836}"/>
                </c:ext>
              </c:extLst>
            </c:dLbl>
            <c:dLbl>
              <c:idx val="3"/>
              <c:layout>
                <c:manualLayout>
                  <c:x val="-4.4349932139365646E-3"/>
                  <c:y val="-3.684003043508723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74A-4020-A6DB-FD4C3191D836}"/>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Metalworking fluids</c:v>
                </c:pt>
                <c:pt idx="1">
                  <c:v>PCMO</c:v>
                </c:pt>
                <c:pt idx="2">
                  <c:v>HDMO</c:v>
                </c:pt>
                <c:pt idx="3">
                  <c:v>Hydraulic fluids</c:v>
                </c:pt>
                <c:pt idx="4">
                  <c:v>Process oils</c:v>
                </c:pt>
                <c:pt idx="5">
                  <c:v>Industrial engine oils</c:v>
                </c:pt>
                <c:pt idx="6">
                  <c:v>All other-a</c:v>
                </c:pt>
              </c:strCache>
            </c:strRef>
          </c:cat>
          <c:val>
            <c:numRef>
              <c:f>Sheet1!$B$2:$B$8</c:f>
              <c:numCache>
                <c:formatCode>General</c:formatCode>
                <c:ptCount val="7"/>
                <c:pt idx="0">
                  <c:v>92.8</c:v>
                </c:pt>
                <c:pt idx="1">
                  <c:v>87.9</c:v>
                </c:pt>
                <c:pt idx="2">
                  <c:v>50</c:v>
                </c:pt>
                <c:pt idx="3">
                  <c:v>36.700000000000003</c:v>
                </c:pt>
                <c:pt idx="4">
                  <c:v>34.9</c:v>
                </c:pt>
                <c:pt idx="5">
                  <c:v>25</c:v>
                </c:pt>
                <c:pt idx="6">
                  <c:v>94.9</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1.0872892221458418E-2"/>
                  <c:y val="-3.376963778909193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06-469D-802B-39A760CB4E75}"/>
                </c:ext>
              </c:extLst>
            </c:dLbl>
            <c:dLbl>
              <c:idx val="1"/>
              <c:layout>
                <c:manualLayout>
                  <c:x val="1.9742899260301965E-2"/>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906-469D-802B-39A760CB4E75}"/>
                </c:ext>
              </c:extLst>
            </c:dLbl>
            <c:dLbl>
              <c:idx val="2"/>
              <c:layout>
                <c:manualLayout>
                  <c:x val="1.4091929028235367E-2"/>
                  <c:y val="-3.68400304350865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906-469D-802B-39A760CB4E75}"/>
                </c:ext>
              </c:extLst>
            </c:dLbl>
            <c:dLbl>
              <c:idx val="3"/>
              <c:layout>
                <c:manualLayout>
                  <c:x val="1.5558270485347067E-2"/>
                  <c:y val="-2.57880213045605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906-469D-802B-39A760CB4E75}"/>
                </c:ext>
              </c:extLst>
            </c:dLbl>
            <c:dLbl>
              <c:idx val="4"/>
              <c:layout>
                <c:manualLayout>
                  <c:x val="2.961434889045304E-2"/>
                  <c:y val="-7.36800608701731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06-469D-802B-39A760CB4E75}"/>
                </c:ext>
              </c:extLst>
            </c:dLbl>
            <c:dLbl>
              <c:idx val="5"/>
              <c:layout>
                <c:manualLayout>
                  <c:x val="1.5057500385442816E-2"/>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906-469D-802B-39A760CB4E75}"/>
                </c:ext>
              </c:extLst>
            </c:dLbl>
            <c:dLbl>
              <c:idx val="6"/>
              <c:layout>
                <c:manualLayout>
                  <c:x val="2.7146486482915202E-2"/>
                  <c:y val="-1.8420015217543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906-469D-802B-39A760CB4E7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Metalworking fluids</c:v>
                </c:pt>
                <c:pt idx="1">
                  <c:v>PCMO</c:v>
                </c:pt>
                <c:pt idx="2">
                  <c:v>HDMO</c:v>
                </c:pt>
                <c:pt idx="3">
                  <c:v>Hydraulic fluids</c:v>
                </c:pt>
                <c:pt idx="4">
                  <c:v>Process oils</c:v>
                </c:pt>
                <c:pt idx="5">
                  <c:v>Industrial engine oils</c:v>
                </c:pt>
                <c:pt idx="6">
                  <c:v>All other-a</c:v>
                </c:pt>
              </c:strCache>
            </c:strRef>
          </c:cat>
          <c:val>
            <c:numRef>
              <c:f>Sheet1!$C$2:$C$8</c:f>
              <c:numCache>
                <c:formatCode>0.0</c:formatCode>
                <c:ptCount val="7"/>
                <c:pt idx="0">
                  <c:v>98.924800000000005</c:v>
                </c:pt>
                <c:pt idx="1">
                  <c:v>89.658000000000001</c:v>
                </c:pt>
                <c:pt idx="2">
                  <c:v>50.25</c:v>
                </c:pt>
                <c:pt idx="3">
                  <c:v>37.287200000000006</c:v>
                </c:pt>
                <c:pt idx="4">
                  <c:v>35.248999999999995</c:v>
                </c:pt>
                <c:pt idx="5">
                  <c:v>24.975000000000001</c:v>
                </c:pt>
                <c:pt idx="6">
                  <c:v>98.506200000000007</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layout>
        <c:manualLayout>
          <c:xMode val="edge"/>
          <c:yMode val="edge"/>
          <c:x val="0.41932319559070869"/>
          <c:y val="0.91472490214910818"/>
          <c:w val="0.27222843916699646"/>
          <c:h val="5.94870765463312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2020</a:t>
            </a:r>
            <a:endParaRPr lang="en-IN" sz="1000" dirty="0">
              <a:solidFill>
                <a:schemeClr val="accent1"/>
              </a:solidFill>
              <a:effectLst/>
            </a:endParaRPr>
          </a:p>
        </c:rich>
      </c:tx>
      <c:layout>
        <c:manualLayout>
          <c:xMode val="edge"/>
          <c:yMode val="edge"/>
          <c:x val="0.23856389085384949"/>
          <c:y val="3.2377743742905418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7982326951399111"/>
                  <c:y val="2.376896057882220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839469808541974"/>
                      <c:h val="0.19426646245743251"/>
                    </c:manualLayout>
                  </c15:layout>
                </c:ext>
                <c:ext xmlns:c16="http://schemas.microsoft.com/office/drawing/2014/chart" uri="{C3380CC4-5D6E-409C-BE32-E72D297353CC}">
                  <c16:uniqueId val="{00000001-1E1F-4C56-B604-7671D5946A86}"/>
                </c:ext>
              </c:extLst>
            </c:dLbl>
            <c:dLbl>
              <c:idx val="1"/>
              <c:layout>
                <c:manualLayout>
                  <c:x val="0.26509584497814059"/>
                  <c:y val="-7.8506468219141246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3637702503681882"/>
                      <c:h val="0.16593593668239026"/>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COLLECTION, 2020</a:t>
            </a:r>
            <a:endParaRPr lang="en-IN" sz="1000" dirty="0">
              <a:solidFill>
                <a:schemeClr val="accent1"/>
              </a:solidFill>
              <a:effectLst/>
            </a:endParaRPr>
          </a:p>
        </c:rich>
      </c:tx>
      <c:layout>
        <c:manualLayout>
          <c:xMode val="edge"/>
          <c:yMode val="edge"/>
          <c:x val="0.24047847111894519"/>
          <c:y val="3.2377743742905418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2020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1907-4F66-A910-CD153233BF96}"/>
              </c:ext>
            </c:extLst>
          </c:dPt>
          <c:dLbls>
            <c:dLbl>
              <c:idx val="0"/>
              <c:layout>
                <c:manualLayout>
                  <c:x val="-0.25036818851251841"/>
                  <c:y val="-4.439543167881788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471281296023564"/>
                      <c:h val="0.12242834352786111"/>
                    </c:manualLayout>
                  </c15:layout>
                </c:ext>
                <c:ext xmlns:c16="http://schemas.microsoft.com/office/drawing/2014/chart" uri="{C3380CC4-5D6E-409C-BE32-E72D297353CC}">
                  <c16:uniqueId val="{00000001-00F4-4224-8DDC-7FA06B593933}"/>
                </c:ext>
              </c:extLst>
            </c:dLbl>
            <c:dLbl>
              <c:idx val="1"/>
              <c:layout>
                <c:manualLayout>
                  <c:x val="0.15316642120765833"/>
                  <c:y val="8.964205384520761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2739322533136965"/>
                      <c:h val="0.15177067379486917"/>
                    </c:manualLayout>
                  </c15:layout>
                </c:ext>
                <c:ext xmlns:c16="http://schemas.microsoft.com/office/drawing/2014/chart" uri="{C3380CC4-5D6E-409C-BE32-E72D297353CC}">
                  <c16:uniqueId val="{00000003-00F4-4224-8DDC-7FA06B593933}"/>
                </c:ext>
              </c:extLst>
            </c:dLbl>
            <c:dLbl>
              <c:idx val="2"/>
              <c:layout>
                <c:manualLayout>
                  <c:x val="1.9379355931024033E-2"/>
                  <c:y val="1.456456714844494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045643779063701"/>
                      <c:h val="9.5514344041570984E-2"/>
                    </c:manualLayout>
                  </c15:layout>
                </c:ext>
                <c:ext xmlns:c16="http://schemas.microsoft.com/office/drawing/2014/chart" uri="{C3380CC4-5D6E-409C-BE32-E72D297353CC}">
                  <c16:uniqueId val="{00000004-1907-4F66-A910-CD153233BF9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Re-refined-a</c:v>
                </c:pt>
                <c:pt idx="1">
                  <c:v>Fuel</c:v>
                </c:pt>
                <c:pt idx="2">
                  <c:v>All other</c:v>
                </c:pt>
              </c:strCache>
            </c:strRef>
          </c:cat>
          <c:val>
            <c:numRef>
              <c:f>Sheet1!$B$2:$B$4</c:f>
              <c:numCache>
                <c:formatCode>0%</c:formatCode>
                <c:ptCount val="3"/>
                <c:pt idx="0">
                  <c:v>0.63</c:v>
                </c:pt>
                <c:pt idx="1">
                  <c:v>0.36</c:v>
                </c:pt>
                <c:pt idx="2">
                  <c:v>0.01</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RE-REFINING, 2020</a:t>
            </a:r>
            <a:endParaRPr lang="en-IN" sz="1000" dirty="0">
              <a:solidFill>
                <a:schemeClr val="accent1"/>
              </a:solidFill>
              <a:effectLst/>
            </a:endParaRPr>
          </a:p>
        </c:rich>
      </c:tx>
      <c:layout>
        <c:manualLayout>
          <c:xMode val="edge"/>
          <c:yMode val="edge"/>
          <c:x val="0.24375540686280195"/>
          <c:y val="3.2377743742905418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2680412371134032"/>
                  <c:y val="-6.485905802435851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661266568483063"/>
                      <c:h val="0.12748736598769009"/>
                    </c:manualLayout>
                  </c15:layout>
                </c:ext>
                <c:ext xmlns:c16="http://schemas.microsoft.com/office/drawing/2014/chart" uri="{C3380CC4-5D6E-409C-BE32-E72D297353CC}">
                  <c16:uniqueId val="{00000001-00F4-4224-8DDC-7FA06B593933}"/>
                </c:ext>
              </c:extLst>
            </c:dLbl>
            <c:dLbl>
              <c:idx val="1"/>
              <c:layout>
                <c:manualLayout>
                  <c:x val="0.19568181554625261"/>
                  <c:y val="9.550303095197577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419746500759568"/>
                      <c:h val="0.12789208778447639"/>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2021</a:t>
            </a:r>
            <a:endParaRPr lang="en-IN" sz="1000" dirty="0">
              <a:effectLst/>
            </a:endParaRPr>
          </a:p>
        </c:rich>
      </c:tx>
      <c:layout>
        <c:manualLayout>
          <c:xMode val="edge"/>
          <c:yMode val="edge"/>
          <c:x val="0.27096447995546946"/>
          <c:y val="6.0708269517947659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RE-REFINING, 2030</a:t>
            </a:r>
            <a:endParaRPr lang="en-IN" sz="1000">
              <a:effectLst/>
            </a:endParaRPr>
          </a:p>
        </c:rich>
      </c:tx>
      <c:layout>
        <c:manualLayout>
          <c:xMode val="edge"/>
          <c:yMode val="edge"/>
          <c:x val="0.27615599596442197"/>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495251237925155"/>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2F2-40E4-AA4B-230CE8C0DC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2F2-40E4-AA4B-230CE8C0DC9B}"/>
              </c:ext>
            </c:extLst>
          </c:dPt>
          <c:dLbls>
            <c:dLbl>
              <c:idx val="0"/>
              <c:layout>
                <c:manualLayout>
                  <c:x val="-0.23976888198253568"/>
                  <c:y val="-2.635949875683485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954356220936299"/>
                      <c:h val="0.12627320059733113"/>
                    </c:manualLayout>
                  </c15:layout>
                </c:ext>
                <c:ext xmlns:c16="http://schemas.microsoft.com/office/drawing/2014/chart" uri="{C3380CC4-5D6E-409C-BE32-E72D297353CC}">
                  <c16:uniqueId val="{00000001-22F2-40E4-AA4B-230CE8C0DC9B}"/>
                </c:ext>
              </c:extLst>
            </c:dLbl>
            <c:dLbl>
              <c:idx val="1"/>
              <c:layout>
                <c:manualLayout>
                  <c:x val="0.20029455081001474"/>
                  <c:y val="0.12915532967617796"/>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9629007144136409"/>
                    </c:manualLayout>
                  </c15:layout>
                </c:ext>
                <c:ext xmlns:c16="http://schemas.microsoft.com/office/drawing/2014/chart" uri="{C3380CC4-5D6E-409C-BE32-E72D297353CC}">
                  <c16:uniqueId val="{00000003-22F2-40E4-AA4B-230CE8C0DC9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22F2-40E4-AA4B-230CE8C0DC9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2021</a:t>
            </a:r>
            <a:endParaRPr lang="en-IN" sz="1000" dirty="0">
              <a:effectLst/>
            </a:endParaRPr>
          </a:p>
        </c:rich>
      </c:tx>
      <c:layout>
        <c:manualLayout>
          <c:xMode val="edge"/>
          <c:yMode val="edge"/>
          <c:x val="0.27582456832071245"/>
          <c:y val="6.0708269517947659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2021</a:t>
            </a:r>
            <a:endParaRPr lang="en-IN" sz="1000" dirty="0">
              <a:effectLst/>
            </a:endParaRPr>
          </a:p>
        </c:rich>
      </c:tx>
      <c:layout>
        <c:manualLayout>
          <c:xMode val="edge"/>
          <c:yMode val="edge"/>
          <c:x val="0.30237101805573274"/>
          <c:y val="4.856661561435812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Lbls>
            <c:dLbl>
              <c:idx val="2"/>
              <c:layout>
                <c:manualLayout>
                  <c:x val="3.8066633423399394E-3"/>
                  <c:y val="3.2169965308649767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F8A-4E62-A17D-27B59AA26C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Re-refined-a</c:v>
                </c:pt>
                <c:pt idx="1">
                  <c:v>Fuel</c:v>
                </c:pt>
                <c:pt idx="2">
                  <c:v>All other-b</c:v>
                </c:pt>
              </c:strCache>
            </c:strRef>
          </c:cat>
          <c:val>
            <c:numRef>
              <c:f>Sheet1!$B$2:$B$4</c:f>
              <c:numCache>
                <c:formatCode>0%</c:formatCode>
                <c:ptCount val="3"/>
                <c:pt idx="0">
                  <c:v>0.63</c:v>
                </c:pt>
                <c:pt idx="1">
                  <c:v>0.36</c:v>
                </c:pt>
                <c:pt idx="2">
                  <c:v>0.01</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2021</a:t>
            </a:r>
            <a:endParaRPr lang="en-IN" sz="1000" dirty="0">
              <a:effectLst/>
            </a:endParaRPr>
          </a:p>
        </c:rich>
      </c:tx>
      <c:layout>
        <c:manualLayout>
          <c:xMode val="edge"/>
          <c:yMode val="edge"/>
          <c:x val="0.29088353646515835"/>
          <c:y val="6.0708269517947659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RATES BY PRDOUCT IN WESTERN EUROPE, 2020 AND 2021-a</a:t>
            </a:r>
            <a:endParaRPr lang="en-IN" sz="1000" dirty="0">
              <a:solidFill>
                <a:schemeClr val="accent1"/>
              </a:solidFill>
              <a:effectLst/>
            </a:endParaRPr>
          </a:p>
        </c:rich>
      </c:tx>
      <c:layout>
        <c:manualLayout>
          <c:xMode val="edge"/>
          <c:yMode val="edge"/>
          <c:x val="0.1428480028321890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HDMO</c:v>
                </c:pt>
                <c:pt idx="2">
                  <c:v>Hydraulic Fluid</c:v>
                </c:pt>
                <c:pt idx="3">
                  <c:v>Metalworking Fluids</c:v>
                </c:pt>
                <c:pt idx="4">
                  <c:v>Industrial Engine Oil</c:v>
                </c:pt>
                <c:pt idx="5">
                  <c:v>Process Oil</c:v>
                </c:pt>
                <c:pt idx="6">
                  <c:v>All Other-b</c:v>
                </c:pt>
              </c:strCache>
            </c:strRef>
          </c:cat>
          <c:val>
            <c:numRef>
              <c:f>Sheet1!$B$2:$B$8</c:f>
              <c:numCache>
                <c:formatCode>0%</c:formatCode>
                <c:ptCount val="7"/>
                <c:pt idx="0">
                  <c:v>0.89</c:v>
                </c:pt>
                <c:pt idx="1">
                  <c:v>0.85</c:v>
                </c:pt>
                <c:pt idx="2">
                  <c:v>0.9</c:v>
                </c:pt>
                <c:pt idx="3">
                  <c:v>0.4</c:v>
                </c:pt>
                <c:pt idx="4">
                  <c:v>0.34</c:v>
                </c:pt>
                <c:pt idx="5">
                  <c:v>0.1</c:v>
                </c:pt>
                <c:pt idx="6">
                  <c:v>0.42</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RATES BY PRODUCT IN WESTERN EUROPE, 2020 AND 2021-a</a:t>
            </a:r>
            <a:endParaRPr lang="en-IN" sz="1000"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HDMO</c:v>
                </c:pt>
                <c:pt idx="2">
                  <c:v>Hydraulic Fluid</c:v>
                </c:pt>
                <c:pt idx="3">
                  <c:v>Metalworking Fluids</c:v>
                </c:pt>
                <c:pt idx="4">
                  <c:v>Industrial Engine Oil</c:v>
                </c:pt>
                <c:pt idx="5">
                  <c:v>Process Oil</c:v>
                </c:pt>
                <c:pt idx="6">
                  <c:v>All Other-b</c:v>
                </c:pt>
              </c:strCache>
            </c:strRef>
          </c:cat>
          <c:val>
            <c:numRef>
              <c:f>Sheet1!$B$2:$B$8</c:f>
              <c:numCache>
                <c:formatCode>0%</c:formatCode>
                <c:ptCount val="7"/>
                <c:pt idx="0">
                  <c:v>0.9</c:v>
                </c:pt>
                <c:pt idx="1">
                  <c:v>0.9</c:v>
                </c:pt>
                <c:pt idx="2">
                  <c:v>0.79</c:v>
                </c:pt>
                <c:pt idx="3">
                  <c:v>0.55000000000000004</c:v>
                </c:pt>
                <c:pt idx="4">
                  <c:v>0.55000000000000004</c:v>
                </c:pt>
                <c:pt idx="5">
                  <c:v>0.8</c:v>
                </c:pt>
                <c:pt idx="6">
                  <c:v>0.67</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5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IN WESTERN EUROPE, 2020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17-4F41-8DD3-9864A3D2C9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17-4F41-8DD3-9864A3D2C9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517-4F41-8DD3-9864A3D2C935}"/>
              </c:ext>
            </c:extLst>
          </c:dPt>
          <c:dLbls>
            <c:dLbl>
              <c:idx val="0"/>
              <c:layout>
                <c:manualLayout>
                  <c:x val="-0.18371531500190622"/>
                  <c:y val="-4.1455520947042648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170723992525078"/>
                      <c:h val="0.16262088525944113"/>
                    </c:manualLayout>
                  </c15:layout>
                </c:ext>
                <c:ext xmlns:c16="http://schemas.microsoft.com/office/drawing/2014/chart" uri="{C3380CC4-5D6E-409C-BE32-E72D297353CC}">
                  <c16:uniqueId val="{00000001-3517-4F41-8DD3-9864A3D2C935}"/>
                </c:ext>
              </c:extLst>
            </c:dLbl>
            <c:dLbl>
              <c:idx val="1"/>
              <c:layout>
                <c:manualLayout>
                  <c:x val="9.1446088622616772E-2"/>
                  <c:y val="6.2958931824074929E-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8.2952033790634053E-2"/>
                      <c:h val="0.16343398968573833"/>
                    </c:manualLayout>
                  </c15:layout>
                </c:ext>
                <c:ext xmlns:c16="http://schemas.microsoft.com/office/drawing/2014/chart" uri="{C3380CC4-5D6E-409C-BE32-E72D297353CC}">
                  <c16:uniqueId val="{00000003-3517-4F41-8DD3-9864A3D2C935}"/>
                </c:ext>
              </c:extLst>
            </c:dLbl>
            <c:dLbl>
              <c:idx val="2"/>
              <c:layout>
                <c:manualLayout>
                  <c:x val="0.13599872842328536"/>
                  <c:y val="3.0021319982201318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9797574442719332"/>
                      <c:h val="0.10793961259095404"/>
                    </c:manualLayout>
                  </c15:layout>
                </c:ext>
                <c:ext xmlns:c16="http://schemas.microsoft.com/office/drawing/2014/chart" uri="{C3380CC4-5D6E-409C-BE32-E72D297353CC}">
                  <c16:uniqueId val="{00000005-3517-4F41-8DD3-9864A3D2C93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Re-refining</c:v>
                </c:pt>
                <c:pt idx="1">
                  <c:v>Fuel</c:v>
                </c:pt>
                <c:pt idx="2">
                  <c:v>All other-a</c:v>
                </c:pt>
              </c:strCache>
            </c:strRef>
          </c:cat>
          <c:val>
            <c:numRef>
              <c:f>Sheet1!$B$2:$B$4</c:f>
              <c:numCache>
                <c:formatCode>#,##0.0</c:formatCode>
                <c:ptCount val="3"/>
                <c:pt idx="0">
                  <c:v>0.63</c:v>
                </c:pt>
                <c:pt idx="1">
                  <c:v>0.36</c:v>
                </c:pt>
                <c:pt idx="2">
                  <c:v>0.01</c:v>
                </c:pt>
              </c:numCache>
            </c:numRef>
          </c:val>
          <c:extLst>
            <c:ext xmlns:c16="http://schemas.microsoft.com/office/drawing/2014/chart" uri="{C3380CC4-5D6E-409C-BE32-E72D297353CC}">
              <c16:uniqueId val="{00000000-FACE-4B3D-ACA4-E2AC5AC4EAC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IN WESTERN EUROPE, 2021</a:t>
            </a:r>
            <a:endParaRPr lang="en-IN" sz="1000" dirty="0">
              <a:solidFill>
                <a:schemeClr val="accent1"/>
              </a:solidFill>
              <a:effectLst/>
            </a:endParaRPr>
          </a:p>
        </c:rich>
      </c:tx>
      <c:layout>
        <c:manualLayout>
          <c:xMode val="edge"/>
          <c:yMode val="edge"/>
          <c:x val="0.23600449709123295"/>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17-4F41-8DD3-9864A3D2C9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17-4F41-8DD3-9864A3D2C9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517-4F41-8DD3-9864A3D2C935}"/>
              </c:ext>
            </c:extLst>
          </c:dPt>
          <c:dLbls>
            <c:dLbl>
              <c:idx val="0"/>
              <c:layout>
                <c:manualLayout>
                  <c:x val="-0.17984580897453017"/>
                  <c:y val="1.3083298386915316E-3"/>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253619927343009"/>
                      <c:h val="0.12684429050236409"/>
                    </c:manualLayout>
                  </c15:layout>
                </c:ext>
                <c:ext xmlns:c16="http://schemas.microsoft.com/office/drawing/2014/chart" uri="{C3380CC4-5D6E-409C-BE32-E72D297353CC}">
                  <c16:uniqueId val="{00000001-3517-4F41-8DD3-9864A3D2C935}"/>
                </c:ext>
              </c:extLst>
            </c:dLbl>
            <c:dLbl>
              <c:idx val="1"/>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8.5136365488688207E-2"/>
                      <c:h val="0.15042431886498303"/>
                    </c:manualLayout>
                  </c15:layout>
                </c:ext>
                <c:ext xmlns:c16="http://schemas.microsoft.com/office/drawing/2014/chart" uri="{C3380CC4-5D6E-409C-BE32-E72D297353CC}">
                  <c16:uniqueId val="{00000003-3517-4F41-8DD3-9864A3D2C935}"/>
                </c:ext>
              </c:extLst>
            </c:dLbl>
            <c:dLbl>
              <c:idx val="2"/>
              <c:layout>
                <c:manualLayout>
                  <c:x val="6.7665504759327463E-2"/>
                  <c:y val="9.6937093247711943E-3"/>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598884230243591"/>
                      <c:h val="0.10793961259095404"/>
                    </c:manualLayout>
                  </c15:layout>
                </c:ext>
                <c:ext xmlns:c16="http://schemas.microsoft.com/office/drawing/2014/chart" uri="{C3380CC4-5D6E-409C-BE32-E72D297353CC}">
                  <c16:uniqueId val="{00000005-3517-4F41-8DD3-9864A3D2C93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Re-refining</c:v>
                </c:pt>
                <c:pt idx="1">
                  <c:v>Fuel</c:v>
                </c:pt>
                <c:pt idx="2">
                  <c:v>All other-a</c:v>
                </c:pt>
              </c:strCache>
            </c:strRef>
          </c:cat>
          <c:val>
            <c:numRef>
              <c:f>Sheet1!$B$2:$B$4</c:f>
              <c:numCache>
                <c:formatCode>0%</c:formatCode>
                <c:ptCount val="3"/>
                <c:pt idx="0">
                  <c:v>0.63</c:v>
                </c:pt>
                <c:pt idx="1">
                  <c:v>0.36</c:v>
                </c:pt>
                <c:pt idx="2">
                  <c:v>0.01</c:v>
                </c:pt>
              </c:numCache>
            </c:numRef>
          </c:val>
          <c:extLst>
            <c:ext xmlns:c16="http://schemas.microsoft.com/office/drawing/2014/chart" uri="{C3380CC4-5D6E-409C-BE32-E72D297353CC}">
              <c16:uniqueId val="{00000000-FACE-4B3D-ACA4-E2AC5AC4EAC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mj-lt"/>
              </a:rPr>
              <a:t>PROJECTED FINISHED LUBRICANT MARKET IN WESTERN EUROPE, 2020-2030</a:t>
            </a:r>
            <a:endParaRPr lang="en-IN" sz="1000" dirty="0">
              <a:effectLst/>
              <a:latin typeface="+mj-lt"/>
            </a:endParaRPr>
          </a:p>
        </c:rich>
      </c:tx>
      <c:layout>
        <c:manualLayout>
          <c:xMode val="edge"/>
          <c:yMode val="edge"/>
          <c:x val="0.10748481736759412"/>
          <c:y val="2.273481980865158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3.2454354143445691E-2"/>
                  <c:y val="-9.093927923460634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D4B-4721-B5EF-0A239D874BB9}"/>
                </c:ext>
              </c:extLst>
            </c:dLbl>
            <c:dLbl>
              <c:idx val="1"/>
              <c:layout>
                <c:manualLayout>
                  <c:x val="-3.2454354143445739E-2"/>
                  <c:y val="-1.225890126375165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D4B-4721-B5EF-0A239D874BB9}"/>
                </c:ext>
              </c:extLst>
            </c:dLbl>
            <c:dLbl>
              <c:idx val="2"/>
              <c:layout>
                <c:manualLayout>
                  <c:x val="-3.2454354143445691E-2"/>
                  <c:y val="5.772941133955644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D4B-4721-B5EF-0A239D874BB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Consumer</c:v>
                </c:pt>
                <c:pt idx="2">
                  <c:v>Commercial</c:v>
                </c:pt>
              </c:strCache>
            </c:strRef>
          </c:cat>
          <c:val>
            <c:numRef>
              <c:f>Sheet1!$B$2:$B$4</c:f>
              <c:numCache>
                <c:formatCode>General</c:formatCode>
                <c:ptCount val="3"/>
                <c:pt idx="0" formatCode="#,##0.00">
                  <c:v>1764.6</c:v>
                </c:pt>
                <c:pt idx="1">
                  <c:v>715.6</c:v>
                </c:pt>
                <c:pt idx="2">
                  <c:v>627.4</c:v>
                </c:pt>
              </c:numCache>
            </c:numRef>
          </c:val>
          <c:extLst>
            <c:ext xmlns:c16="http://schemas.microsoft.com/office/drawing/2014/chart" uri="{C3380CC4-5D6E-409C-BE32-E72D297353CC}">
              <c16:uniqueId val="{00000000-538B-401B-906A-B7C0BB46E0BA}"/>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2.9749824631491881E-2"/>
                  <c:y val="-2.27348198086516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DE3-4786-AAE8-995F0CDC84E7}"/>
                </c:ext>
              </c:extLst>
            </c:dLbl>
            <c:dLbl>
              <c:idx val="1"/>
              <c:layout>
                <c:manualLayout>
                  <c:x val="-1.3522647559769037E-2"/>
                  <c:y val="-1.59143738660561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DE3-4786-AAE8-995F0CDC84E7}"/>
                </c:ext>
              </c:extLst>
            </c:dLbl>
            <c:dLbl>
              <c:idx val="2"/>
              <c:layout>
                <c:manualLayout>
                  <c:x val="-1.081811804781533E-2"/>
                  <c:y val="-9.093927923460717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DE3-4786-AAE8-995F0CDC84E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Consumer</c:v>
                </c:pt>
                <c:pt idx="2">
                  <c:v>Commercial</c:v>
                </c:pt>
              </c:strCache>
            </c:strRef>
          </c:cat>
          <c:val>
            <c:numRef>
              <c:f>Sheet1!$C$2:$C$4</c:f>
              <c:numCache>
                <c:formatCode>#,##0.0</c:formatCode>
                <c:ptCount val="3"/>
                <c:pt idx="0">
                  <c:v>1817.9</c:v>
                </c:pt>
                <c:pt idx="1">
                  <c:v>736.7</c:v>
                </c:pt>
                <c:pt idx="2">
                  <c:v>636.4</c:v>
                </c:pt>
              </c:numCache>
            </c:numRef>
          </c:val>
          <c:extLst>
            <c:ext xmlns:c16="http://schemas.microsoft.com/office/drawing/2014/chart" uri="{C3380CC4-5D6E-409C-BE32-E72D297353CC}">
              <c16:uniqueId val="{00000001-538B-401B-906A-B7C0BB46E0BA}"/>
            </c:ext>
          </c:extLst>
        </c:ser>
        <c:ser>
          <c:idx val="2"/>
          <c:order val="2"/>
          <c:tx>
            <c:strRef>
              <c:f>Sheet1!$D$1</c:f>
              <c:strCache>
                <c:ptCount val="1"/>
                <c:pt idx="0">
                  <c:v>2025</c:v>
                </c:pt>
              </c:strCache>
            </c:strRef>
          </c:tx>
          <c:spPr>
            <a:solidFill>
              <a:schemeClr val="accent3"/>
            </a:solidFill>
            <a:ln>
              <a:noFill/>
            </a:ln>
            <a:effectLst/>
          </c:spPr>
          <c:invertIfNegative val="0"/>
          <c:dLbls>
            <c:dLbl>
              <c:idx val="0"/>
              <c:layout>
                <c:manualLayout>
                  <c:x val="-4.0567942679307134E-2"/>
                  <c:y val="2.273481980865158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DE3-4786-AAE8-995F0CDC84E7}"/>
                </c:ext>
              </c:extLst>
            </c:dLbl>
            <c:dLbl>
              <c:idx val="1"/>
              <c:layout>
                <c:manualLayout>
                  <c:x val="2.7045295119538077E-3"/>
                  <c:y val="-6.820445942595475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DE3-4786-AAE8-995F0CDC84E7}"/>
                </c:ext>
              </c:extLst>
            </c:dLbl>
            <c:dLbl>
              <c:idx val="2"/>
              <c:layout>
                <c:manualLayout>
                  <c:x val="1.6227177071722845E-2"/>
                  <c:y val="-1.9592223259510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D4B-4721-B5EF-0A239D874BB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Consumer</c:v>
                </c:pt>
                <c:pt idx="2">
                  <c:v>Commercial</c:v>
                </c:pt>
              </c:strCache>
            </c:strRef>
          </c:cat>
          <c:val>
            <c:numRef>
              <c:f>Sheet1!$D$2:$D$4</c:f>
              <c:numCache>
                <c:formatCode>#,##0.0</c:formatCode>
                <c:ptCount val="3"/>
                <c:pt idx="0">
                  <c:v>2058.3000000000002</c:v>
                </c:pt>
                <c:pt idx="1">
                  <c:v>831.4</c:v>
                </c:pt>
                <c:pt idx="2">
                  <c:v>673.1</c:v>
                </c:pt>
              </c:numCache>
            </c:numRef>
          </c:val>
          <c:extLst>
            <c:ext xmlns:c16="http://schemas.microsoft.com/office/drawing/2014/chart" uri="{C3380CC4-5D6E-409C-BE32-E72D297353CC}">
              <c16:uniqueId val="{00000002-538B-401B-906A-B7C0BB46E0BA}"/>
            </c:ext>
          </c:extLst>
        </c:ser>
        <c:ser>
          <c:idx val="3"/>
          <c:order val="3"/>
          <c:tx>
            <c:strRef>
              <c:f>Sheet1!$E$1</c:f>
              <c:strCache>
                <c:ptCount val="1"/>
                <c:pt idx="0">
                  <c:v>2030</c:v>
                </c:pt>
              </c:strCache>
            </c:strRef>
          </c:tx>
          <c:spPr>
            <a:solidFill>
              <a:schemeClr val="accent4"/>
            </a:solidFill>
            <a:ln>
              <a:noFill/>
            </a:ln>
            <a:effectLst/>
          </c:spPr>
          <c:invertIfNegative val="0"/>
          <c:dLbls>
            <c:dLbl>
              <c:idx val="0"/>
              <c:layout>
                <c:manualLayout>
                  <c:x val="1.8931706583676603E-2"/>
                  <c:y val="-9.093927923460634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D4B-4721-B5EF-0A239D874BB9}"/>
                </c:ext>
              </c:extLst>
            </c:dLbl>
            <c:dLbl>
              <c:idx val="1"/>
              <c:layout>
                <c:manualLayout>
                  <c:x val="2.1636236095630462E-2"/>
                  <c:y val="1.225890126375082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D4B-4721-B5EF-0A239D874BB9}"/>
                </c:ext>
              </c:extLst>
            </c:dLbl>
            <c:dLbl>
              <c:idx val="2"/>
              <c:layout>
                <c:manualLayout>
                  <c:x val="2.7045295119537877E-2"/>
                  <c:y val="1.660536917677575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D4B-4721-B5EF-0A239D874BB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Consumer</c:v>
                </c:pt>
                <c:pt idx="2">
                  <c:v>Commercial</c:v>
                </c:pt>
              </c:strCache>
            </c:strRef>
          </c:cat>
          <c:val>
            <c:numRef>
              <c:f>Sheet1!$E$2:$E$4</c:f>
              <c:numCache>
                <c:formatCode>#,##0.0</c:formatCode>
                <c:ptCount val="3"/>
                <c:pt idx="0">
                  <c:v>2050.8000000000002</c:v>
                </c:pt>
                <c:pt idx="1">
                  <c:v>766.1</c:v>
                </c:pt>
                <c:pt idx="2">
                  <c:v>655.5</c:v>
                </c:pt>
              </c:numCache>
            </c:numRef>
          </c:val>
          <c:extLst>
            <c:ext xmlns:c16="http://schemas.microsoft.com/office/drawing/2014/chart" uri="{C3380CC4-5D6E-409C-BE32-E72D297353CC}">
              <c16:uniqueId val="{00000001-2514-4E89-9394-117F88EE5D10}"/>
            </c:ext>
          </c:extLst>
        </c:ser>
        <c:dLbls>
          <c:showLegendKey val="0"/>
          <c:showVal val="0"/>
          <c:showCatName val="0"/>
          <c:showSerName val="0"/>
          <c:showPercent val="0"/>
          <c:showBubbleSize val="0"/>
        </c:dLbls>
        <c:gapWidth val="219"/>
        <c:overlap val="-27"/>
        <c:axId val="513041119"/>
        <c:axId val="513043199"/>
      </c:barChart>
      <c:catAx>
        <c:axId val="51304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3199"/>
        <c:crosses val="autoZero"/>
        <c:auto val="1"/>
        <c:lblAlgn val="ctr"/>
        <c:lblOffset val="100"/>
        <c:noMultiLvlLbl val="0"/>
      </c:catAx>
      <c:valAx>
        <c:axId val="5130431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1119"/>
        <c:crosses val="autoZero"/>
        <c:crossBetween val="between"/>
        <c:majorUnit val="2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2025</a:t>
            </a:r>
            <a:endParaRPr lang="en-IN" sz="1000" dirty="0">
              <a:effectLst/>
            </a:endParaRPr>
          </a:p>
        </c:rich>
      </c:tx>
      <c:layout>
        <c:manualLayout>
          <c:xMode val="edge"/>
          <c:yMode val="edge"/>
          <c:x val="0.27096447995546946"/>
          <c:y val="2.428330780717906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dLbl>
              <c:idx val="0"/>
              <c:layout>
                <c:manualLayout>
                  <c:x val="-0.26509572901325479"/>
                  <c:y val="3.139844446611466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366715758468336"/>
                      <c:h val="0.18212480855384297"/>
                    </c:manualLayout>
                  </c15:layout>
                </c:ext>
                <c:ext xmlns:c16="http://schemas.microsoft.com/office/drawing/2014/chart" uri="{C3380CC4-5D6E-409C-BE32-E72D297353CC}">
                  <c16:uniqueId val="{00000001-690F-4A68-B4AB-1BDE6A7BB9DA}"/>
                </c:ext>
              </c:extLst>
            </c:dLbl>
            <c:dLbl>
              <c:idx val="1"/>
              <c:layout>
                <c:manualLayout>
                  <c:x val="0.25567242239050014"/>
                  <c:y val="1.591321489962580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164948453608246"/>
                      <c:h val="0.16188871871452709"/>
                    </c:manualLayout>
                  </c15:layout>
                </c:ext>
                <c:ext xmlns:c16="http://schemas.microsoft.com/office/drawing/2014/chart" uri="{C3380CC4-5D6E-409C-BE32-E72D297353CC}">
                  <c16:uniqueId val="{00000003-690F-4A68-B4AB-1BDE6A7BB9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2025</a:t>
            </a:r>
            <a:endParaRPr lang="en-IN" sz="1000" dirty="0">
              <a:effectLst/>
            </a:endParaRPr>
          </a:p>
        </c:rich>
      </c:tx>
      <c:layout>
        <c:manualLayout>
          <c:xMode val="edge"/>
          <c:yMode val="edge"/>
          <c:x val="0.29055210882144883"/>
          <c:y val="2.428330780717906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dLbl>
              <c:idx val="0"/>
              <c:layout>
                <c:manualLayout>
                  <c:x val="-0.12266997553140908"/>
                  <c:y val="-0.22448962031996597"/>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07522642143958"/>
                      <c:h val="0.15865094434023658"/>
                    </c:manualLayout>
                  </c15:layout>
                </c:ext>
                <c:ext xmlns:c16="http://schemas.microsoft.com/office/drawing/2014/chart" uri="{C3380CC4-5D6E-409C-BE32-E72D297353CC}">
                  <c16:uniqueId val="{00000001-F25B-43B5-92DB-FB3A9D2677E8}"/>
                </c:ext>
              </c:extLst>
            </c:dLbl>
            <c:dLbl>
              <c:idx val="1"/>
              <c:layout>
                <c:manualLayout>
                  <c:x val="0.15069532545545208"/>
                  <c:y val="0.2099413057791085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871881994132175"/>
                      <c:h val="0.12627320059733113"/>
                    </c:manualLayout>
                  </c15:layout>
                </c:ext>
                <c:ext xmlns:c16="http://schemas.microsoft.com/office/drawing/2014/chart" uri="{C3380CC4-5D6E-409C-BE32-E72D297353CC}">
                  <c16:uniqueId val="{00000003-F25B-43B5-92DB-FB3A9D2677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0.82</c:v>
                </c:pt>
                <c:pt idx="1">
                  <c:v>0.18</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r>
              <a:rPr lang="en-US" sz="1000" b="1" i="0" u="none" strike="noStrike" kern="1200" spc="0" baseline="0">
                <a:solidFill>
                  <a:srgbClr val="27638E"/>
                </a:solidFill>
                <a:effectLst/>
                <a:latin typeface="Lucida Sans" panose="020B0602030504020204" pitchFamily="34" charset="0"/>
                <a:ea typeface="+mn-ea"/>
                <a:cs typeface="+mn-cs"/>
              </a:rPr>
              <a:t>USED OIL MATERIAL BALANCE IN BRAZIL, 2021-2030 (MILLION TONS)</a:t>
            </a:r>
          </a:p>
        </c:rich>
      </c:tx>
      <c:layout>
        <c:manualLayout>
          <c:xMode val="edge"/>
          <c:yMode val="edge"/>
          <c:x val="0.16636498753472947"/>
          <c:y val="5.7553930752198149E-3"/>
        </c:manualLayout>
      </c:layout>
      <c:overlay val="0"/>
      <c:spPr>
        <a:noFill/>
        <a:ln>
          <a:noFill/>
        </a:ln>
        <a:effectLst/>
      </c:spPr>
      <c:txPr>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endParaRPr lang="en-US"/>
        </a:p>
      </c:txPr>
    </c:title>
    <c:autoTitleDeleted val="0"/>
    <c:plotArea>
      <c:layout>
        <c:manualLayout>
          <c:layoutTarget val="inner"/>
          <c:xMode val="edge"/>
          <c:yMode val="edge"/>
          <c:x val="9.2217806333916977E-2"/>
          <c:y val="0.17441741373481506"/>
          <c:w val="0.9077821413992968"/>
          <c:h val="0.53536394477360461"/>
        </c:manualLayout>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dLbls>
            <c:dLbl>
              <c:idx val="0"/>
              <c:layout>
                <c:manualLayout>
                  <c:x val="-1.3560907427586623E-2"/>
                  <c:y val="5.215121717655726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38-4960-A73F-2D2015921BFE}"/>
                </c:ext>
              </c:extLst>
            </c:dLbl>
            <c:dLbl>
              <c:idx val="1"/>
              <c:layout>
                <c:manualLayout>
                  <c:x val="-1.356090742758662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238-4960-A73F-2D2015921BFE}"/>
                </c:ext>
              </c:extLst>
            </c:dLbl>
            <c:dLbl>
              <c:idx val="2"/>
              <c:layout>
                <c:manualLayout>
                  <c:x val="-1.017068057069003E-2"/>
                  <c:y val="1.04302434353114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238-4960-A73F-2D2015921BFE}"/>
                </c:ext>
              </c:extLst>
            </c:dLbl>
            <c:dLbl>
              <c:idx val="3"/>
              <c:layout>
                <c:manualLayout>
                  <c:x val="-1.3560907427586623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238-4960-A73F-2D2015921BFE}"/>
                </c:ext>
              </c:extLst>
            </c:dLbl>
            <c:dLbl>
              <c:idx val="4"/>
              <c:layout>
                <c:manualLayout>
                  <c:x val="-1.0170680570690092E-2"/>
                  <c:y val="1.04302434353114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238-4960-A73F-2D2015921BFE}"/>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Sheet1!$B$2:$B$6</c:f>
              <c:numCache>
                <c:formatCode>General</c:formatCode>
                <c:ptCount val="5"/>
                <c:pt idx="0">
                  <c:v>1205.0999999999999</c:v>
                </c:pt>
                <c:pt idx="1">
                  <c:v>665.1</c:v>
                </c:pt>
                <c:pt idx="2">
                  <c:v>466.2</c:v>
                </c:pt>
                <c:pt idx="3">
                  <c:v>408.1</c:v>
                </c:pt>
                <c:pt idx="4">
                  <c:v>257.10000000000002</c:v>
                </c:pt>
              </c:numCache>
            </c:numRef>
          </c:val>
          <c:extLst>
            <c:ext xmlns:c16="http://schemas.microsoft.com/office/drawing/2014/chart" uri="{C3380CC4-5D6E-409C-BE32-E72D297353CC}">
              <c16:uniqueId val="{00000000-22C0-4EAB-B503-A1DD26A2EAF6}"/>
            </c:ext>
          </c:extLst>
        </c:ser>
        <c:ser>
          <c:idx val="1"/>
          <c:order val="1"/>
          <c:tx>
            <c:strRef>
              <c:f>Sheet1!$C$1</c:f>
              <c:strCache>
                <c:ptCount val="1"/>
                <c:pt idx="0">
                  <c:v>2025</c:v>
                </c:pt>
              </c:strCache>
            </c:strRef>
          </c:tx>
          <c:spPr>
            <a:solidFill>
              <a:schemeClr val="accent2"/>
            </a:solidFill>
            <a:ln>
              <a:noFill/>
            </a:ln>
            <a:effectLst/>
          </c:spPr>
          <c:invertIfNegative val="0"/>
          <c:dLbls>
            <c:dLbl>
              <c:idx val="0"/>
              <c:layout>
                <c:manualLayout>
                  <c:x val="-6.7804537137933114E-3"/>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238-4960-A73F-2D2015921BFE}"/>
                </c:ext>
              </c:extLst>
            </c:dLbl>
            <c:dLbl>
              <c:idx val="1"/>
              <c:layout>
                <c:manualLayout>
                  <c:x val="-3.3902268568966557E-3"/>
                  <c:y val="5.215121717655821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238-4960-A73F-2D2015921BFE}"/>
                </c:ext>
              </c:extLst>
            </c:dLbl>
            <c:dLbl>
              <c:idx val="2"/>
              <c:layout>
                <c:manualLayout>
                  <c:x val="-3.390226856896717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238-4960-A73F-2D2015921BFE}"/>
                </c:ext>
              </c:extLst>
            </c:dLbl>
            <c:dLbl>
              <c:idx val="3"/>
              <c:layout>
                <c:manualLayout>
                  <c:x val="-1.2430688208250137E-16"/>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238-4960-A73F-2D2015921BFE}"/>
                </c:ext>
              </c:extLst>
            </c:dLbl>
            <c:dLbl>
              <c:idx val="4"/>
              <c:layout>
                <c:manualLayout>
                  <c:x val="-6.7804537137933114E-3"/>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238-4960-A73F-2D2015921BFE}"/>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Sheet1!$C$2:$C$6</c:f>
              <c:numCache>
                <c:formatCode>General</c:formatCode>
                <c:ptCount val="5"/>
                <c:pt idx="0">
                  <c:v>1311.2</c:v>
                </c:pt>
                <c:pt idx="1">
                  <c:v>734.3</c:v>
                </c:pt>
                <c:pt idx="2">
                  <c:v>514</c:v>
                </c:pt>
                <c:pt idx="3">
                  <c:v>467.7</c:v>
                </c:pt>
                <c:pt idx="4">
                  <c:v>294.7</c:v>
                </c:pt>
              </c:numCache>
            </c:numRef>
          </c:val>
          <c:extLst>
            <c:ext xmlns:c16="http://schemas.microsoft.com/office/drawing/2014/chart" uri="{C3380CC4-5D6E-409C-BE32-E72D297353CC}">
              <c16:uniqueId val="{00000001-22C0-4EAB-B503-A1DD26A2EAF6}"/>
            </c:ext>
          </c:extLst>
        </c:ser>
        <c:ser>
          <c:idx val="2"/>
          <c:order val="2"/>
          <c:tx>
            <c:strRef>
              <c:f>Sheet1!$D$1</c:f>
              <c:strCache>
                <c:ptCount val="1"/>
                <c:pt idx="0">
                  <c:v>2030</c:v>
                </c:pt>
              </c:strCache>
            </c:strRef>
          </c:tx>
          <c:spPr>
            <a:solidFill>
              <a:schemeClr val="accent3"/>
            </a:solidFill>
            <a:ln>
              <a:noFill/>
            </a:ln>
            <a:effectLst/>
          </c:spPr>
          <c:invertIfNegative val="0"/>
          <c:dLbls>
            <c:dLbl>
              <c:idx val="0"/>
              <c:layout>
                <c:manualLayout>
                  <c:x val="3.3902268568966557E-3"/>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E238-4960-A73F-2D2015921BFE}"/>
                </c:ext>
              </c:extLst>
            </c:dLbl>
            <c:dLbl>
              <c:idx val="1"/>
              <c:layout>
                <c:manualLayout>
                  <c:x val="1.017068057068996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238-4960-A73F-2D2015921BFE}"/>
                </c:ext>
              </c:extLst>
            </c:dLbl>
            <c:dLbl>
              <c:idx val="2"/>
              <c:layout>
                <c:manualLayout>
                  <c:x val="1.0170680570689842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238-4960-A73F-2D2015921BFE}"/>
                </c:ext>
              </c:extLst>
            </c:dLbl>
            <c:dLbl>
              <c:idx val="3"/>
              <c:layout>
                <c:manualLayout>
                  <c:x val="1.017068057068996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238-4960-A73F-2D2015921BFE}"/>
                </c:ext>
              </c:extLst>
            </c:dLbl>
            <c:dLbl>
              <c:idx val="4"/>
              <c:layout>
                <c:manualLayout>
                  <c:x val="1.0170680570689967E-2"/>
                  <c:y val="5.215121717655678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238-4960-A73F-2D2015921BF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Sheet1!$D$2:$D$6</c:f>
              <c:numCache>
                <c:formatCode>General</c:formatCode>
                <c:ptCount val="5"/>
                <c:pt idx="0">
                  <c:v>1424.2</c:v>
                </c:pt>
                <c:pt idx="1">
                  <c:v>811.8</c:v>
                </c:pt>
                <c:pt idx="2">
                  <c:v>568.29999999999995</c:v>
                </c:pt>
                <c:pt idx="3">
                  <c:v>528</c:v>
                </c:pt>
                <c:pt idx="4">
                  <c:v>334</c:v>
                </c:pt>
              </c:numCache>
            </c:numRef>
          </c:val>
          <c:extLst>
            <c:ext xmlns:c16="http://schemas.microsoft.com/office/drawing/2014/chart" uri="{C3380CC4-5D6E-409C-BE32-E72D297353CC}">
              <c16:uniqueId val="{00000002-22C0-4EAB-B503-A1DD26A2EAF6}"/>
            </c:ext>
          </c:extLst>
        </c:ser>
        <c:dLbls>
          <c:showLegendKey val="0"/>
          <c:showVal val="0"/>
          <c:showCatName val="0"/>
          <c:showSerName val="0"/>
          <c:showPercent val="0"/>
          <c:showBubbleSize val="0"/>
        </c:dLbls>
        <c:gapWidth val="219"/>
        <c:overlap val="-27"/>
        <c:axId val="1603029935"/>
        <c:axId val="1603028687"/>
      </c:barChart>
      <c:catAx>
        <c:axId val="160302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8687"/>
        <c:crosses val="autoZero"/>
        <c:auto val="1"/>
        <c:lblAlgn val="ctr"/>
        <c:lblOffset val="100"/>
        <c:noMultiLvlLbl val="0"/>
      </c:catAx>
      <c:valAx>
        <c:axId val="1603028687"/>
        <c:scaling>
          <c:orientation val="minMax"/>
        </c:scaling>
        <c:delete val="0"/>
        <c:axPos val="l"/>
        <c:majorGridlines>
          <c:spPr>
            <a:ln w="9525" cap="flat" cmpd="sng" algn="ctr">
              <a:solidFill>
                <a:schemeClr val="tx1">
                  <a:lumMod val="15000"/>
                  <a:lumOff val="85000"/>
                </a:schemeClr>
              </a:solidFill>
              <a:round/>
            </a:ln>
            <a:effectLst/>
          </c:spPr>
        </c:majorGridlines>
        <c:numFmt formatCode="_(* #,##0.0_);_(* \(#,##0.0\);_(* &quot;-&quot;?_);_(@_)"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993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Lbls>
            <c:dLbl>
              <c:idx val="0"/>
              <c:layout>
                <c:manualLayout>
                  <c:x val="-0.25557269258868415"/>
                  <c:y val="-6.581987394350091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103092783505155"/>
                      <c:h val="0.12627320059733113"/>
                    </c:manualLayout>
                  </c15:layout>
                </c:ext>
                <c:ext xmlns:c16="http://schemas.microsoft.com/office/drawing/2014/chart" uri="{C3380CC4-5D6E-409C-BE32-E72D297353CC}">
                  <c16:uniqueId val="{00000001-1F8A-4E62-A17D-27B59AA26CFE}"/>
                </c:ext>
              </c:extLst>
            </c:dLbl>
            <c:dLbl>
              <c:idx val="1"/>
              <c:layout>
                <c:manualLayout>
                  <c:x val="0.14250414574466849"/>
                  <c:y val="0.11179913816564785"/>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3290132547864503"/>
                      <c:h val="0.12789208778447639"/>
                    </c:manualLayout>
                  </c15:layout>
                </c:ext>
                <c:ext xmlns:c16="http://schemas.microsoft.com/office/drawing/2014/chart" uri="{C3380CC4-5D6E-409C-BE32-E72D297353CC}">
                  <c16:uniqueId val="{00000003-1F8A-4E62-A17D-27B59AA26CFE}"/>
                </c:ext>
              </c:extLst>
            </c:dLbl>
            <c:dLbl>
              <c:idx val="2"/>
              <c:layout>
                <c:manualLayout>
                  <c:x val="9.0699616156227937E-3"/>
                  <c:y val="-1.6243047230077579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983788108960607"/>
                      <c:h val="7.9325472170118289E-2"/>
                    </c:manualLayout>
                  </c15:layout>
                </c:ext>
                <c:ext xmlns:c16="http://schemas.microsoft.com/office/drawing/2014/chart" uri="{C3380CC4-5D6E-409C-BE32-E72D297353CC}">
                  <c16:uniqueId val="{00000005-1F8A-4E62-A17D-27B59AA26C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Re-refined-a</c:v>
                </c:pt>
                <c:pt idx="1">
                  <c:v>Fuel</c:v>
                </c:pt>
                <c:pt idx="2">
                  <c:v>All other</c:v>
                </c:pt>
              </c:strCache>
            </c:strRef>
          </c:cat>
          <c:val>
            <c:numRef>
              <c:f>Sheet1!$B$2:$B$4</c:f>
              <c:numCache>
                <c:formatCode>0%</c:formatCode>
                <c:ptCount val="3"/>
                <c:pt idx="0">
                  <c:v>0.64</c:v>
                </c:pt>
                <c:pt idx="1">
                  <c:v>0.35</c:v>
                </c:pt>
                <c:pt idx="2">
                  <c:v>0.01</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dLbl>
              <c:idx val="0"/>
              <c:layout>
                <c:manualLayout>
                  <c:x val="-0.19955446290863127"/>
                  <c:y val="-0.10852949593334264"/>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248907030951028"/>
                      <c:h val="0.12627320059733113"/>
                    </c:manualLayout>
                  </c15:layout>
                </c:ext>
                <c:ext xmlns:c16="http://schemas.microsoft.com/office/drawing/2014/chart" uri="{C3380CC4-5D6E-409C-BE32-E72D297353CC}">
                  <c16:uniqueId val="{00000001-7A69-4E6B-B61D-DB52F7EAD4C2}"/>
                </c:ext>
              </c:extLst>
            </c:dLbl>
            <c:dLbl>
              <c:idx val="1"/>
              <c:layout>
                <c:manualLayout>
                  <c:x val="0.18556701030927836"/>
                  <c:y val="9.262456667680064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6715758468335787"/>
                      <c:h val="0.15177067379486917"/>
                    </c:manualLayout>
                  </c15:layout>
                </c:ext>
                <c:ext xmlns:c16="http://schemas.microsoft.com/office/drawing/2014/chart" uri="{C3380CC4-5D6E-409C-BE32-E72D297353CC}">
                  <c16:uniqueId val="{00000003-7A69-4E6B-B61D-DB52F7EAD4C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2030</a:t>
            </a:r>
            <a:endParaRPr lang="en-IN" sz="1000" dirty="0">
              <a:solidFill>
                <a:schemeClr val="accent1"/>
              </a:solidFill>
              <a:effectLst/>
            </a:endParaRPr>
          </a:p>
        </c:rich>
      </c:tx>
      <c:layout>
        <c:manualLayout>
          <c:xMode val="edge"/>
          <c:yMode val="edge"/>
          <c:x val="0.27096447995546946"/>
          <c:y val="2.4283307807179064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dLbl>
              <c:idx val="0"/>
              <c:layout>
                <c:manualLayout>
                  <c:x val="-0.27982326951399117"/>
                  <c:y val="1.200207268548527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176730486008837"/>
                      <c:h val="0.19426646245743251"/>
                    </c:manualLayout>
                  </c15:layout>
                </c:ext>
                <c:ext xmlns:c16="http://schemas.microsoft.com/office/drawing/2014/chart" uri="{C3380CC4-5D6E-409C-BE32-E72D297353CC}">
                  <c16:uniqueId val="{00000001-690F-4A68-B4AB-1BDE6A7BB9DA}"/>
                </c:ext>
              </c:extLst>
            </c:dLbl>
            <c:dLbl>
              <c:idx val="1"/>
              <c:layout>
                <c:manualLayout>
                  <c:x val="0.25221608896826042"/>
                  <c:y val="1.034590010446283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167882365219809"/>
                      <c:h val="0.17888703417955243"/>
                    </c:manualLayout>
                  </c15:layout>
                </c:ext>
                <c:ext xmlns:c16="http://schemas.microsoft.com/office/drawing/2014/chart" uri="{C3380CC4-5D6E-409C-BE32-E72D297353CC}">
                  <c16:uniqueId val="{00000003-690F-4A68-B4AB-1BDE6A7BB9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0.56999999999999995</c:v>
                </c:pt>
                <c:pt idx="1">
                  <c:v>0.43</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COLLECTION, 2030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dLbl>
              <c:idx val="1"/>
              <c:layout>
                <c:manualLayout>
                  <c:x val="-3.529321721382768E-2"/>
                  <c:y val="4.904144669877669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25B-43B5-92DB-FB3A9D2677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0.83</c:v>
                </c:pt>
                <c:pt idx="1">
                  <c:v>0.17</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2030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Lbls>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6="http://schemas.microsoft.com/office/drawing/2014/chart" uri="{C3380CC4-5D6E-409C-BE32-E72D297353CC}">
                  <c16:uniqueId val="{00000005-1F8A-4E62-A17D-27B59AA26C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Re-refined</c:v>
                </c:pt>
                <c:pt idx="1">
                  <c:v>Fuel</c:v>
                </c:pt>
                <c:pt idx="2">
                  <c:v>All other</c:v>
                </c:pt>
              </c:strCache>
            </c:strRef>
          </c:cat>
          <c:val>
            <c:numRef>
              <c:f>Sheet1!$B$2:$B$4</c:f>
              <c:numCache>
                <c:formatCode>0%</c:formatCode>
                <c:ptCount val="3"/>
                <c:pt idx="0">
                  <c:v>0.67</c:v>
                </c:pt>
                <c:pt idx="1">
                  <c:v>0.32</c:v>
                </c:pt>
                <c:pt idx="2">
                  <c:v>0.01</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RE-REFINING, 2030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VEHICLE SALES BY TYPE IN BRAZIL, 2019-2021</a:t>
            </a:r>
            <a:endParaRPr lang="en-IN" sz="1000" dirty="0">
              <a:effectLst/>
            </a:endParaRPr>
          </a:p>
        </c:rich>
      </c:tx>
      <c:layout>
        <c:manualLayout>
          <c:xMode val="edge"/>
          <c:yMode val="edge"/>
          <c:x val="0.1858507828865323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PC-a</c:v>
                </c:pt>
                <c:pt idx="1">
                  <c:v>MC-b</c:v>
                </c:pt>
                <c:pt idx="2">
                  <c:v>Trucks</c:v>
                </c:pt>
                <c:pt idx="3">
                  <c:v>Tractors</c:v>
                </c:pt>
                <c:pt idx="4">
                  <c:v>Ag/Constr-c</c:v>
                </c:pt>
                <c:pt idx="5">
                  <c:v>Buses</c:v>
                </c:pt>
              </c:strCache>
            </c:strRef>
          </c:cat>
          <c:val>
            <c:numRef>
              <c:f>Sheet1!$B$2:$B$7</c:f>
              <c:numCache>
                <c:formatCode>0.0</c:formatCode>
                <c:ptCount val="6"/>
                <c:pt idx="0">
                  <c:v>2.67</c:v>
                </c:pt>
                <c:pt idx="1">
                  <c:v>1.1200000000000001</c:v>
                </c:pt>
                <c:pt idx="2">
                  <c:v>0.1</c:v>
                </c:pt>
                <c:pt idx="3">
                  <c:v>3.4000000000000002E-2</c:v>
                </c:pt>
                <c:pt idx="4">
                  <c:v>0.01</c:v>
                </c:pt>
                <c:pt idx="5">
                  <c:v>2.1000000000000001E-2</c:v>
                </c:pt>
              </c:numCache>
            </c:numRef>
          </c:val>
          <c:extLst>
            <c:ext xmlns:c16="http://schemas.microsoft.com/office/drawing/2014/chart" uri="{C3380CC4-5D6E-409C-BE32-E72D297353CC}">
              <c16:uniqueId val="{00000000-954B-42B0-9F25-77B09AA4D960}"/>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PC-a</c:v>
                </c:pt>
                <c:pt idx="1">
                  <c:v>MC-b</c:v>
                </c:pt>
                <c:pt idx="2">
                  <c:v>Trucks</c:v>
                </c:pt>
                <c:pt idx="3">
                  <c:v>Tractors</c:v>
                </c:pt>
                <c:pt idx="4">
                  <c:v>Ag/Constr-c</c:v>
                </c:pt>
                <c:pt idx="5">
                  <c:v>Buses</c:v>
                </c:pt>
              </c:strCache>
            </c:strRef>
          </c:cat>
          <c:val>
            <c:numRef>
              <c:f>Sheet1!$C$2:$C$7</c:f>
              <c:numCache>
                <c:formatCode>0.0</c:formatCode>
                <c:ptCount val="6"/>
                <c:pt idx="0">
                  <c:v>1.95</c:v>
                </c:pt>
                <c:pt idx="1">
                  <c:v>0.95</c:v>
                </c:pt>
                <c:pt idx="2">
                  <c:v>0.09</c:v>
                </c:pt>
                <c:pt idx="3">
                  <c:v>3.5999999999999997E-2</c:v>
                </c:pt>
                <c:pt idx="4">
                  <c:v>1.0999999999999999E-2</c:v>
                </c:pt>
                <c:pt idx="5">
                  <c:v>1.2999999999999999E-2</c:v>
                </c:pt>
              </c:numCache>
            </c:numRef>
          </c:val>
          <c:extLst>
            <c:ext xmlns:c16="http://schemas.microsoft.com/office/drawing/2014/chart" uri="{C3380CC4-5D6E-409C-BE32-E72D297353CC}">
              <c16:uniqueId val="{00000001-954B-42B0-9F25-77B09AA4D960}"/>
            </c:ext>
          </c:extLst>
        </c:ser>
        <c:ser>
          <c:idx val="2"/>
          <c:order val="2"/>
          <c:tx>
            <c:strRef>
              <c:f>Sheet1!$D$1</c:f>
              <c:strCache>
                <c:ptCount val="1"/>
                <c:pt idx="0">
                  <c:v>2021</c:v>
                </c:pt>
              </c:strCache>
            </c:strRef>
          </c:tx>
          <c:spPr>
            <a:solidFill>
              <a:schemeClr val="accent3"/>
            </a:solidFill>
            <a:ln>
              <a:noFill/>
            </a:ln>
            <a:effectLst/>
          </c:spPr>
          <c:invertIfNegative val="0"/>
          <c:cat>
            <c:strRef>
              <c:f>Sheet1!$A$2:$A$7</c:f>
              <c:strCache>
                <c:ptCount val="6"/>
                <c:pt idx="0">
                  <c:v>PC-a</c:v>
                </c:pt>
                <c:pt idx="1">
                  <c:v>MC-b</c:v>
                </c:pt>
                <c:pt idx="2">
                  <c:v>Trucks</c:v>
                </c:pt>
                <c:pt idx="3">
                  <c:v>Tractors</c:v>
                </c:pt>
                <c:pt idx="4">
                  <c:v>Ag/Constr-c</c:v>
                </c:pt>
                <c:pt idx="5">
                  <c:v>Buses</c:v>
                </c:pt>
              </c:strCache>
            </c:strRef>
          </c:cat>
          <c:val>
            <c:numRef>
              <c:f>Sheet1!$D$2:$D$7</c:f>
              <c:numCache>
                <c:formatCode>0.0</c:formatCode>
                <c:ptCount val="6"/>
                <c:pt idx="0">
                  <c:v>2.1645000000000003</c:v>
                </c:pt>
                <c:pt idx="1">
                  <c:v>1.1399999999999999</c:v>
                </c:pt>
                <c:pt idx="2">
                  <c:v>0.10349999999999999</c:v>
                </c:pt>
                <c:pt idx="3">
                  <c:v>3.8519999999999999E-2</c:v>
                </c:pt>
                <c:pt idx="4">
                  <c:v>1.1769999999999999E-2</c:v>
                </c:pt>
                <c:pt idx="5">
                  <c:v>1.4949999999999998E-2</c:v>
                </c:pt>
              </c:numCache>
            </c:numRef>
          </c:val>
          <c:extLst>
            <c:ext xmlns:c16="http://schemas.microsoft.com/office/drawing/2014/chart" uri="{C3380CC4-5D6E-409C-BE32-E72D297353CC}">
              <c16:uniqueId val="{00000002-954B-42B0-9F25-77B09AA4D960}"/>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5100784924238104"/>
          <c:y val="0.89446797149261936"/>
          <c:w val="0.29798430151523797"/>
          <c:h val="6.77631857209322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VEHICLE PRODUCTION BY TYPE IN BRAZIL, 2019-2021</a:t>
            </a:r>
            <a:endParaRPr lang="en-IN" sz="1000" dirty="0">
              <a:effectLst/>
            </a:endParaRPr>
          </a:p>
        </c:rich>
      </c:tx>
      <c:layout>
        <c:manualLayout>
          <c:xMode val="edge"/>
          <c:yMode val="edge"/>
          <c:x val="0.18515304153157328"/>
          <c:y val="8.3930761747663153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cat>
            <c:strRef>
              <c:f>Sheet1!$A$2:$A$7</c:f>
              <c:strCache>
                <c:ptCount val="6"/>
                <c:pt idx="0">
                  <c:v>PC-a</c:v>
                </c:pt>
                <c:pt idx="1">
                  <c:v>MC-b</c:v>
                </c:pt>
                <c:pt idx="2">
                  <c:v>Trucks</c:v>
                </c:pt>
                <c:pt idx="3">
                  <c:v>Tractors</c:v>
                </c:pt>
                <c:pt idx="4">
                  <c:v>Ag/Constr-c</c:v>
                </c:pt>
                <c:pt idx="5">
                  <c:v>Buses</c:v>
                </c:pt>
              </c:strCache>
            </c:strRef>
          </c:cat>
          <c:val>
            <c:numRef>
              <c:f>Sheet1!$B$2:$B$7</c:f>
              <c:numCache>
                <c:formatCode>0.0</c:formatCode>
                <c:ptCount val="6"/>
                <c:pt idx="0">
                  <c:v>2.8</c:v>
                </c:pt>
                <c:pt idx="1">
                  <c:v>1.1000000000000001</c:v>
                </c:pt>
                <c:pt idx="2">
                  <c:v>0.11799999999999999</c:v>
                </c:pt>
                <c:pt idx="3">
                  <c:v>0.04</c:v>
                </c:pt>
                <c:pt idx="4">
                  <c:v>1.32E-2</c:v>
                </c:pt>
                <c:pt idx="5">
                  <c:v>0.03</c:v>
                </c:pt>
              </c:numCache>
            </c:numRef>
          </c:val>
          <c:extLst>
            <c:ext xmlns:c16="http://schemas.microsoft.com/office/drawing/2014/chart" uri="{C3380CC4-5D6E-409C-BE32-E72D297353CC}">
              <c16:uniqueId val="{00000000-954B-42B0-9F25-77B09AA4D960}"/>
            </c:ext>
          </c:extLst>
        </c:ser>
        <c:ser>
          <c:idx val="1"/>
          <c:order val="1"/>
          <c:tx>
            <c:strRef>
              <c:f>Sheet1!$C$1</c:f>
              <c:strCache>
                <c:ptCount val="1"/>
                <c:pt idx="0">
                  <c:v>2020</c:v>
                </c:pt>
              </c:strCache>
            </c:strRef>
          </c:tx>
          <c:spPr>
            <a:solidFill>
              <a:schemeClr val="accent2"/>
            </a:solidFill>
            <a:ln>
              <a:noFill/>
            </a:ln>
            <a:effectLst/>
          </c:spPr>
          <c:invertIfNegative val="0"/>
          <c:cat>
            <c:strRef>
              <c:f>Sheet1!$A$2:$A$7</c:f>
              <c:strCache>
                <c:ptCount val="6"/>
                <c:pt idx="0">
                  <c:v>PC-a</c:v>
                </c:pt>
                <c:pt idx="1">
                  <c:v>MC-b</c:v>
                </c:pt>
                <c:pt idx="2">
                  <c:v>Trucks</c:v>
                </c:pt>
                <c:pt idx="3">
                  <c:v>Tractors</c:v>
                </c:pt>
                <c:pt idx="4">
                  <c:v>Ag/Constr-c</c:v>
                </c:pt>
                <c:pt idx="5">
                  <c:v>Buses</c:v>
                </c:pt>
              </c:strCache>
            </c:strRef>
          </c:cat>
          <c:val>
            <c:numRef>
              <c:f>Sheet1!$C$2:$C$7</c:f>
              <c:numCache>
                <c:formatCode>0.0</c:formatCode>
                <c:ptCount val="6"/>
                <c:pt idx="0">
                  <c:v>2.4</c:v>
                </c:pt>
                <c:pt idx="1">
                  <c:v>0.96</c:v>
                </c:pt>
                <c:pt idx="2">
                  <c:v>9.5000000000000001E-2</c:v>
                </c:pt>
                <c:pt idx="3">
                  <c:v>3.6999999999999998E-2</c:v>
                </c:pt>
                <c:pt idx="4">
                  <c:v>1.11E-2</c:v>
                </c:pt>
                <c:pt idx="5">
                  <c:v>0.02</c:v>
                </c:pt>
              </c:numCache>
            </c:numRef>
          </c:val>
          <c:extLst>
            <c:ext xmlns:c16="http://schemas.microsoft.com/office/drawing/2014/chart" uri="{C3380CC4-5D6E-409C-BE32-E72D297353CC}">
              <c16:uniqueId val="{00000001-954B-42B0-9F25-77B09AA4D960}"/>
            </c:ext>
          </c:extLst>
        </c:ser>
        <c:ser>
          <c:idx val="2"/>
          <c:order val="2"/>
          <c:tx>
            <c:strRef>
              <c:f>Sheet1!$D$1</c:f>
              <c:strCache>
                <c:ptCount val="1"/>
                <c:pt idx="0">
                  <c:v>2021</c:v>
                </c:pt>
              </c:strCache>
            </c:strRef>
          </c:tx>
          <c:spPr>
            <a:solidFill>
              <a:schemeClr val="accent3"/>
            </a:solidFill>
            <a:ln>
              <a:noFill/>
            </a:ln>
            <a:effectLst/>
          </c:spPr>
          <c:invertIfNegative val="0"/>
          <c:cat>
            <c:strRef>
              <c:f>Sheet1!$A$2:$A$7</c:f>
              <c:strCache>
                <c:ptCount val="6"/>
                <c:pt idx="0">
                  <c:v>PC-a</c:v>
                </c:pt>
                <c:pt idx="1">
                  <c:v>MC-b</c:v>
                </c:pt>
                <c:pt idx="2">
                  <c:v>Trucks</c:v>
                </c:pt>
                <c:pt idx="3">
                  <c:v>Tractors</c:v>
                </c:pt>
                <c:pt idx="4">
                  <c:v>Ag/Constr-c</c:v>
                </c:pt>
                <c:pt idx="5">
                  <c:v>Buses</c:v>
                </c:pt>
              </c:strCache>
            </c:strRef>
          </c:cat>
          <c:val>
            <c:numRef>
              <c:f>Sheet1!$D$2:$D$7</c:f>
              <c:numCache>
                <c:formatCode>0.0</c:formatCode>
                <c:ptCount val="6"/>
                <c:pt idx="0">
                  <c:v>2.9039999999999999</c:v>
                </c:pt>
                <c:pt idx="1">
                  <c:v>1.22</c:v>
                </c:pt>
                <c:pt idx="2">
                  <c:v>0.13489999999999999</c:v>
                </c:pt>
                <c:pt idx="3">
                  <c:v>4.5509999999999995E-2</c:v>
                </c:pt>
                <c:pt idx="4">
                  <c:v>1.1877E-2</c:v>
                </c:pt>
                <c:pt idx="5">
                  <c:v>2.8399999999999998E-2</c:v>
                </c:pt>
              </c:numCache>
            </c:numRef>
          </c:val>
          <c:extLst>
            <c:ext xmlns:c16="http://schemas.microsoft.com/office/drawing/2014/chart" uri="{C3380CC4-5D6E-409C-BE32-E72D297353CC}">
              <c16:uniqueId val="{00000002-954B-42B0-9F25-77B09AA4D960}"/>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max val="3"/>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7359580052493435"/>
          <c:y val="0.89027143340523618"/>
          <c:w val="0.2822201636560136"/>
          <c:h val="6.77631857209322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IN 2020</a:t>
            </a:r>
            <a:endParaRPr lang="en-IN" sz="1000" b="1" i="0" u="none" strike="noStrike" kern="1200" spc="0" baseline="0" dirty="0">
              <a:solidFill>
                <a:schemeClr val="accent1"/>
              </a:solidFill>
              <a:latin typeface="+mn-lt"/>
              <a:ea typeface="+mn-ea"/>
              <a:cs typeface="+mn-cs"/>
            </a:endParaRPr>
          </a:p>
        </c:rich>
      </c:tx>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398783048976252"/>
          <c:y val="0.14172430734492317"/>
          <c:w val="0.60293464122786422"/>
          <c:h val="0.7593795360169132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dLbl>
              <c:idx val="0"/>
              <c:layout>
                <c:manualLayout>
                  <c:x val="-0.19339242546333602"/>
                  <c:y val="0.12327481521899303"/>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2-8A58-4AA5-ADCC-64F636CFCD5F}"/>
                </c:ext>
              </c:extLst>
            </c:dLbl>
            <c:dLbl>
              <c:idx val="1"/>
              <c:layout>
                <c:manualLayout>
                  <c:x val="0.10765841618709829"/>
                  <c:y val="-0.21819613845014421"/>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2A13-4671-B0B7-D946156B4D84}"/>
                </c:ext>
              </c:extLst>
            </c:dLbl>
            <c:dLbl>
              <c:idx val="2"/>
              <c:layout>
                <c:manualLayout>
                  <c:x val="0.20948917243523449"/>
                  <c:y val="0.14886941801214856"/>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2A13-4671-B0B7-D946156B4D8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Sheet1!$A$2:$A$4</c:f>
              <c:strCache>
                <c:ptCount val="3"/>
                <c:pt idx="0">
                  <c:v>Commercial</c:v>
                </c:pt>
                <c:pt idx="1">
                  <c:v>Industrial</c:v>
                </c:pt>
                <c:pt idx="2">
                  <c:v>Consumer</c:v>
                </c:pt>
              </c:strCache>
            </c:strRef>
          </c:cat>
          <c:val>
            <c:numRef>
              <c:f>Sheet1!$B$2:$B$4</c:f>
              <c:numCache>
                <c:formatCode>0%</c:formatCode>
                <c:ptCount val="3"/>
                <c:pt idx="0">
                  <c:v>0.37</c:v>
                </c:pt>
                <c:pt idx="1">
                  <c:v>0.37</c:v>
                </c:pt>
                <c:pt idx="2">
                  <c:v>0.26</c:v>
                </c:pt>
              </c:numCache>
            </c:numRef>
          </c:val>
          <c:extLst>
            <c:ext xmlns:c16="http://schemas.microsoft.com/office/drawing/2014/chart" uri="{C3380CC4-5D6E-409C-BE32-E72D297353CC}">
              <c16:uniqueId val="{00000000-8A58-4AA5-ADCC-64F636CFCD5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OVERALL LUBRICANT DEMAND BY TYPE IN 2020 AND 2021</a:t>
            </a:r>
            <a:endParaRPr lang="en-IN" sz="1000" dirty="0">
              <a:effectLst/>
            </a:endParaRPr>
          </a:p>
        </c:rich>
      </c:tx>
      <c:layout>
        <c:manualLayout>
          <c:xMode val="edge"/>
          <c:yMode val="edge"/>
          <c:x val="0.14516452480823544"/>
          <c:y val="7.3680060870173125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9.8714496301509948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A8C-4E4D-953C-9F4503F7538D}"/>
                </c:ext>
              </c:extLst>
            </c:dLbl>
            <c:dLbl>
              <c:idx val="1"/>
              <c:layout>
                <c:manualLayout>
                  <c:x val="-7.4035872226132374E-3"/>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A8C-4E4D-953C-9F4503F7538D}"/>
                </c:ext>
              </c:extLst>
            </c:dLbl>
            <c:dLbl>
              <c:idx val="2"/>
              <c:layout>
                <c:manualLayout>
                  <c:x val="-7.4035872226132374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A8C-4E4D-953C-9F4503F7538D}"/>
                </c:ext>
              </c:extLst>
            </c:dLbl>
            <c:dLbl>
              <c:idx val="3"/>
              <c:layout>
                <c:manualLayout>
                  <c:x val="-9.871449630150982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A8C-4E4D-953C-9F4503F7538D}"/>
                </c:ext>
              </c:extLst>
            </c:dLbl>
            <c:dLbl>
              <c:idx val="4"/>
              <c:layout>
                <c:manualLayout>
                  <c:x val="-7.403587222613327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A8C-4E4D-953C-9F4503F7538D}"/>
                </c:ext>
              </c:extLst>
            </c:dLbl>
            <c:dLbl>
              <c:idx val="6"/>
              <c:layout>
                <c:manualLayout>
                  <c:x val="-1.480717444522647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A8C-4E4D-953C-9F4503F7538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HDMO</c:v>
                </c:pt>
                <c:pt idx="1">
                  <c:v>PCMO/MCO</c:v>
                </c:pt>
                <c:pt idx="2">
                  <c:v>Process Oils</c:v>
                </c:pt>
                <c:pt idx="3">
                  <c:v>Hydraulic fluids</c:v>
                </c:pt>
                <c:pt idx="4">
                  <c:v>MWF</c:v>
                </c:pt>
                <c:pt idx="5">
                  <c:v>Industrial engine oils</c:v>
                </c:pt>
                <c:pt idx="6">
                  <c:v>All other-a</c:v>
                </c:pt>
              </c:strCache>
            </c:strRef>
          </c:cat>
          <c:val>
            <c:numRef>
              <c:f>Sheet1!$B$2:$B$8</c:f>
              <c:numCache>
                <c:formatCode>0.0</c:formatCode>
                <c:ptCount val="7"/>
                <c:pt idx="0">
                  <c:v>338.2</c:v>
                </c:pt>
                <c:pt idx="1">
                  <c:v>265.5</c:v>
                </c:pt>
                <c:pt idx="2">
                  <c:v>164</c:v>
                </c:pt>
                <c:pt idx="3">
                  <c:v>107.6</c:v>
                </c:pt>
                <c:pt idx="4">
                  <c:v>46.1</c:v>
                </c:pt>
                <c:pt idx="5">
                  <c:v>27.9</c:v>
                </c:pt>
                <c:pt idx="6">
                  <c:v>252.2</c:v>
                </c:pt>
              </c:numCache>
            </c:numRef>
          </c:val>
          <c:extLst>
            <c:ext xmlns:c16="http://schemas.microsoft.com/office/drawing/2014/chart" uri="{C3380CC4-5D6E-409C-BE32-E72D297353CC}">
              <c16:uniqueId val="{00000000-B48E-4248-9790-92D6C9E5AE70}"/>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1.233931203768872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A8C-4E4D-953C-9F4503F7538D}"/>
                </c:ext>
              </c:extLst>
            </c:dLbl>
            <c:dLbl>
              <c:idx val="1"/>
              <c:layout>
                <c:manualLayout>
                  <c:x val="1.2339312037688684E-2"/>
                  <c:y val="-7.36800608701731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A8C-4E4D-953C-9F4503F7538D}"/>
                </c:ext>
              </c:extLst>
            </c:dLbl>
            <c:dLbl>
              <c:idx val="2"/>
              <c:layout>
                <c:manualLayout>
                  <c:x val="2.4678624075377457E-2"/>
                  <c:y val="-7.36800608701738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A8C-4E4D-953C-9F4503F7538D}"/>
                </c:ext>
              </c:extLst>
            </c:dLbl>
            <c:dLbl>
              <c:idx val="3"/>
              <c:layout>
                <c:manualLayout>
                  <c:x val="1.7275036852764131E-2"/>
                  <c:y val="-7.368006087017312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A8C-4E4D-953C-9F4503F7538D}"/>
                </c:ext>
              </c:extLst>
            </c:dLbl>
            <c:dLbl>
              <c:idx val="4"/>
              <c:layout>
                <c:manualLayout>
                  <c:x val="1.4807174445226475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A8C-4E4D-953C-9F4503F7538D}"/>
                </c:ext>
              </c:extLst>
            </c:dLbl>
            <c:dLbl>
              <c:idx val="5"/>
              <c:layout>
                <c:manualLayout>
                  <c:x val="1.2339312037688729E-2"/>
                  <c:y val="-1.10520091305259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A8C-4E4D-953C-9F4503F7538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HDMO</c:v>
                </c:pt>
                <c:pt idx="1">
                  <c:v>PCMO/MCO</c:v>
                </c:pt>
                <c:pt idx="2">
                  <c:v>Process Oils</c:v>
                </c:pt>
                <c:pt idx="3">
                  <c:v>Hydraulic fluids</c:v>
                </c:pt>
                <c:pt idx="4">
                  <c:v>MWF</c:v>
                </c:pt>
                <c:pt idx="5">
                  <c:v>Industrial engine oils</c:v>
                </c:pt>
                <c:pt idx="6">
                  <c:v>All other-a</c:v>
                </c:pt>
              </c:strCache>
            </c:strRef>
          </c:cat>
          <c:val>
            <c:numRef>
              <c:f>Sheet1!$C$2:$C$8</c:f>
              <c:numCache>
                <c:formatCode>0.0</c:formatCode>
                <c:ptCount val="7"/>
                <c:pt idx="0">
                  <c:v>342.2</c:v>
                </c:pt>
                <c:pt idx="1">
                  <c:v>269.39999999999998</c:v>
                </c:pt>
                <c:pt idx="2">
                  <c:v>168.5</c:v>
                </c:pt>
                <c:pt idx="3">
                  <c:v>110.2</c:v>
                </c:pt>
                <c:pt idx="4">
                  <c:v>47.8</c:v>
                </c:pt>
                <c:pt idx="5">
                  <c:v>28.5</c:v>
                </c:pt>
                <c:pt idx="6">
                  <c:v>256.10000000000002</c:v>
                </c:pt>
              </c:numCache>
            </c:numRef>
          </c:val>
          <c:extLst>
            <c:ext xmlns:c16="http://schemas.microsoft.com/office/drawing/2014/chart" uri="{C3380CC4-5D6E-409C-BE32-E72D297353CC}">
              <c16:uniqueId val="{00000001-C508-4461-951F-58BFA47638EF}"/>
            </c:ext>
          </c:extLst>
        </c:ser>
        <c:dLbls>
          <c:showLegendKey val="0"/>
          <c:showVal val="0"/>
          <c:showCatName val="0"/>
          <c:showSerName val="0"/>
          <c:showPercent val="0"/>
          <c:showBubbleSize val="0"/>
        </c:dLbls>
        <c:gapWidth val="70"/>
        <c:overlap val="-10"/>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898818897637856"/>
          <c:y val="0.11412352362204725"/>
          <c:w val="0.58052299003686081"/>
          <c:h val="0.7933649864283242"/>
        </c:manualLayout>
      </c:layout>
      <c:pieChart>
        <c:varyColors val="1"/>
        <c:ser>
          <c:idx val="0"/>
          <c:order val="0"/>
          <c:tx>
            <c:strRef>
              <c:f>Sheet1!$B$1</c:f>
              <c:strCache>
                <c:ptCount val="1"/>
                <c:pt idx="0">
                  <c:v>Series 1</c:v>
                </c:pt>
              </c:strCache>
            </c:strRef>
          </c:tx>
          <c:dPt>
            <c:idx val="0"/>
            <c:bubble3D val="0"/>
            <c:spPr>
              <a:solidFill>
                <a:schemeClr val="accent1"/>
              </a:solidFill>
            </c:spPr>
            <c:extLst>
              <c:ext xmlns:c16="http://schemas.microsoft.com/office/drawing/2014/chart" uri="{C3380CC4-5D6E-409C-BE32-E72D297353CC}">
                <c16:uniqueId val="{00000005-1876-418C-A31A-A067DAD2C1F8}"/>
              </c:ext>
            </c:extLst>
          </c:dPt>
          <c:dPt>
            <c:idx val="1"/>
            <c:bubble3D val="0"/>
            <c:spPr>
              <a:solidFill>
                <a:schemeClr val="accent2"/>
              </a:solidFill>
            </c:spPr>
            <c:extLst>
              <c:ext xmlns:c16="http://schemas.microsoft.com/office/drawing/2014/chart" uri="{C3380CC4-5D6E-409C-BE32-E72D297353CC}">
                <c16:uniqueId val="{00000007-1876-418C-A31A-A067DAD2C1F8}"/>
              </c:ext>
            </c:extLst>
          </c:dPt>
          <c:dPt>
            <c:idx val="2"/>
            <c:bubble3D val="0"/>
            <c:spPr>
              <a:solidFill>
                <a:schemeClr val="accent3"/>
              </a:solidFill>
            </c:spPr>
            <c:extLst>
              <c:ext xmlns:c16="http://schemas.microsoft.com/office/drawing/2014/chart" uri="{C3380CC4-5D6E-409C-BE32-E72D297353CC}">
                <c16:uniqueId val="{00000009-1876-418C-A31A-A067DAD2C1F8}"/>
              </c:ext>
            </c:extLst>
          </c:dPt>
          <c:dPt>
            <c:idx val="3"/>
            <c:bubble3D val="0"/>
            <c:spPr>
              <a:solidFill>
                <a:schemeClr val="accent4"/>
              </a:solidFill>
            </c:spPr>
            <c:extLst>
              <c:ext xmlns:c16="http://schemas.microsoft.com/office/drawing/2014/chart" uri="{C3380CC4-5D6E-409C-BE32-E72D297353CC}">
                <c16:uniqueId val="{0000000B-1876-418C-A31A-A067DAD2C1F8}"/>
              </c:ext>
            </c:extLst>
          </c:dPt>
          <c:dPt>
            <c:idx val="4"/>
            <c:bubble3D val="0"/>
            <c:spPr>
              <a:solidFill>
                <a:schemeClr val="accent5"/>
              </a:solidFill>
            </c:spPr>
            <c:extLst>
              <c:ext xmlns:c16="http://schemas.microsoft.com/office/drawing/2014/chart" uri="{C3380CC4-5D6E-409C-BE32-E72D297353CC}">
                <c16:uniqueId val="{0000000D-1876-418C-A31A-A067DAD2C1F8}"/>
              </c:ext>
            </c:extLst>
          </c:dPt>
          <c:dPt>
            <c:idx val="5"/>
            <c:bubble3D val="0"/>
            <c:spPr>
              <a:solidFill>
                <a:schemeClr val="accent6"/>
              </a:solidFill>
            </c:spPr>
            <c:extLst>
              <c:ext xmlns:c16="http://schemas.microsoft.com/office/drawing/2014/chart" uri="{C3380CC4-5D6E-409C-BE32-E72D297353CC}">
                <c16:uniqueId val="{0000000F-1876-418C-A31A-A067DAD2C1F8}"/>
              </c:ext>
            </c:extLst>
          </c:dPt>
          <c:dPt>
            <c:idx val="6"/>
            <c:bubble3D val="0"/>
            <c:spPr>
              <a:solidFill>
                <a:srgbClr val="745622"/>
              </a:solidFill>
            </c:spPr>
            <c:extLst>
              <c:ext xmlns:c16="http://schemas.microsoft.com/office/drawing/2014/chart" uri="{C3380CC4-5D6E-409C-BE32-E72D297353CC}">
                <c16:uniqueId val="{00000011-1876-418C-A31A-A067DAD2C1F8}"/>
              </c:ext>
            </c:extLst>
          </c:dPt>
          <c:dPt>
            <c:idx val="7"/>
            <c:bubble3D val="0"/>
            <c:spPr>
              <a:solidFill>
                <a:srgbClr val="9C7E50"/>
              </a:solidFill>
            </c:spPr>
            <c:extLst>
              <c:ext xmlns:c16="http://schemas.microsoft.com/office/drawing/2014/chart" uri="{C3380CC4-5D6E-409C-BE32-E72D297353CC}">
                <c16:uniqueId val="{00000013-1876-418C-A31A-A067DAD2C1F8}"/>
              </c:ext>
            </c:extLst>
          </c:dPt>
          <c:dPt>
            <c:idx val="8"/>
            <c:bubble3D val="0"/>
            <c:spPr>
              <a:solidFill>
                <a:srgbClr val="B5AB77"/>
              </a:solidFill>
            </c:spPr>
            <c:extLst>
              <c:ext xmlns:c16="http://schemas.microsoft.com/office/drawing/2014/chart" uri="{C3380CC4-5D6E-409C-BE32-E72D297353CC}">
                <c16:uniqueId val="{00000015-1876-418C-A31A-A067DAD2C1F8}"/>
              </c:ext>
            </c:extLst>
          </c:dPt>
          <c:dPt>
            <c:idx val="9"/>
            <c:bubble3D val="0"/>
            <c:spPr>
              <a:solidFill>
                <a:srgbClr val="D5D0C5"/>
              </a:solidFill>
            </c:spPr>
            <c:extLst>
              <c:ext xmlns:c16="http://schemas.microsoft.com/office/drawing/2014/chart" uri="{C3380CC4-5D6E-409C-BE32-E72D297353CC}">
                <c16:uniqueId val="{00000017-1876-418C-A31A-A067DAD2C1F8}"/>
              </c:ext>
            </c:extLst>
          </c:dPt>
          <c:dPt>
            <c:idx val="10"/>
            <c:bubble3D val="0"/>
            <c:spPr>
              <a:solidFill>
                <a:srgbClr val="459E67"/>
              </a:solidFill>
            </c:spPr>
            <c:extLst>
              <c:ext xmlns:c16="http://schemas.microsoft.com/office/drawing/2014/chart" uri="{C3380CC4-5D6E-409C-BE32-E72D297353CC}">
                <c16:uniqueId val="{00000019-1876-418C-A31A-A067DAD2C1F8}"/>
              </c:ext>
            </c:extLst>
          </c:dPt>
          <c:dPt>
            <c:idx val="11"/>
            <c:bubble3D val="0"/>
            <c:spPr>
              <a:solidFill>
                <a:srgbClr val="618471"/>
              </a:solidFill>
            </c:spPr>
            <c:extLst>
              <c:ext xmlns:c16="http://schemas.microsoft.com/office/drawing/2014/chart" uri="{C3380CC4-5D6E-409C-BE32-E72D297353CC}">
                <c16:uniqueId val="{0000001B-1876-418C-A31A-A067DAD2C1F8}"/>
              </c:ext>
            </c:extLst>
          </c:dPt>
          <c:dPt>
            <c:idx val="12"/>
            <c:bubble3D val="0"/>
            <c:spPr>
              <a:solidFill>
                <a:srgbClr val="6DC497"/>
              </a:solidFill>
            </c:spPr>
            <c:extLst>
              <c:ext xmlns:c16="http://schemas.microsoft.com/office/drawing/2014/chart" uri="{C3380CC4-5D6E-409C-BE32-E72D297353CC}">
                <c16:uniqueId val="{00000020-BC33-4D82-B5D7-F0FB381848FA}"/>
              </c:ext>
            </c:extLst>
          </c:dPt>
          <c:dPt>
            <c:idx val="13"/>
            <c:bubble3D val="0"/>
            <c:spPr>
              <a:solidFill>
                <a:srgbClr val="B4D9BD"/>
              </a:solidFill>
            </c:spPr>
            <c:extLst>
              <c:ext xmlns:c16="http://schemas.microsoft.com/office/drawing/2014/chart" uri="{C3380CC4-5D6E-409C-BE32-E72D297353CC}">
                <c16:uniqueId val="{00000021-BC33-4D82-B5D7-F0FB381848FA}"/>
              </c:ext>
            </c:extLst>
          </c:dPt>
          <c:dLbls>
            <c:dLbl>
              <c:idx val="0"/>
              <c:layout>
                <c:manualLayout>
                  <c:x val="-1.2191450050176057E-3"/>
                  <c:y val="2.847222593405295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9466565070530634"/>
                      <c:h val="8.6250020043885905E-2"/>
                    </c:manualLayout>
                  </c15:layout>
                </c:ext>
                <c:ext xmlns:c16="http://schemas.microsoft.com/office/drawing/2014/chart" uri="{C3380CC4-5D6E-409C-BE32-E72D297353CC}">
                  <c16:uniqueId val="{00000005-1876-418C-A31A-A067DAD2C1F8}"/>
                </c:ext>
              </c:extLst>
            </c:dLbl>
            <c:dLbl>
              <c:idx val="1"/>
              <c:layout>
                <c:manualLayout>
                  <c:x val="-1.8671712193975964E-3"/>
                  <c:y val="4.210069769229631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0408837023325238"/>
                      <c:h val="0.12458336228561295"/>
                    </c:manualLayout>
                  </c15:layout>
                </c:ext>
                <c:ext xmlns:c16="http://schemas.microsoft.com/office/drawing/2014/chart" uri="{C3380CC4-5D6E-409C-BE32-E72D297353CC}">
                  <c16:uniqueId val="{00000007-1876-418C-A31A-A067DAD2C1F8}"/>
                </c:ext>
              </c:extLst>
            </c:dLbl>
            <c:dLbl>
              <c:idx val="2"/>
              <c:layout>
                <c:manualLayout>
                  <c:x val="3.0895026068519415E-2"/>
                  <c:y val="8.5070967932612297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2032994817584782"/>
                      <c:h val="7.3235171218803463E-2"/>
                    </c:manualLayout>
                  </c15:layout>
                </c:ext>
                <c:ext xmlns:c16="http://schemas.microsoft.com/office/drawing/2014/chart" uri="{C3380CC4-5D6E-409C-BE32-E72D297353CC}">
                  <c16:uniqueId val="{00000009-1876-418C-A31A-A067DAD2C1F8}"/>
                </c:ext>
              </c:extLst>
            </c:dLbl>
            <c:dLbl>
              <c:idx val="3"/>
              <c:dLblPos val="outEnd"/>
              <c:showLegendKey val="0"/>
              <c:showVal val="0"/>
              <c:showCatName val="1"/>
              <c:showSerName val="0"/>
              <c:showPercent val="1"/>
              <c:showBubbleSize val="0"/>
              <c:separator>, </c:separator>
              <c:extLst>
                <c:ext xmlns:c15="http://schemas.microsoft.com/office/drawing/2012/chart" uri="{CE6537A1-D6FC-4f65-9D91-7224C49458BB}">
                  <c15:layout>
                    <c:manualLayout>
                      <c:w val="0.17454887956670717"/>
                      <c:h val="8.6250020043885905E-2"/>
                    </c:manualLayout>
                  </c15:layout>
                </c:ext>
                <c:ext xmlns:c16="http://schemas.microsoft.com/office/drawing/2014/chart" uri="{C3380CC4-5D6E-409C-BE32-E72D297353CC}">
                  <c16:uniqueId val="{0000000B-1876-418C-A31A-A067DAD2C1F8}"/>
                </c:ext>
              </c:extLst>
            </c:dLbl>
            <c:dLbl>
              <c:idx val="4"/>
              <c:layout>
                <c:manualLayout>
                  <c:x val="1.0226332080406346E-2"/>
                  <c:y val="1.597222593405302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9903364037636584"/>
                      <c:h val="8.6250020043885905E-2"/>
                    </c:manualLayout>
                  </c15:layout>
                </c:ext>
                <c:ext xmlns:c16="http://schemas.microsoft.com/office/drawing/2014/chart" uri="{C3380CC4-5D6E-409C-BE32-E72D297353CC}">
                  <c16:uniqueId val="{0000000D-1876-418C-A31A-A067DAD2C1F8}"/>
                </c:ext>
              </c:extLst>
            </c:dLbl>
            <c:dLbl>
              <c:idx val="5"/>
              <c:dLblPos val="outEnd"/>
              <c:showLegendKey val="0"/>
              <c:showVal val="0"/>
              <c:showCatName val="1"/>
              <c:showSerName val="0"/>
              <c:showPercent val="1"/>
              <c:showBubbleSize val="0"/>
              <c:separator>, </c:separator>
              <c:extLst>
                <c:ext xmlns:c15="http://schemas.microsoft.com/office/drawing/2012/chart" uri="{CE6537A1-D6FC-4f65-9D91-7224C49458BB}">
                  <c15:layout>
                    <c:manualLayout>
                      <c:w val="0.1846146271748498"/>
                      <c:h val="0.11659724931858648"/>
                    </c:manualLayout>
                  </c15:layout>
                </c:ext>
                <c:ext xmlns:c16="http://schemas.microsoft.com/office/drawing/2014/chart" uri="{C3380CC4-5D6E-409C-BE32-E72D297353CC}">
                  <c16:uniqueId val="{0000000F-1876-418C-A31A-A067DAD2C1F8}"/>
                </c:ext>
              </c:extLst>
            </c:dLbl>
            <c:numFmt formatCode="0%" sourceLinked="0"/>
            <c:spPr>
              <a:noFill/>
              <a:ln>
                <a:noFill/>
              </a:ln>
              <a:effectLst/>
            </c:spPr>
            <c:txPr>
              <a:bodyPr/>
              <a:lstStyle/>
              <a:p>
                <a:pPr>
                  <a:defRPr sz="900"/>
                </a:pPr>
                <a:endParaRPr lang="en-US"/>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Sheet1!$A$2:$A$7</c:f>
              <c:strCache>
                <c:ptCount val="6"/>
                <c:pt idx="0">
                  <c:v>Iconic</c:v>
                </c:pt>
                <c:pt idx="1">
                  <c:v>Vibra Energia</c:v>
                </c:pt>
                <c:pt idx="2">
                  <c:v>Moove</c:v>
                </c:pt>
                <c:pt idx="3">
                  <c:v>Shell</c:v>
                </c:pt>
                <c:pt idx="4">
                  <c:v>Petronas</c:v>
                </c:pt>
                <c:pt idx="5">
                  <c:v>All other-a</c:v>
                </c:pt>
              </c:strCache>
            </c:strRef>
          </c:cat>
          <c:val>
            <c:numRef>
              <c:f>Sheet1!$B$2:$B$7</c:f>
              <c:numCache>
                <c:formatCode>0.0%</c:formatCode>
                <c:ptCount val="6"/>
                <c:pt idx="0">
                  <c:v>0.20262320195357453</c:v>
                </c:pt>
                <c:pt idx="1">
                  <c:v>0.19213598398015899</c:v>
                </c:pt>
                <c:pt idx="2">
                  <c:v>0.14353541367018496</c:v>
                </c:pt>
                <c:pt idx="3">
                  <c:v>0.1030568987842236</c:v>
                </c:pt>
                <c:pt idx="4">
                  <c:v>9.0022346845227544E-2</c:v>
                </c:pt>
                <c:pt idx="5">
                  <c:v>0.26862615476663043</c:v>
                </c:pt>
              </c:numCache>
            </c:numRef>
          </c:val>
          <c:extLst>
            <c:ext xmlns:c16="http://schemas.microsoft.com/office/drawing/2014/chart" uri="{C3380CC4-5D6E-409C-BE32-E72D297353CC}">
              <c16:uniqueId val="{0000001C-1876-418C-A31A-A067DAD2C1F8}"/>
            </c:ext>
          </c:extLst>
        </c:ser>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259435048985343"/>
          <c:y val="5.7637444006560103E-2"/>
          <c:w val="0.81989729953462254"/>
          <c:h val="0.84906891782733196"/>
        </c:manualLayout>
      </c:layout>
      <c:lineChart>
        <c:grouping val="standard"/>
        <c:varyColors val="0"/>
        <c:ser>
          <c:idx val="0"/>
          <c:order val="0"/>
          <c:tx>
            <c:strRef>
              <c:f>Sheet1!$B$1</c:f>
              <c:strCache>
                <c:ptCount val="1"/>
                <c:pt idx="0">
                  <c:v>% Coleta</c:v>
                </c:pt>
              </c:strCache>
            </c:strRef>
          </c:tx>
          <c:spPr>
            <a:ln w="28575" cap="rnd">
              <a:solidFill>
                <a:srgbClr val="27638E"/>
              </a:solidFill>
              <a:round/>
            </a:ln>
            <a:effectLst/>
          </c:spPr>
          <c:marker>
            <c:symbol val="none"/>
          </c:marker>
          <c:cat>
            <c:numRef>
              <c:f>Sheet1!$A$4:$A$13</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Sheet1!$B$4:$B$13</c:f>
              <c:numCache>
                <c:formatCode>0.0%</c:formatCode>
                <c:ptCount val="10"/>
                <c:pt idx="0">
                  <c:v>0.38100000000000001</c:v>
                </c:pt>
                <c:pt idx="1">
                  <c:v>0.38500000000000001</c:v>
                </c:pt>
                <c:pt idx="2">
                  <c:v>0.38900000000000001</c:v>
                </c:pt>
                <c:pt idx="3">
                  <c:v>0.39200000000000002</c:v>
                </c:pt>
                <c:pt idx="4">
                  <c:v>0.39700000000000002</c:v>
                </c:pt>
                <c:pt idx="5">
                  <c:v>0.40100000000000002</c:v>
                </c:pt>
                <c:pt idx="6">
                  <c:v>0.42</c:v>
                </c:pt>
                <c:pt idx="7">
                  <c:v>0.44</c:v>
                </c:pt>
                <c:pt idx="8">
                  <c:v>0.45500000000000002</c:v>
                </c:pt>
                <c:pt idx="9">
                  <c:v>0.47499999999999998</c:v>
                </c:pt>
              </c:numCache>
            </c:numRef>
          </c:val>
          <c:smooth val="1"/>
          <c:extLst>
            <c:ext xmlns:c16="http://schemas.microsoft.com/office/drawing/2014/chart" uri="{C3380CC4-5D6E-409C-BE32-E72D297353CC}">
              <c16:uniqueId val="{00000000-B378-4BB9-8CAC-34E767B70CB0}"/>
            </c:ext>
          </c:extLst>
        </c:ser>
        <c:dLbls>
          <c:showLegendKey val="0"/>
          <c:showVal val="0"/>
          <c:showCatName val="0"/>
          <c:showSerName val="0"/>
          <c:showPercent val="0"/>
          <c:showBubbleSize val="0"/>
        </c:dLbls>
        <c:smooth val="0"/>
        <c:axId val="23271551"/>
        <c:axId val="2100850671"/>
      </c:lineChart>
      <c:catAx>
        <c:axId val="23271551"/>
        <c:scaling>
          <c:orientation val="minMax"/>
        </c:scaling>
        <c:delete val="0"/>
        <c:axPos val="b"/>
        <c:numFmt formatCode="General" sourceLinked="1"/>
        <c:majorTickMark val="none"/>
        <c:minorTickMark val="none"/>
        <c:tickLblPos val="low"/>
        <c:spPr>
          <a:noFill/>
          <a:ln w="19050" cap="flat" cmpd="sng" algn="ctr">
            <a:solidFill>
              <a:srgbClr val="000000"/>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2100850671"/>
        <c:crosses val="autoZero"/>
        <c:auto val="1"/>
        <c:lblAlgn val="ctr"/>
        <c:lblOffset val="100"/>
        <c:noMultiLvlLbl val="0"/>
      </c:catAx>
      <c:valAx>
        <c:axId val="210085067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a:lstStyle/>
              <a:p>
                <a:pPr>
                  <a:defRPr sz="900" b="0"/>
                </a:pPr>
                <a:r>
                  <a:rPr lang="en-US" sz="900" b="0" dirty="0"/>
                  <a:t>% of</a:t>
                </a:r>
                <a:r>
                  <a:rPr lang="en-US" sz="900" b="0" baseline="0" dirty="0"/>
                  <a:t> collection</a:t>
                </a:r>
                <a:endParaRPr lang="en-US" sz="900" b="0" dirty="0"/>
              </a:p>
            </c:rich>
          </c:tx>
          <c:layout>
            <c:manualLayout>
              <c:xMode val="edge"/>
              <c:yMode val="edge"/>
              <c:x val="2.3543366903890906E-2"/>
              <c:y val="0.29608584657315673"/>
            </c:manualLayout>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71551"/>
        <c:crossesAt val="1"/>
        <c:crossBetween val="between"/>
        <c:majorUnit val="0.1"/>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2037966903621584"/>
                  <c:y val="-3.1391433537351507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00F4-4224-8DDC-7FA06B593933}"/>
                </c:ext>
              </c:extLst>
            </c:dLbl>
            <c:dLbl>
              <c:idx val="1"/>
              <c:layout>
                <c:manualLayout>
                  <c:x val="0.21060707617733343"/>
                  <c:y val="0.18936168043039453"/>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9976435935198819"/>
                      <c:h val="0.17534587779696223"/>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Collected</c:v>
                </c:pt>
                <c:pt idx="1">
                  <c:v>Not collected-a</c:v>
                </c:pt>
              </c:strCache>
            </c:strRef>
          </c:cat>
          <c:val>
            <c:numRef>
              <c:f>Sheet1!$B$2:$B$3</c:f>
              <c:numCache>
                <c:formatCode>0.0</c:formatCode>
                <c:ptCount val="2"/>
                <c:pt idx="0">
                  <c:v>0.69</c:v>
                </c:pt>
                <c:pt idx="1">
                  <c:v>0.31</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GENERATION, 2020</a:t>
            </a:r>
            <a:endParaRPr lang="en-IN" sz="1000">
              <a:effectLst/>
            </a:endParaRPr>
          </a:p>
        </c:rich>
      </c:tx>
      <c:layout>
        <c:manualLayout>
          <c:xMode val="edge"/>
          <c:yMode val="edge"/>
          <c:x val="0.27096447995546946"/>
          <c:y val="6.880270545367400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4153166421207659"/>
                  <c:y val="6.936246437970178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6936671575846834"/>
                      <c:h val="0.15784150074666389"/>
                    </c:manualLayout>
                  </c15:layout>
                </c:ext>
                <c:ext xmlns:c16="http://schemas.microsoft.com/office/drawing/2014/chart" uri="{C3380CC4-5D6E-409C-BE32-E72D297353CC}">
                  <c16:uniqueId val="{00000001-1E1F-4C56-B604-7671D5946A86}"/>
                </c:ext>
              </c:extLst>
            </c:dLbl>
            <c:dLbl>
              <c:idx val="1"/>
              <c:layout>
                <c:manualLayout>
                  <c:x val="0.23731541289297597"/>
                  <c:y val="4.4097785884960855E-2"/>
                </c:manualLayout>
              </c:layout>
              <c:showLegendKey val="0"/>
              <c:showVal val="1"/>
              <c:showCatName val="1"/>
              <c:showSerName val="0"/>
              <c:showPercent val="0"/>
              <c:showBubbleSize val="0"/>
              <c:extLst>
                <c:ext xmlns:c15="http://schemas.microsoft.com/office/drawing/2012/chart" uri="{CE6537A1-D6FC-4f65-9D91-7224C49458BB}">
                  <c15:layout>
                    <c:manualLayout>
                      <c:w val="0.24407941275381814"/>
                      <c:h val="9.7942674822288883E-2"/>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0.55000000000000004</c:v>
                </c:pt>
                <c:pt idx="1">
                  <c:v>0.45</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5942562592047141"/>
                  <c:y val="-0.11177523727213685"/>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1161991349019516"/>
                      <c:h val="0.17534587779696223"/>
                    </c:manualLayout>
                  </c15:layout>
                </c:ext>
                <c:ext xmlns:c16="http://schemas.microsoft.com/office/drawing/2014/chart" uri="{C3380CC4-5D6E-409C-BE32-E72D297353CC}">
                  <c16:uniqueId val="{00000001-1E1F-4C56-B604-7671D5946A86}"/>
                </c:ext>
              </c:extLst>
            </c:dLbl>
            <c:dLbl>
              <c:idx val="1"/>
              <c:layout>
                <c:manualLayout>
                  <c:x val="0.23175652012570591"/>
                  <c:y val="9.2679698071165953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8444771723122239"/>
                      <c:h val="0.17534587779696223"/>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0.55000000000000004</c:v>
                </c:pt>
                <c:pt idx="1">
                  <c:v>0.45</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1695515637864855"/>
                  <c:y val="-0.20938903579971441"/>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1561119293078057"/>
                      <c:h val="0.19558196763627811"/>
                    </c:manualLayout>
                  </c15:layout>
                </c:ext>
                <c:ext xmlns:c16="http://schemas.microsoft.com/office/drawing/2014/chart" uri="{C3380CC4-5D6E-409C-BE32-E72D297353CC}">
                  <c16:uniqueId val="{00000001-00F4-4224-8DDC-7FA06B593933}"/>
                </c:ext>
              </c:extLst>
            </c:dLbl>
            <c:dLbl>
              <c:idx val="1"/>
              <c:layout>
                <c:manualLayout>
                  <c:x val="-8.7683369475722757E-3"/>
                  <c:y val="4.1558236279771732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1213549337260679"/>
                      <c:h val="0.12768972688608324"/>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Used oil re-refining</c:v>
                </c:pt>
                <c:pt idx="1">
                  <c:v>All others-a</c:v>
                </c:pt>
              </c:strCache>
            </c:strRef>
          </c:cat>
          <c:val>
            <c:numRef>
              <c:f>Sheet1!$B$2:$B$3</c:f>
              <c:numCache>
                <c:formatCode>0.0</c:formatCode>
                <c:ptCount val="2"/>
                <c:pt idx="0">
                  <c:v>397.56579171349074</c:v>
                </c:pt>
                <c:pt idx="1">
                  <c:v>52.324751175873189</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6667969338884184"/>
                  <c:y val="-3.2804135683141639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2804123711340202"/>
                      <c:h val="0.18748753170055177"/>
                    </c:manualLayout>
                  </c15:layout>
                </c:ext>
                <c:ext xmlns:c16="http://schemas.microsoft.com/office/drawing/2014/chart" uri="{C3380CC4-5D6E-409C-BE32-E72D297353CC}">
                  <c16:uniqueId val="{00000001-00F4-4224-8DDC-7FA06B593933}"/>
                </c:ext>
              </c:extLst>
            </c:dLbl>
            <c:dLbl>
              <c:idx val="1"/>
              <c:layout>
                <c:manualLayout>
                  <c:x val="0.2436985840687439"/>
                  <c:y val="0.10758078980024581"/>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62444771723122"/>
                      <c:h val="0.12768972688608324"/>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Re-refined basestocks</c:v>
                </c:pt>
                <c:pt idx="1">
                  <c:v>All others-a</c:v>
                </c:pt>
              </c:strCache>
            </c:strRef>
          </c:cat>
          <c:val>
            <c:numRef>
              <c:f>Sheet1!$B$2:$B$3</c:f>
              <c:numCache>
                <c:formatCode>0.0</c:formatCode>
                <c:ptCount val="2"/>
                <c:pt idx="0">
                  <c:v>251.57107892957293</c:v>
                </c:pt>
                <c:pt idx="1">
                  <c:v>145.99471278391781</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1743416093606857"/>
                  <c:y val="-5.5674741344530571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00F4-4224-8DDC-7FA06B593933}"/>
                </c:ext>
              </c:extLst>
            </c:dLbl>
            <c:dLbl>
              <c:idx val="1"/>
              <c:layout>
                <c:manualLayout>
                  <c:x val="0.20618881402711259"/>
                  <c:y val="0.1144881480249258"/>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Collected</c:v>
                </c:pt>
                <c:pt idx="1">
                  <c:v>Not collected-a</c:v>
                </c:pt>
              </c:strCache>
            </c:strRef>
          </c:cat>
          <c:val>
            <c:numRef>
              <c:f>Sheet1!$B$2:$B$3</c:f>
              <c:numCache>
                <c:formatCode>0.0</c:formatCode>
                <c:ptCount val="2"/>
                <c:pt idx="0">
                  <c:v>0.7</c:v>
                </c:pt>
                <c:pt idx="1">
                  <c:v>0.3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2113413658344253"/>
                  <c:y val="-8.5468320481026192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1E1F-4C56-B604-7671D5946A86}"/>
                </c:ext>
              </c:extLst>
            </c:dLbl>
            <c:dLbl>
              <c:idx val="1"/>
              <c:layout>
                <c:manualLayout>
                  <c:x val="0.15811881762202404"/>
                  <c:y val="0.2039781921874034"/>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Used oil generated</c:v>
                </c:pt>
                <c:pt idx="1">
                  <c:v>Lost</c:v>
                </c:pt>
              </c:strCache>
            </c:strRef>
          </c:cat>
          <c:val>
            <c:numRef>
              <c:f>Sheet1!$B$2:$B$3</c:f>
              <c:numCache>
                <c:formatCode>0.0</c:formatCode>
                <c:ptCount val="2"/>
                <c:pt idx="0">
                  <c:v>0.55000000000000004</c:v>
                </c:pt>
                <c:pt idx="1">
                  <c:v>0.45</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17396994190159221"/>
                  <c:y val="-0.22962512563903015"/>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00F4-4224-8DDC-7FA06B593933}"/>
                </c:ext>
              </c:extLst>
            </c:dLbl>
            <c:dLbl>
              <c:idx val="1"/>
              <c:layout>
                <c:manualLayout>
                  <c:x val="-3.0859647698676839E-2"/>
                  <c:y val="5.57234991672928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Used oil re-refining</c:v>
                </c:pt>
                <c:pt idx="1">
                  <c:v>All other-a</c:v>
                </c:pt>
              </c:strCache>
            </c:strRef>
          </c:cat>
          <c:val>
            <c:numRef>
              <c:f>Sheet1!$B$2:$B$3</c:f>
              <c:numCache>
                <c:formatCode>0.0</c:formatCode>
                <c:ptCount val="2"/>
                <c:pt idx="0">
                  <c:v>0.88</c:v>
                </c:pt>
                <c:pt idx="1">
                  <c:v>0.12</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4311562858766367"/>
                  <c:y val="-4.4736099080994714E-3"/>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00F4-4224-8DDC-7FA06B593933}"/>
                </c:ext>
              </c:extLst>
            </c:dLbl>
            <c:dLbl>
              <c:idx val="1"/>
              <c:layout>
                <c:manualLayout>
                  <c:x val="0.23633481381837573"/>
                  <c:y val="9.746274488058787E-2"/>
                </c:manualLayout>
              </c:layou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Re-refined basestocks</c:v>
                </c:pt>
                <c:pt idx="1">
                  <c:v>All other-a</c:v>
                </c:pt>
              </c:strCache>
            </c:strRef>
          </c:cat>
          <c:val>
            <c:numRef>
              <c:f>Sheet1!$B$2:$B$3</c:f>
              <c:numCache>
                <c:formatCode>0.0</c:formatCode>
                <c:ptCount val="2"/>
                <c:pt idx="0">
                  <c:v>270.34932238434368</c:v>
                </c:pt>
                <c:pt idx="1">
                  <c:v>156.8923257823231</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RATES BY PRODUCT IN COUNTRY, 2020-a</a:t>
            </a:r>
            <a:endParaRPr lang="en-IN" sz="1000" dirty="0">
              <a:solidFill>
                <a:schemeClr val="accent1"/>
              </a:solidFill>
              <a:effectLst/>
            </a:endParaRPr>
          </a:p>
        </c:rich>
      </c:tx>
      <c:layout>
        <c:manualLayout>
          <c:xMode val="edge"/>
          <c:yMode val="edge"/>
          <c:x val="0.16884297784833729"/>
          <c:y val="8.4282954469286162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PCMO</c:v>
                </c:pt>
                <c:pt idx="1">
                  <c:v>HDMO</c:v>
                </c:pt>
                <c:pt idx="2">
                  <c:v>Hydraulic fluids</c:v>
                </c:pt>
                <c:pt idx="3">
                  <c:v>MCO</c:v>
                </c:pt>
                <c:pt idx="4">
                  <c:v>All other-a</c:v>
                </c:pt>
              </c:strCache>
            </c:strRef>
          </c:cat>
          <c:val>
            <c:numRef>
              <c:f>Sheet1!$B$2:$B$6</c:f>
              <c:numCache>
                <c:formatCode>0%</c:formatCode>
                <c:ptCount val="5"/>
                <c:pt idx="0">
                  <c:v>0.72</c:v>
                </c:pt>
                <c:pt idx="1">
                  <c:v>0.67</c:v>
                </c:pt>
                <c:pt idx="2">
                  <c:v>0.65</c:v>
                </c:pt>
                <c:pt idx="3">
                  <c:v>0.65</c:v>
                </c:pt>
                <c:pt idx="4">
                  <c:v>0.36</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COLLECTION RATES BY PRODUCT IN COUNTRY, 2020-a</a:t>
            </a:r>
            <a:endParaRPr lang="en-IN" sz="1000" dirty="0">
              <a:solidFill>
                <a:schemeClr val="accent1"/>
              </a:solidFill>
              <a:effectLst/>
            </a:endParaRPr>
          </a:p>
        </c:rich>
      </c:tx>
      <c:layout>
        <c:manualLayout>
          <c:xMode val="edge"/>
          <c:yMode val="edge"/>
          <c:x val="0.17060211181315463"/>
          <c:y val="3.850782190132370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PCMO</c:v>
                </c:pt>
                <c:pt idx="1">
                  <c:v>HDMO</c:v>
                </c:pt>
                <c:pt idx="2">
                  <c:v>MCO</c:v>
                </c:pt>
                <c:pt idx="3">
                  <c:v>Hydraulic fluids</c:v>
                </c:pt>
                <c:pt idx="4">
                  <c:v>All other-b</c:v>
                </c:pt>
              </c:strCache>
            </c:strRef>
          </c:cat>
          <c:val>
            <c:numRef>
              <c:f>Sheet1!$B$2:$B$6</c:f>
              <c:numCache>
                <c:formatCode>0%</c:formatCode>
                <c:ptCount val="5"/>
                <c:pt idx="0">
                  <c:v>0.75</c:v>
                </c:pt>
                <c:pt idx="1">
                  <c:v>0.65</c:v>
                </c:pt>
                <c:pt idx="2">
                  <c:v>0.68</c:v>
                </c:pt>
                <c:pt idx="3">
                  <c:v>0.7</c:v>
                </c:pt>
                <c:pt idx="4">
                  <c:v>0.69</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IN BRAZIL, 2020</a:t>
            </a:r>
            <a:endParaRPr lang="en-IN" sz="1000" dirty="0">
              <a:solidFill>
                <a:schemeClr val="accent1"/>
              </a:solidFill>
              <a:effectLst/>
            </a:endParaRPr>
          </a:p>
        </c:rich>
      </c:tx>
      <c:layout>
        <c:manualLayout>
          <c:xMode val="edge"/>
          <c:yMode val="edge"/>
          <c:x val="0.26656434474616292"/>
          <c:y val="8.27015940895059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Disposal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517-4F41-8DD3-9864A3D2C93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517-4F41-8DD3-9864A3D2C935}"/>
              </c:ext>
            </c:extLst>
          </c:dPt>
          <c:dLbls>
            <c:dLbl>
              <c:idx val="0"/>
              <c:layout>
                <c:manualLayout>
                  <c:x val="-8.3744480287071557E-2"/>
                  <c:y val="-0.23850749019220957"/>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6268014018908791"/>
                      <c:h val="0.12901448677962923"/>
                    </c:manualLayout>
                  </c15:layout>
                </c:ext>
                <c:ext xmlns:c16="http://schemas.microsoft.com/office/drawing/2014/chart" uri="{C3380CC4-5D6E-409C-BE32-E72D297353CC}">
                  <c16:uniqueId val="{00000001-3517-4F41-8DD3-9864A3D2C935}"/>
                </c:ext>
              </c:extLst>
            </c:dLbl>
            <c:dLbl>
              <c:idx val="1"/>
              <c:layout>
                <c:manualLayout>
                  <c:x val="8.2644628099173514E-2"/>
                  <c:y val="0.21253202651790798"/>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204250295159386"/>
                      <c:h val="0.19124743633198243"/>
                    </c:manualLayout>
                  </c15:layout>
                </c:ext>
                <c:ext xmlns:c16="http://schemas.microsoft.com/office/drawing/2014/chart" uri="{C3380CC4-5D6E-409C-BE32-E72D297353CC}">
                  <c16:uniqueId val="{00000003-3517-4F41-8DD3-9864A3D2C93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Sheet1!$A$2:$A$3</c:f>
              <c:strCache>
                <c:ptCount val="2"/>
                <c:pt idx="0">
                  <c:v>Re-refining</c:v>
                </c:pt>
                <c:pt idx="1">
                  <c:v>All other-a</c:v>
                </c:pt>
              </c:strCache>
            </c:strRef>
          </c:cat>
          <c:val>
            <c:numRef>
              <c:f>Sheet1!$B$2:$B$3</c:f>
              <c:numCache>
                <c:formatCode>0</c:formatCode>
                <c:ptCount val="2"/>
                <c:pt idx="0">
                  <c:v>397.56579171349074</c:v>
                </c:pt>
                <c:pt idx="1">
                  <c:v>52.324751175873189</c:v>
                </c:pt>
              </c:numCache>
            </c:numRef>
          </c:val>
          <c:extLst>
            <c:ext xmlns:c16="http://schemas.microsoft.com/office/drawing/2014/chart" uri="{C3380CC4-5D6E-409C-BE32-E72D297353CC}">
              <c16:uniqueId val="{00000000-FACE-4B3D-ACA4-E2AC5AC4EAC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COLLECTION, 2020</a:t>
            </a:r>
            <a:endParaRPr lang="en-IN" sz="1000">
              <a:effectLst/>
            </a:endParaRPr>
          </a:p>
        </c:rich>
      </c:tx>
      <c:layout>
        <c:manualLayout>
          <c:xMode val="edge"/>
          <c:yMode val="edge"/>
          <c:x val="0.27287906022056524"/>
          <c:y val="6.880270545367400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1"/>
              <c:layout>
                <c:manualLayout>
                  <c:x val="0.1999059524775898"/>
                  <c:y val="0.14216060253196505"/>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0.67</c:v>
                </c:pt>
                <c:pt idx="1">
                  <c:v>0.33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PROJECTED FINISHED LUBRICANT MARKET IN BRAZIL, 2020-2030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5.9127850241725826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E32-4F26-B7BF-87A372F22795}"/>
                </c:ext>
              </c:extLst>
            </c:dLbl>
            <c:dLbl>
              <c:idx val="2"/>
              <c:layout>
                <c:manualLayout>
                  <c:x val="-8.869177536258873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E32-4F26-B7BF-87A372F2279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Sheet1!$B$2:$B$4</c:f>
              <c:numCache>
                <c:formatCode>General</c:formatCode>
                <c:ptCount val="3"/>
                <c:pt idx="0">
                  <c:v>444.6</c:v>
                </c:pt>
                <c:pt idx="1">
                  <c:v>449.6</c:v>
                </c:pt>
                <c:pt idx="2">
                  <c:v>307.3</c:v>
                </c:pt>
              </c:numCache>
            </c:numRef>
          </c:val>
          <c:extLst>
            <c:ext xmlns:c16="http://schemas.microsoft.com/office/drawing/2014/chart" uri="{C3380CC4-5D6E-409C-BE32-E72D297353CC}">
              <c16:uniqueId val="{00000000-538B-401B-906A-B7C0BB46E0BA}"/>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3.1122327931751991E-3"/>
                  <c:y val="3.673852181544963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32-4F26-B7BF-87A372F22795}"/>
                </c:ext>
              </c:extLst>
            </c:dLbl>
            <c:dLbl>
              <c:idx val="2"/>
              <c:layout>
                <c:manualLayout>
                  <c:x val="2.9563925120861829E-3"/>
                  <c:y val="-6.73531785919917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32-4F26-B7BF-87A372F2279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Sheet1!$C$2:$C$4</c:f>
              <c:numCache>
                <c:formatCode>0.0</c:formatCode>
                <c:ptCount val="3"/>
                <c:pt idx="0">
                  <c:v>456.3</c:v>
                </c:pt>
                <c:pt idx="1">
                  <c:v>454.5</c:v>
                </c:pt>
                <c:pt idx="2">
                  <c:v>311.89999999999998</c:v>
                </c:pt>
              </c:numCache>
            </c:numRef>
          </c:val>
          <c:extLst>
            <c:ext xmlns:c16="http://schemas.microsoft.com/office/drawing/2014/chart" uri="{C3380CC4-5D6E-409C-BE32-E72D297353CC}">
              <c16:uniqueId val="{00000001-538B-401B-906A-B7C0BB46E0BA}"/>
            </c:ext>
          </c:extLst>
        </c:ser>
        <c:ser>
          <c:idx val="2"/>
          <c:order val="2"/>
          <c:tx>
            <c:strRef>
              <c:f>Sheet1!$D$1</c:f>
              <c:strCache>
                <c:ptCount val="1"/>
                <c:pt idx="0">
                  <c:v>2025</c:v>
                </c:pt>
              </c:strCache>
            </c:strRef>
          </c:tx>
          <c:spPr>
            <a:solidFill>
              <a:schemeClr val="accent3"/>
            </a:solidFill>
            <a:ln>
              <a:noFill/>
            </a:ln>
            <a:effectLst/>
          </c:spPr>
          <c:invertIfNegative val="0"/>
          <c:dLbls>
            <c:dLbl>
              <c:idx val="2"/>
              <c:layout>
                <c:manualLayout>
                  <c:x val="1.4781962560431348E-2"/>
                  <c:y val="7.3477043630899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E32-4F26-B7BF-87A372F2279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Sheet1!$D$2:$D$4</c:f>
              <c:numCache>
                <c:formatCode>General</c:formatCode>
                <c:ptCount val="3"/>
                <c:pt idx="0">
                  <c:v>504.3</c:v>
                </c:pt>
                <c:pt idx="1">
                  <c:v>475.8</c:v>
                </c:pt>
                <c:pt idx="2">
                  <c:v>331.1</c:v>
                </c:pt>
              </c:numCache>
            </c:numRef>
          </c:val>
          <c:extLst>
            <c:ext xmlns:c16="http://schemas.microsoft.com/office/drawing/2014/chart" uri="{C3380CC4-5D6E-409C-BE32-E72D297353CC}">
              <c16:uniqueId val="{00000002-538B-401B-906A-B7C0BB46E0BA}"/>
            </c:ext>
          </c:extLst>
        </c:ser>
        <c:ser>
          <c:idx val="3"/>
          <c:order val="3"/>
          <c:tx>
            <c:strRef>
              <c:f>Sheet1!$E$1</c:f>
              <c:strCache>
                <c:ptCount val="1"/>
                <c:pt idx="0">
                  <c:v>2030</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Sheet1!$E$2:$E$4</c:f>
              <c:numCache>
                <c:formatCode>General</c:formatCode>
                <c:ptCount val="3"/>
                <c:pt idx="0">
                  <c:v>565.9</c:v>
                </c:pt>
                <c:pt idx="1">
                  <c:v>505.1</c:v>
                </c:pt>
                <c:pt idx="2">
                  <c:v>353.2</c:v>
                </c:pt>
              </c:numCache>
            </c:numRef>
          </c:val>
          <c:extLst>
            <c:ext xmlns:c16="http://schemas.microsoft.com/office/drawing/2014/chart" uri="{C3380CC4-5D6E-409C-BE32-E72D297353CC}">
              <c16:uniqueId val="{00000001-2514-4E89-9394-117F88EE5D10}"/>
            </c:ext>
          </c:extLst>
        </c:ser>
        <c:dLbls>
          <c:showLegendKey val="0"/>
          <c:showVal val="0"/>
          <c:showCatName val="0"/>
          <c:showSerName val="0"/>
          <c:showPercent val="0"/>
          <c:showBubbleSize val="0"/>
        </c:dLbls>
        <c:gapWidth val="219"/>
        <c:overlap val="-27"/>
        <c:axId val="513041119"/>
        <c:axId val="513043199"/>
      </c:barChart>
      <c:catAx>
        <c:axId val="51304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3199"/>
        <c:crosses val="autoZero"/>
        <c:auto val="1"/>
        <c:lblAlgn val="ctr"/>
        <c:lblOffset val="100"/>
        <c:noMultiLvlLbl val="0"/>
      </c:catAx>
      <c:valAx>
        <c:axId val="513043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1119"/>
        <c:crosses val="autoZero"/>
        <c:crossBetween val="between"/>
      </c:valAx>
      <c:spPr>
        <a:noFill/>
        <a:ln>
          <a:noFill/>
        </a:ln>
        <a:effectLst/>
      </c:spPr>
    </c:plotArea>
    <c:legend>
      <c:legendPos val="b"/>
      <c:layout>
        <c:manualLayout>
          <c:xMode val="edge"/>
          <c:yMode val="edge"/>
          <c:x val="0.32083729445434483"/>
          <c:y val="0.93094811804456434"/>
          <c:w val="0.41900797786464627"/>
          <c:h val="5.034488870689259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468892419375413"/>
                  <c:y val="-5.365113236059898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6777614138438882"/>
                      <c:h val="0.12627320059733113"/>
                    </c:manualLayout>
                  </c15:layout>
                </c:ext>
                <c:ext xmlns:c16="http://schemas.microsoft.com/office/drawing/2014/chart" uri="{C3380CC4-5D6E-409C-BE32-E72D297353CC}">
                  <c16:uniqueId val="{00000001-00F4-4224-8DDC-7FA06B593933}"/>
                </c:ext>
              </c:extLst>
            </c:dLbl>
            <c:dLbl>
              <c:idx val="1"/>
              <c:layout>
                <c:manualLayout>
                  <c:x val="0.20324330592696532"/>
                  <c:y val="0.1266299612678054"/>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7478645066273932"/>
                      <c:h val="0.16512649308881763"/>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Collected</c:v>
                </c:pt>
                <c:pt idx="1">
                  <c:v>Not collected-a</c:v>
                </c:pt>
              </c:strCache>
            </c:strRef>
          </c:cat>
          <c:val>
            <c:numRef>
              <c:f>Sheet1!$B$2:$B$3</c:f>
              <c:numCache>
                <c:formatCode>0.0</c:formatCode>
                <c:ptCount val="2"/>
                <c:pt idx="0">
                  <c:v>0.7</c:v>
                </c:pt>
                <c:pt idx="1">
                  <c:v>0.3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3144341493395801"/>
                  <c:y val="-0.1259401814810778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934020618556701"/>
                      <c:h val="0.18131536496027034"/>
                    </c:manualLayout>
                  </c15:layout>
                </c:ext>
                <c:ext xmlns:c16="http://schemas.microsoft.com/office/drawing/2014/chart" uri="{C3380CC4-5D6E-409C-BE32-E72D297353CC}">
                  <c16:uniqueId val="{00000001-1E1F-4C56-B604-7671D5946A86}"/>
                </c:ext>
              </c:extLst>
            </c:dLbl>
            <c:dLbl>
              <c:idx val="1"/>
              <c:layout>
                <c:manualLayout>
                  <c:x val="0.19051940672364404"/>
                  <c:y val="0.1938601472677454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4055964653902797"/>
                      <c:h val="0.15865094434023658"/>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Used oil generated</c:v>
                </c:pt>
                <c:pt idx="1">
                  <c:v>Lost</c:v>
                </c:pt>
              </c:strCache>
            </c:strRef>
          </c:cat>
          <c:val>
            <c:numRef>
              <c:f>Sheet1!$B$2:$B$3</c:f>
              <c:numCache>
                <c:formatCode>0.0</c:formatCode>
                <c:ptCount val="2"/>
                <c:pt idx="0">
                  <c:v>0.56000000000000005</c:v>
                </c:pt>
                <c:pt idx="1">
                  <c:v>0.44</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16071515545092946"/>
                  <c:y val="-0.209388876460424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9846833578792342"/>
                      <c:h val="0.18131536496027034"/>
                    </c:manualLayout>
                  </c15:layout>
                </c:ext>
                <c:ext xmlns:c16="http://schemas.microsoft.com/office/drawing/2014/chart" uri="{C3380CC4-5D6E-409C-BE32-E72D297353CC}">
                  <c16:uniqueId val="{00000001-00F4-4224-8DDC-7FA06B593933}"/>
                </c:ext>
              </c:extLst>
            </c:dLbl>
            <c:dLbl>
              <c:idx val="1"/>
              <c:layout>
                <c:manualLayout>
                  <c:x val="-3.9696287964004526E-2"/>
                  <c:y val="3.346380034404539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9446244477172309"/>
                      <c:h val="0.12627320059733113"/>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Used oil re-refining</c:v>
                </c:pt>
                <c:pt idx="1">
                  <c:v>All other-a</c:v>
                </c:pt>
              </c:strCache>
            </c:strRef>
          </c:cat>
          <c:val>
            <c:numRef>
              <c:f>Sheet1!$B$2:$B$3</c:f>
              <c:numCache>
                <c:formatCode>0.0</c:formatCode>
                <c:ptCount val="2"/>
                <c:pt idx="0">
                  <c:v>464.12691600893868</c:v>
                </c:pt>
                <c:pt idx="1">
                  <c:v>43.603502372418802</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3280623427226235"/>
                  <c:y val="-0.11779555366897836"/>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9640648011782036"/>
                      <c:h val="0.18940980089599666"/>
                    </c:manualLayout>
                  </c15:layout>
                </c:ext>
                <c:ext xmlns:c16="http://schemas.microsoft.com/office/drawing/2014/chart" uri="{C3380CC4-5D6E-409C-BE32-E72D297353CC}">
                  <c16:uniqueId val="{00000001-00F4-4224-8DDC-7FA06B593933}"/>
                </c:ext>
              </c:extLst>
            </c:dLbl>
            <c:dLbl>
              <c:idx val="1"/>
              <c:layout>
                <c:manualLayout>
                  <c:x val="0.21424338710238536"/>
                  <c:y val="9.139191792879318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7973490427098671"/>
                      <c:h val="0.12627320059733113"/>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Re-refined basestocks</c:v>
                </c:pt>
                <c:pt idx="1">
                  <c:v>All other-a</c:v>
                </c:pt>
              </c:strCache>
            </c:strRef>
          </c:cat>
          <c:val>
            <c:numRef>
              <c:f>Sheet1!$B$2:$B$3</c:f>
              <c:numCache>
                <c:formatCode>0.0</c:formatCode>
                <c:ptCount val="2"/>
                <c:pt idx="0">
                  <c:v>0.63</c:v>
                </c:pt>
                <c:pt idx="1">
                  <c:v>0.37</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COLLECTION, 2030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1301578282096181"/>
                  <c:y val="-0.11840646050711967"/>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7888070692194402"/>
                      <c:h val="0.14387859875753592"/>
                    </c:manualLayout>
                  </c15:layout>
                </c:ext>
                <c:ext xmlns:c16="http://schemas.microsoft.com/office/drawing/2014/chart" uri="{C3380CC4-5D6E-409C-BE32-E72D297353CC}">
                  <c16:uniqueId val="{00000001-00F4-4224-8DDC-7FA06B593933}"/>
                </c:ext>
              </c:extLst>
            </c:dLbl>
            <c:dLbl>
              <c:idx val="1"/>
              <c:layout>
                <c:manualLayout>
                  <c:x val="0.20029779782681806"/>
                  <c:y val="0.17114919957501024"/>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909278350515464"/>
                      <c:h val="0.17129865982909906"/>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Collected</c:v>
                </c:pt>
                <c:pt idx="1">
                  <c:v>Not collected-a</c:v>
                </c:pt>
              </c:strCache>
            </c:strRef>
          </c:cat>
          <c:val>
            <c:numRef>
              <c:f>Sheet1!$B$2:$B$3</c:f>
              <c:numCache>
                <c:formatCode>0.0</c:formatCode>
                <c:ptCount val="2"/>
                <c:pt idx="0">
                  <c:v>0.7</c:v>
                </c:pt>
                <c:pt idx="1">
                  <c:v>0.3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2030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2997066088388435"/>
                  <c:y val="-0.12189328219179479"/>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9394686488931151"/>
                      <c:h val="0.18748753170055177"/>
                    </c:manualLayout>
                  </c15:layout>
                </c:ext>
                <c:ext xmlns:c16="http://schemas.microsoft.com/office/drawing/2014/chart" uri="{C3380CC4-5D6E-409C-BE32-E72D297353CC}">
                  <c16:uniqueId val="{00000001-1E1F-4C56-B604-7671D5946A86}"/>
                </c:ext>
              </c:extLst>
            </c:dLbl>
            <c:dLbl>
              <c:idx val="1"/>
              <c:layout>
                <c:manualLayout>
                  <c:x val="0.17726462027298134"/>
                  <c:y val="0.21409623710706133"/>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12050073637702503"/>
                      <c:h val="0.12768972688608324"/>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Used oil generated</c:v>
                </c:pt>
                <c:pt idx="1">
                  <c:v>Lost</c:v>
                </c:pt>
              </c:strCache>
            </c:strRef>
          </c:cat>
          <c:val>
            <c:numRef>
              <c:f>Sheet1!$B$2:$B$3</c:f>
              <c:numCache>
                <c:formatCode>0.0</c:formatCode>
                <c:ptCount val="2"/>
                <c:pt idx="0">
                  <c:v>0.56999999999999995</c:v>
                </c:pt>
                <c:pt idx="1">
                  <c:v>0.43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2030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1.049412637853258E-2"/>
                  <c:y val="-0.245813997510483"/>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1561119293078057"/>
                      <c:h val="0.19558196763627811"/>
                    </c:manualLayout>
                  </c15:layout>
                </c:ext>
                <c:ext xmlns:c16="http://schemas.microsoft.com/office/drawing/2014/chart" uri="{C3380CC4-5D6E-409C-BE32-E72D297353CC}">
                  <c16:uniqueId val="{00000001-00F4-4224-8DDC-7FA06B593933}"/>
                </c:ext>
              </c:extLst>
            </c:dLbl>
            <c:dLbl>
              <c:idx val="1"/>
              <c:layout>
                <c:manualLayout>
                  <c:x val="-4.2641564134380083E-2"/>
                  <c:y val="3.7511018311908575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043150534018299"/>
                      <c:h val="0.12768972688608324"/>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Used oil re-refining</c:v>
                </c:pt>
                <c:pt idx="1">
                  <c:v>All other-a</c:v>
                </c:pt>
              </c:strCache>
            </c:strRef>
          </c:cat>
          <c:val>
            <c:numRef>
              <c:f>Sheet1!$B$2:$B$3</c:f>
              <c:numCache>
                <c:formatCode>0.0</c:formatCode>
                <c:ptCount val="2"/>
                <c:pt idx="0">
                  <c:v>524.51021202793834</c:v>
                </c:pt>
                <c:pt idx="1">
                  <c:v>36.715714841955673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RE-REFINING, 2030</a:t>
            </a:r>
            <a:endParaRPr lang="en-IN" sz="1000" dirty="0">
              <a:solidFill>
                <a:schemeClr val="accent1"/>
              </a:solidFill>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pieChart>
        <c:varyColors val="1"/>
        <c:ser>
          <c:idx val="0"/>
          <c:order val="0"/>
          <c:tx>
            <c:strRef>
              <c:f>Sheet1!$B$1</c:f>
              <c:strCache>
                <c:ptCount val="1"/>
                <c:pt idx="0">
                  <c:v>B/E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3133348022218872"/>
                  <c:y val="-0.12993736691185798"/>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2215022091310754"/>
                      <c:h val="0.19558196763627811"/>
                    </c:manualLayout>
                  </c15:layout>
                </c:ext>
                <c:ext xmlns:c16="http://schemas.microsoft.com/office/drawing/2014/chart" uri="{C3380CC4-5D6E-409C-BE32-E72D297353CC}">
                  <c16:uniqueId val="{00000001-00F4-4224-8DDC-7FA06B593933}"/>
                </c:ext>
              </c:extLst>
            </c:dLbl>
            <c:dLbl>
              <c:idx val="1"/>
              <c:layout>
                <c:manualLayout>
                  <c:x val="0.23191655166815489"/>
                  <c:y val="0.11769883471990383"/>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1315157770227175"/>
                      <c:h val="0.14792581672539912"/>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Sheet1!$A$2:$A$3</c:f>
              <c:strCache>
                <c:ptCount val="2"/>
                <c:pt idx="0">
                  <c:v>Re-refined basestocks</c:v>
                </c:pt>
                <c:pt idx="1">
                  <c:v>All other-a</c:v>
                </c:pt>
              </c:strCache>
            </c:strRef>
          </c:cat>
          <c:val>
            <c:numRef>
              <c:f>Sheet1!$B$2:$B$3</c:f>
              <c:numCache>
                <c:formatCode>0.0</c:formatCode>
                <c:ptCount val="2"/>
                <c:pt idx="0">
                  <c:v>63</c:v>
                </c:pt>
                <c:pt idx="1">
                  <c:v>37</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r>
              <a:rPr lang="en-US" sz="1000" b="1" i="0" u="none" strike="noStrike" kern="1200" spc="0" baseline="0">
                <a:solidFill>
                  <a:srgbClr val="27638E"/>
                </a:solidFill>
                <a:effectLst/>
                <a:latin typeface="Lucida Sans" panose="020B0602030504020204" pitchFamily="34" charset="0"/>
                <a:ea typeface="+mn-ea"/>
                <a:cs typeface="+mn-cs"/>
              </a:rPr>
              <a:t>USED OIL MATERIAL BALANCE IN CHINA, 2021-2030 (MILLION TONS)</a:t>
            </a:r>
          </a:p>
        </c:rich>
      </c:tx>
      <c:layout>
        <c:manualLayout>
          <c:xMode val="edge"/>
          <c:yMode val="edge"/>
          <c:x val="0.16636498753472947"/>
          <c:y val="5.7553930752198149E-3"/>
        </c:manualLayout>
      </c:layout>
      <c:overlay val="0"/>
      <c:spPr>
        <a:noFill/>
        <a:ln>
          <a:noFill/>
        </a:ln>
        <a:effectLst/>
      </c:spPr>
      <c:txPr>
        <a:bodyPr rot="0" spcFirstLastPara="1" vertOverflow="ellipsis" vert="horz" wrap="square" anchor="ctr" anchorCtr="1"/>
        <a:lstStyle/>
        <a:p>
          <a:pPr>
            <a:defRPr lang="en-US" sz="1000" b="1" i="0" u="none" strike="noStrike" kern="1200" spc="0" baseline="0" dirty="0">
              <a:solidFill>
                <a:srgbClr val="27638E"/>
              </a:solidFill>
              <a:effectLst/>
              <a:latin typeface="Lucida Sans" panose="020B0602030504020204" pitchFamily="34" charset="0"/>
              <a:ea typeface="+mn-ea"/>
              <a:cs typeface="+mn-cs"/>
            </a:defRPr>
          </a:pPr>
          <a:endParaRPr lang="en-US"/>
        </a:p>
      </c:txPr>
    </c:title>
    <c:autoTitleDeleted val="0"/>
    <c:plotArea>
      <c:layout>
        <c:manualLayout>
          <c:layoutTarget val="inner"/>
          <c:xMode val="edge"/>
          <c:yMode val="edge"/>
          <c:x val="9.2217806333916977E-2"/>
          <c:y val="0.17441741373481506"/>
          <c:w val="0.9077821413992968"/>
          <c:h val="0.53536394477360461"/>
        </c:manualLayout>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dLbls>
            <c:dLbl>
              <c:idx val="0"/>
              <c:layout>
                <c:manualLayout>
                  <c:x val="-1.0170680570689967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7E-40EB-842D-F215BEC52204}"/>
                </c:ext>
              </c:extLst>
            </c:dLbl>
            <c:dLbl>
              <c:idx val="1"/>
              <c:layout>
                <c:manualLayout>
                  <c:x val="-1.017068057068996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F7E-40EB-842D-F215BEC52204}"/>
                </c:ext>
              </c:extLst>
            </c:dLbl>
            <c:dLbl>
              <c:idx val="2"/>
              <c:layout>
                <c:manualLayout>
                  <c:x val="-1.017068057069003E-2"/>
                  <c:y val="1.04302434353114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F7E-40EB-842D-F215BEC52204}"/>
                </c:ext>
              </c:extLst>
            </c:dLbl>
            <c:dLbl>
              <c:idx val="3"/>
              <c:layout>
                <c:manualLayout>
                  <c:x val="-6.7804537137934355E-3"/>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F7E-40EB-842D-F215BEC52204}"/>
                </c:ext>
              </c:extLst>
            </c:dLbl>
            <c:dLbl>
              <c:idx val="4"/>
              <c:layout>
                <c:manualLayout>
                  <c:x val="-1.695113428448328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F7E-40EB-842D-F215BEC52204}"/>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Sheet1!$B$2:$B$6</c:f>
              <c:numCache>
                <c:formatCode>General</c:formatCode>
                <c:ptCount val="5"/>
                <c:pt idx="0">
                  <c:v>6967.4</c:v>
                </c:pt>
                <c:pt idx="1">
                  <c:v>3605.8</c:v>
                </c:pt>
                <c:pt idx="2">
                  <c:v>2993.8</c:v>
                </c:pt>
                <c:pt idx="3">
                  <c:v>1362.6</c:v>
                </c:pt>
                <c:pt idx="4">
                  <c:v>913</c:v>
                </c:pt>
              </c:numCache>
            </c:numRef>
          </c:val>
          <c:extLst>
            <c:ext xmlns:c16="http://schemas.microsoft.com/office/drawing/2014/chart" uri="{C3380CC4-5D6E-409C-BE32-E72D297353CC}">
              <c16:uniqueId val="{00000000-22C0-4EAB-B503-A1DD26A2EAF6}"/>
            </c:ext>
          </c:extLst>
        </c:ser>
        <c:ser>
          <c:idx val="1"/>
          <c:order val="1"/>
          <c:tx>
            <c:strRef>
              <c:f>Sheet1!$C$1</c:f>
              <c:strCache>
                <c:ptCount val="1"/>
                <c:pt idx="0">
                  <c:v>2025</c:v>
                </c:pt>
              </c:strCache>
            </c:strRef>
          </c:tx>
          <c:spPr>
            <a:solidFill>
              <a:schemeClr val="accent2"/>
            </a:solidFill>
            <a:ln>
              <a:noFill/>
            </a:ln>
            <a:effectLst/>
          </c:spPr>
          <c:invertIfNegative val="0"/>
          <c:dLbls>
            <c:dLbl>
              <c:idx val="4"/>
              <c:layout>
                <c:manualLayout>
                  <c:x val="-6.7804537137934355E-3"/>
                  <c:y val="5.215121717655678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F7E-40EB-842D-F215BEC52204}"/>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Sheet1!$C$2:$C$6</c:f>
              <c:numCache>
                <c:formatCode>General</c:formatCode>
                <c:ptCount val="5"/>
                <c:pt idx="0">
                  <c:v>6650.3</c:v>
                </c:pt>
                <c:pt idx="1">
                  <c:v>3657.7</c:v>
                </c:pt>
                <c:pt idx="2">
                  <c:v>3109</c:v>
                </c:pt>
                <c:pt idx="3">
                  <c:v>1710</c:v>
                </c:pt>
                <c:pt idx="4">
                  <c:v>1162.8</c:v>
                </c:pt>
              </c:numCache>
            </c:numRef>
          </c:val>
          <c:extLst>
            <c:ext xmlns:c16="http://schemas.microsoft.com/office/drawing/2014/chart" uri="{C3380CC4-5D6E-409C-BE32-E72D297353CC}">
              <c16:uniqueId val="{00000001-22C0-4EAB-B503-A1DD26A2EAF6}"/>
            </c:ext>
          </c:extLst>
        </c:ser>
        <c:ser>
          <c:idx val="2"/>
          <c:order val="2"/>
          <c:tx>
            <c:strRef>
              <c:f>Sheet1!$D$1</c:f>
              <c:strCache>
                <c:ptCount val="1"/>
                <c:pt idx="0">
                  <c:v>2030</c:v>
                </c:pt>
              </c:strCache>
            </c:strRef>
          </c:tx>
          <c:spPr>
            <a:solidFill>
              <a:schemeClr val="accent3"/>
            </a:solidFill>
            <a:ln>
              <a:noFill/>
            </a:ln>
            <a:effectLst/>
          </c:spPr>
          <c:invertIfNegative val="0"/>
          <c:dLbls>
            <c:dLbl>
              <c:idx val="0"/>
              <c:layout>
                <c:manualLayout>
                  <c:x val="6.7804537137933114E-3"/>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F7E-40EB-842D-F215BEC52204}"/>
                </c:ext>
              </c:extLst>
            </c:dLbl>
            <c:dLbl>
              <c:idx val="1"/>
              <c:layout>
                <c:manualLayout>
                  <c:x val="1.0170680570689967E-2"/>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DEF-4864-9698-F7FDDF703227}"/>
                </c:ext>
              </c:extLst>
            </c:dLbl>
            <c:dLbl>
              <c:idx val="2"/>
              <c:layout>
                <c:manualLayout>
                  <c:x val="2.0341361141379934E-2"/>
                  <c:y val="1.56453651529673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DEF-4864-9698-F7FDDF703227}"/>
                </c:ext>
              </c:extLst>
            </c:dLbl>
            <c:dLbl>
              <c:idx val="3"/>
              <c:layout>
                <c:manualLayout>
                  <c:x val="1.6951134284483155E-2"/>
                  <c:y val="1.56453651529673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F7E-40EB-842D-F215BEC52204}"/>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Sheet1!$D$2:$D$6</c:f>
              <c:numCache>
                <c:formatCode>General</c:formatCode>
                <c:ptCount val="5"/>
                <c:pt idx="0">
                  <c:v>6176.6</c:v>
                </c:pt>
                <c:pt idx="1">
                  <c:v>3520.7</c:v>
                </c:pt>
                <c:pt idx="2">
                  <c:v>3168.6</c:v>
                </c:pt>
                <c:pt idx="3">
                  <c:v>2344.8000000000002</c:v>
                </c:pt>
                <c:pt idx="4">
                  <c:v>1641.3</c:v>
                </c:pt>
              </c:numCache>
            </c:numRef>
          </c:val>
          <c:extLst>
            <c:ext xmlns:c16="http://schemas.microsoft.com/office/drawing/2014/chart" uri="{C3380CC4-5D6E-409C-BE32-E72D297353CC}">
              <c16:uniqueId val="{00000002-22C0-4EAB-B503-A1DD26A2EAF6}"/>
            </c:ext>
          </c:extLst>
        </c:ser>
        <c:dLbls>
          <c:showLegendKey val="0"/>
          <c:showVal val="0"/>
          <c:showCatName val="0"/>
          <c:showSerName val="0"/>
          <c:showPercent val="0"/>
          <c:showBubbleSize val="0"/>
        </c:dLbls>
        <c:gapWidth val="219"/>
        <c:overlap val="-27"/>
        <c:axId val="1603029935"/>
        <c:axId val="1603028687"/>
      </c:barChart>
      <c:catAx>
        <c:axId val="160302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8687"/>
        <c:crosses val="autoZero"/>
        <c:auto val="1"/>
        <c:lblAlgn val="ctr"/>
        <c:lblOffset val="100"/>
        <c:noMultiLvlLbl val="0"/>
      </c:catAx>
      <c:valAx>
        <c:axId val="1603028687"/>
        <c:scaling>
          <c:orientation val="minMax"/>
        </c:scaling>
        <c:delete val="0"/>
        <c:axPos val="l"/>
        <c:majorGridlines>
          <c:spPr>
            <a:ln w="9525" cap="flat" cmpd="sng" algn="ctr">
              <a:solidFill>
                <a:schemeClr val="tx1">
                  <a:lumMod val="15000"/>
                  <a:lumOff val="85000"/>
                </a:schemeClr>
              </a:solidFill>
              <a:round/>
            </a:ln>
            <a:effectLst/>
          </c:spPr>
        </c:majorGridlines>
        <c:numFmt formatCode="_(* #,##0.0_);_(* \(#,##0.0\);_(* &quot;-&quot;?_);_(@_)"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993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DISPOSAL, 2020</a:t>
            </a:r>
            <a:endParaRPr lang="en-IN" sz="1000">
              <a:effectLst/>
            </a:endParaRPr>
          </a:p>
        </c:rich>
      </c:tx>
      <c:layout>
        <c:manualLayout>
          <c:xMode val="edge"/>
          <c:yMode val="edge"/>
          <c:x val="0.29648000185543821"/>
          <c:y val="6.880270545367400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1907-4F66-A910-CD153233BF96}"/>
              </c:ext>
            </c:extLst>
          </c:dPt>
          <c:dLbls>
            <c:dLbl>
              <c:idx val="0"/>
              <c:layout>
                <c:manualLayout>
                  <c:x val="-0.17411570976308374"/>
                  <c:y val="-3.411167389748372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0F4-4224-8DDC-7FA06B593933}"/>
                </c:ext>
              </c:extLst>
            </c:dLbl>
            <c:dLbl>
              <c:idx val="1"/>
              <c:layout>
                <c:manualLayout>
                  <c:x val="0.22198787007294191"/>
                  <c:y val="-3.620316141898648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0F4-4224-8DDC-7FA06B593933}"/>
                </c:ext>
              </c:extLst>
            </c:dLbl>
            <c:dLbl>
              <c:idx val="2"/>
              <c:layout>
                <c:manualLayout>
                  <c:x val="-4.8600883652430045E-2"/>
                  <c:y val="9.944269489903943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5581789176273234"/>
                    </c:manualLayout>
                  </c15:layout>
                </c:ext>
                <c:ext xmlns:c16="http://schemas.microsoft.com/office/drawing/2014/chart" uri="{C3380CC4-5D6E-409C-BE32-E72D297353CC}">
                  <c16:uniqueId val="{00000004-1907-4F66-A910-CD153233BF9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Re-refined-a</c:v>
                </c:pt>
                <c:pt idx="2">
                  <c:v>All other-b</c:v>
                </c:pt>
              </c:strCache>
            </c:strRef>
          </c:cat>
          <c:val>
            <c:numRef>
              <c:f>Sheet1!$B$2:$B$4</c:f>
              <c:numCache>
                <c:formatCode>0%</c:formatCode>
                <c:ptCount val="3"/>
                <c:pt idx="0">
                  <c:v>0.52</c:v>
                </c:pt>
                <c:pt idx="1">
                  <c:v>0.4</c:v>
                </c:pt>
                <c:pt idx="2">
                  <c:v>0.08</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r>
              <a:rPr lang="en-US" sz="900" b="1" i="0" kern="1200" spc="0" baseline="0" dirty="0">
                <a:solidFill>
                  <a:srgbClr val="27638E"/>
                </a:solidFill>
                <a:effectLst/>
                <a:latin typeface="Lucida Sans" panose="020B0602030504020204" pitchFamily="34" charset="0"/>
              </a:rPr>
              <a:t>VEHICLE PRODUCTION BY VEHICLE TYPE IN CHINA, 2019-2021</a:t>
            </a:r>
            <a:endParaRPr lang="en-IN" sz="900" dirty="0">
              <a:effectLst/>
            </a:endParaRPr>
          </a:p>
        </c:rich>
      </c:tx>
      <c:layout>
        <c:manualLayout>
          <c:xMode val="edge"/>
          <c:yMode val="edge"/>
          <c:x val="0.1588480895377988"/>
          <c:y val="7.7409374414208875E-3"/>
        </c:manualLayout>
      </c:layout>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290666492782443E-2"/>
          <c:y val="0.1449385904709736"/>
          <c:w val="0.89924258478893448"/>
          <c:h val="0.6957238154468276"/>
        </c:manualLayout>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Motorcycles</c:v>
                </c:pt>
                <c:pt idx="2">
                  <c:v>Trucks</c:v>
                </c:pt>
                <c:pt idx="3">
                  <c:v>Buses</c:v>
                </c:pt>
              </c:strCache>
            </c:strRef>
          </c:cat>
          <c:val>
            <c:numRef>
              <c:f>Sheet1!$B$2:$B$5</c:f>
              <c:numCache>
                <c:formatCode>0.00</c:formatCode>
                <c:ptCount val="4"/>
                <c:pt idx="0" formatCode="General">
                  <c:v>21.366</c:v>
                </c:pt>
                <c:pt idx="1">
                  <c:v>15.430192</c:v>
                </c:pt>
                <c:pt idx="2" formatCode="General">
                  <c:v>3.8879999999999999</c:v>
                </c:pt>
                <c:pt idx="3">
                  <c:v>0.47199999999999998</c:v>
                </c:pt>
              </c:numCache>
            </c:numRef>
          </c:val>
          <c:extLst>
            <c:ext xmlns:c16="http://schemas.microsoft.com/office/drawing/2014/chart" uri="{C3380CC4-5D6E-409C-BE32-E72D297353CC}">
              <c16:uniqueId val="{00000000-5A38-4A43-B383-A5B6881A8129}"/>
            </c:ext>
          </c:extLst>
        </c:ser>
        <c:ser>
          <c:idx val="1"/>
          <c:order val="1"/>
          <c:tx>
            <c:strRef>
              <c:f>Sheet1!$C$1</c:f>
              <c:strCache>
                <c:ptCount val="1"/>
                <c:pt idx="0">
                  <c:v>2020</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Motorcycles</c:v>
                </c:pt>
                <c:pt idx="2">
                  <c:v>Trucks</c:v>
                </c:pt>
                <c:pt idx="3">
                  <c:v>Buses</c:v>
                </c:pt>
              </c:strCache>
            </c:strRef>
          </c:cat>
          <c:val>
            <c:numRef>
              <c:f>Sheet1!$C$2:$C$5</c:f>
              <c:numCache>
                <c:formatCode>0.00</c:formatCode>
                <c:ptCount val="4"/>
                <c:pt idx="0" formatCode="General">
                  <c:v>19.994</c:v>
                </c:pt>
                <c:pt idx="1">
                  <c:v>17.023499999999999</c:v>
                </c:pt>
                <c:pt idx="2" formatCode="General">
                  <c:v>4.7779999999999996</c:v>
                </c:pt>
                <c:pt idx="3">
                  <c:v>0.45300000000000001</c:v>
                </c:pt>
              </c:numCache>
            </c:numRef>
          </c:val>
          <c:extLst>
            <c:ext xmlns:c16="http://schemas.microsoft.com/office/drawing/2014/chart" uri="{C3380CC4-5D6E-409C-BE32-E72D297353CC}">
              <c16:uniqueId val="{00000001-5A38-4A43-B383-A5B6881A8129}"/>
            </c:ext>
          </c:extLst>
        </c:ser>
        <c:ser>
          <c:idx val="2"/>
          <c:order val="2"/>
          <c:tx>
            <c:strRef>
              <c:f>Sheet1!$D$1</c:f>
              <c:strCache>
                <c:ptCount val="1"/>
                <c:pt idx="0">
                  <c:v>2021</c:v>
                </c:pt>
              </c:strCache>
            </c:strRef>
          </c:tx>
          <c:spPr>
            <a:solidFill>
              <a:schemeClr val="accent3"/>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Motorcycles</c:v>
                </c:pt>
                <c:pt idx="2">
                  <c:v>Trucks</c:v>
                </c:pt>
                <c:pt idx="3">
                  <c:v>Buses</c:v>
                </c:pt>
              </c:strCache>
            </c:strRef>
          </c:cat>
          <c:val>
            <c:numRef>
              <c:f>Sheet1!$D$2:$D$5</c:f>
              <c:numCache>
                <c:formatCode>General</c:formatCode>
                <c:ptCount val="4"/>
                <c:pt idx="0">
                  <c:v>21.4</c:v>
                </c:pt>
                <c:pt idx="1">
                  <c:v>19.3</c:v>
                </c:pt>
                <c:pt idx="2">
                  <c:v>4.6500000000000004</c:v>
                </c:pt>
                <c:pt idx="3">
                  <c:v>0.43</c:v>
                </c:pt>
              </c:numCache>
            </c:numRef>
          </c:val>
          <c:extLst>
            <c:ext xmlns:c16="http://schemas.microsoft.com/office/drawing/2014/chart" uri="{C3380CC4-5D6E-409C-BE32-E72D297353CC}">
              <c16:uniqueId val="{00000002-5A38-4A43-B383-A5B6881A8129}"/>
            </c:ext>
          </c:extLst>
        </c:ser>
        <c:dLbls>
          <c:showLegendKey val="0"/>
          <c:showVal val="0"/>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4244989655503849"/>
          <c:y val="0.91625921374279828"/>
          <c:w val="0.32010306679251288"/>
          <c:h val="8.374078625720177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r>
              <a:rPr lang="en-US" sz="900" b="1" i="0" kern="1200" spc="0" baseline="0" dirty="0">
                <a:solidFill>
                  <a:srgbClr val="27638E"/>
                </a:solidFill>
                <a:effectLst/>
                <a:latin typeface="Lucida Sans" panose="020B0602030504020204" pitchFamily="34" charset="0"/>
              </a:rPr>
              <a:t>VEHICLE SALES BY VEHICLE TYPE IN CHINA, 2019-2021</a:t>
            </a:r>
            <a:endParaRPr lang="en-IN" sz="900" dirty="0">
              <a:effectLst/>
            </a:endParaRPr>
          </a:p>
        </c:rich>
      </c:tx>
      <c:layout>
        <c:manualLayout>
          <c:xMode val="edge"/>
          <c:yMode val="edge"/>
          <c:x val="0.18067501039229908"/>
          <c:y val="7.740940396744193E-3"/>
        </c:manualLayout>
      </c:layout>
      <c:overlay val="0"/>
      <c:spPr>
        <a:noFill/>
        <a:ln>
          <a:noFill/>
        </a:ln>
        <a:effectLst/>
      </c:spPr>
      <c:txPr>
        <a:bodyPr rot="0" spcFirstLastPara="1" vertOverflow="ellipsis" vert="horz" wrap="square" anchor="ctr" anchorCtr="1"/>
        <a:lstStyle/>
        <a:p>
          <a:pPr>
            <a:defRPr sz="9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9208246269886892E-2"/>
          <c:y val="0.14898319577959765"/>
          <c:w val="0.90353880599315151"/>
          <c:h val="0.68602652596857194"/>
        </c:manualLayout>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Motorcycles</c:v>
                </c:pt>
                <c:pt idx="2">
                  <c:v>Trucks</c:v>
                </c:pt>
                <c:pt idx="3">
                  <c:v>Buses</c:v>
                </c:pt>
              </c:strCache>
            </c:strRef>
          </c:cat>
          <c:val>
            <c:numRef>
              <c:f>Sheet1!$B$2:$B$5</c:f>
              <c:numCache>
                <c:formatCode>0.00</c:formatCode>
                <c:ptCount val="4"/>
                <c:pt idx="0" formatCode="General">
                  <c:v>21.44</c:v>
                </c:pt>
                <c:pt idx="1">
                  <c:v>15.193761</c:v>
                </c:pt>
                <c:pt idx="2" formatCode="General">
                  <c:v>3.85</c:v>
                </c:pt>
                <c:pt idx="3">
                  <c:v>0.47399999999999998</c:v>
                </c:pt>
              </c:numCache>
            </c:numRef>
          </c:val>
          <c:extLst>
            <c:ext xmlns:c16="http://schemas.microsoft.com/office/drawing/2014/chart" uri="{C3380CC4-5D6E-409C-BE32-E72D297353CC}">
              <c16:uniqueId val="{00000000-5C83-4ADD-8673-6896FE27309B}"/>
            </c:ext>
          </c:extLst>
        </c:ser>
        <c:ser>
          <c:idx val="1"/>
          <c:order val="1"/>
          <c:tx>
            <c:strRef>
              <c:f>Sheet1!$C$1</c:f>
              <c:strCache>
                <c:ptCount val="1"/>
                <c:pt idx="0">
                  <c:v>2020</c:v>
                </c:pt>
              </c:strCache>
            </c:strRef>
          </c:tx>
          <c:spPr>
            <a:solidFill>
              <a:schemeClr val="accent2"/>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Motorcycles</c:v>
                </c:pt>
                <c:pt idx="2">
                  <c:v>Trucks</c:v>
                </c:pt>
                <c:pt idx="3">
                  <c:v>Buses</c:v>
                </c:pt>
              </c:strCache>
            </c:strRef>
          </c:cat>
          <c:val>
            <c:numRef>
              <c:f>Sheet1!$C$2:$C$5</c:f>
              <c:numCache>
                <c:formatCode>0.00</c:formatCode>
                <c:ptCount val="4"/>
                <c:pt idx="0">
                  <c:v>20.178000000000001</c:v>
                </c:pt>
                <c:pt idx="1">
                  <c:v>17.066700000000001</c:v>
                </c:pt>
                <c:pt idx="2">
                  <c:v>4.6849999999999996</c:v>
                </c:pt>
                <c:pt idx="3">
                  <c:v>0.44800000000000001</c:v>
                </c:pt>
              </c:numCache>
            </c:numRef>
          </c:val>
          <c:extLst>
            <c:ext xmlns:c16="http://schemas.microsoft.com/office/drawing/2014/chart" uri="{C3380CC4-5D6E-409C-BE32-E72D297353CC}">
              <c16:uniqueId val="{00000001-5C83-4ADD-8673-6896FE27309B}"/>
            </c:ext>
          </c:extLst>
        </c:ser>
        <c:ser>
          <c:idx val="2"/>
          <c:order val="2"/>
          <c:tx>
            <c:strRef>
              <c:f>Sheet1!$D$1</c:f>
              <c:strCache>
                <c:ptCount val="1"/>
                <c:pt idx="0">
                  <c:v>2021</c:v>
                </c:pt>
              </c:strCache>
            </c:strRef>
          </c:tx>
          <c:spPr>
            <a:solidFill>
              <a:schemeClr val="accent3"/>
            </a:solidFill>
            <a:ln>
              <a:noFill/>
            </a:ln>
            <a:effectLst/>
          </c:spPr>
          <c:invertIfNegative val="0"/>
          <c:dLbls>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Motorcycles</c:v>
                </c:pt>
                <c:pt idx="2">
                  <c:v>Trucks</c:v>
                </c:pt>
                <c:pt idx="3">
                  <c:v>Buses</c:v>
                </c:pt>
              </c:strCache>
            </c:strRef>
          </c:cat>
          <c:val>
            <c:numRef>
              <c:f>Sheet1!$D$2:$D$5</c:f>
              <c:numCache>
                <c:formatCode>General</c:formatCode>
                <c:ptCount val="4"/>
                <c:pt idx="0">
                  <c:v>21.63</c:v>
                </c:pt>
                <c:pt idx="1">
                  <c:v>19.12</c:v>
                </c:pt>
                <c:pt idx="2">
                  <c:v>4.5</c:v>
                </c:pt>
                <c:pt idx="3">
                  <c:v>0.43</c:v>
                </c:pt>
              </c:numCache>
            </c:numRef>
          </c:val>
          <c:extLst>
            <c:ext xmlns:c16="http://schemas.microsoft.com/office/drawing/2014/chart" uri="{C3380CC4-5D6E-409C-BE32-E72D297353CC}">
              <c16:uniqueId val="{00000002-5C83-4ADD-8673-6896FE27309B}"/>
            </c:ext>
          </c:extLst>
        </c:ser>
        <c:dLbls>
          <c:dLblPos val="outEnd"/>
          <c:showLegendKey val="0"/>
          <c:showVal val="1"/>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3182875936325773"/>
          <c:y val="0.91141059549685666"/>
          <c:w val="0.33116670877925125"/>
          <c:h val="8.374081822763160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000" b="0" i="0" u="none" strike="noStrike" kern="1200" spc="0" baseline="0">
                <a:solidFill>
                  <a:schemeClr val="accent1"/>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CHINA, 2020</a:t>
            </a:r>
            <a:endParaRPr lang="en-IN" sz="1000" b="1" i="0" u="none" strike="noStrike" kern="1200" spc="0" baseline="0" dirty="0">
              <a:solidFill>
                <a:schemeClr val="accent1"/>
              </a:solidFill>
              <a:latin typeface="+mn-lt"/>
              <a:ea typeface="+mn-ea"/>
              <a:cs typeface="+mn-cs"/>
            </a:endParaRPr>
          </a:p>
        </c:rich>
      </c:tx>
      <c:layout>
        <c:manualLayout>
          <c:xMode val="edge"/>
          <c:yMode val="edge"/>
          <c:x val="0.11109833586999293"/>
          <c:y val="0"/>
        </c:manualLayout>
      </c:layout>
      <c:overlay val="0"/>
      <c:spPr>
        <a:noFill/>
        <a:ln>
          <a:noFill/>
        </a:ln>
        <a:effectLst/>
      </c:spPr>
      <c:txPr>
        <a:bodyPr rot="0" spcFirstLastPara="1" vertOverflow="ellipsis" vert="horz" wrap="square" anchor="ctr" anchorCtr="1"/>
        <a:lstStyle/>
        <a:p>
          <a:pPr algn="ctr" rtl="0">
            <a:defRPr sz="1000"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0.29471402193594654"/>
          <c:y val="9.2184015111849094E-2"/>
          <c:w val="0.36177684818682504"/>
          <c:h val="0.89797573348684334"/>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58-4AA5-ADCC-64F636CFCD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A13-4671-B0B7-D946156B4D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A13-4671-B0B7-D946156B4D84}"/>
              </c:ext>
            </c:extLst>
          </c:dPt>
          <c:dLbls>
            <c:dLbl>
              <c:idx val="0"/>
              <c:layout>
                <c:manualLayout>
                  <c:x val="-0.15458984022180688"/>
                  <c:y val="1.7563956812819231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8A58-4AA5-ADCC-64F636CFCD5F}"/>
                </c:ext>
              </c:extLst>
            </c:dLbl>
            <c:dLbl>
              <c:idx val="1"/>
              <c:layout>
                <c:manualLayout>
                  <c:x val="0.14103264363779466"/>
                  <c:y val="-0.1960451928371069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A13-4671-B0B7-D946156B4D8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Commercial</c:v>
                </c:pt>
                <c:pt idx="2">
                  <c:v>Consumer</c:v>
                </c:pt>
              </c:strCache>
            </c:strRef>
          </c:cat>
          <c:val>
            <c:numRef>
              <c:f>Sheet1!$B$2:$B$4</c:f>
              <c:numCache>
                <c:formatCode>0%</c:formatCode>
                <c:ptCount val="3"/>
                <c:pt idx="0">
                  <c:v>0.47</c:v>
                </c:pt>
                <c:pt idx="1">
                  <c:v>0.33</c:v>
                </c:pt>
                <c:pt idx="2">
                  <c:v>0.2</c:v>
                </c:pt>
              </c:numCache>
            </c:numRef>
          </c:val>
          <c:extLst>
            <c:ext xmlns:c16="http://schemas.microsoft.com/office/drawing/2014/chart" uri="{C3380CC4-5D6E-409C-BE32-E72D297353CC}">
              <c16:uniqueId val="{00000000-8A58-4AA5-ADCC-64F636CFCD5F}"/>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OVERALL LUBRICANT DEMAND BY PRODUCT TYPE IN CHINA, 2020 AND 2021</a:t>
            </a:r>
            <a:endParaRPr lang="en-IN" sz="1000" dirty="0">
              <a:solidFill>
                <a:schemeClr val="accent1"/>
              </a:solidFill>
              <a:effectLst/>
            </a:endParaRPr>
          </a:p>
        </c:rich>
      </c:tx>
      <c:layout>
        <c:manualLayout>
          <c:xMode val="edge"/>
          <c:yMode val="edge"/>
          <c:x val="0.13492245330869804"/>
          <c:y val="1.228225283083076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5"/>
              <c:layout>
                <c:manualLayout>
                  <c:x val="-2.1017705624139432E-2"/>
                  <c:y val="5.429517593774559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8C3-4492-8317-65E3BAD9CC73}"/>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HDMO</c:v>
                </c:pt>
                <c:pt idx="1">
                  <c:v>Process oils</c:v>
                </c:pt>
                <c:pt idx="2">
                  <c:v>PCMO</c:v>
                </c:pt>
                <c:pt idx="3">
                  <c:v>Hydraulic fluids</c:v>
                </c:pt>
                <c:pt idx="4">
                  <c:v>Industrial engine oils</c:v>
                </c:pt>
                <c:pt idx="5">
                  <c:v>All other-a</c:v>
                </c:pt>
              </c:strCache>
            </c:strRef>
          </c:cat>
          <c:val>
            <c:numRef>
              <c:f>Sheet1!$B$2:$B$7</c:f>
              <c:numCache>
                <c:formatCode>General</c:formatCode>
                <c:ptCount val="6"/>
                <c:pt idx="0">
                  <c:v>1506.9</c:v>
                </c:pt>
                <c:pt idx="1">
                  <c:v>1448.6</c:v>
                </c:pt>
                <c:pt idx="2">
                  <c:v>1031.8</c:v>
                </c:pt>
                <c:pt idx="3">
                  <c:v>455.5</c:v>
                </c:pt>
                <c:pt idx="4">
                  <c:v>291.60000000000002</c:v>
                </c:pt>
                <c:pt idx="5">
                  <c:v>1782.9</c:v>
                </c:pt>
              </c:numCache>
            </c:numRef>
          </c:val>
          <c:extLst>
            <c:ext xmlns:c16="http://schemas.microsoft.com/office/drawing/2014/chart" uri="{C3380CC4-5D6E-409C-BE32-E72D297353CC}">
              <c16:uniqueId val="{00000000-0E82-4019-A250-4DACDBCBB011}"/>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0"/>
                  <c:y val="-4.3436140750196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A0F-4BFF-A4AC-D8BAFA3BC29E}"/>
                </c:ext>
              </c:extLst>
            </c:dLbl>
            <c:dLbl>
              <c:idx val="1"/>
              <c:layout>
                <c:manualLayout>
                  <c:x val="1.6347104374330668E-2"/>
                  <c:y val="-4.9770002995612272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A0F-4BFF-A4AC-D8BAFA3BC29E}"/>
                </c:ext>
              </c:extLst>
            </c:dLbl>
            <c:dLbl>
              <c:idx val="2"/>
              <c:layout>
                <c:manualLayout>
                  <c:x val="0"/>
                  <c:y val="-5.4295175937746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A0F-4BFF-A4AC-D8BAFA3BC29E}"/>
                </c:ext>
              </c:extLst>
            </c:dLbl>
            <c:dLbl>
              <c:idx val="3"/>
              <c:layout>
                <c:manualLayout>
                  <c:x val="4.670601249808763E-3"/>
                  <c:y val="-3.257710556264765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A0F-4BFF-A4AC-D8BAFA3BC29E}"/>
                </c:ext>
              </c:extLst>
            </c:dLbl>
            <c:dLbl>
              <c:idx val="4"/>
              <c:layout>
                <c:manualLayout>
                  <c:x val="-8.5626700412877337E-17"/>
                  <c:y val="-5.4295175937746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A0F-4BFF-A4AC-D8BAFA3BC29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HDMO</c:v>
                </c:pt>
                <c:pt idx="1">
                  <c:v>Process oils</c:v>
                </c:pt>
                <c:pt idx="2">
                  <c:v>PCMO</c:v>
                </c:pt>
                <c:pt idx="3">
                  <c:v>Hydraulic fluids</c:v>
                </c:pt>
                <c:pt idx="4">
                  <c:v>Industrial engine oils</c:v>
                </c:pt>
                <c:pt idx="5">
                  <c:v>All other-a</c:v>
                </c:pt>
              </c:strCache>
            </c:strRef>
          </c:cat>
          <c:val>
            <c:numRef>
              <c:f>Sheet1!$C$2:$C$7</c:f>
              <c:numCache>
                <c:formatCode>General</c:formatCode>
                <c:ptCount val="6"/>
                <c:pt idx="0" formatCode="0.0">
                  <c:v>1627.3</c:v>
                </c:pt>
                <c:pt idx="1">
                  <c:v>1528</c:v>
                </c:pt>
                <c:pt idx="2">
                  <c:v>1127.0999999999999</c:v>
                </c:pt>
                <c:pt idx="3" formatCode="0.0">
                  <c:v>471.7</c:v>
                </c:pt>
                <c:pt idx="4">
                  <c:v>293.89999999999998</c:v>
                </c:pt>
                <c:pt idx="5">
                  <c:v>1919.4</c:v>
                </c:pt>
              </c:numCache>
            </c:numRef>
          </c:val>
          <c:extLst>
            <c:ext xmlns:c16="http://schemas.microsoft.com/office/drawing/2014/chart" uri="{C3380CC4-5D6E-409C-BE32-E72D297353CC}">
              <c16:uniqueId val="{00000001-0E82-4019-A250-4DACDBCBB011}"/>
            </c:ext>
          </c:extLst>
        </c:ser>
        <c:dLbls>
          <c:showLegendKey val="0"/>
          <c:showVal val="0"/>
          <c:showCatName val="0"/>
          <c:showSerName val="0"/>
          <c:showPercent val="0"/>
          <c:showBubbleSize val="0"/>
        </c:dLbls>
        <c:gapWidth val="219"/>
        <c:overlap val="-27"/>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2020</a:t>
            </a:r>
            <a:endParaRPr lang="en-IN" sz="1000" dirty="0">
              <a:effectLst/>
            </a:endParaRPr>
          </a:p>
        </c:rich>
      </c:tx>
      <c:layout>
        <c:manualLayout>
          <c:xMode val="edge"/>
          <c:yMode val="edge"/>
          <c:x val="0.27096447995546946"/>
          <c:y val="6.880270545367400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7098674521354932"/>
                  <c:y val="9.356689923829437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250368188512519"/>
                      <c:h val="0.18718383101367195"/>
                    </c:manualLayout>
                  </c15:layout>
                </c:ext>
                <c:ext xmlns:c16="http://schemas.microsoft.com/office/drawing/2014/chart" uri="{C3380CC4-5D6E-409C-BE32-E72D297353CC}">
                  <c16:uniqueId val="{00000001-1E1F-4C56-B604-7671D5946A86}"/>
                </c:ext>
              </c:extLst>
            </c:dLbl>
            <c:dLbl>
              <c:idx val="1"/>
              <c:layout>
                <c:manualLayout>
                  <c:x val="0.25351559147890018"/>
                  <c:y val="-6.315349026341333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756983985249265"/>
                      <c:h val="0.12627320059733113"/>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0.52</c:v>
                </c:pt>
                <c:pt idx="1">
                  <c:v>0.48</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2020</a:t>
            </a:r>
            <a:endParaRPr lang="en-IN" sz="1000" dirty="0">
              <a:effectLst/>
            </a:endParaRPr>
          </a:p>
        </c:rich>
      </c:tx>
      <c:layout>
        <c:manualLayout>
          <c:xMode val="edge"/>
          <c:yMode val="edge"/>
          <c:x val="0.27287906022056524"/>
          <c:y val="6.880270545367400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12266997553140908"/>
                  <c:y val="-0.23056044727176081"/>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07522642143958"/>
                      <c:h val="0.15460372637237338"/>
                    </c:manualLayout>
                  </c15:layout>
                </c:ext>
                <c:ext xmlns:c16="http://schemas.microsoft.com/office/drawing/2014/chart" uri="{C3380CC4-5D6E-409C-BE32-E72D297353CC}">
                  <c16:uniqueId val="{00000001-00F4-4224-8DDC-7FA06B593933}"/>
                </c:ext>
              </c:extLst>
            </c:dLbl>
            <c:dLbl>
              <c:idx val="1"/>
              <c:layout>
                <c:manualLayout>
                  <c:x val="0.1561119293078056"/>
                  <c:y val="0.20053741955755941"/>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091310751104568"/>
                      <c:h val="0.14671165133504019"/>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0.82</c:v>
                </c:pt>
                <c:pt idx="1">
                  <c:v>0.18</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2020</a:t>
            </a:r>
            <a:endParaRPr lang="en-IN" sz="1000" dirty="0">
              <a:effectLst/>
            </a:endParaRPr>
          </a:p>
        </c:rich>
      </c:tx>
      <c:layout>
        <c:manualLayout>
          <c:xMode val="edge"/>
          <c:yMode val="edge"/>
          <c:x val="0.29648000185543821"/>
          <c:y val="6.880270545367400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1907-4F66-A910-CD153233BF96}"/>
              </c:ext>
            </c:extLst>
          </c:dPt>
          <c:dLbls>
            <c:dLbl>
              <c:idx val="0"/>
              <c:layout>
                <c:manualLayout>
                  <c:x val="-0.2150470237612051"/>
                  <c:y val="3.867037098648229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07217654494219"/>
                      <c:h val="0.15055650840451021"/>
                    </c:manualLayout>
                  </c15:layout>
                </c:ext>
                <c:ext xmlns:c16="http://schemas.microsoft.com/office/drawing/2014/chart" uri="{C3380CC4-5D6E-409C-BE32-E72D297353CC}">
                  <c16:uniqueId val="{00000001-00F4-4224-8DDC-7FA06B593933}"/>
                </c:ext>
              </c:extLst>
            </c:dLbl>
            <c:dLbl>
              <c:idx val="1"/>
              <c:layout>
                <c:manualLayout>
                  <c:x val="0.18554961557640345"/>
                  <c:y val="-0.1231506285297636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2111929307805597"/>
                      <c:h val="0.12789208778447639"/>
                    </c:manualLayout>
                  </c15:layout>
                </c:ext>
                <c:ext xmlns:c16="http://schemas.microsoft.com/office/drawing/2014/chart" uri="{C3380CC4-5D6E-409C-BE32-E72D297353CC}">
                  <c16:uniqueId val="{00000003-00F4-4224-8DDC-7FA06B593933}"/>
                </c:ext>
              </c:extLst>
            </c:dLbl>
            <c:dLbl>
              <c:idx val="2"/>
              <c:layout>
                <c:manualLayout>
                  <c:x val="0.13696612665684832"/>
                  <c:y val="0.19252870815989251"/>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5581789176273234"/>
                    </c:manualLayout>
                  </c15:layout>
                </c:ext>
                <c:ext xmlns:c16="http://schemas.microsoft.com/office/drawing/2014/chart" uri="{C3380CC4-5D6E-409C-BE32-E72D297353CC}">
                  <c16:uniqueId val="{00000004-1907-4F66-A910-CD153233BF9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Re-refined</c:v>
                </c:pt>
                <c:pt idx="1">
                  <c:v>Fuel</c:v>
                </c:pt>
                <c:pt idx="2">
                  <c:v>All other-a</c:v>
                </c:pt>
              </c:strCache>
            </c:strRef>
          </c:cat>
          <c:val>
            <c:numRef>
              <c:f>Sheet1!$B$2:$B$4</c:f>
              <c:numCache>
                <c:formatCode>0%</c:formatCode>
                <c:ptCount val="3"/>
                <c:pt idx="0">
                  <c:v>0.43</c:v>
                </c:pt>
                <c:pt idx="1">
                  <c:v>0.41</c:v>
                </c:pt>
                <c:pt idx="2">
                  <c:v>0.156</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2020</a:t>
            </a:r>
            <a:endParaRPr lang="en-IN" sz="1000" dirty="0">
              <a:effectLst/>
            </a:endParaRPr>
          </a:p>
        </c:rich>
      </c:tx>
      <c:layout>
        <c:manualLayout>
          <c:xMode val="edge"/>
          <c:yMode val="edge"/>
          <c:x val="0.27026497976412744"/>
          <c:y val="6.880270545367400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3858615611192932"/>
                  <c:y val="-7.326420557572797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3240058910162"/>
                      <c:h val="0.12748736598769009"/>
                    </c:manualLayout>
                  </c15:layout>
                </c:ext>
                <c:ext xmlns:c16="http://schemas.microsoft.com/office/drawing/2014/chart" uri="{C3380CC4-5D6E-409C-BE32-E72D297353CC}">
                  <c16:uniqueId val="{00000001-00F4-4224-8DDC-7FA06B593933}"/>
                </c:ext>
              </c:extLst>
            </c:dLbl>
            <c:dLbl>
              <c:idx val="1"/>
              <c:layout>
                <c:manualLayout>
                  <c:x val="0.21207658321060383"/>
                  <c:y val="9.849876894464489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244519525117927"/>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0.67</c:v>
                </c:pt>
                <c:pt idx="1">
                  <c:v>0.33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2021</a:t>
            </a:r>
            <a:endParaRPr lang="en-IN" sz="1000" dirty="0">
              <a:effectLst/>
            </a:endParaRPr>
          </a:p>
        </c:rich>
      </c:tx>
      <c:layout>
        <c:manualLayout>
          <c:xMode val="edge"/>
          <c:yMode val="edge"/>
          <c:x val="0.27615599596442197"/>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495251237925155"/>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A6-473B-9DEF-35362F01401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A6-473B-9DEF-35362F014016}"/>
              </c:ext>
            </c:extLst>
          </c:dPt>
          <c:dLbls>
            <c:dLbl>
              <c:idx val="0"/>
              <c:layout>
                <c:manualLayout>
                  <c:x val="-0.25920471281296026"/>
                  <c:y val="-5.298573148525251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3240058910162"/>
                      <c:h val="0.15177067379486917"/>
                    </c:manualLayout>
                  </c15:layout>
                </c:ext>
                <c:ext xmlns:c16="http://schemas.microsoft.com/office/drawing/2014/chart" uri="{C3380CC4-5D6E-409C-BE32-E72D297353CC}">
                  <c16:uniqueId val="{00000001-56A6-473B-9DEF-35362F014016}"/>
                </c:ext>
              </c:extLst>
            </c:dLbl>
            <c:dLbl>
              <c:idx val="1"/>
              <c:layout>
                <c:manualLayout>
                  <c:x val="0.18851251840942562"/>
                  <c:y val="0.1219876110515182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2748736598769009"/>
                    </c:manualLayout>
                  </c15:layout>
                </c:ext>
                <c:ext xmlns:c16="http://schemas.microsoft.com/office/drawing/2014/chart" uri="{C3380CC4-5D6E-409C-BE32-E72D297353CC}">
                  <c16:uniqueId val="{00000003-56A6-473B-9DEF-35362F0140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0.67200000000000004</c:v>
                </c:pt>
                <c:pt idx="1">
                  <c:v>0.33</c:v>
                </c:pt>
              </c:numCache>
            </c:numRef>
          </c:val>
          <c:extLst>
            <c:ext xmlns:c16="http://schemas.microsoft.com/office/drawing/2014/chart" uri="{C3380CC4-5D6E-409C-BE32-E72D297353CC}">
              <c16:uniqueId val="{00000004-56A6-473B-9DEF-35362F01401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2021</a:t>
            </a:r>
            <a:endParaRPr lang="en-IN" sz="1000" dirty="0">
              <a:effectLst/>
            </a:endParaRPr>
          </a:p>
        </c:rich>
      </c:tx>
      <c:layout>
        <c:manualLayout>
          <c:xMode val="edge"/>
          <c:yMode val="edge"/>
          <c:x val="0.27096447995546946"/>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0917577609388016"/>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5D-4B34-B581-46BD3860AE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5D-4B34-B581-46BD3860AE5C}"/>
              </c:ext>
            </c:extLst>
          </c:dPt>
          <c:dLbls>
            <c:dLbl>
              <c:idx val="0"/>
              <c:layout>
                <c:manualLayout>
                  <c:x val="-0.27098674521354932"/>
                  <c:y val="9.808735489767549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955817378497792"/>
                      <c:h val="0.2306914241682011"/>
                    </c:manualLayout>
                  </c15:layout>
                </c:ext>
                <c:ext xmlns:c16="http://schemas.microsoft.com/office/drawing/2014/chart" uri="{C3380CC4-5D6E-409C-BE32-E72D297353CC}">
                  <c16:uniqueId val="{00000001-D15D-4B34-B581-46BD3860AE5C}"/>
                </c:ext>
              </c:extLst>
            </c:dLbl>
            <c:dLbl>
              <c:idx val="1"/>
              <c:layout>
                <c:manualLayout>
                  <c:x val="0.27266151009474332"/>
                  <c:y val="-3.381100065711523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64063641529345"/>
                      <c:h val="0.19102868808314194"/>
                    </c:manualLayout>
                  </c15:layout>
                </c:ext>
                <c:ext xmlns:c16="http://schemas.microsoft.com/office/drawing/2014/chart" uri="{C3380CC4-5D6E-409C-BE32-E72D297353CC}">
                  <c16:uniqueId val="{00000003-D15D-4B34-B581-46BD3860AE5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0.52</c:v>
                </c:pt>
                <c:pt idx="1">
                  <c:v>0.48</c:v>
                </c:pt>
              </c:numCache>
            </c:numRef>
          </c:val>
          <c:extLst>
            <c:ext xmlns:c16="http://schemas.microsoft.com/office/drawing/2014/chart" uri="{C3380CC4-5D6E-409C-BE32-E72D297353CC}">
              <c16:uniqueId val="{00000004-D15D-4B34-B581-46BD3860AE5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RE-REFINING, 2021</a:t>
            </a:r>
            <a:endParaRPr lang="en-IN" sz="1000">
              <a:effectLst/>
            </a:endParaRPr>
          </a:p>
        </c:rich>
      </c:tx>
      <c:layout>
        <c:manualLayout>
          <c:xMode val="edge"/>
          <c:yMode val="edge"/>
          <c:x val="0.27615599596442197"/>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495251237925155"/>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A6-473B-9DEF-35362F01401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A6-473B-9DEF-35362F014016}"/>
              </c:ext>
            </c:extLst>
          </c:dPt>
          <c:dLbls>
            <c:dLbl>
              <c:idx val="0"/>
              <c:layout>
                <c:manualLayout>
                  <c:x val="-0.24742268041237114"/>
                  <c:y val="-2.829897659560771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440353460972018"/>
                      <c:h val="0.15177067379486917"/>
                    </c:manualLayout>
                  </c15:layout>
                </c:ext>
                <c:ext xmlns:c16="http://schemas.microsoft.com/office/drawing/2014/chart" uri="{C3380CC4-5D6E-409C-BE32-E72D297353CC}">
                  <c16:uniqueId val="{00000001-56A6-473B-9DEF-35362F014016}"/>
                </c:ext>
              </c:extLst>
            </c:dLbl>
            <c:dLbl>
              <c:idx val="1"/>
              <c:layout>
                <c:manualLayout>
                  <c:x val="0.18987243862558414"/>
                  <c:y val="0.16189190550032856"/>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008848120789024"/>
                      <c:h val="0.15622261355951864"/>
                    </c:manualLayout>
                  </c15:layout>
                </c:ext>
                <c:ext xmlns:c16="http://schemas.microsoft.com/office/drawing/2014/chart" uri="{C3380CC4-5D6E-409C-BE32-E72D297353CC}">
                  <c16:uniqueId val="{00000003-56A6-473B-9DEF-35362F01401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56A6-473B-9DEF-35362F01401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2021</a:t>
            </a:r>
            <a:endParaRPr lang="en-IN" sz="1000" dirty="0">
              <a:effectLst/>
            </a:endParaRPr>
          </a:p>
        </c:rich>
      </c:tx>
      <c:layout>
        <c:manualLayout>
          <c:xMode val="edge"/>
          <c:yMode val="edge"/>
          <c:x val="0.27287906022056524"/>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F91-4F52-B621-A1566196656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F91-4F52-B621-A15661966560}"/>
              </c:ext>
            </c:extLst>
          </c:dPt>
          <c:dLbls>
            <c:dLbl>
              <c:idx val="0"/>
              <c:layout>
                <c:manualLayout>
                  <c:x val="-0.1737849779086893"/>
                  <c:y val="-0.2133674191942658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366715758468336"/>
                      <c:h val="0.17605398160204822"/>
                    </c:manualLayout>
                  </c15:layout>
                </c:ext>
                <c:ext xmlns:c16="http://schemas.microsoft.com/office/drawing/2014/chart" uri="{C3380CC4-5D6E-409C-BE32-E72D297353CC}">
                  <c16:uniqueId val="{00000001-2F91-4F52-B621-A15661966560}"/>
                </c:ext>
              </c:extLst>
            </c:dLbl>
            <c:dLbl>
              <c:idx val="1"/>
              <c:layout>
                <c:manualLayout>
                  <c:x val="0.15567671309127595"/>
                  <c:y val="0.20944894737278191"/>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166432804146902"/>
                      <c:h val="0.12627320059733113"/>
                    </c:manualLayout>
                  </c15:layout>
                </c:ext>
                <c:ext xmlns:c16="http://schemas.microsoft.com/office/drawing/2014/chart" uri="{C3380CC4-5D6E-409C-BE32-E72D297353CC}">
                  <c16:uniqueId val="{00000003-2F91-4F52-B621-A1566196656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0.83</c:v>
                </c:pt>
                <c:pt idx="1">
                  <c:v>0.17</c:v>
                </c:pt>
              </c:numCache>
            </c:numRef>
          </c:val>
          <c:extLst>
            <c:ext xmlns:c16="http://schemas.microsoft.com/office/drawing/2014/chart" uri="{C3380CC4-5D6E-409C-BE32-E72D297353CC}">
              <c16:uniqueId val="{00000004-2F91-4F52-B621-A1566196656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2021</a:t>
            </a:r>
            <a:endParaRPr lang="en-IN" sz="1000" dirty="0">
              <a:effectLst/>
            </a:endParaRPr>
          </a:p>
        </c:rich>
      </c:tx>
      <c:layout>
        <c:manualLayout>
          <c:xMode val="edge"/>
          <c:yMode val="edge"/>
          <c:x val="0.29648000185543821"/>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968005287998787"/>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8EC-42A0-94B1-2252218A14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8EC-42A0-94B1-2252218A141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8EC-42A0-94B1-2252218A141D}"/>
              </c:ext>
            </c:extLst>
          </c:dPt>
          <c:dLbls>
            <c:dLbl>
              <c:idx val="0"/>
              <c:layout>
                <c:manualLayout>
                  <c:x val="-0.21517760022265259"/>
                  <c:y val="6.858568534059410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77762573492746"/>
                      <c:h val="0.15865094434023658"/>
                    </c:manualLayout>
                  </c15:layout>
                </c:ext>
                <c:ext xmlns:c16="http://schemas.microsoft.com/office/drawing/2014/chart" uri="{C3380CC4-5D6E-409C-BE32-E72D297353CC}">
                  <c16:uniqueId val="{00000001-18EC-42A0-94B1-2252218A141D}"/>
                </c:ext>
              </c:extLst>
            </c:dLbl>
            <c:dLbl>
              <c:idx val="1"/>
              <c:layout>
                <c:manualLayout>
                  <c:x val="0.12960235640648013"/>
                  <c:y val="-0.176184321141328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3328424153166421"/>
                      <c:h val="0.15986510973059553"/>
                    </c:manualLayout>
                  </c15:layout>
                </c:ext>
                <c:ext xmlns:c16="http://schemas.microsoft.com/office/drawing/2014/chart" uri="{C3380CC4-5D6E-409C-BE32-E72D297353CC}">
                  <c16:uniqueId val="{00000003-18EC-42A0-94B1-2252218A141D}"/>
                </c:ext>
              </c:extLst>
            </c:dLbl>
            <c:dLbl>
              <c:idx val="2"/>
              <c:layout>
                <c:manualLayout>
                  <c:x val="0.11958565746292023"/>
                  <c:y val="0.1629706324941251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008848120789024"/>
                      <c:h val="0.17645870339883457"/>
                    </c:manualLayout>
                  </c15:layout>
                </c:ext>
                <c:ext xmlns:c16="http://schemas.microsoft.com/office/drawing/2014/chart" uri="{C3380CC4-5D6E-409C-BE32-E72D297353CC}">
                  <c16:uniqueId val="{00000005-18EC-42A0-94B1-2252218A141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Re-refined</c:v>
                </c:pt>
                <c:pt idx="1">
                  <c:v>Fuel</c:v>
                </c:pt>
                <c:pt idx="2">
                  <c:v>All other-a</c:v>
                </c:pt>
              </c:strCache>
            </c:strRef>
          </c:cat>
          <c:val>
            <c:numRef>
              <c:f>Sheet1!$B$2:$B$4</c:f>
              <c:numCache>
                <c:formatCode>0%</c:formatCode>
                <c:ptCount val="3"/>
                <c:pt idx="0">
                  <c:v>0.45700000000000002</c:v>
                </c:pt>
                <c:pt idx="1">
                  <c:v>0.39</c:v>
                </c:pt>
                <c:pt idx="2">
                  <c:v>0.153</c:v>
                </c:pt>
              </c:numCache>
            </c:numRef>
          </c:val>
          <c:extLst>
            <c:ext xmlns:c16="http://schemas.microsoft.com/office/drawing/2014/chart" uri="{C3380CC4-5D6E-409C-BE32-E72D297353CC}">
              <c16:uniqueId val="{00000006-18EC-42A0-94B1-2252218A141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RATES BY PRODUCT IN CHINA, 2020 AND 2021-a</a:t>
            </a:r>
            <a:endParaRPr lang="en-IN" sz="1000" dirty="0">
              <a:solidFill>
                <a:schemeClr val="accent1"/>
              </a:solidFill>
              <a:effectLst/>
            </a:endParaRPr>
          </a:p>
        </c:rich>
      </c:tx>
      <c:layout>
        <c:manualLayout>
          <c:xMode val="edge"/>
          <c:yMode val="edge"/>
          <c:x val="0.10212292903251594"/>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9.1033404518278807E-2"/>
          <c:y val="0.13610126374334774"/>
          <c:w val="0.873470200584328"/>
          <c:h val="0.74790011594154771"/>
        </c:manualLayout>
      </c:layout>
      <c:barChart>
        <c:barDir val="col"/>
        <c:grouping val="clustered"/>
        <c:varyColors val="0"/>
        <c:ser>
          <c:idx val="0"/>
          <c:order val="0"/>
          <c:tx>
            <c:strRef>
              <c:f>Sheet1!$B$1</c:f>
              <c:strCache>
                <c:ptCount val="1"/>
                <c:pt idx="0">
                  <c:v>% of generation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HDMO</c:v>
                </c:pt>
                <c:pt idx="1">
                  <c:v>PCMO</c:v>
                </c:pt>
                <c:pt idx="2">
                  <c:v>Hydraulic Oil</c:v>
                </c:pt>
                <c:pt idx="3">
                  <c:v>MWF</c:v>
                </c:pt>
                <c:pt idx="4">
                  <c:v>Process Oil</c:v>
                </c:pt>
                <c:pt idx="5">
                  <c:v>Industrial Engine Oil</c:v>
                </c:pt>
                <c:pt idx="6">
                  <c:v>MCO</c:v>
                </c:pt>
                <c:pt idx="7">
                  <c:v>All other</c:v>
                </c:pt>
              </c:strCache>
            </c:strRef>
          </c:cat>
          <c:val>
            <c:numRef>
              <c:f>Sheet1!$B$2:$B$9</c:f>
              <c:numCache>
                <c:formatCode>0%</c:formatCode>
                <c:ptCount val="8"/>
                <c:pt idx="0">
                  <c:v>0.67</c:v>
                </c:pt>
                <c:pt idx="1">
                  <c:v>0.77</c:v>
                </c:pt>
                <c:pt idx="2">
                  <c:v>0.7</c:v>
                </c:pt>
                <c:pt idx="3">
                  <c:v>0.5</c:v>
                </c:pt>
                <c:pt idx="4">
                  <c:v>0.2</c:v>
                </c:pt>
                <c:pt idx="5">
                  <c:v>0.45</c:v>
                </c:pt>
                <c:pt idx="6">
                  <c:v>0.6</c:v>
                </c:pt>
                <c:pt idx="7">
                  <c:v>0.43</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5"/>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RATES BY PRODUCT IN CHINA, 2020 AND 2021</a:t>
            </a:r>
            <a:endParaRPr lang="en-IN" sz="1000"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1033404518278807E-2"/>
          <c:y val="0.13610126374334774"/>
          <c:w val="0.873470200584328"/>
          <c:h val="0.75514614743354191"/>
        </c:manualLayout>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HDMO</c:v>
                </c:pt>
                <c:pt idx="1">
                  <c:v>PCMO</c:v>
                </c:pt>
                <c:pt idx="2">
                  <c:v>Hydraulic Fluid</c:v>
                </c:pt>
                <c:pt idx="3">
                  <c:v>MWF</c:v>
                </c:pt>
                <c:pt idx="4">
                  <c:v>Process Oil</c:v>
                </c:pt>
                <c:pt idx="5">
                  <c:v>Industrial Engine Oil</c:v>
                </c:pt>
                <c:pt idx="6">
                  <c:v>MCO</c:v>
                </c:pt>
                <c:pt idx="7">
                  <c:v>All other-a</c:v>
                </c:pt>
              </c:strCache>
            </c:strRef>
          </c:cat>
          <c:val>
            <c:numRef>
              <c:f>Sheet1!$B$2:$B$9</c:f>
              <c:numCache>
                <c:formatCode>0%</c:formatCode>
                <c:ptCount val="8"/>
                <c:pt idx="0">
                  <c:v>0.82</c:v>
                </c:pt>
                <c:pt idx="1">
                  <c:v>0.9</c:v>
                </c:pt>
                <c:pt idx="2">
                  <c:v>0.78400000000000003</c:v>
                </c:pt>
                <c:pt idx="3">
                  <c:v>0.75</c:v>
                </c:pt>
                <c:pt idx="4">
                  <c:v>0.75</c:v>
                </c:pt>
                <c:pt idx="5">
                  <c:v>0.77</c:v>
                </c:pt>
                <c:pt idx="6">
                  <c:v>0.8</c:v>
                </c:pt>
                <c:pt idx="7">
                  <c:v>0.78</c:v>
                </c:pt>
              </c:numCache>
            </c:numRef>
          </c:val>
          <c:extLst>
            <c:ext xmlns:c16="http://schemas.microsoft.com/office/drawing/2014/chart" uri="{C3380CC4-5D6E-409C-BE32-E72D297353CC}">
              <c16:uniqueId val="{00000000-DE0F-4F30-BEC7-67946DA8A7FF}"/>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8.6292313172470648E-3"/>
                  <c:y val="-3.472537360715881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0EF-46FD-BCA7-55F2CAF38B32}"/>
                </c:ext>
              </c:extLst>
            </c:dLbl>
            <c:dLbl>
              <c:idx val="1"/>
              <c:layout>
                <c:manualLayout>
                  <c:x val="1.2943846975870596E-2"/>
                  <c:y val="3.788266337196867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EF-46FD-BCA7-55F2CAF38B32}"/>
                </c:ext>
              </c:extLst>
            </c:dLbl>
            <c:dLbl>
              <c:idx val="2"/>
              <c:layout>
                <c:manualLayout>
                  <c:x val="1.078653914655883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0EF-46FD-BCA7-55F2CAF38B32}"/>
                </c:ext>
              </c:extLst>
            </c:dLbl>
            <c:dLbl>
              <c:idx val="3"/>
              <c:layout>
                <c:manualLayout>
                  <c:x val="1.5101154805182364E-2"/>
                  <c:y val="-1.13647990115906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EF-46FD-BCA7-55F2CAF38B32}"/>
                </c:ext>
              </c:extLst>
            </c:dLbl>
            <c:dLbl>
              <c:idx val="4"/>
              <c:layout>
                <c:manualLayout>
                  <c:x val="8.629231317246985E-3"/>
                  <c:y val="-1.13647990115906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0EF-46FD-BCA7-55F2CAF38B32}"/>
                </c:ext>
              </c:extLst>
            </c:dLbl>
            <c:dLbl>
              <c:idx val="5"/>
              <c:layout>
                <c:manualLayout>
                  <c:x val="6.4719234879352982E-3"/>
                  <c:y val="-1.51530653487874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EF-46FD-BCA7-55F2CAF38B32}"/>
                </c:ext>
              </c:extLst>
            </c:dLbl>
            <c:dLbl>
              <c:idx val="6"/>
              <c:layout>
                <c:manualLayout>
                  <c:x val="8.6292313172469069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0EF-46FD-BCA7-55F2CAF38B32}"/>
                </c:ext>
              </c:extLst>
            </c:dLbl>
            <c:dLbl>
              <c:idx val="7"/>
              <c:layout>
                <c:manualLayout>
                  <c:x val="1.2943846975870596E-2"/>
                  <c:y val="-7.576532674393735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0EF-46FD-BCA7-55F2CAF38B3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HDMO</c:v>
                </c:pt>
                <c:pt idx="1">
                  <c:v>PCMO</c:v>
                </c:pt>
                <c:pt idx="2">
                  <c:v>Hydraulic Fluid</c:v>
                </c:pt>
                <c:pt idx="3">
                  <c:v>MWF</c:v>
                </c:pt>
                <c:pt idx="4">
                  <c:v>Process Oil</c:v>
                </c:pt>
                <c:pt idx="5">
                  <c:v>Industrial Engine Oil</c:v>
                </c:pt>
                <c:pt idx="6">
                  <c:v>MCO</c:v>
                </c:pt>
                <c:pt idx="7">
                  <c:v>All other-a</c:v>
                </c:pt>
              </c:strCache>
            </c:strRef>
          </c:cat>
          <c:val>
            <c:numRef>
              <c:f>Sheet1!$C$2:$C$9</c:f>
              <c:numCache>
                <c:formatCode>0%</c:formatCode>
                <c:ptCount val="8"/>
                <c:pt idx="0">
                  <c:v>0.84</c:v>
                </c:pt>
                <c:pt idx="1">
                  <c:v>0.92</c:v>
                </c:pt>
                <c:pt idx="2">
                  <c:v>0.8</c:v>
                </c:pt>
                <c:pt idx="3">
                  <c:v>0.75</c:v>
                </c:pt>
                <c:pt idx="4">
                  <c:v>0.75</c:v>
                </c:pt>
                <c:pt idx="5">
                  <c:v>0.77</c:v>
                </c:pt>
                <c:pt idx="6">
                  <c:v>0.82</c:v>
                </c:pt>
                <c:pt idx="7">
                  <c:v>0.78</c:v>
                </c:pt>
              </c:numCache>
            </c:numRef>
          </c:val>
          <c:extLst>
            <c:ext xmlns:c16="http://schemas.microsoft.com/office/drawing/2014/chart" uri="{C3380CC4-5D6E-409C-BE32-E72D297353CC}">
              <c16:uniqueId val="{00000001-813B-4CD9-B2A2-6A93BD69A443}"/>
            </c:ext>
          </c:extLst>
        </c:ser>
        <c:dLbls>
          <c:showLegendKey val="0"/>
          <c:showVal val="0"/>
          <c:showCatName val="0"/>
          <c:showSerName val="0"/>
          <c:showPercent val="0"/>
          <c:showBubbleSize val="0"/>
        </c:dLbls>
        <c:gapWidth val="75"/>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DISPOSAL IN CHINA, 2020</a:t>
            </a:r>
            <a:endParaRPr lang="en-IN" sz="1000" dirty="0">
              <a:solidFill>
                <a:schemeClr val="accent1"/>
              </a:solidFill>
              <a:effectLst/>
            </a:endParaRPr>
          </a:p>
        </c:rich>
      </c:tx>
      <c:layout>
        <c:manualLayout>
          <c:xMode val="edge"/>
          <c:yMode val="edge"/>
          <c:x val="0.20994120170895753"/>
          <c:y val="3.394811535947282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0.24084352857954611"/>
          <c:y val="0.16178960967610145"/>
          <c:w val="0.5183131747706794"/>
          <c:h val="0.71217811073315829"/>
        </c:manualLayout>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3D7-406D-AAA6-5C37BD8DEE8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3D7-406D-AAA6-5C37BD8DEE8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3D7-406D-AAA6-5C37BD8DEE88}"/>
              </c:ext>
            </c:extLst>
          </c:dPt>
          <c:dLbls>
            <c:dLbl>
              <c:idx val="0"/>
              <c:layout>
                <c:manualLayout>
                  <c:x val="-0.22163583734688574"/>
                  <c:y val="7.33150985311718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448951843414047"/>
                      <c:h val="0.16406587389917357"/>
                    </c:manualLayout>
                  </c15:layout>
                </c:ext>
                <c:ext xmlns:c16="http://schemas.microsoft.com/office/drawing/2014/chart" uri="{C3380CC4-5D6E-409C-BE32-E72D297353CC}">
                  <c16:uniqueId val="{00000001-E3D7-406D-AAA6-5C37BD8DEE88}"/>
                </c:ext>
              </c:extLst>
            </c:dLbl>
            <c:dLbl>
              <c:idx val="1"/>
              <c:layout>
                <c:manualLayout>
                  <c:x val="0.1870736821749929"/>
                  <c:y val="-0.1502747902169205"/>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415809669992325"/>
                      <c:h val="0.1357194140108347"/>
                    </c:manualLayout>
                  </c15:layout>
                </c:ext>
                <c:ext xmlns:c16="http://schemas.microsoft.com/office/drawing/2014/chart" uri="{C3380CC4-5D6E-409C-BE32-E72D297353CC}">
                  <c16:uniqueId val="{00000003-E3D7-406D-AAA6-5C37BD8DEE88}"/>
                </c:ext>
              </c:extLst>
            </c:dLbl>
            <c:dLbl>
              <c:idx val="2"/>
              <c:layout>
                <c:manualLayout>
                  <c:x val="0.13696612665684832"/>
                  <c:y val="0.19252870815989251"/>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5581789176273234"/>
                    </c:manualLayout>
                  </c15:layout>
                </c:ext>
                <c:ext xmlns:c16="http://schemas.microsoft.com/office/drawing/2014/chart" uri="{C3380CC4-5D6E-409C-BE32-E72D297353CC}">
                  <c16:uniqueId val="{00000005-E3D7-406D-AAA6-5C37BD8DEE8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Re-refined</c:v>
                </c:pt>
                <c:pt idx="1">
                  <c:v>Fuel</c:v>
                </c:pt>
                <c:pt idx="2">
                  <c:v>All other-a</c:v>
                </c:pt>
              </c:strCache>
            </c:strRef>
          </c:cat>
          <c:val>
            <c:numRef>
              <c:f>Sheet1!$B$2:$B$4</c:f>
              <c:numCache>
                <c:formatCode>0%</c:formatCode>
                <c:ptCount val="3"/>
                <c:pt idx="0">
                  <c:v>0.43</c:v>
                </c:pt>
                <c:pt idx="1">
                  <c:v>0.41</c:v>
                </c:pt>
                <c:pt idx="2">
                  <c:v>0.156</c:v>
                </c:pt>
              </c:numCache>
            </c:numRef>
          </c:val>
          <c:extLst>
            <c:ext xmlns:c16="http://schemas.microsoft.com/office/drawing/2014/chart" uri="{C3380CC4-5D6E-409C-BE32-E72D297353CC}">
              <c16:uniqueId val="{00000006-E3D7-406D-AAA6-5C37BD8DEE8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IN CHINA, 2021</a:t>
            </a:r>
            <a:endParaRPr lang="en-IN" sz="1000" dirty="0">
              <a:effectLst/>
            </a:endParaRPr>
          </a:p>
        </c:rich>
      </c:tx>
      <c:layout>
        <c:manualLayout>
          <c:xMode val="edge"/>
          <c:yMode val="edge"/>
          <c:x val="0.21915071820934126"/>
          <c:y val="4.6832869854172308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6178960967610145"/>
          <c:w val="0.5183131747706794"/>
          <c:h val="0.71217811073315829"/>
        </c:manualLayout>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3D7-406D-AAA6-5C37BD8DEE8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3D7-406D-AAA6-5C37BD8DEE8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3D7-406D-AAA6-5C37BD8DEE88}"/>
              </c:ext>
            </c:extLst>
          </c:dPt>
          <c:dLbls>
            <c:dLbl>
              <c:idx val="0"/>
              <c:layout>
                <c:manualLayout>
                  <c:x val="-0.22071222678132243"/>
                  <c:y val="7.070246937503529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0629196101063"/>
                      <c:h val="0.15977095573427377"/>
                    </c:manualLayout>
                  </c15:layout>
                </c:ext>
                <c:ext xmlns:c16="http://schemas.microsoft.com/office/drawing/2014/chart" uri="{C3380CC4-5D6E-409C-BE32-E72D297353CC}">
                  <c16:uniqueId val="{00000001-E3D7-406D-AAA6-5C37BD8DEE88}"/>
                </c:ext>
              </c:extLst>
            </c:dLbl>
            <c:dLbl>
              <c:idx val="1"/>
              <c:layout>
                <c:manualLayout>
                  <c:x val="0.16251666354445521"/>
                  <c:y val="-0.1736428650418348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2316193399846506"/>
                      <c:h val="0.15719400483533386"/>
                    </c:manualLayout>
                  </c15:layout>
                </c:ext>
                <c:ext xmlns:c16="http://schemas.microsoft.com/office/drawing/2014/chart" uri="{C3380CC4-5D6E-409C-BE32-E72D297353CC}">
                  <c16:uniqueId val="{00000003-E3D7-406D-AAA6-5C37BD8DEE88}"/>
                </c:ext>
              </c:extLst>
            </c:dLbl>
            <c:dLbl>
              <c:idx val="2"/>
              <c:layout>
                <c:manualLayout>
                  <c:x val="0.13389621769266563"/>
                  <c:y val="0.2097085103296163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5581789176273234"/>
                    </c:manualLayout>
                  </c15:layout>
                </c:ext>
                <c:ext xmlns:c16="http://schemas.microsoft.com/office/drawing/2014/chart" uri="{C3380CC4-5D6E-409C-BE32-E72D297353CC}">
                  <c16:uniqueId val="{00000005-E3D7-406D-AAA6-5C37BD8DEE8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Re-refined</c:v>
                </c:pt>
                <c:pt idx="1">
                  <c:v>Fuel</c:v>
                </c:pt>
                <c:pt idx="2">
                  <c:v>All other-a</c:v>
                </c:pt>
              </c:strCache>
            </c:strRef>
          </c:cat>
          <c:val>
            <c:numRef>
              <c:f>Sheet1!$B$2:$B$4</c:f>
              <c:numCache>
                <c:formatCode>0%</c:formatCode>
                <c:ptCount val="3"/>
                <c:pt idx="0">
                  <c:v>0.46</c:v>
                </c:pt>
                <c:pt idx="1">
                  <c:v>0.39</c:v>
                </c:pt>
                <c:pt idx="2">
                  <c:v>0.15</c:v>
                </c:pt>
              </c:numCache>
            </c:numRef>
          </c:val>
          <c:extLst>
            <c:ext xmlns:c16="http://schemas.microsoft.com/office/drawing/2014/chart" uri="{C3380CC4-5D6E-409C-BE32-E72D297353CC}">
              <c16:uniqueId val="{00000006-E3D7-406D-AAA6-5C37BD8DEE8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PROJECTED FINISHED LUBRICANT MARKET IN CHINA, 2020-2030</a:t>
            </a:r>
            <a:endParaRPr lang="en-IN" sz="1000" dirty="0">
              <a:effectLst/>
            </a:endParaRPr>
          </a:p>
        </c:rich>
      </c:tx>
      <c:layout>
        <c:manualLayout>
          <c:xMode val="edge"/>
          <c:yMode val="edge"/>
          <c:x val="0.14822448428533169"/>
          <c:y val="5.8748590012105781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474589891043185E-2"/>
          <c:y val="0.10784433096022739"/>
          <c:w val="0.87921095597038268"/>
          <c:h val="0.76654232597922056"/>
        </c:manualLayout>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2.1181247016505055E-2"/>
                  <c:y val="7.667726074398097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EF8-431D-8D4D-7459FE4EA22E}"/>
                </c:ext>
              </c:extLst>
            </c:dLbl>
            <c:dLbl>
              <c:idx val="1"/>
              <c:layout>
                <c:manualLayout>
                  <c:x val="-2.3054755043227664E-2"/>
                  <c:y val="2.55591105751519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EF8-431D-8D4D-7459FE4EA22E}"/>
                </c:ext>
              </c:extLst>
            </c:dLbl>
            <c:dLbl>
              <c:idx val="2"/>
              <c:layout>
                <c:manualLayout>
                  <c:x val="-1.844380403458213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EF8-431D-8D4D-7459FE4EA22E}"/>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Sheet1!$B$2:$B$4</c:f>
              <c:numCache>
                <c:formatCode>#,##0.00</c:formatCode>
                <c:ptCount val="3"/>
                <c:pt idx="0" formatCode="#,##0">
                  <c:v>3090</c:v>
                </c:pt>
                <c:pt idx="1">
                  <c:v>2116.9</c:v>
                </c:pt>
                <c:pt idx="2">
                  <c:v>1310.4000000000001</c:v>
                </c:pt>
              </c:numCache>
            </c:numRef>
          </c:val>
          <c:extLst>
            <c:ext xmlns:c16="http://schemas.microsoft.com/office/drawing/2014/chart" uri="{C3380CC4-5D6E-409C-BE32-E72D297353CC}">
              <c16:uniqueId val="{00000000-538B-401B-906A-B7C0BB46E0BA}"/>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2.8097651296343621E-2"/>
                  <c:y val="2.555908691466032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EF8-431D-8D4D-7459FE4EA22E}"/>
                </c:ext>
              </c:extLst>
            </c:dLbl>
            <c:dLbl>
              <c:idx val="1"/>
              <c:layout>
                <c:manualLayout>
                  <c:x val="-6.9164265129682996E-3"/>
                  <c:y val="-5.11182211503048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EF8-431D-8D4D-7459FE4EA22E}"/>
                </c:ext>
              </c:extLst>
            </c:dLbl>
            <c:dLbl>
              <c:idx val="2"/>
              <c:layout>
                <c:manualLayout>
                  <c:x val="-4.6109510086456175E-3"/>
                  <c:y val="-1.02236442300609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EF8-431D-8D4D-7459FE4EA22E}"/>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Sheet1!$C$2:$C$4</c:f>
              <c:numCache>
                <c:formatCode>#,##0.00</c:formatCode>
                <c:ptCount val="3"/>
                <c:pt idx="0">
                  <c:v>3243.6</c:v>
                </c:pt>
                <c:pt idx="1">
                  <c:v>2281.6</c:v>
                </c:pt>
                <c:pt idx="2">
                  <c:v>1442.2</c:v>
                </c:pt>
              </c:numCache>
            </c:numRef>
          </c:val>
          <c:extLst>
            <c:ext xmlns:c16="http://schemas.microsoft.com/office/drawing/2014/chart" uri="{C3380CC4-5D6E-409C-BE32-E72D297353CC}">
              <c16:uniqueId val="{00000001-538B-401B-906A-B7C0BB46E0BA}"/>
            </c:ext>
          </c:extLst>
        </c:ser>
        <c:ser>
          <c:idx val="2"/>
          <c:order val="2"/>
          <c:tx>
            <c:strRef>
              <c:f>Sheet1!$D$1</c:f>
              <c:strCache>
                <c:ptCount val="1"/>
                <c:pt idx="0">
                  <c:v>2025</c:v>
                </c:pt>
              </c:strCache>
            </c:strRef>
          </c:tx>
          <c:spPr>
            <a:solidFill>
              <a:schemeClr val="accent3"/>
            </a:solidFill>
            <a:ln>
              <a:noFill/>
            </a:ln>
            <a:effectLst/>
          </c:spPr>
          <c:invertIfNegative val="0"/>
          <c:dLbls>
            <c:dLbl>
              <c:idx val="0"/>
              <c:layout>
                <c:manualLayout>
                  <c:x val="9.2219020172910667E-3"/>
                  <c:y val="-5.11182211503048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EF8-431D-8D4D-7459FE4EA22E}"/>
                </c:ext>
              </c:extLst>
            </c:dLbl>
            <c:dLbl>
              <c:idx val="1"/>
              <c:layout>
                <c:manualLayout>
                  <c:x val="1.901972602475517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EF8-431D-8D4D-7459FE4EA22E}"/>
                </c:ext>
              </c:extLst>
            </c:dLbl>
            <c:dLbl>
              <c:idx val="2"/>
              <c:layout>
                <c:manualLayout>
                  <c:x val="1.8443804034582133E-2"/>
                  <c:y val="-5.11182211503048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FEF8-431D-8D4D-7459FE4EA22E}"/>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Sheet1!$D$2:$D$4</c:f>
              <c:numCache>
                <c:formatCode>#,##0.00</c:formatCode>
                <c:ptCount val="3"/>
                <c:pt idx="0">
                  <c:v>3353.6</c:v>
                </c:pt>
                <c:pt idx="1">
                  <c:v>1944.6</c:v>
                </c:pt>
                <c:pt idx="2">
                  <c:v>1352.1</c:v>
                </c:pt>
              </c:numCache>
            </c:numRef>
          </c:val>
          <c:extLst>
            <c:ext xmlns:c16="http://schemas.microsoft.com/office/drawing/2014/chart" uri="{C3380CC4-5D6E-409C-BE32-E72D297353CC}">
              <c16:uniqueId val="{00000002-538B-401B-906A-B7C0BB46E0BA}"/>
            </c:ext>
          </c:extLst>
        </c:ser>
        <c:ser>
          <c:idx val="3"/>
          <c:order val="3"/>
          <c:tx>
            <c:strRef>
              <c:f>Sheet1!$E$1</c:f>
              <c:strCache>
                <c:ptCount val="1"/>
                <c:pt idx="0">
                  <c:v>2030</c:v>
                </c:pt>
              </c:strCache>
            </c:strRef>
          </c:tx>
          <c:spPr>
            <a:solidFill>
              <a:schemeClr val="accent4"/>
            </a:solidFill>
            <a:ln>
              <a:noFill/>
            </a:ln>
            <a:effectLst/>
          </c:spPr>
          <c:invertIfNegative val="0"/>
          <c:dLbls>
            <c:dLbl>
              <c:idx val="0"/>
              <c:layout>
                <c:manualLayout>
                  <c:x val="2.5050460241765556E-2"/>
                  <c:y val="-2.555908691466053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F8-431D-8D4D-7459FE4EA22E}"/>
                </c:ext>
              </c:extLst>
            </c:dLbl>
            <c:dLbl>
              <c:idx val="1"/>
              <c:layout>
                <c:manualLayout>
                  <c:x val="1.9996817605392712E-2"/>
                  <c:y val="2.5573576192956614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F8-431D-8D4D-7459FE4EA22E}"/>
                </c:ext>
              </c:extLst>
            </c:dLbl>
            <c:dLbl>
              <c:idx val="2"/>
              <c:layout>
                <c:manualLayout>
                  <c:x val="1.9273160358935358E-2"/>
                  <c:y val="-7.667726074398097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F8-431D-8D4D-7459FE4EA22E}"/>
                </c:ext>
              </c:extLst>
            </c:dLbl>
            <c:numFmt formatCode="#,##0.0_);[Red]\(#,##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Sheet1!$E$2:$E$4</c:f>
              <c:numCache>
                <c:formatCode>#,##0.00</c:formatCode>
                <c:ptCount val="3"/>
                <c:pt idx="0">
                  <c:v>3386.9</c:v>
                </c:pt>
                <c:pt idx="1">
                  <c:v>1664.1</c:v>
                </c:pt>
                <c:pt idx="2">
                  <c:v>1125.5999999999999</c:v>
                </c:pt>
              </c:numCache>
            </c:numRef>
          </c:val>
          <c:extLst>
            <c:ext xmlns:c16="http://schemas.microsoft.com/office/drawing/2014/chart" uri="{C3380CC4-5D6E-409C-BE32-E72D297353CC}">
              <c16:uniqueId val="{00000001-2514-4E89-9394-117F88EE5D10}"/>
            </c:ext>
          </c:extLst>
        </c:ser>
        <c:dLbls>
          <c:showLegendKey val="0"/>
          <c:showVal val="0"/>
          <c:showCatName val="0"/>
          <c:showSerName val="0"/>
          <c:showPercent val="0"/>
          <c:showBubbleSize val="0"/>
        </c:dLbls>
        <c:gapWidth val="219"/>
        <c:overlap val="-15"/>
        <c:axId val="513041119"/>
        <c:axId val="513043199"/>
      </c:barChart>
      <c:catAx>
        <c:axId val="51304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3199"/>
        <c:crosses val="autoZero"/>
        <c:auto val="1"/>
        <c:lblAlgn val="ctr"/>
        <c:lblOffset val="100"/>
        <c:noMultiLvlLbl val="0"/>
      </c:catAx>
      <c:valAx>
        <c:axId val="51304319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1119"/>
        <c:crosses val="autoZero"/>
        <c:crossBetween val="between"/>
      </c:valAx>
      <c:spPr>
        <a:noFill/>
        <a:ln>
          <a:noFill/>
        </a:ln>
        <a:effectLst/>
      </c:spPr>
    </c:plotArea>
    <c:legend>
      <c:legendPos val="b"/>
      <c:layout>
        <c:manualLayout>
          <c:xMode val="edge"/>
          <c:yMode val="edge"/>
          <c:x val="0.34860376044760244"/>
          <c:y val="0.92116365567389269"/>
          <c:w val="0.36348697149713227"/>
          <c:h val="6.247933954799729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2025</a:t>
            </a:r>
            <a:endParaRPr lang="en-IN" sz="1000" dirty="0">
              <a:effectLst/>
            </a:endParaRPr>
          </a:p>
        </c:rich>
      </c:tx>
      <c:layout>
        <c:manualLayout>
          <c:xMode val="edge"/>
          <c:yMode val="edge"/>
          <c:x val="0.27096447995546946"/>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0917577609388016"/>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dLbl>
              <c:idx val="0"/>
              <c:layout>
                <c:manualLayout>
                  <c:x val="-0.25625920471281294"/>
                  <c:y val="5.651541543895743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176730486008837"/>
                      <c:h val="0.21146713882085102"/>
                    </c:manualLayout>
                  </c15:layout>
                </c:ext>
                <c:ext xmlns:c16="http://schemas.microsoft.com/office/drawing/2014/chart" uri="{C3380CC4-5D6E-409C-BE32-E72D297353CC}">
                  <c16:uniqueId val="{00000001-690F-4A68-B4AB-1BDE6A7BB9DA}"/>
                </c:ext>
              </c:extLst>
            </c:dLbl>
            <c:dLbl>
              <c:idx val="1"/>
              <c:layout>
                <c:manualLayout>
                  <c:x val="0.26720431853234838"/>
                  <c:y val="-3.188602269373905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3524288845337629"/>
                      <c:h val="0.1869814701152788"/>
                    </c:manualLayout>
                  </c15:layout>
                </c:ext>
                <c:ext xmlns:c16="http://schemas.microsoft.com/office/drawing/2014/chart" uri="{C3380CC4-5D6E-409C-BE32-E72D297353CC}">
                  <c16:uniqueId val="{00000003-690F-4A68-B4AB-1BDE6A7BB9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0.55000000000000004</c:v>
                </c:pt>
                <c:pt idx="1">
                  <c:v>0.45</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2025</a:t>
            </a:r>
            <a:endParaRPr lang="en-IN" sz="1000" dirty="0">
              <a:effectLst/>
            </a:endParaRPr>
          </a:p>
        </c:rich>
      </c:tx>
      <c:layout>
        <c:manualLayout>
          <c:xMode val="edge"/>
          <c:yMode val="edge"/>
          <c:x val="0.27287906022056524"/>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dLbl>
              <c:idx val="0"/>
              <c:layout>
                <c:manualLayout>
                  <c:x val="-5.8910162002945507E-2"/>
                  <c:y val="-0.2964134637875969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955817378497792"/>
                      <c:h val="0.15177067379486917"/>
                    </c:manualLayout>
                  </c15:layout>
                </c:ext>
                <c:ext xmlns:c16="http://schemas.microsoft.com/office/drawing/2014/chart" uri="{C3380CC4-5D6E-409C-BE32-E72D297353CC}">
                  <c16:uniqueId val="{00000001-F25B-43B5-92DB-FB3A9D2677E8}"/>
                </c:ext>
              </c:extLst>
            </c:dLbl>
            <c:dLbl>
              <c:idx val="1"/>
              <c:layout>
                <c:manualLayout>
                  <c:x val="0.13254786450662739"/>
                  <c:y val="0.18949329468399514"/>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42857142857143"/>
                      <c:h val="0.1254637570037585"/>
                    </c:manualLayout>
                  </c15:layout>
                </c:ext>
                <c:ext xmlns:c16="http://schemas.microsoft.com/office/drawing/2014/chart" uri="{C3380CC4-5D6E-409C-BE32-E72D297353CC}">
                  <c16:uniqueId val="{00000003-F25B-43B5-92DB-FB3A9D2677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2025</a:t>
            </a:r>
            <a:endParaRPr lang="en-IN" sz="1000" dirty="0">
              <a:effectLst/>
            </a:endParaRPr>
          </a:p>
        </c:rich>
      </c:tx>
      <c:layout>
        <c:manualLayout>
          <c:xMode val="edge"/>
          <c:yMode val="edge"/>
          <c:x val="0.29648000185543821"/>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968005287998787"/>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Lbls>
            <c:dLbl>
              <c:idx val="0"/>
              <c:layout>
                <c:manualLayout>
                  <c:x val="-0.13142045388656315"/>
                  <c:y val="0.1486044427618215"/>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0933726067746687"/>
                      <c:h val="0.12789208778447639"/>
                    </c:manualLayout>
                  </c15:layout>
                </c:ext>
                <c:ext xmlns:c16="http://schemas.microsoft.com/office/drawing/2014/chart" uri="{C3380CC4-5D6E-409C-BE32-E72D297353CC}">
                  <c16:uniqueId val="{00000001-1F8A-4E62-A17D-27B59AA26CFE}"/>
                </c:ext>
              </c:extLst>
            </c:dLbl>
            <c:dLbl>
              <c:idx val="1"/>
              <c:layout>
                <c:manualLayout>
                  <c:x val="0.12118933586909879"/>
                  <c:y val="-0.2172148256923770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250379785001101"/>
                      <c:h val="0.15055650840451021"/>
                    </c:manualLayout>
                  </c15:layout>
                </c:ext>
                <c:ext xmlns:c16="http://schemas.microsoft.com/office/drawing/2014/chart" uri="{C3380CC4-5D6E-409C-BE32-E72D297353CC}">
                  <c16:uniqueId val="{00000003-1F8A-4E62-A17D-27B59AA26CFE}"/>
                </c:ext>
              </c:extLst>
            </c:dLbl>
            <c:dLbl>
              <c:idx val="2"/>
              <c:layout>
                <c:manualLayout>
                  <c:x val="0.11369440933285402"/>
                  <c:y val="0.17511228639771467"/>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606334002064175"/>
                      <c:h val="0.12789208778447639"/>
                    </c:manualLayout>
                  </c15:layout>
                </c:ext>
                <c:ext xmlns:c16="http://schemas.microsoft.com/office/drawing/2014/chart" uri="{C3380CC4-5D6E-409C-BE32-E72D297353CC}">
                  <c16:uniqueId val="{00000005-1F8A-4E62-A17D-27B59AA26C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c:v>
                </c:pt>
              </c:strCache>
            </c:strRef>
          </c:cat>
          <c:val>
            <c:numRef>
              <c:f>Sheet1!$B$2:$B$4</c:f>
              <c:numCache>
                <c:formatCode>0%</c:formatCode>
                <c:ptCount val="3"/>
                <c:pt idx="0">
                  <c:v>0.30499999999999999</c:v>
                </c:pt>
                <c:pt idx="1">
                  <c:v>0.54500000000000004</c:v>
                </c:pt>
                <c:pt idx="2">
                  <c:v>0.14899999999999999</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GENERATION, 2021</a:t>
            </a:r>
            <a:endParaRPr lang="en-IN" sz="1000">
              <a:effectLst/>
            </a:endParaRPr>
          </a:p>
        </c:rich>
      </c:tx>
      <c:layout>
        <c:manualLayout>
          <c:xMode val="edge"/>
          <c:yMode val="edge"/>
          <c:x val="0.27096447995546946"/>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0917577609388016"/>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5D-4B34-B581-46BD3860AE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5D-4B34-B581-46BD3860AE5C}"/>
              </c:ext>
            </c:extLst>
          </c:dPt>
          <c:dLbls>
            <c:dLbl>
              <c:idx val="0"/>
              <c:layout>
                <c:manualLayout>
                  <c:x val="-0.27098674521354943"/>
                  <c:y val="5.032508401960765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176730486008837"/>
                      <c:h val="0.26408097240307232"/>
                    </c:manualLayout>
                  </c15:layout>
                </c:ext>
                <c:ext xmlns:c16="http://schemas.microsoft.com/office/drawing/2014/chart" uri="{C3380CC4-5D6E-409C-BE32-E72D297353CC}">
                  <c16:uniqueId val="{00000001-D15D-4B34-B581-46BD3860AE5C}"/>
                </c:ext>
              </c:extLst>
            </c:dLbl>
            <c:dLbl>
              <c:idx val="1"/>
              <c:layout>
                <c:manualLayout>
                  <c:x val="0.2181696102420187"/>
                  <c:y val="8.15345520876952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63327264504308"/>
                      <c:h val="0.17079259824382609"/>
                    </c:manualLayout>
                  </c15:layout>
                </c:ext>
                <c:ext xmlns:c16="http://schemas.microsoft.com/office/drawing/2014/chart" uri="{C3380CC4-5D6E-409C-BE32-E72D297353CC}">
                  <c16:uniqueId val="{00000003-D15D-4B34-B581-46BD3860AE5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0.55000000000000004</c:v>
                </c:pt>
                <c:pt idx="1">
                  <c:v>0.45</c:v>
                </c:pt>
              </c:numCache>
            </c:numRef>
          </c:val>
          <c:extLst>
            <c:ext xmlns:c16="http://schemas.microsoft.com/office/drawing/2014/chart" uri="{C3380CC4-5D6E-409C-BE32-E72D297353CC}">
              <c16:uniqueId val="{00000004-D15D-4B34-B581-46BD3860AE5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2025</a:t>
            </a:r>
            <a:endParaRPr lang="en-IN" sz="1000" dirty="0">
              <a:effectLst/>
            </a:endParaRPr>
          </a:p>
        </c:rich>
      </c:tx>
      <c:layout>
        <c:manualLayout>
          <c:xMode val="edge"/>
          <c:yMode val="edge"/>
          <c:x val="0.27615599596442197"/>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495251237925155"/>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dLbl>
              <c:idx val="0"/>
              <c:layout>
                <c:manualLayout>
                  <c:x val="-0.2768777614138439"/>
                  <c:y val="-8.765126875503113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029455081001474"/>
                      <c:h val="0.16795954566632185"/>
                    </c:manualLayout>
                  </c15:layout>
                </c:ext>
                <c:ext xmlns:c16="http://schemas.microsoft.com/office/drawing/2014/chart" uri="{C3380CC4-5D6E-409C-BE32-E72D297353CC}">
                  <c16:uniqueId val="{00000001-7A69-4E6B-B61D-DB52F7EAD4C2}"/>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262150220913106"/>
                      <c:h val="0.14873526031897175"/>
                    </c:manualLayout>
                  </c15:layout>
                </c:ext>
                <c:ext xmlns:c16="http://schemas.microsoft.com/office/drawing/2014/chart" uri="{C3380CC4-5D6E-409C-BE32-E72D297353CC}">
                  <c16:uniqueId val="{00000003-7A69-4E6B-B61D-DB52F7EAD4C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0.68</c:v>
                </c:pt>
                <c:pt idx="1">
                  <c:v>0.32</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2030</a:t>
            </a:r>
            <a:endParaRPr lang="en-IN" sz="1000" dirty="0">
              <a:effectLst/>
            </a:endParaRPr>
          </a:p>
        </c:rich>
      </c:tx>
      <c:layout>
        <c:manualLayout>
          <c:xMode val="edge"/>
          <c:yMode val="edge"/>
          <c:x val="0.27096447995546946"/>
          <c:y val="4.0472179678631773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0917577609388016"/>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D25-4831-BD5A-E84CC8EAAD6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D25-4831-BD5A-E84CC8EAAD65}"/>
              </c:ext>
            </c:extLst>
          </c:dPt>
          <c:dLbls>
            <c:dLbl>
              <c:idx val="0"/>
              <c:layout>
                <c:manualLayout>
                  <c:x val="-0.25331369661266567"/>
                  <c:y val="2.177498870284433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176730486008837"/>
                      <c:h val="0.20640811636102205"/>
                    </c:manualLayout>
                  </c15:layout>
                </c:ext>
                <c:ext xmlns:c16="http://schemas.microsoft.com/office/drawing/2014/chart" uri="{C3380CC4-5D6E-409C-BE32-E72D297353CC}">
                  <c16:uniqueId val="{00000001-FD25-4831-BD5A-E84CC8EAAD65}"/>
                </c:ext>
              </c:extLst>
            </c:dLbl>
            <c:dLbl>
              <c:idx val="1"/>
              <c:layout>
                <c:manualLayout>
                  <c:x val="0.23454315633226258"/>
                  <c:y val="-1.09019942268188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811475885101991"/>
                      <c:h val="0.17483981621168929"/>
                    </c:manualLayout>
                  </c15:layout>
                </c:ext>
                <c:ext xmlns:c16="http://schemas.microsoft.com/office/drawing/2014/chart" uri="{C3380CC4-5D6E-409C-BE32-E72D297353CC}">
                  <c16:uniqueId val="{00000003-FD25-4831-BD5A-E84CC8EAAD6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0.56999999999999995</c:v>
                </c:pt>
                <c:pt idx="1">
                  <c:v>0.43</c:v>
                </c:pt>
              </c:numCache>
            </c:numRef>
          </c:val>
          <c:extLst>
            <c:ext xmlns:c16="http://schemas.microsoft.com/office/drawing/2014/chart" uri="{C3380CC4-5D6E-409C-BE32-E72D297353CC}">
              <c16:uniqueId val="{00000004-FD25-4831-BD5A-E84CC8EAAD6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2030</a:t>
            </a:r>
            <a:endParaRPr lang="en-IN" sz="1000" dirty="0">
              <a:effectLst/>
            </a:endParaRPr>
          </a:p>
        </c:rich>
      </c:tx>
      <c:layout>
        <c:manualLayout>
          <c:xMode val="edge"/>
          <c:yMode val="edge"/>
          <c:x val="0.27287906022056524"/>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5E3-48C5-950C-921A50DD180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5E3-48C5-950C-921A50DD1807}"/>
              </c:ext>
            </c:extLst>
          </c:dPt>
          <c:dLbls>
            <c:dLbl>
              <c:idx val="1"/>
              <c:layout>
                <c:manualLayout>
                  <c:x val="8.5419734904270989E-2"/>
                  <c:y val="0.1204047345439295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5022091310751104"/>
                      <c:h val="0.17200676363418504"/>
                    </c:manualLayout>
                  </c15:layout>
                </c:ext>
                <c:ext xmlns:c16="http://schemas.microsoft.com/office/drawing/2014/chart" uri="{C3380CC4-5D6E-409C-BE32-E72D297353CC}">
                  <c16:uniqueId val="{00000003-95E3-48C5-950C-921A50DD180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0.9</c:v>
                </c:pt>
                <c:pt idx="1">
                  <c:v>0.1</c:v>
                </c:pt>
              </c:numCache>
            </c:numRef>
          </c:val>
          <c:extLst>
            <c:ext xmlns:c16="http://schemas.microsoft.com/office/drawing/2014/chart" uri="{C3380CC4-5D6E-409C-BE32-E72D297353CC}">
              <c16:uniqueId val="{00000004-95E3-48C5-950C-921A50DD180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2030</a:t>
            </a:r>
            <a:endParaRPr lang="en-IN" sz="1000" dirty="0">
              <a:effectLst/>
            </a:endParaRPr>
          </a:p>
        </c:rich>
      </c:tx>
      <c:layout>
        <c:manualLayout>
          <c:xMode val="edge"/>
          <c:yMode val="edge"/>
          <c:x val="0.29648000185543821"/>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968005287998787"/>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98F-4288-AAD6-D60AF9688B3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8F-4288-AAD6-D60AF9688B3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98F-4288-AAD6-D60AF9688B39}"/>
              </c:ext>
            </c:extLst>
          </c:dPt>
          <c:dLbls>
            <c:dLbl>
              <c:idx val="0"/>
              <c:layout>
                <c:manualLayout>
                  <c:x val="-8.8365127039532532E-2"/>
                  <c:y val="0.1683923111781610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215022091310751"/>
                      <c:h val="0.12748736598769009"/>
                    </c:manualLayout>
                  </c15:layout>
                </c:ext>
                <c:ext xmlns:c16="http://schemas.microsoft.com/office/drawing/2014/chart" uri="{C3380CC4-5D6E-409C-BE32-E72D297353CC}">
                  <c16:uniqueId val="{00000001-498F-4288-AAD6-D60AF9688B39}"/>
                </c:ext>
              </c:extLst>
            </c:dLbl>
            <c:dLbl>
              <c:idx val="1"/>
              <c:layout>
                <c:manualLayout>
                  <c:x val="8.1201164287453761E-2"/>
                  <c:y val="-0.2319039961656593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98F-4288-AAD6-D60AF9688B39}"/>
                </c:ext>
              </c:extLst>
            </c:dLbl>
            <c:dLbl>
              <c:idx val="2"/>
              <c:layout>
                <c:manualLayout>
                  <c:x val="0.12400380364825525"/>
                  <c:y val="0.16094702351019355"/>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25195690744841"/>
                      <c:h val="0.15622261355951864"/>
                    </c:manualLayout>
                  </c15:layout>
                </c:ext>
                <c:ext xmlns:c16="http://schemas.microsoft.com/office/drawing/2014/chart" uri="{C3380CC4-5D6E-409C-BE32-E72D297353CC}">
                  <c16:uniqueId val="{00000005-498F-4288-AAD6-D60AF9688B3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c:v>
                </c:pt>
              </c:strCache>
            </c:strRef>
          </c:cat>
          <c:val>
            <c:numRef>
              <c:f>Sheet1!$B$2:$B$4</c:f>
              <c:numCache>
                <c:formatCode>0%</c:formatCode>
                <c:ptCount val="3"/>
                <c:pt idx="0">
                  <c:v>0.127</c:v>
                </c:pt>
                <c:pt idx="1">
                  <c:v>0.73899999999999999</c:v>
                </c:pt>
                <c:pt idx="2">
                  <c:v>0.13400000000000001</c:v>
                </c:pt>
              </c:numCache>
            </c:numRef>
          </c:val>
          <c:extLst>
            <c:ext xmlns:c16="http://schemas.microsoft.com/office/drawing/2014/chart" uri="{C3380CC4-5D6E-409C-BE32-E72D297353CC}">
              <c16:uniqueId val="{00000006-498F-4288-AAD6-D60AF9688B3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2030</a:t>
            </a:r>
            <a:endParaRPr lang="en-IN" sz="1000" dirty="0">
              <a:effectLst/>
            </a:endParaRPr>
          </a:p>
        </c:rich>
      </c:tx>
      <c:layout>
        <c:manualLayout>
          <c:xMode val="edge"/>
          <c:yMode val="edge"/>
          <c:x val="0.27615599596442197"/>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495251237925155"/>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2F2-40E4-AA4B-230CE8C0DC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2F2-40E4-AA4B-230CE8C0DC9B}"/>
              </c:ext>
            </c:extLst>
          </c:dPt>
          <c:dLbls>
            <c:dLbl>
              <c:idx val="0"/>
              <c:layout>
                <c:manualLayout>
                  <c:x val="-0.22680412371134021"/>
                  <c:y val="-0.10827327835490469"/>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3240058910162"/>
                      <c:h val="0.14772345582700597"/>
                    </c:manualLayout>
                  </c15:layout>
                </c:ext>
                <c:ext xmlns:c16="http://schemas.microsoft.com/office/drawing/2014/chart" uri="{C3380CC4-5D6E-409C-BE32-E72D297353CC}">
                  <c16:uniqueId val="{00000001-22F2-40E4-AA4B-230CE8C0DC9B}"/>
                </c:ext>
              </c:extLst>
            </c:dLbl>
            <c:dLbl>
              <c:idx val="1"/>
              <c:layout>
                <c:manualLayout>
                  <c:x val="0.19440353460972018"/>
                  <c:y val="0.12221642227206356"/>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304860088365243"/>
                      <c:h val="0.15177067379486917"/>
                    </c:manualLayout>
                  </c15:layout>
                </c:ext>
                <c:ext xmlns:c16="http://schemas.microsoft.com/office/drawing/2014/chart" uri="{C3380CC4-5D6E-409C-BE32-E72D297353CC}">
                  <c16:uniqueId val="{00000003-22F2-40E4-AA4B-230CE8C0DC9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4-22F2-40E4-AA4B-230CE8C0DC9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00" b="1" i="0" u="none" strike="noStrike" kern="1200" spc="0" baseline="0" dirty="0">
                <a:solidFill>
                  <a:srgbClr val="27638E"/>
                </a:solidFill>
                <a:effectLst/>
                <a:latin typeface="+mj-lt"/>
                <a:ea typeface="+mn-ea"/>
                <a:cs typeface="+mn-cs"/>
              </a:defRPr>
            </a:pPr>
            <a:r>
              <a:rPr lang="en-US" sz="1000" b="1" i="0" u="none" strike="noStrike" kern="1200" spc="0" baseline="0">
                <a:solidFill>
                  <a:srgbClr val="27638E"/>
                </a:solidFill>
                <a:effectLst/>
                <a:latin typeface="+mj-lt"/>
                <a:ea typeface="+mn-ea"/>
                <a:cs typeface="+mn-cs"/>
              </a:rPr>
              <a:t>USED OIL MATERIAL BALANCE IN INDIA, 2021-2030 (MILLION TONS)</a:t>
            </a:r>
          </a:p>
        </c:rich>
      </c:tx>
      <c:layout>
        <c:manualLayout>
          <c:xMode val="edge"/>
          <c:yMode val="edge"/>
          <c:x val="0.16636498753472947"/>
          <c:y val="5.7553930752198149E-3"/>
        </c:manualLayout>
      </c:layout>
      <c:overlay val="0"/>
      <c:spPr>
        <a:noFill/>
        <a:ln>
          <a:noFill/>
        </a:ln>
        <a:effectLst/>
      </c:spPr>
      <c:txPr>
        <a:bodyPr rot="0" spcFirstLastPara="1" vertOverflow="ellipsis" vert="horz" wrap="square" anchor="ctr" anchorCtr="1"/>
        <a:lstStyle/>
        <a:p>
          <a:pPr>
            <a:defRPr lang="en-US" sz="1000" b="1" i="0" u="none" strike="noStrike" kern="1200" spc="0" baseline="0" dirty="0">
              <a:solidFill>
                <a:srgbClr val="27638E"/>
              </a:solidFill>
              <a:effectLst/>
              <a:latin typeface="+mj-lt"/>
              <a:ea typeface="+mn-ea"/>
              <a:cs typeface="+mn-cs"/>
            </a:defRPr>
          </a:pPr>
          <a:endParaRPr lang="en-US"/>
        </a:p>
      </c:txPr>
    </c:title>
    <c:autoTitleDeleted val="0"/>
    <c:plotArea>
      <c:layout>
        <c:manualLayout>
          <c:layoutTarget val="inner"/>
          <c:xMode val="edge"/>
          <c:yMode val="edge"/>
          <c:x val="9.2217806333916977E-2"/>
          <c:y val="0.17441741373481506"/>
          <c:w val="0.9077821413992968"/>
          <c:h val="0.53536394477360461"/>
        </c:manualLayout>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dLbls>
            <c:dLbl>
              <c:idx val="0"/>
              <c:layout>
                <c:manualLayout>
                  <c:x val="-1.3560907427586623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138-4FAF-91A3-8C35F262AEA7}"/>
                </c:ext>
              </c:extLst>
            </c:dLbl>
            <c:dLbl>
              <c:idx val="1"/>
              <c:layout>
                <c:manualLayout>
                  <c:x val="-1.3560907427586623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138-4FAF-91A3-8C35F262AEA7}"/>
                </c:ext>
              </c:extLst>
            </c:dLbl>
            <c:dLbl>
              <c:idx val="2"/>
              <c:layout>
                <c:manualLayout>
                  <c:x val="-1.01706805706900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138-4FAF-91A3-8C35F262AEA7}"/>
                </c:ext>
              </c:extLst>
            </c:dLbl>
            <c:dLbl>
              <c:idx val="3"/>
              <c:layout>
                <c:manualLayout>
                  <c:x val="-1.3560907427586623E-2"/>
                  <c:y val="5.215121717655678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138-4FAF-91A3-8C35F262AEA7}"/>
                </c:ext>
              </c:extLst>
            </c:dLbl>
            <c:dLbl>
              <c:idx val="4"/>
              <c:layout>
                <c:manualLayout>
                  <c:x val="-1.0170680570690092E-2"/>
                  <c:y val="5.215121717655678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138-4FAF-91A3-8C35F262AEA7}"/>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Sheet1!$B$2:$B$6</c:f>
              <c:numCache>
                <c:formatCode>General</c:formatCode>
                <c:ptCount val="5"/>
                <c:pt idx="0">
                  <c:v>2594.3000000000002</c:v>
                </c:pt>
                <c:pt idx="1">
                  <c:v>1216.5999999999999</c:v>
                </c:pt>
                <c:pt idx="2">
                  <c:v>776.6</c:v>
                </c:pt>
                <c:pt idx="3">
                  <c:v>100.9</c:v>
                </c:pt>
                <c:pt idx="4">
                  <c:v>63.6</c:v>
                </c:pt>
              </c:numCache>
            </c:numRef>
          </c:val>
          <c:extLst>
            <c:ext xmlns:c16="http://schemas.microsoft.com/office/drawing/2014/chart" uri="{C3380CC4-5D6E-409C-BE32-E72D297353CC}">
              <c16:uniqueId val="{00000000-22C0-4EAB-B503-A1DD26A2EAF6}"/>
            </c:ext>
          </c:extLst>
        </c:ser>
        <c:ser>
          <c:idx val="1"/>
          <c:order val="1"/>
          <c:tx>
            <c:strRef>
              <c:f>Sheet1!$C$1</c:f>
              <c:strCache>
                <c:ptCount val="1"/>
                <c:pt idx="0">
                  <c:v>2025</c:v>
                </c:pt>
              </c:strCache>
            </c:strRef>
          </c:tx>
          <c:spPr>
            <a:solidFill>
              <a:schemeClr val="accent2"/>
            </a:solidFill>
            <a:ln>
              <a:noFill/>
            </a:ln>
            <a:effectLst/>
          </c:spPr>
          <c:invertIfNegative val="0"/>
          <c:dLbls>
            <c:dLbl>
              <c:idx val="2"/>
              <c:layout>
                <c:manualLayout>
                  <c:x val="3.3902268568965313E-3"/>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292-4943-A7F8-9E2AD1CA1146}"/>
                </c:ext>
              </c:extLst>
            </c:dLbl>
            <c:numFmt formatCode="_(* #,##0.0_);_(* \(#,##0.0\);_(* &quot;-&quot;?_);_(@_)"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Sheet1!$C$2:$C$6</c:f>
              <c:numCache>
                <c:formatCode>General</c:formatCode>
                <c:ptCount val="5"/>
                <c:pt idx="0">
                  <c:v>2926.3</c:v>
                </c:pt>
                <c:pt idx="1">
                  <c:v>1404.6</c:v>
                </c:pt>
                <c:pt idx="2">
                  <c:v>927</c:v>
                </c:pt>
                <c:pt idx="3">
                  <c:v>148.30000000000001</c:v>
                </c:pt>
                <c:pt idx="4">
                  <c:v>93.4</c:v>
                </c:pt>
              </c:numCache>
            </c:numRef>
          </c:val>
          <c:extLst>
            <c:ext xmlns:c16="http://schemas.microsoft.com/office/drawing/2014/chart" uri="{C3380CC4-5D6E-409C-BE32-E72D297353CC}">
              <c16:uniqueId val="{00000001-22C0-4EAB-B503-A1DD26A2EAF6}"/>
            </c:ext>
          </c:extLst>
        </c:ser>
        <c:ser>
          <c:idx val="2"/>
          <c:order val="2"/>
          <c:tx>
            <c:strRef>
              <c:f>Sheet1!$D$1</c:f>
              <c:strCache>
                <c:ptCount val="1"/>
                <c:pt idx="0">
                  <c:v>2030</c:v>
                </c:pt>
              </c:strCache>
            </c:strRef>
          </c:tx>
          <c:spPr>
            <a:solidFill>
              <a:schemeClr val="accent3"/>
            </a:solidFill>
            <a:ln>
              <a:noFill/>
            </a:ln>
            <a:effectLst/>
          </c:spPr>
          <c:invertIfNegative val="0"/>
          <c:dLbls>
            <c:dLbl>
              <c:idx val="0"/>
              <c:layout>
                <c:manualLayout>
                  <c:x val="1.0170680570689936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292-4943-A7F8-9E2AD1CA1146}"/>
                </c:ext>
              </c:extLst>
            </c:dLbl>
            <c:dLbl>
              <c:idx val="1"/>
              <c:layout>
                <c:manualLayout>
                  <c:x val="1.3560907427586623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38-4FAF-91A3-8C35F262AEA7}"/>
                </c:ext>
              </c:extLst>
            </c:dLbl>
            <c:dLbl>
              <c:idx val="2"/>
              <c:layout>
                <c:manualLayout>
                  <c:x val="2.3731587998276592E-2"/>
                  <c:y val="5.215121717655773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292-4943-A7F8-9E2AD1CA1146}"/>
                </c:ext>
              </c:extLst>
            </c:dLbl>
            <c:dLbl>
              <c:idx val="3"/>
              <c:layout>
                <c:manualLayout>
                  <c:x val="1.6951134284483155E-2"/>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292-4943-A7F8-9E2AD1CA1146}"/>
                </c:ext>
              </c:extLst>
            </c:dLbl>
            <c:dLbl>
              <c:idx val="4"/>
              <c:layout>
                <c:manualLayout>
                  <c:x val="1.695113428448328E-2"/>
                  <c:y val="-1.04302434353115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292-4943-A7F8-9E2AD1CA1146}"/>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Finished Lube Demand</c:v>
                </c:pt>
                <c:pt idx="1">
                  <c:v>Used Oil Generated</c:v>
                </c:pt>
                <c:pt idx="2">
                  <c:v>Used Oil Collected</c:v>
                </c:pt>
                <c:pt idx="3">
                  <c:v>Used Oil Re-refined</c:v>
                </c:pt>
                <c:pt idx="4">
                  <c:v>RRBO produced</c:v>
                </c:pt>
              </c:strCache>
            </c:strRef>
          </c:cat>
          <c:val>
            <c:numRef>
              <c:f>Sheet1!$D$2:$D$6</c:f>
              <c:numCache>
                <c:formatCode>General</c:formatCode>
                <c:ptCount val="5"/>
                <c:pt idx="0">
                  <c:v>3133.5</c:v>
                </c:pt>
                <c:pt idx="1">
                  <c:v>1535.4</c:v>
                </c:pt>
                <c:pt idx="2">
                  <c:v>1044.0999999999999</c:v>
                </c:pt>
                <c:pt idx="3">
                  <c:v>185.7</c:v>
                </c:pt>
                <c:pt idx="4">
                  <c:v>117</c:v>
                </c:pt>
              </c:numCache>
            </c:numRef>
          </c:val>
          <c:extLst>
            <c:ext xmlns:c16="http://schemas.microsoft.com/office/drawing/2014/chart" uri="{C3380CC4-5D6E-409C-BE32-E72D297353CC}">
              <c16:uniqueId val="{00000002-22C0-4EAB-B503-A1DD26A2EAF6}"/>
            </c:ext>
          </c:extLst>
        </c:ser>
        <c:dLbls>
          <c:showLegendKey val="0"/>
          <c:showVal val="0"/>
          <c:showCatName val="0"/>
          <c:showSerName val="0"/>
          <c:showPercent val="0"/>
          <c:showBubbleSize val="0"/>
        </c:dLbls>
        <c:gapWidth val="219"/>
        <c:overlap val="-27"/>
        <c:axId val="1603029935"/>
        <c:axId val="1603028687"/>
      </c:barChart>
      <c:catAx>
        <c:axId val="160302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8687"/>
        <c:crosses val="autoZero"/>
        <c:auto val="1"/>
        <c:lblAlgn val="ctr"/>
        <c:lblOffset val="100"/>
        <c:noMultiLvlLbl val="0"/>
      </c:catAx>
      <c:valAx>
        <c:axId val="1603028687"/>
        <c:scaling>
          <c:orientation val="minMax"/>
        </c:scaling>
        <c:delete val="0"/>
        <c:axPos val="l"/>
        <c:majorGridlines>
          <c:spPr>
            <a:ln w="9525" cap="flat" cmpd="sng" algn="ctr">
              <a:solidFill>
                <a:schemeClr val="tx1">
                  <a:lumMod val="15000"/>
                  <a:lumOff val="85000"/>
                </a:schemeClr>
              </a:solidFill>
              <a:round/>
            </a:ln>
            <a:effectLst/>
          </c:spPr>
        </c:majorGridlines>
        <c:numFmt formatCode="_(* #,##0.0_);_(* \(#,##0.0\);_(* &quot;-&quot;?_);_(@_)"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60302993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VEHICLE SALES BY VEHICLE TYPE IN INDIA, 2019-2021</a:t>
            </a:r>
            <a:endParaRPr lang="en-IN" sz="1000" dirty="0">
              <a:effectLst/>
            </a:endParaRPr>
          </a:p>
        </c:rich>
      </c:tx>
      <c:layout>
        <c:manualLayout>
          <c:xMode val="edge"/>
          <c:yMode val="edge"/>
          <c:x val="0.1482241168568442"/>
          <c:y val="1.258977866424698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183876442038048E-2"/>
          <c:y val="0.14513697163427666"/>
          <c:w val="0.8729572870627923"/>
          <c:h val="0.60986744288316963"/>
        </c:manualLayout>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Commercial Vehicles</c:v>
                </c:pt>
                <c:pt idx="2">
                  <c:v>Three Wheelers</c:v>
                </c:pt>
                <c:pt idx="3">
                  <c:v>Two Wheelers</c:v>
                </c:pt>
              </c:strCache>
            </c:strRef>
          </c:cat>
          <c:val>
            <c:numRef>
              <c:f>Sheet1!$B$2:$B$5</c:f>
              <c:numCache>
                <c:formatCode>0.0</c:formatCode>
                <c:ptCount val="4"/>
                <c:pt idx="0">
                  <c:v>2.9604699999999999</c:v>
                </c:pt>
                <c:pt idx="1">
                  <c:v>0.85465599999999997</c:v>
                </c:pt>
                <c:pt idx="2">
                  <c:v>0.687446</c:v>
                </c:pt>
                <c:pt idx="3">
                  <c:v>18.566849000000001</c:v>
                </c:pt>
              </c:numCache>
            </c:numRef>
          </c:val>
          <c:extLst>
            <c:ext xmlns:c16="http://schemas.microsoft.com/office/drawing/2014/chart" uri="{C3380CC4-5D6E-409C-BE32-E72D297353CC}">
              <c16:uniqueId val="{00000000-954B-42B0-9F25-77B09AA4D960}"/>
            </c:ext>
          </c:extLst>
        </c:ser>
        <c:ser>
          <c:idx val="1"/>
          <c:order val="1"/>
          <c:tx>
            <c:strRef>
              <c:f>Sheet1!$C$1</c:f>
              <c:strCache>
                <c:ptCount val="1"/>
                <c:pt idx="0">
                  <c:v>2020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Commercial Vehicles</c:v>
                </c:pt>
                <c:pt idx="2">
                  <c:v>Three Wheelers</c:v>
                </c:pt>
                <c:pt idx="3">
                  <c:v>Two Wheelers</c:v>
                </c:pt>
              </c:strCache>
            </c:strRef>
          </c:cat>
          <c:val>
            <c:numRef>
              <c:f>Sheet1!$C$2:$C$5</c:f>
              <c:numCache>
                <c:formatCode>0.0</c:formatCode>
                <c:ptCount val="4"/>
                <c:pt idx="0">
                  <c:v>2.5197669999999999</c:v>
                </c:pt>
                <c:pt idx="1">
                  <c:v>0.50554500000000002</c:v>
                </c:pt>
                <c:pt idx="2">
                  <c:v>0.26034200000000002</c:v>
                </c:pt>
                <c:pt idx="3">
                  <c:v>14.268238999999999</c:v>
                </c:pt>
              </c:numCache>
            </c:numRef>
          </c:val>
          <c:extLst>
            <c:ext xmlns:c16="http://schemas.microsoft.com/office/drawing/2014/chart" uri="{C3380CC4-5D6E-409C-BE32-E72D297353CC}">
              <c16:uniqueId val="{00000001-954B-42B0-9F25-77B09AA4D960}"/>
            </c:ext>
          </c:extLst>
        </c:ser>
        <c:ser>
          <c:idx val="2"/>
          <c:order val="2"/>
          <c:tx>
            <c:strRef>
              <c:f>Sheet1!$D$1</c:f>
              <c:strCache>
                <c:ptCount val="1"/>
                <c:pt idx="0">
                  <c:v>2021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Commercial Vehicles</c:v>
                </c:pt>
                <c:pt idx="2">
                  <c:v>Three Wheelers</c:v>
                </c:pt>
                <c:pt idx="3">
                  <c:v>Two Wheelers</c:v>
                </c:pt>
              </c:strCache>
            </c:strRef>
          </c:cat>
          <c:val>
            <c:numRef>
              <c:f>Sheet1!$D$2:$D$5</c:f>
              <c:numCache>
                <c:formatCode>0.0</c:formatCode>
                <c:ptCount val="4"/>
                <c:pt idx="0">
                  <c:v>3.1266946648935026</c:v>
                </c:pt>
                <c:pt idx="1">
                  <c:v>1.1073456851064973</c:v>
                </c:pt>
                <c:pt idx="2">
                  <c:v>0.36300174000000002</c:v>
                </c:pt>
                <c:pt idx="3">
                  <c:v>15.471506210000001</c:v>
                </c:pt>
              </c:numCache>
            </c:numRef>
          </c:val>
          <c:extLst>
            <c:ext xmlns:c16="http://schemas.microsoft.com/office/drawing/2014/chart" uri="{C3380CC4-5D6E-409C-BE32-E72D297353CC}">
              <c16:uniqueId val="{00000002-954B-42B0-9F25-77B09AA4D960}"/>
            </c:ext>
          </c:extLst>
        </c:ser>
        <c:dLbls>
          <c:dLblPos val="outEnd"/>
          <c:showLegendKey val="0"/>
          <c:showVal val="1"/>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35994056477257902"/>
          <c:y val="0.9014210727562475"/>
          <c:w val="0.36039876080194272"/>
          <c:h val="7.187269890970596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VEHICLE PRODUCTION BY VEHICLE TYPE IN INDIA, 2019-2021</a:t>
            </a:r>
            <a:endParaRPr lang="en-IN" sz="1000" dirty="0">
              <a:effectLst/>
            </a:endParaRPr>
          </a:p>
        </c:rich>
      </c:tx>
      <c:layout>
        <c:manualLayout>
          <c:xMode val="edge"/>
          <c:yMode val="edge"/>
          <c:x val="0.12632954908449248"/>
          <c:y val="7.9456260297684888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04556772723207"/>
          <c:y val="0.18301102599077951"/>
          <c:w val="0.86802701641712376"/>
          <c:h val="0.61056121057261881"/>
        </c:manualLayout>
      </c:layout>
      <c:barChart>
        <c:barDir val="col"/>
        <c:grouping val="clustered"/>
        <c:varyColors val="0"/>
        <c:ser>
          <c:idx val="0"/>
          <c:order val="0"/>
          <c:tx>
            <c:strRef>
              <c:f>Sheet1!$B$1</c:f>
              <c:strCache>
                <c:ptCount val="1"/>
                <c:pt idx="0">
                  <c:v>2019</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Commercial Vehicles</c:v>
                </c:pt>
                <c:pt idx="2">
                  <c:v>Three Wheelers</c:v>
                </c:pt>
                <c:pt idx="3">
                  <c:v>Two Wheelers</c:v>
                </c:pt>
              </c:strCache>
            </c:strRef>
          </c:cat>
          <c:val>
            <c:numRef>
              <c:f>Sheet1!$B$2:$B$5</c:f>
              <c:numCache>
                <c:formatCode>0.0</c:formatCode>
                <c:ptCount val="4"/>
                <c:pt idx="0">
                  <c:v>3.6056880722890843</c:v>
                </c:pt>
                <c:pt idx="1">
                  <c:v>0.84434141584252187</c:v>
                </c:pt>
                <c:pt idx="2">
                  <c:v>1.1792105847278456</c:v>
                </c:pt>
                <c:pt idx="3">
                  <c:v>22.093479157931977</c:v>
                </c:pt>
              </c:numCache>
            </c:numRef>
          </c:val>
          <c:extLst>
            <c:ext xmlns:c16="http://schemas.microsoft.com/office/drawing/2014/chart" uri="{C3380CC4-5D6E-409C-BE32-E72D297353CC}">
              <c16:uniqueId val="{00000000-5AB8-4D84-8185-A654E86C953D}"/>
            </c:ext>
          </c:extLst>
        </c:ser>
        <c:ser>
          <c:idx val="1"/>
          <c:order val="1"/>
          <c:tx>
            <c:strRef>
              <c:f>Sheet1!$C$1</c:f>
              <c:strCache>
                <c:ptCount val="1"/>
                <c:pt idx="0">
                  <c:v>2020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Commercial Vehicles</c:v>
                </c:pt>
                <c:pt idx="2">
                  <c:v>Three Wheelers</c:v>
                </c:pt>
                <c:pt idx="3">
                  <c:v>Two Wheelers</c:v>
                </c:pt>
              </c:strCache>
            </c:strRef>
          </c:cat>
          <c:val>
            <c:numRef>
              <c:f>Sheet1!$C$2:$C$5</c:f>
              <c:numCache>
                <c:formatCode>0.0</c:formatCode>
                <c:ptCount val="4"/>
                <c:pt idx="0">
                  <c:v>2.8364657313336927</c:v>
                </c:pt>
                <c:pt idx="1">
                  <c:v>0.59037875229044345</c:v>
                </c:pt>
                <c:pt idx="2">
                  <c:v>0.65557854618716216</c:v>
                </c:pt>
                <c:pt idx="3">
                  <c:v>17.098978493296624</c:v>
                </c:pt>
              </c:numCache>
            </c:numRef>
          </c:val>
          <c:extLst>
            <c:ext xmlns:c16="http://schemas.microsoft.com/office/drawing/2014/chart" uri="{C3380CC4-5D6E-409C-BE32-E72D297353CC}">
              <c16:uniqueId val="{00000001-5AB8-4D84-8185-A654E86C953D}"/>
            </c:ext>
          </c:extLst>
        </c:ser>
        <c:ser>
          <c:idx val="2"/>
          <c:order val="2"/>
          <c:tx>
            <c:strRef>
              <c:f>Sheet1!$D$1</c:f>
              <c:strCache>
                <c:ptCount val="1"/>
                <c:pt idx="0">
                  <c:v>2021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Passenger vehicles</c:v>
                </c:pt>
                <c:pt idx="1">
                  <c:v>Commercial Vehicles</c:v>
                </c:pt>
                <c:pt idx="2">
                  <c:v>Three Wheelers</c:v>
                </c:pt>
                <c:pt idx="3">
                  <c:v>Two Wheelers</c:v>
                </c:pt>
              </c:strCache>
            </c:strRef>
          </c:cat>
          <c:val>
            <c:numRef>
              <c:f>Sheet1!$D$2:$D$5</c:f>
              <c:numCache>
                <c:formatCode>0.0</c:formatCode>
                <c:ptCount val="4"/>
                <c:pt idx="0">
                  <c:v>3.277570813786117</c:v>
                </c:pt>
                <c:pt idx="1">
                  <c:v>0.66888765598455546</c:v>
                </c:pt>
                <c:pt idx="2">
                  <c:v>0.65415142533229131</c:v>
                </c:pt>
                <c:pt idx="3">
                  <c:v>19.640395339296944</c:v>
                </c:pt>
              </c:numCache>
            </c:numRef>
          </c:val>
          <c:extLst>
            <c:ext xmlns:c16="http://schemas.microsoft.com/office/drawing/2014/chart" uri="{C3380CC4-5D6E-409C-BE32-E72D297353CC}">
              <c16:uniqueId val="{00000002-5AB8-4D84-8185-A654E86C953D}"/>
            </c:ext>
          </c:extLst>
        </c:ser>
        <c:dLbls>
          <c:dLblPos val="outEnd"/>
          <c:showLegendKey val="0"/>
          <c:showVal val="1"/>
          <c:showCatName val="0"/>
          <c:showSerName val="0"/>
          <c:showPercent val="0"/>
          <c:showBubbleSize val="0"/>
        </c:dLbls>
        <c:gapWidth val="219"/>
        <c:overlap val="-27"/>
        <c:axId val="1165902176"/>
        <c:axId val="1165904672"/>
      </c:barChart>
      <c:catAx>
        <c:axId val="1165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4672"/>
        <c:crosses val="autoZero"/>
        <c:auto val="1"/>
        <c:lblAlgn val="ctr"/>
        <c:lblOffset val="100"/>
        <c:noMultiLvlLbl val="0"/>
      </c:catAx>
      <c:valAx>
        <c:axId val="11659046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902176"/>
        <c:crosses val="autoZero"/>
        <c:crossBetween val="between"/>
      </c:valAx>
      <c:spPr>
        <a:noFill/>
        <a:ln>
          <a:noFill/>
        </a:ln>
        <a:effectLst/>
      </c:spPr>
    </c:plotArea>
    <c:legend>
      <c:legendPos val="b"/>
      <c:layout>
        <c:manualLayout>
          <c:xMode val="edge"/>
          <c:yMode val="edge"/>
          <c:x val="0.2990055473564715"/>
          <c:y val="0.90716086291034426"/>
          <c:w val="0.42983898850836855"/>
          <c:h val="8.199545807126902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r>
              <a:rPr lang="en-US" sz="1000" b="1" i="0" u="none" strike="noStrike" kern="1200" spc="0" baseline="0" dirty="0">
                <a:solidFill>
                  <a:schemeClr val="accent1"/>
                </a:solidFill>
                <a:latin typeface="+mn-lt"/>
                <a:ea typeface="+mn-ea"/>
                <a:cs typeface="+mn-cs"/>
              </a:rPr>
              <a:t>OVERALL LUBRICANT DEMAND BY SEGMENT IN INDIA, 2020</a:t>
            </a:r>
            <a:endParaRPr lang="en-IN" sz="1000" b="1" i="0" u="none" strike="noStrike" kern="1200" spc="0" baseline="0" dirty="0">
              <a:solidFill>
                <a:schemeClr val="accent1"/>
              </a:solidFill>
              <a:latin typeface="+mn-lt"/>
              <a:ea typeface="+mn-ea"/>
              <a:cs typeface="+mn-cs"/>
            </a:endParaRPr>
          </a:p>
        </c:rich>
      </c:tx>
      <c:layout>
        <c:manualLayout>
          <c:xMode val="edge"/>
          <c:yMode val="edge"/>
          <c:x val="0.15690060247498744"/>
          <c:y val="2.9302061592100095E-2"/>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manualLayout>
          <c:layoutTarget val="inner"/>
          <c:xMode val="edge"/>
          <c:yMode val="edge"/>
          <c:x val="0.23078776836760517"/>
          <c:y val="0.19056102327657509"/>
          <c:w val="0.59104458567945906"/>
          <c:h val="0.70618792712494427"/>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703-4402-9D81-32371A253CD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703-4402-9D81-32371A253CD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703-4402-9D81-32371A253CDD}"/>
              </c:ext>
            </c:extLst>
          </c:dPt>
          <c:dLbls>
            <c:dLbl>
              <c:idx val="0"/>
              <c:layout>
                <c:manualLayout>
                  <c:x val="-0.27994534620358952"/>
                  <c:y val="9.724685004454533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631179920908202"/>
                      <c:h val="0.12060668772630374"/>
                    </c:manualLayout>
                  </c15:layout>
                </c:ext>
                <c:ext xmlns:c16="http://schemas.microsoft.com/office/drawing/2014/chart" uri="{C3380CC4-5D6E-409C-BE32-E72D297353CC}">
                  <c16:uniqueId val="{00000001-6703-4402-9D81-32371A253CDD}"/>
                </c:ext>
              </c:extLst>
            </c:dLbl>
            <c:dLbl>
              <c:idx val="1"/>
              <c:layout>
                <c:manualLayout>
                  <c:x val="0.24764405385092439"/>
                  <c:y val="-6.799482169963122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515428156730455"/>
                      <c:h val="0.10693792978398931"/>
                    </c:manualLayout>
                  </c15:layout>
                </c:ext>
                <c:ext xmlns:c16="http://schemas.microsoft.com/office/drawing/2014/chart" uri="{C3380CC4-5D6E-409C-BE32-E72D297353CC}">
                  <c16:uniqueId val="{00000003-6703-4402-9D81-32371A253CDD}"/>
                </c:ext>
              </c:extLst>
            </c:dLbl>
            <c:dLbl>
              <c:idx val="2"/>
              <c:layout>
                <c:manualLayout>
                  <c:x val="0.1561234252538436"/>
                  <c:y val="0.17183357112793654"/>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977071517924096"/>
                      <c:h val="0.12382286606567183"/>
                    </c:manualLayout>
                  </c15:layout>
                </c:ext>
                <c:ext xmlns:c16="http://schemas.microsoft.com/office/drawing/2014/chart" uri="{C3380CC4-5D6E-409C-BE32-E72D297353CC}">
                  <c16:uniqueId val="{00000005-6703-4402-9D81-32371A253CD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Industrial</c:v>
                </c:pt>
                <c:pt idx="1">
                  <c:v>Commercial</c:v>
                </c:pt>
                <c:pt idx="2">
                  <c:v>Consumer</c:v>
                </c:pt>
              </c:strCache>
            </c:strRef>
          </c:cat>
          <c:val>
            <c:numRef>
              <c:f>Sheet1!$B$2:$B$4</c:f>
              <c:numCache>
                <c:formatCode>0%</c:formatCode>
                <c:ptCount val="3"/>
                <c:pt idx="0">
                  <c:v>0.55200000000000005</c:v>
                </c:pt>
                <c:pt idx="1">
                  <c:v>0.28999999999999998</c:v>
                </c:pt>
                <c:pt idx="2">
                  <c:v>0.161</c:v>
                </c:pt>
              </c:numCache>
            </c:numRef>
          </c:val>
          <c:extLst>
            <c:ext xmlns:c16="http://schemas.microsoft.com/office/drawing/2014/chart" uri="{C3380CC4-5D6E-409C-BE32-E72D297353CC}">
              <c16:uniqueId val="{00000006-6703-4402-9D81-32371A253CD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OVERALL LUBRICANT DEMAND BY PRODUCT TYPE IN INDIA, 2020 AND 2021</a:t>
            </a:r>
            <a:endParaRPr lang="en-IN" sz="1000" dirty="0">
              <a:effectLst/>
            </a:endParaRPr>
          </a:p>
        </c:rich>
      </c:tx>
      <c:layout>
        <c:manualLayout>
          <c:xMode val="edge"/>
          <c:yMode val="edge"/>
          <c:x val="0.11936158634841129"/>
          <c:y val="1.2307241464588869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2.3537804460321287E-2"/>
                  <c:y val="-2.461448292917773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C3-4F2A-8060-B4E1EAB531EA}"/>
                </c:ext>
              </c:extLst>
            </c:dLbl>
            <c:dLbl>
              <c:idx val="1"/>
              <c:layout>
                <c:manualLayout>
                  <c:x val="-9.8714496301509705E-3"/>
                  <c:y val="-4.059540351351544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0C7-460F-ADF9-64BDB27D7DB4}"/>
                </c:ext>
              </c:extLst>
            </c:dLbl>
            <c:dLbl>
              <c:idx val="2"/>
              <c:layout>
                <c:manualLayout>
                  <c:x val="-1.283880243290251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9C3-4F2A-8060-B4E1EAB531EA}"/>
                </c:ext>
              </c:extLst>
            </c:dLbl>
            <c:dLbl>
              <c:idx val="4"/>
              <c:layout>
                <c:manualLayout>
                  <c:x val="-1.48071744452265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859-45F1-94DF-D72521A51881}"/>
                </c:ext>
              </c:extLst>
            </c:dLbl>
            <c:dLbl>
              <c:idx val="5"/>
              <c:layout>
                <c:manualLayout>
                  <c:x val="-1.4807250317726584E-2"/>
                  <c:y val="2.461448292917683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859-45F1-94DF-D72521A51881}"/>
                </c:ext>
              </c:extLst>
            </c:dLbl>
            <c:dLbl>
              <c:idx val="7"/>
              <c:layout>
                <c:manualLayout>
                  <c:x val="-2.995720567677253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9C3-4F2A-8060-B4E1EAB531EA}"/>
                </c:ext>
              </c:extLst>
            </c:dLbl>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Process Oils</c:v>
                </c:pt>
                <c:pt idx="1">
                  <c:v>HDMO</c:v>
                </c:pt>
                <c:pt idx="2">
                  <c:v>MCO</c:v>
                </c:pt>
                <c:pt idx="3">
                  <c:v>Industrial Engine Oils</c:v>
                </c:pt>
                <c:pt idx="4">
                  <c:v>Hydraulic Fluids</c:v>
                </c:pt>
                <c:pt idx="5">
                  <c:v>PCMO</c:v>
                </c:pt>
                <c:pt idx="6">
                  <c:v>MWF</c:v>
                </c:pt>
                <c:pt idx="7">
                  <c:v>All other-a</c:v>
                </c:pt>
              </c:strCache>
            </c:strRef>
          </c:cat>
          <c:val>
            <c:numRef>
              <c:f>Sheet1!$B$2:$B$9</c:f>
              <c:numCache>
                <c:formatCode>General</c:formatCode>
                <c:ptCount val="8"/>
                <c:pt idx="0">
                  <c:v>795.5</c:v>
                </c:pt>
                <c:pt idx="1">
                  <c:v>394.90000000000003</c:v>
                </c:pt>
                <c:pt idx="2" formatCode="0.0">
                  <c:v>240.5</c:v>
                </c:pt>
                <c:pt idx="3" formatCode="0.0">
                  <c:v>148.80000000000001</c:v>
                </c:pt>
                <c:pt idx="4">
                  <c:v>132.5</c:v>
                </c:pt>
                <c:pt idx="5">
                  <c:v>123.60000000000001</c:v>
                </c:pt>
                <c:pt idx="6">
                  <c:v>114</c:v>
                </c:pt>
                <c:pt idx="7" formatCode="#,##0.0">
                  <c:v>566.9</c:v>
                </c:pt>
              </c:numCache>
            </c:numRef>
          </c:val>
          <c:extLst>
            <c:ext xmlns:c16="http://schemas.microsoft.com/office/drawing/2014/chart" uri="{C3380CC4-5D6E-409C-BE32-E72D297353CC}">
              <c16:uniqueId val="{00000000-B2AC-4F22-8510-AD3123ACC7C9}"/>
            </c:ext>
          </c:extLst>
        </c:ser>
        <c:ser>
          <c:idx val="1"/>
          <c:order val="1"/>
          <c:tx>
            <c:strRef>
              <c:f>Sheet1!$C$1</c:f>
              <c:strCache>
                <c:ptCount val="1"/>
                <c:pt idx="0">
                  <c:v>2021</c:v>
                </c:pt>
              </c:strCache>
            </c:strRef>
          </c:tx>
          <c:spPr>
            <a:solidFill>
              <a:schemeClr val="accent2"/>
            </a:solidFill>
            <a:ln>
              <a:noFill/>
            </a:ln>
            <a:effectLst/>
          </c:spPr>
          <c:invertIfNegative val="0"/>
          <c:dLbls>
            <c:dLbl>
              <c:idx val="1"/>
              <c:layout>
                <c:manualLayout>
                  <c:x val="2.714648648291522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0C7-460F-ADF9-64BDB27D7DB4}"/>
                </c:ext>
              </c:extLst>
            </c:dLbl>
            <c:dLbl>
              <c:idx val="2"/>
              <c:layout>
                <c:manualLayout>
                  <c:x val="1.5765232083846267E-2"/>
                  <c:y val="-4.537011266843477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0C7-460F-ADF9-64BDB27D7DB4}"/>
                </c:ext>
              </c:extLst>
            </c:dLbl>
            <c:dLbl>
              <c:idx val="3"/>
              <c:layout>
                <c:manualLayout>
                  <c:x val="8.5591193651584525E-3"/>
                  <c:y val="-2.10323973110906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0C7-460F-ADF9-64BDB27D7DB4}"/>
                </c:ext>
              </c:extLst>
            </c:dLbl>
            <c:dLbl>
              <c:idx val="4"/>
              <c:layout>
                <c:manualLayout>
                  <c:x val="4.9357248150754011E-3"/>
                  <c:y val="-8.119080702703163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0C7-460F-ADF9-64BDB27D7DB4}"/>
                </c:ext>
              </c:extLst>
            </c:dLbl>
            <c:dLbl>
              <c:idx val="5"/>
              <c:layout>
                <c:manualLayout>
                  <c:x val="2.4678624075377006E-3"/>
                  <c:y val="-1.21786210540548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0C7-460F-ADF9-64BDB27D7DB4}"/>
                </c:ext>
              </c:extLst>
            </c:dLbl>
            <c:dLbl>
              <c:idx val="6"/>
              <c:layout>
                <c:manualLayout>
                  <c:x val="-4.9357248150754913E-3"/>
                  <c:y val="-2.02977017567580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859-45F1-94DF-D72521A51881}"/>
                </c:ext>
              </c:extLst>
            </c:dLbl>
            <c:spPr>
              <a:noFill/>
              <a:ln>
                <a:noFill/>
              </a:ln>
              <a:effectLst/>
            </c:spPr>
            <c:txPr>
              <a:bodyPr rot="0" spcFirstLastPara="1" vertOverflow="ellipsis" vert="horz" wrap="square" lIns="38100" tIns="19050" rIns="38100" bIns="19050" anchor="ctr" anchorCtr="0">
                <a:spAutoFit/>
              </a:bodyPr>
              <a:lstStyle/>
              <a:p>
                <a:pPr algn="ct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Process Oils</c:v>
                </c:pt>
                <c:pt idx="1">
                  <c:v>HDMO</c:v>
                </c:pt>
                <c:pt idx="2">
                  <c:v>MCO</c:v>
                </c:pt>
                <c:pt idx="3">
                  <c:v>Industrial Engine Oils</c:v>
                </c:pt>
                <c:pt idx="4">
                  <c:v>Hydraulic Fluids</c:v>
                </c:pt>
                <c:pt idx="5">
                  <c:v>PCMO</c:v>
                </c:pt>
                <c:pt idx="6">
                  <c:v>MWF</c:v>
                </c:pt>
                <c:pt idx="7">
                  <c:v>All other-a</c:v>
                </c:pt>
              </c:strCache>
            </c:strRef>
          </c:cat>
          <c:val>
            <c:numRef>
              <c:f>Sheet1!$C$2:$C$9</c:f>
              <c:numCache>
                <c:formatCode>0.0</c:formatCode>
                <c:ptCount val="8"/>
                <c:pt idx="0">
                  <c:v>817.1</c:v>
                </c:pt>
                <c:pt idx="1">
                  <c:v>407.5</c:v>
                </c:pt>
                <c:pt idx="2">
                  <c:v>250.5</c:v>
                </c:pt>
                <c:pt idx="3">
                  <c:v>152.6</c:v>
                </c:pt>
                <c:pt idx="4">
                  <c:v>136</c:v>
                </c:pt>
                <c:pt idx="5">
                  <c:v>128.1</c:v>
                </c:pt>
                <c:pt idx="6">
                  <c:v>117.1</c:v>
                </c:pt>
                <c:pt idx="7" formatCode="#,##0.0">
                  <c:v>585.4</c:v>
                </c:pt>
              </c:numCache>
            </c:numRef>
          </c:val>
          <c:extLst>
            <c:ext xmlns:c16="http://schemas.microsoft.com/office/drawing/2014/chart" uri="{C3380CC4-5D6E-409C-BE32-E72D297353CC}">
              <c16:uniqueId val="{00000001-50C7-460F-ADF9-64BDB27D7DB4}"/>
            </c:ext>
          </c:extLst>
        </c:ser>
        <c:dLbls>
          <c:showLegendKey val="0"/>
          <c:showVal val="0"/>
          <c:showCatName val="0"/>
          <c:showSerName val="0"/>
          <c:showPercent val="0"/>
          <c:showBubbleSize val="0"/>
        </c:dLbls>
        <c:gapWidth val="150"/>
        <c:overlap val="-40"/>
        <c:axId val="553862991"/>
        <c:axId val="553861743"/>
      </c:barChart>
      <c:catAx>
        <c:axId val="553862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1743"/>
        <c:crosses val="autoZero"/>
        <c:auto val="1"/>
        <c:lblAlgn val="ctr"/>
        <c:lblOffset val="100"/>
        <c:noMultiLvlLbl val="0"/>
      </c:catAx>
      <c:valAx>
        <c:axId val="553861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3862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COLLECTION, 2021</a:t>
            </a:r>
            <a:endParaRPr lang="en-IN" sz="1000">
              <a:effectLst/>
            </a:endParaRPr>
          </a:p>
        </c:rich>
      </c:tx>
      <c:layout>
        <c:manualLayout>
          <c:xMode val="edge"/>
          <c:yMode val="edge"/>
          <c:x val="0.27287906022056524"/>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084352857954611"/>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F91-4F52-B621-A1566196656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F91-4F52-B621-A15661966560}"/>
              </c:ext>
            </c:extLst>
          </c:dPt>
          <c:dLbls>
            <c:dLbl>
              <c:idx val="0"/>
              <c:layout>
                <c:manualLayout>
                  <c:x val="-0.25331369661266578"/>
                  <c:y val="-8.361329246599220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88512518409425"/>
                      <c:h val="0.15682969625469811"/>
                    </c:manualLayout>
                  </c15:layout>
                </c:ext>
                <c:ext xmlns:c16="http://schemas.microsoft.com/office/drawing/2014/chart" uri="{C3380CC4-5D6E-409C-BE32-E72D297353CC}">
                  <c16:uniqueId val="{00000001-2F91-4F52-B621-A15661966560}"/>
                </c:ext>
              </c:extLst>
            </c:dLbl>
            <c:dLbl>
              <c:idx val="1"/>
              <c:layout>
                <c:manualLayout>
                  <c:x val="0.23858615611192932"/>
                  <c:y val="0.13217066640152608"/>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3269513991163479"/>
                      <c:h val="0.1254637570037585"/>
                    </c:manualLayout>
                  </c15:layout>
                </c:ext>
                <c:ext xmlns:c16="http://schemas.microsoft.com/office/drawing/2014/chart" uri="{C3380CC4-5D6E-409C-BE32-E72D297353CC}">
                  <c16:uniqueId val="{00000003-2F91-4F52-B621-A1566196656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0.68</c:v>
                </c:pt>
                <c:pt idx="1">
                  <c:v>0.32</c:v>
                </c:pt>
              </c:numCache>
            </c:numRef>
          </c:val>
          <c:extLst>
            <c:ext xmlns:c16="http://schemas.microsoft.com/office/drawing/2014/chart" uri="{C3380CC4-5D6E-409C-BE32-E72D297353CC}">
              <c16:uniqueId val="{00000004-2F91-4F52-B621-A1566196656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2020</a:t>
            </a:r>
            <a:endParaRPr lang="en-IN" sz="1000" dirty="0">
              <a:effectLst/>
            </a:endParaRPr>
          </a:p>
        </c:rich>
      </c:tx>
      <c:layout>
        <c:manualLayout>
          <c:xMode val="edge"/>
          <c:yMode val="edge"/>
          <c:x val="0.28274651235605858"/>
          <c:y val="6.4755487485810836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1F-4C56-B604-7671D5946A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1F-4C56-B604-7671D5946A86}"/>
              </c:ext>
            </c:extLst>
          </c:dPt>
          <c:dLbls>
            <c:dLbl>
              <c:idx val="0"/>
              <c:layout>
                <c:manualLayout>
                  <c:x val="-0.23244558347732305"/>
                  <c:y val="1.6854272746798959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817366901302285"/>
                      <c:h val="0.18131536496027034"/>
                    </c:manualLayout>
                  </c15:layout>
                </c:ext>
                <c:ext xmlns:c16="http://schemas.microsoft.com/office/drawing/2014/chart" uri="{C3380CC4-5D6E-409C-BE32-E72D297353CC}">
                  <c16:uniqueId val="{00000001-1E1F-4C56-B604-7671D5946A86}"/>
                </c:ext>
              </c:extLst>
            </c:dLbl>
            <c:dLbl>
              <c:idx val="1"/>
              <c:layout>
                <c:manualLayout>
                  <c:x val="0.26509572901325484"/>
                  <c:y val="7.955508008711398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250368188512519"/>
                      <c:h val="0.15379428277880072"/>
                    </c:manualLayout>
                  </c15:layout>
                </c:ext>
                <c:ext xmlns:c16="http://schemas.microsoft.com/office/drawing/2014/chart" uri="{C3380CC4-5D6E-409C-BE32-E72D297353CC}">
                  <c16:uniqueId val="{00000003-1E1F-4C56-B604-7671D5946A8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0.47</c:v>
                </c:pt>
                <c:pt idx="1">
                  <c:v>0.53</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2020</a:t>
            </a:r>
            <a:endParaRPr lang="en-IN" sz="1000" dirty="0">
              <a:effectLst/>
            </a:endParaRPr>
          </a:p>
        </c:rich>
      </c:tx>
      <c:layout>
        <c:manualLayout>
          <c:xMode val="edge"/>
          <c:yMode val="edge"/>
          <c:x val="0.27582456832071245"/>
          <c:y val="4.856661561435812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1796759941089849"/>
                  <c:y val="-5.4486707597743426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304860088365243"/>
                      <c:h val="0.15986510973059553"/>
                    </c:manualLayout>
                  </c15:layout>
                </c:ext>
                <c:ext xmlns:c16="http://schemas.microsoft.com/office/drawing/2014/chart" uri="{C3380CC4-5D6E-409C-BE32-E72D297353CC}">
                  <c16:uniqueId val="{00000001-00F4-4224-8DDC-7FA06B593933}"/>
                </c:ext>
              </c:extLst>
            </c:dLbl>
            <c:dLbl>
              <c:idx val="1"/>
              <c:layout>
                <c:manualLayout>
                  <c:x val="0.21334894993795878"/>
                  <c:y val="7.21975883679769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6366704161979753"/>
                      <c:h val="0.17322092902454397"/>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2020</a:t>
            </a:r>
            <a:endParaRPr lang="en-IN" sz="1000" dirty="0">
              <a:effectLst/>
            </a:endParaRPr>
          </a:p>
        </c:rich>
      </c:tx>
      <c:layout>
        <c:manualLayout>
          <c:xMode val="edge"/>
          <c:yMode val="edge"/>
          <c:x val="0.30826203425602727"/>
          <c:y val="4.451939764649495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1907-4F66-A910-CD153233BF96}"/>
              </c:ext>
            </c:extLst>
          </c:dPt>
          <c:dLbls>
            <c:dLbl>
              <c:idx val="0"/>
              <c:layout>
                <c:manualLayout>
                  <c:x val="-0.20029455081001474"/>
                  <c:y val="-7.953181655076327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483063328424154"/>
                      <c:h val="7.8920750373331947E-2"/>
                    </c:manualLayout>
                  </c15:layout>
                </c:ext>
                <c:ext xmlns:c16="http://schemas.microsoft.com/office/drawing/2014/chart" uri="{C3380CC4-5D6E-409C-BE32-E72D297353CC}">
                  <c16:uniqueId val="{00000001-00F4-4224-8DDC-7FA06B593933}"/>
                </c:ext>
              </c:extLst>
            </c:dLbl>
            <c:dLbl>
              <c:idx val="1"/>
              <c:layout>
                <c:manualLayout>
                  <c:x val="0.20618556701030927"/>
                  <c:y val="-3.829942911919152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409425625920472"/>
                      <c:h val="0.12242834352786111"/>
                    </c:manualLayout>
                  </c15:layout>
                </c:ext>
                <c:ext xmlns:c16="http://schemas.microsoft.com/office/drawing/2014/chart" uri="{C3380CC4-5D6E-409C-BE32-E72D297353CC}">
                  <c16:uniqueId val="{00000003-00F4-4224-8DDC-7FA06B593933}"/>
                </c:ext>
              </c:extLst>
            </c:dLbl>
            <c:dLbl>
              <c:idx val="2"/>
              <c:layout>
                <c:manualLayout>
                  <c:x val="0.15803300360650796"/>
                  <c:y val="0.16601018879156446"/>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745201952848677"/>
                      <c:h val="0.12627320059733113"/>
                    </c:manualLayout>
                  </c15:layout>
                </c:ext>
                <c:ext xmlns:c16="http://schemas.microsoft.com/office/drawing/2014/chart" uri="{C3380CC4-5D6E-409C-BE32-E72D297353CC}">
                  <c16:uniqueId val="{00000004-1907-4F66-A910-CD153233BF9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other-a</c:v>
                </c:pt>
              </c:strCache>
            </c:strRef>
          </c:cat>
          <c:val>
            <c:numRef>
              <c:f>Sheet1!$B$2:$B$4</c:f>
              <c:numCache>
                <c:formatCode>0%</c:formatCode>
                <c:ptCount val="3"/>
                <c:pt idx="0">
                  <c:v>0.67</c:v>
                </c:pt>
                <c:pt idx="1">
                  <c:v>0.14000000000000001</c:v>
                </c:pt>
                <c:pt idx="2">
                  <c:v>0.19</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2020</a:t>
            </a:r>
            <a:endParaRPr lang="en-IN" sz="1000" dirty="0">
              <a:effectLst/>
            </a:endParaRPr>
          </a:p>
        </c:rich>
      </c:tx>
      <c:layout>
        <c:manualLayout>
          <c:xMode val="edge"/>
          <c:yMode val="edge"/>
          <c:x val="0.25553743926339106"/>
          <c:y val="4.451939764649495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F4-4224-8DDC-7FA06B59393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F4-4224-8DDC-7FA06B593933}"/>
              </c:ext>
            </c:extLst>
          </c:dPt>
          <c:dLbls>
            <c:dLbl>
              <c:idx val="0"/>
              <c:layout>
                <c:manualLayout>
                  <c:x val="-0.24447717231222385"/>
                  <c:y val="2.12208066519692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483063328424154"/>
                      <c:h val="0.1254637570037585"/>
                    </c:manualLayout>
                  </c15:layout>
                </c:ext>
                <c:ext xmlns:c16="http://schemas.microsoft.com/office/drawing/2014/chart" uri="{C3380CC4-5D6E-409C-BE32-E72D297353CC}">
                  <c16:uniqueId val="{00000001-00F4-4224-8DDC-7FA06B593933}"/>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072164948453607"/>
                      <c:h val="0.12849917047965587"/>
                    </c:manualLayout>
                  </c15:layout>
                </c:ext>
                <c:ext xmlns:c16="http://schemas.microsoft.com/office/drawing/2014/chart" uri="{C3380CC4-5D6E-409C-BE32-E72D297353CC}">
                  <c16:uniqueId val="{00000003-00F4-4224-8DDC-7FA06B59393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0.63</c:v>
                </c:pt>
                <c:pt idx="1">
                  <c:v>0.37</c:v>
                </c:pt>
              </c:numCache>
            </c:numRef>
          </c:val>
          <c:extLst>
            <c:ext xmlns:c16="http://schemas.microsoft.com/office/drawing/2014/chart" uri="{C3380CC4-5D6E-409C-BE32-E72D297353CC}">
              <c16:uniqueId val="{00000000-94DB-411D-AF96-3EE279AFC8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dLbl>
              <c:idx val="0"/>
              <c:layout>
                <c:manualLayout>
                  <c:x val="-0.22950007537717579"/>
                  <c:y val="3.304314461825174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817366901302285"/>
                      <c:h val="0.17322092902454397"/>
                    </c:manualLayout>
                  </c15:layout>
                </c:ext>
                <c:ext xmlns:c16="http://schemas.microsoft.com/office/drawing/2014/chart" uri="{C3380CC4-5D6E-409C-BE32-E72D297353CC}">
                  <c16:uniqueId val="{00000001-690F-4A68-B4AB-1BDE6A7BB9DA}"/>
                </c:ext>
              </c:extLst>
            </c:dLbl>
            <c:dLbl>
              <c:idx val="1"/>
              <c:layout>
                <c:manualLayout>
                  <c:x val="0.29749631811487481"/>
                  <c:y val="7.5535109137853343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552282768777612"/>
                      <c:h val="0.14569984684307438"/>
                    </c:manualLayout>
                  </c15:layout>
                </c:ext>
                <c:ext xmlns:c16="http://schemas.microsoft.com/office/drawing/2014/chart" uri="{C3380CC4-5D6E-409C-BE32-E72D297353CC}">
                  <c16:uniqueId val="{00000003-690F-4A68-B4AB-1BDE6A7BB9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0.42</c:v>
                </c:pt>
                <c:pt idx="1">
                  <c:v>0.57999999999999996</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dLbl>
              <c:idx val="0"/>
              <c:layout>
                <c:manualLayout>
                  <c:x val="-0.24497315412892975"/>
                  <c:y val="-1.747473994234467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022079714262518"/>
                      <c:h val="0.14650929043664701"/>
                    </c:manualLayout>
                  </c15:layout>
                </c:ext>
                <c:ext xmlns:c16="http://schemas.microsoft.com/office/drawing/2014/chart" uri="{C3380CC4-5D6E-409C-BE32-E72D297353CC}">
                  <c16:uniqueId val="{00000001-F25B-43B5-92DB-FB3A9D2677E8}"/>
                </c:ext>
              </c:extLst>
            </c:dLbl>
            <c:dLbl>
              <c:idx val="1"/>
              <c:layout>
                <c:manualLayout>
                  <c:x val="0.24594992636229748"/>
                  <c:y val="0.14677347497958865"/>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3858615611192932"/>
                      <c:h val="0.13355819293948484"/>
                    </c:manualLayout>
                  </c15:layout>
                </c:ext>
                <c:ext xmlns:c16="http://schemas.microsoft.com/office/drawing/2014/chart" uri="{C3380CC4-5D6E-409C-BE32-E72D297353CC}">
                  <c16:uniqueId val="{00000003-F25B-43B5-92DB-FB3A9D2677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AF8-40E8-9730-0ADD23A2FF88}"/>
              </c:ext>
            </c:extLst>
          </c:dPt>
          <c:dLbls>
            <c:dLbl>
              <c:idx val="0"/>
              <c:layout>
                <c:manualLayout>
                  <c:x val="-0.24447717231222385"/>
                  <c:y val="-4.5332028025869053E-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010309278350516"/>
                      <c:h val="8.7015186309058315E-2"/>
                    </c:manualLayout>
                  </c15:layout>
                </c:ext>
                <c:ext xmlns:c16="http://schemas.microsoft.com/office/drawing/2014/chart" uri="{C3380CC4-5D6E-409C-BE32-E72D297353CC}">
                  <c16:uniqueId val="{00000001-1F8A-4E62-A17D-27B59AA26CFE}"/>
                </c:ext>
              </c:extLst>
            </c:dLbl>
            <c:dLbl>
              <c:idx val="1"/>
              <c:layout>
                <c:manualLayout>
                  <c:x val="0.21929423770482295"/>
                  <c:y val="-4.640055730510096E-2"/>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fld id="{21E8B934-2E52-4FC3-BEA7-A32701C993CD}" type="CATEGORYNAME">
                      <a:rPr lang="en-US" b="1">
                        <a:solidFill>
                          <a:schemeClr val="bg1"/>
                        </a:solidFill>
                      </a:rPr>
                      <a:pPr>
                        <a:defRPr sz="900" b="1">
                          <a:solidFill>
                            <a:schemeClr val="bg1"/>
                          </a:solidFill>
                        </a:defRPr>
                      </a:pPr>
                      <a:t>[CATEGORY NAME]</a:t>
                    </a:fld>
                    <a:r>
                      <a:rPr lang="en-US" b="1" baseline="0" dirty="0">
                        <a:solidFill>
                          <a:schemeClr val="bg1"/>
                        </a:solidFill>
                      </a:rPr>
                      <a:t>, </a:t>
                    </a:r>
                    <a:fld id="{D8112FB9-66C7-4488-99D8-3E531AB4D5B5}" type="VALUE">
                      <a:rPr lang="en-US" b="1" baseline="0">
                        <a:solidFill>
                          <a:schemeClr val="bg1"/>
                        </a:solidFill>
                      </a:rPr>
                      <a:pPr>
                        <a:defRPr sz="900" b="1">
                          <a:solidFill>
                            <a:schemeClr val="bg1"/>
                          </a:solidFill>
                        </a:defRPr>
                      </a:pPr>
                      <a:t>[VALUE]</a:t>
                    </a:fld>
                    <a:endParaRPr lang="en-US" b="1" baseline="0" dirty="0">
                      <a:solidFill>
                        <a:schemeClr val="bg1"/>
                      </a:solidFill>
                    </a:endParaRPr>
                  </a:p>
                </c:rich>
              </c:tx>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490438695163104"/>
                      <c:h val="0.12627320059733113"/>
                    </c:manualLayout>
                  </c15:layout>
                  <c15:dlblFieldTable/>
                  <c15:showDataLabelsRange val="0"/>
                </c:ext>
                <c:ext xmlns:c16="http://schemas.microsoft.com/office/drawing/2014/chart" uri="{C3380CC4-5D6E-409C-BE32-E72D297353CC}">
                  <c16:uniqueId val="{00000003-1F8A-4E62-A17D-27B59AA26CFE}"/>
                </c:ext>
              </c:extLst>
            </c:dLbl>
            <c:dLbl>
              <c:idx val="2"/>
              <c:layout>
                <c:manualLayout>
                  <c:x val="0.16789396170839468"/>
                  <c:y val="0.17946320505245772"/>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5139911634757"/>
                      <c:h val="0.1254637570037585"/>
                    </c:manualLayout>
                  </c15:layout>
                </c:ext>
                <c:ext xmlns:c16="http://schemas.microsoft.com/office/drawing/2014/chart" uri="{C3380CC4-5D6E-409C-BE32-E72D297353CC}">
                  <c16:uniqueId val="{00000005-1AF8-40E8-9730-0ADD23A2FF88}"/>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 </c:v>
                </c:pt>
                <c:pt idx="2">
                  <c:v>All other-a</c:v>
                </c:pt>
              </c:strCache>
            </c:strRef>
          </c:cat>
          <c:val>
            <c:numRef>
              <c:f>Sheet1!$B$2:$B$4</c:f>
              <c:numCache>
                <c:formatCode>0%</c:formatCode>
                <c:ptCount val="3"/>
                <c:pt idx="0">
                  <c:v>0.66</c:v>
                </c:pt>
                <c:pt idx="1">
                  <c:v>0.13</c:v>
                </c:pt>
                <c:pt idx="2">
                  <c:v>0.21</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2021</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dLbl>
              <c:idx val="0"/>
              <c:layout>
                <c:manualLayout>
                  <c:x val="-0.26215022091310763"/>
                  <c:y val="-1.5204155058799384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839469808541974"/>
                      <c:h val="0.1254637570037585"/>
                    </c:manualLayout>
                  </c15:layout>
                </c:ext>
                <c:ext xmlns:c16="http://schemas.microsoft.com/office/drawing/2014/chart" uri="{C3380CC4-5D6E-409C-BE32-E72D297353CC}">
                  <c16:uniqueId val="{00000001-7A69-4E6B-B61D-DB52F7EAD4C2}"/>
                </c:ext>
              </c:extLst>
            </c:dLbl>
            <c:dLbl>
              <c:idx val="1"/>
              <c:layout>
                <c:manualLayout>
                  <c:x val="0.23564064801178203"/>
                  <c:y val="3.1724133975024521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440353460972018"/>
                      <c:h val="0.1254637570037585"/>
                    </c:manualLayout>
                  </c15:layout>
                </c:ext>
                <c:ext xmlns:c16="http://schemas.microsoft.com/office/drawing/2014/chart" uri="{C3380CC4-5D6E-409C-BE32-E72D297353CC}">
                  <c16:uniqueId val="{00000003-7A69-4E6B-B61D-DB52F7EAD4C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other-b</c:v>
                </c:pt>
              </c:strCache>
            </c:strRef>
          </c:cat>
          <c:val>
            <c:numRef>
              <c:f>Sheet1!$B$2:$B$3</c:f>
              <c:numCache>
                <c:formatCode>0%</c:formatCode>
                <c:ptCount val="2"/>
                <c:pt idx="0">
                  <c:v>0.63</c:v>
                </c:pt>
                <c:pt idx="1">
                  <c:v>0.37</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1000" b="1" i="0" kern="1200" spc="0" baseline="0" dirty="0">
                <a:solidFill>
                  <a:schemeClr val="accent1"/>
                </a:solidFill>
                <a:effectLst/>
                <a:latin typeface="Lucida Sans" panose="020B0602030504020204" pitchFamily="34" charset="0"/>
              </a:rPr>
              <a:t>USED OIL GENERATION RATES BY PRDOUCT IN INDIA, 2020 AND 2021-a</a:t>
            </a:r>
            <a:endParaRPr lang="en-IN" sz="1000" dirty="0">
              <a:solidFill>
                <a:schemeClr val="accent1"/>
              </a:solidFill>
              <a:effectLst/>
            </a:endParaRPr>
          </a:p>
        </c:rich>
      </c:tx>
      <c:layout>
        <c:manualLayout>
          <c:xMode val="edge"/>
          <c:yMode val="edge"/>
          <c:x val="0.10179033884986244"/>
          <c:y val="4.960366640497803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en-US"/>
        </a:p>
      </c:txPr>
    </c:title>
    <c:autoTitleDeleted val="0"/>
    <c:plotArea>
      <c:layout>
        <c:manualLayout>
          <c:layoutTarget val="inner"/>
          <c:xMode val="edge"/>
          <c:yMode val="edge"/>
          <c:x val="0.13493769751626425"/>
          <c:y val="0.2085094229975831"/>
          <c:w val="0.83563170760019301"/>
          <c:h val="0.5916179117607558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PCMO</c:v>
                </c:pt>
                <c:pt idx="1">
                  <c:v>HDMO</c:v>
                </c:pt>
                <c:pt idx="2">
                  <c:v>Hydraulic Fluid</c:v>
                </c:pt>
                <c:pt idx="3">
                  <c:v>MCO</c:v>
                </c:pt>
                <c:pt idx="4">
                  <c:v>MWF</c:v>
                </c:pt>
                <c:pt idx="5">
                  <c:v>Industrial Engine Oil</c:v>
                </c:pt>
                <c:pt idx="6">
                  <c:v>Process Oils</c:v>
                </c:pt>
                <c:pt idx="7">
                  <c:v>All Other-b</c:v>
                </c:pt>
              </c:strCache>
            </c:strRef>
          </c:cat>
          <c:val>
            <c:numRef>
              <c:f>Sheet1!$B$2:$B$9</c:f>
              <c:numCache>
                <c:formatCode>0%</c:formatCode>
                <c:ptCount val="8"/>
                <c:pt idx="0">
                  <c:v>0.8</c:v>
                </c:pt>
                <c:pt idx="1">
                  <c:v>0.7</c:v>
                </c:pt>
                <c:pt idx="2">
                  <c:v>0.7</c:v>
                </c:pt>
                <c:pt idx="3">
                  <c:v>0.6</c:v>
                </c:pt>
                <c:pt idx="4">
                  <c:v>0.3</c:v>
                </c:pt>
                <c:pt idx="5">
                  <c:v>0.3</c:v>
                </c:pt>
                <c:pt idx="6">
                  <c:v>0.4</c:v>
                </c:pt>
                <c:pt idx="7">
                  <c:v>0.3</c:v>
                </c:pt>
              </c:numCache>
            </c:numRef>
          </c:val>
          <c:extLst>
            <c:ext xmlns:c16="http://schemas.microsoft.com/office/drawing/2014/chart" uri="{C3380CC4-5D6E-409C-BE32-E72D297353CC}">
              <c16:uniqueId val="{00000000-C3A5-4439-B043-3193E1CF4AE5}"/>
            </c:ext>
          </c:extLst>
        </c:ser>
        <c:dLbls>
          <c:dLblPos val="outEnd"/>
          <c:showLegendKey val="0"/>
          <c:showVal val="1"/>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RATES BY PRODUCT IN INDIA, 2020 AND 2021-a</a:t>
            </a:r>
            <a:endParaRPr lang="en-IN" sz="1000"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PCMO</c:v>
                </c:pt>
                <c:pt idx="1">
                  <c:v>HDMO</c:v>
                </c:pt>
                <c:pt idx="2">
                  <c:v>Hydraulic Fluid</c:v>
                </c:pt>
                <c:pt idx="3">
                  <c:v>Metalworking Fluids</c:v>
                </c:pt>
                <c:pt idx="4">
                  <c:v>Industrial Engine Oil</c:v>
                </c:pt>
                <c:pt idx="5">
                  <c:v>Process Oil</c:v>
                </c:pt>
                <c:pt idx="6">
                  <c:v>All Other-b</c:v>
                </c:pt>
              </c:strCache>
            </c:strRef>
          </c:cat>
          <c:val>
            <c:numRef>
              <c:f>Sheet1!$B$2:$B$8</c:f>
              <c:numCache>
                <c:formatCode>0%</c:formatCode>
                <c:ptCount val="7"/>
                <c:pt idx="0">
                  <c:v>0.64</c:v>
                </c:pt>
                <c:pt idx="1">
                  <c:v>0.7</c:v>
                </c:pt>
                <c:pt idx="2">
                  <c:v>0.7</c:v>
                </c:pt>
                <c:pt idx="3">
                  <c:v>0.48</c:v>
                </c:pt>
                <c:pt idx="4">
                  <c:v>0.48</c:v>
                </c:pt>
                <c:pt idx="5">
                  <c:v>0.65</c:v>
                </c:pt>
                <c:pt idx="6">
                  <c:v>0.55000000000000004</c:v>
                </c:pt>
              </c:numCache>
            </c:numRef>
          </c:val>
          <c:extLst>
            <c:ext xmlns:c16="http://schemas.microsoft.com/office/drawing/2014/chart" uri="{C3380CC4-5D6E-409C-BE32-E72D297353CC}">
              <c16:uniqueId val="{00000000-DE0F-4F30-BEC7-67946DA8A7FF}"/>
            </c:ext>
          </c:extLst>
        </c:ser>
        <c:dLbls>
          <c:showLegendKey val="0"/>
          <c:showVal val="0"/>
          <c:showCatName val="0"/>
          <c:showSerName val="0"/>
          <c:showPercent val="0"/>
          <c:showBubbleSize val="0"/>
        </c:dLbls>
        <c:gapWidth val="219"/>
        <c:overlap val="-27"/>
        <c:axId val="927915728"/>
        <c:axId val="927916976"/>
      </c:barChart>
      <c:catAx>
        <c:axId val="9279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927916976"/>
        <c:crosses val="autoZero"/>
        <c:auto val="1"/>
        <c:lblAlgn val="ctr"/>
        <c:lblOffset val="100"/>
        <c:noMultiLvlLbl val="0"/>
      </c:catAx>
      <c:valAx>
        <c:axId val="927916976"/>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79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DISPOSAL, 2021</a:t>
            </a:r>
            <a:endParaRPr lang="en-IN" sz="1000">
              <a:effectLst/>
            </a:endParaRPr>
          </a:p>
        </c:rich>
      </c:tx>
      <c:layout>
        <c:manualLayout>
          <c:xMode val="edge"/>
          <c:yMode val="edge"/>
          <c:x val="0.29648000185543821"/>
          <c:y val="8.0944359357263546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968005287998787"/>
          <c:y val="0.11322299406174334"/>
          <c:w val="0.5183131747706794"/>
          <c:h val="0.71217811073315829"/>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8EC-42A0-94B1-2252218A14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8EC-42A0-94B1-2252218A141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8EC-42A0-94B1-2252218A141D}"/>
              </c:ext>
            </c:extLst>
          </c:dPt>
          <c:dLbls>
            <c:dLbl>
              <c:idx val="0"/>
              <c:layout>
                <c:manualLayout>
                  <c:x val="-0.22327623995454188"/>
                  <c:y val="0.11197727949194985"/>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2406480117820325"/>
                      <c:h val="0.16836426746310817"/>
                    </c:manualLayout>
                  </c15:layout>
                </c:ext>
                <c:ext xmlns:c16="http://schemas.microsoft.com/office/drawing/2014/chart" uri="{C3380CC4-5D6E-409C-BE32-E72D297353CC}">
                  <c16:uniqueId val="{00000001-18EC-42A0-94B1-2252218A141D}"/>
                </c:ext>
              </c:extLst>
            </c:dLbl>
            <c:dLbl>
              <c:idx val="1"/>
              <c:layout>
                <c:manualLayout>
                  <c:x val="0.20891816358006796"/>
                  <c:y val="-4.676002674350652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EC-42A0-94B1-2252218A141D}"/>
                </c:ext>
              </c:extLst>
            </c:dLbl>
            <c:dLbl>
              <c:idx val="2"/>
              <c:layout>
                <c:manualLayout>
                  <c:x val="-0.12194612271404222"/>
                  <c:y val="5.774312466897262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241543260700659"/>
                      <c:h val="0.12789208778447639"/>
                    </c:manualLayout>
                  </c15:layout>
                </c:ext>
                <c:ext xmlns:c16="http://schemas.microsoft.com/office/drawing/2014/chart" uri="{C3380CC4-5D6E-409C-BE32-E72D297353CC}">
                  <c16:uniqueId val="{00000005-18EC-42A0-94B1-2252218A141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Re-refined-a</c:v>
                </c:pt>
                <c:pt idx="2">
                  <c:v>All other-b</c:v>
                </c:pt>
              </c:strCache>
            </c:strRef>
          </c:cat>
          <c:val>
            <c:numRef>
              <c:f>Sheet1!$B$2:$B$4</c:f>
              <c:numCache>
                <c:formatCode>0%</c:formatCode>
                <c:ptCount val="3"/>
                <c:pt idx="0">
                  <c:v>0.52</c:v>
                </c:pt>
                <c:pt idx="1">
                  <c:v>0.4</c:v>
                </c:pt>
                <c:pt idx="2">
                  <c:v>0.08</c:v>
                </c:pt>
              </c:numCache>
            </c:numRef>
          </c:val>
          <c:extLst>
            <c:ext xmlns:c16="http://schemas.microsoft.com/office/drawing/2014/chart" uri="{C3380CC4-5D6E-409C-BE32-E72D297353CC}">
              <c16:uniqueId val="{00000006-18EC-42A0-94B1-2252218A141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000" b="1" i="0" u="none" strike="noStrike" kern="1200" spc="0" baseline="0" dirty="0">
                <a:solidFill>
                  <a:srgbClr val="27638E"/>
                </a:solidFill>
                <a:effectLst/>
                <a:latin typeface="Lucida Sans" panose="020B0602030504020204" pitchFamily="34" charset="0"/>
                <a:ea typeface="+mn-ea"/>
                <a:cs typeface="+mn-cs"/>
              </a:rPr>
              <a:t>USED OIL DISPOSAL IN COUNTRY</a:t>
            </a:r>
            <a:r>
              <a:rPr lang="en-US" sz="1000" b="1" i="0" kern="1200" spc="0" baseline="0" dirty="0">
                <a:solidFill>
                  <a:srgbClr val="27638E"/>
                </a:solidFill>
                <a:effectLst/>
                <a:latin typeface="Lucida Sans" panose="020B0602030504020204" pitchFamily="34" charset="0"/>
              </a:rPr>
              <a:t>, 2020</a:t>
            </a:r>
            <a:endParaRPr lang="en-IN" sz="1000" dirty="0">
              <a:effectLst/>
            </a:endParaRPr>
          </a:p>
        </c:rich>
      </c:tx>
      <c:layout>
        <c:manualLayout>
          <c:xMode val="edge"/>
          <c:yMode val="edge"/>
          <c:x val="0.20758020091454443"/>
          <c:y val="6.885014831049945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1EB-43EE-BC5F-B3AEC23A792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1EB-43EE-BC5F-B3AEC23A792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1EB-43EE-BC5F-B3AEC23A7920}"/>
              </c:ext>
            </c:extLst>
          </c:dPt>
          <c:dLbls>
            <c:dLbl>
              <c:idx val="1"/>
              <c:layout>
                <c:manualLayout>
                  <c:x val="-1.3749142057457638E-2"/>
                  <c:y val="3.072660527722059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1EB-43EE-BC5F-B3AEC23A7920}"/>
                </c:ext>
              </c:extLst>
            </c:dLbl>
            <c:dLbl>
              <c:idx val="2"/>
              <c:layout>
                <c:manualLayout>
                  <c:x val="0.12235597707399253"/>
                  <c:y val="0.21411389316997231"/>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1EB-43EE-BC5F-B3AEC23A792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other-a</c:v>
                </c:pt>
              </c:strCache>
            </c:strRef>
          </c:cat>
          <c:val>
            <c:numRef>
              <c:f>Sheet1!$B$2:$B$4</c:f>
              <c:numCache>
                <c:formatCode>0%</c:formatCode>
                <c:ptCount val="3"/>
                <c:pt idx="0">
                  <c:v>0.67</c:v>
                </c:pt>
                <c:pt idx="1">
                  <c:v>0.14000000000000001</c:v>
                </c:pt>
                <c:pt idx="2">
                  <c:v>0.19</c:v>
                </c:pt>
              </c:numCache>
            </c:numRef>
          </c:val>
          <c:extLst>
            <c:ext xmlns:c16="http://schemas.microsoft.com/office/drawing/2014/chart" uri="{C3380CC4-5D6E-409C-BE32-E72D297353CC}">
              <c16:uniqueId val="{00000006-E1EB-43EE-BC5F-B3AEC23A7920}"/>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u="none" strike="noStrike" kern="1200" spc="0" baseline="0" dirty="0">
                <a:solidFill>
                  <a:srgbClr val="27638E"/>
                </a:solidFill>
                <a:effectLst/>
                <a:latin typeface="Lucida Sans" panose="020B0602030504020204" pitchFamily="34" charset="0"/>
                <a:ea typeface="+mn-ea"/>
                <a:cs typeface="+mn-cs"/>
              </a:rPr>
              <a:t>PROJECTED</a:t>
            </a:r>
            <a:r>
              <a:rPr lang="en-US" sz="1800" b="1" i="0" baseline="0" dirty="0">
                <a:effectLst/>
              </a:rPr>
              <a:t> </a:t>
            </a:r>
            <a:r>
              <a:rPr lang="en-US" sz="1000" b="1" i="0" u="none" strike="noStrike" kern="1200" spc="0" baseline="0" dirty="0">
                <a:solidFill>
                  <a:srgbClr val="27638E"/>
                </a:solidFill>
                <a:effectLst/>
                <a:latin typeface="Lucida Sans" panose="020B0602030504020204" pitchFamily="34" charset="0"/>
                <a:ea typeface="+mn-ea"/>
                <a:cs typeface="+mn-cs"/>
              </a:rPr>
              <a:t>FINISHED LUBRICANT MARKET IN INDIA, 2020-2030</a:t>
            </a:r>
          </a:p>
        </c:rich>
      </c:tx>
      <c:layout>
        <c:manualLayout>
          <c:xMode val="edge"/>
          <c:yMode val="edge"/>
          <c:x val="0.14825679439727427"/>
          <c:y val="1.1173739475505273E-3"/>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2020</c:v>
                </c:pt>
              </c:strCache>
            </c:strRef>
          </c:tx>
          <c:spPr>
            <a:solidFill>
              <a:schemeClr val="accent1"/>
            </a:solidFill>
            <a:ln>
              <a:noFill/>
            </a:ln>
            <a:effectLst/>
          </c:spPr>
          <c:invertIfNegative val="0"/>
          <c:dLbls>
            <c:dLbl>
              <c:idx val="0"/>
              <c:layout>
                <c:manualLayout>
                  <c:x val="-8.5368466602528288E-3"/>
                  <c:y val="4.934655892371057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B6A-4F0A-9617-A07398204CB2}"/>
                </c:ext>
              </c:extLst>
            </c:dLbl>
            <c:dLbl>
              <c:idx val="1"/>
              <c:layout>
                <c:manualLayout>
                  <c:x val="-2.8971515753204659E-3"/>
                  <c:y val="6.238097881158717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B6A-4F0A-9617-A07398204CB2}"/>
                </c:ext>
              </c:extLst>
            </c:dLbl>
            <c:dLbl>
              <c:idx val="2"/>
              <c:layout>
                <c:manualLayout>
                  <c:x val="-1.493948165544245E-2"/>
                  <c:y val="3.026113890195295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B6A-4F0A-9617-A07398204CB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Sheet1!$B$2:$B$4</c:f>
              <c:numCache>
                <c:formatCode>General</c:formatCode>
                <c:ptCount val="3"/>
                <c:pt idx="0">
                  <c:v>1383.9</c:v>
                </c:pt>
                <c:pt idx="1">
                  <c:v>724.2</c:v>
                </c:pt>
                <c:pt idx="2">
                  <c:v>408.6</c:v>
                </c:pt>
              </c:numCache>
            </c:numRef>
          </c:val>
          <c:extLst>
            <c:ext xmlns:c16="http://schemas.microsoft.com/office/drawing/2014/chart" uri="{C3380CC4-5D6E-409C-BE32-E72D297353CC}">
              <c16:uniqueId val="{00000003-0B6A-4F0A-9617-A07398204CB2}"/>
            </c:ext>
          </c:extLst>
        </c:ser>
        <c:ser>
          <c:idx val="1"/>
          <c:order val="1"/>
          <c:tx>
            <c:strRef>
              <c:f>Sheet1!$C$1</c:f>
              <c:strCache>
                <c:ptCount val="1"/>
                <c:pt idx="0">
                  <c:v>2021</c:v>
                </c:pt>
              </c:strCache>
            </c:strRef>
          </c:tx>
          <c:spPr>
            <a:solidFill>
              <a:schemeClr val="accent2"/>
            </a:solidFill>
            <a:ln>
              <a:noFill/>
            </a:ln>
            <a:effectLst/>
          </c:spPr>
          <c:invertIfNegative val="0"/>
          <c:dLbls>
            <c:dLbl>
              <c:idx val="0"/>
              <c:layout>
                <c:manualLayout>
                  <c:x val="-1.2805269990379262E-2"/>
                  <c:y val="-1.24761877615783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B6A-4F0A-9617-A07398204CB2}"/>
                </c:ext>
              </c:extLst>
            </c:dLbl>
            <c:dLbl>
              <c:idx val="1"/>
              <c:layout>
                <c:manualLayout>
                  <c:x val="-8.6914509698480368E-3"/>
                  <c:y val="-1.2476187761578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B6A-4F0A-9617-A07398204CB2}"/>
                </c:ext>
              </c:extLst>
            </c:dLbl>
            <c:dLbl>
              <c:idx val="2"/>
              <c:layout>
                <c:manualLayout>
                  <c:x val="-4.2684233301264144E-3"/>
                  <c:y val="-3.026113890195388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B6A-4F0A-9617-A07398204CB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Industrial</c:v>
                </c:pt>
                <c:pt idx="1">
                  <c:v>Commercial</c:v>
                </c:pt>
                <c:pt idx="2">
                  <c:v>Consumer</c:v>
                </c:pt>
              </c:strCache>
            </c:strRef>
          </c:cat>
          <c:val>
            <c:numRef>
              <c:f>Sheet1!$C$2:$C$4</c:f>
              <c:numCache>
                <c:formatCode>_(* #,##0.0_);_(* \(#,##0.0\);_(* "-"??_);_(@_)</c:formatCode>
                <c:ptCount val="3"/>
                <c:pt idx="0">
                  <c:v>1420.6</c:v>
                </c:pt>
                <c:pt idx="1">
                  <c:v>748.8</c:v>
                </c:pt>
                <c:pt idx="2">
                  <c:v>424.9</c:v>
                </c:pt>
              </c:numCache>
            </c:numRef>
          </c:val>
          <c:extLst>
            <c:ext xmlns:c16="http://schemas.microsoft.com/office/drawing/2014/chart" uri="{C3380CC4-5D6E-409C-BE32-E72D297353CC}">
              <c16:uniqueId val="{00000007-0B6A-4F0A-9617-A07398204CB2}"/>
            </c:ext>
          </c:extLst>
        </c:ser>
        <c:ser>
          <c:idx val="2"/>
          <c:order val="2"/>
          <c:tx>
            <c:strRef>
              <c:f>Sheet1!$D$1</c:f>
              <c:strCache>
                <c:ptCount val="1"/>
                <c:pt idx="0">
                  <c:v>2025</c:v>
                </c:pt>
              </c:strCache>
            </c:strRef>
          </c:tx>
          <c:spPr>
            <a:solidFill>
              <a:schemeClr val="accent3"/>
            </a:solidFill>
            <a:ln>
              <a:noFill/>
            </a:ln>
            <a:effectLst/>
          </c:spPr>
          <c:invertIfNegative val="0"/>
          <c:dLbls>
            <c:dLbl>
              <c:idx val="0"/>
              <c:layout>
                <c:manualLayout>
                  <c:x val="-1.6465358971881342E-2"/>
                  <c:y val="-2.327779915534843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B6A-4F0A-9617-A07398204CB2}"/>
                </c:ext>
              </c:extLst>
            </c:dLbl>
            <c:dLbl>
              <c:idx val="1"/>
              <c:layout>
                <c:manualLayout>
                  <c:x val="-1.2805269990379321E-2"/>
                  <c:y val="1.396470008851897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B6A-4F0A-9617-A07398204CB2}"/>
                </c:ext>
              </c:extLst>
            </c:dLbl>
            <c:dLbl>
              <c:idx val="2"/>
              <c:layout>
                <c:manualLayout>
                  <c:x val="-1.0062723976691876E-2"/>
                  <c:y val="-1.629643881343398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B6A-4F0A-9617-A07398204CB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Industrial</c:v>
                </c:pt>
                <c:pt idx="1">
                  <c:v>Commercial</c:v>
                </c:pt>
                <c:pt idx="2">
                  <c:v>Consumer</c:v>
                </c:pt>
              </c:strCache>
            </c:strRef>
          </c:cat>
          <c:val>
            <c:numRef>
              <c:f>Sheet1!$D$2:$D$4</c:f>
              <c:numCache>
                <c:formatCode>_(* #,##0.0_);_(* \(#,##0.0\);_(* "-"??_);_(@_)</c:formatCode>
                <c:ptCount val="3"/>
                <c:pt idx="0">
                  <c:v>1574.9</c:v>
                </c:pt>
                <c:pt idx="1">
                  <c:v>854.2</c:v>
                </c:pt>
                <c:pt idx="2">
                  <c:v>497.2</c:v>
                </c:pt>
              </c:numCache>
            </c:numRef>
          </c:val>
          <c:extLst>
            <c:ext xmlns:c16="http://schemas.microsoft.com/office/drawing/2014/chart" uri="{C3380CC4-5D6E-409C-BE32-E72D297353CC}">
              <c16:uniqueId val="{0000000B-0B6A-4F0A-9617-A07398204CB2}"/>
            </c:ext>
          </c:extLst>
        </c:ser>
        <c:ser>
          <c:idx val="3"/>
          <c:order val="3"/>
          <c:tx>
            <c:strRef>
              <c:f>Sheet1!$E$1</c:f>
              <c:strCache>
                <c:ptCount val="1"/>
                <c:pt idx="0">
                  <c:v>2030</c:v>
                </c:pt>
              </c:strCache>
            </c:strRef>
          </c:tx>
          <c:spPr>
            <a:solidFill>
              <a:schemeClr val="accent4"/>
            </a:solidFill>
            <a:ln>
              <a:noFill/>
            </a:ln>
            <a:effectLst/>
          </c:spPr>
          <c:invertIfNegative val="0"/>
          <c:dLbls>
            <c:dLbl>
              <c:idx val="2"/>
              <c:layout>
                <c:manualLayout>
                  <c:x val="-4.2684233301264144E-3"/>
                  <c:y val="-2.513843956402424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B6A-4F0A-9617-A07398204CB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Industrial</c:v>
                </c:pt>
                <c:pt idx="1">
                  <c:v>Commercial</c:v>
                </c:pt>
                <c:pt idx="2">
                  <c:v>Consumer</c:v>
                </c:pt>
              </c:strCache>
            </c:strRef>
          </c:cat>
          <c:val>
            <c:numRef>
              <c:f>Sheet1!$E$2:$E$4</c:f>
              <c:numCache>
                <c:formatCode>_(* #,##0.0_);_(* \(#,##0.0\);_(* "-"??_);_(@_)</c:formatCode>
                <c:ptCount val="3"/>
                <c:pt idx="0">
                  <c:v>1678.4</c:v>
                </c:pt>
                <c:pt idx="1">
                  <c:v>913.2</c:v>
                </c:pt>
                <c:pt idx="2">
                  <c:v>541.9</c:v>
                </c:pt>
              </c:numCache>
            </c:numRef>
          </c:val>
          <c:extLst>
            <c:ext xmlns:c16="http://schemas.microsoft.com/office/drawing/2014/chart" uri="{C3380CC4-5D6E-409C-BE32-E72D297353CC}">
              <c16:uniqueId val="{0000000C-0B6A-4F0A-9617-A07398204CB2}"/>
            </c:ext>
          </c:extLst>
        </c:ser>
        <c:dLbls>
          <c:showLegendKey val="0"/>
          <c:showVal val="0"/>
          <c:showCatName val="0"/>
          <c:showSerName val="0"/>
          <c:showPercent val="0"/>
          <c:showBubbleSize val="0"/>
        </c:dLbls>
        <c:gapWidth val="219"/>
        <c:overlap val="-27"/>
        <c:axId val="513041119"/>
        <c:axId val="513043199"/>
      </c:barChart>
      <c:catAx>
        <c:axId val="51304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3199"/>
        <c:crosses val="autoZero"/>
        <c:auto val="1"/>
        <c:lblAlgn val="ctr"/>
        <c:lblOffset val="100"/>
        <c:noMultiLvlLbl val="0"/>
      </c:catAx>
      <c:valAx>
        <c:axId val="5130431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3041119"/>
        <c:crosses val="autoZero"/>
        <c:crossBetween val="between"/>
      </c:valAx>
      <c:spPr>
        <a:noFill/>
        <a:ln>
          <a:noFill/>
        </a:ln>
        <a:effectLst/>
      </c:spPr>
    </c:plotArea>
    <c:legend>
      <c:legendPos val="b"/>
      <c:layout>
        <c:manualLayout>
          <c:xMode val="edge"/>
          <c:yMode val="edge"/>
          <c:x val="0.33616959420569936"/>
          <c:y val="0.95940795213957808"/>
          <c:w val="0.3980897965356871"/>
          <c:h val="4.059204786042188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0F-4A68-B4AB-1BDE6A7BB9D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0F-4A68-B4AB-1BDE6A7BB9D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0.48</c:v>
                </c:pt>
                <c:pt idx="1">
                  <c:v>0.52</c:v>
                </c:pt>
              </c:numCache>
            </c:numRef>
          </c:val>
          <c:extLst>
            <c:ext xmlns:c16="http://schemas.microsoft.com/office/drawing/2014/chart" uri="{C3380CC4-5D6E-409C-BE32-E72D297353CC}">
              <c16:uniqueId val="{00000004-690F-4A68-B4AB-1BDE6A7BB9D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5B-43B5-92DB-FB3A9D2677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5B-43B5-92DB-FB3A9D2677E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0.66</c:v>
                </c:pt>
                <c:pt idx="1">
                  <c:v>0.34</c:v>
                </c:pt>
              </c:numCache>
            </c:numRef>
          </c:val>
          <c:extLst>
            <c:ext xmlns:c16="http://schemas.microsoft.com/office/drawing/2014/chart" uri="{C3380CC4-5D6E-409C-BE32-E72D297353CC}">
              <c16:uniqueId val="{00000004-F25B-43B5-92DB-FB3A9D2677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8A-4E62-A17D-27B59AA26C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8A-4E62-A17D-27B59AA26C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8A-4E62-A17D-27B59AA26CFE}"/>
              </c:ext>
            </c:extLst>
          </c:dPt>
          <c:dLbls>
            <c:dLbl>
              <c:idx val="0"/>
              <c:layout>
                <c:manualLayout>
                  <c:x val="-0.1356390592173809"/>
                  <c:y val="-0.1261294849218578"/>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8A-4E62-A17D-27B59AA26CFE}"/>
                </c:ext>
              </c:extLst>
            </c:dLbl>
            <c:dLbl>
              <c:idx val="1"/>
              <c:layout>
                <c:manualLayout>
                  <c:x val="1.098627313668221E-2"/>
                  <c:y val="-1.607693154303323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8A-4E62-A17D-27B59AA26CFE}"/>
                </c:ext>
              </c:extLst>
            </c:dLbl>
            <c:dLbl>
              <c:idx val="2"/>
              <c:layout>
                <c:manualLayout>
                  <c:x val="-6.0888961921798414E-3"/>
                  <c:y val="7.074830943523634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433016575353264"/>
                      <c:h val="0.19551159538056626"/>
                    </c:manualLayout>
                  </c15:layout>
                </c:ext>
                <c:ext xmlns:c16="http://schemas.microsoft.com/office/drawing/2014/chart" uri="{C3380CC4-5D6E-409C-BE32-E72D297353CC}">
                  <c16:uniqueId val="{00000005-1F8A-4E62-A17D-27B59AA26C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other-a</c:v>
                </c:pt>
              </c:strCache>
            </c:strRef>
          </c:cat>
          <c:val>
            <c:numRef>
              <c:f>Sheet1!$B$2:$B$4</c:f>
              <c:numCache>
                <c:formatCode>0%</c:formatCode>
                <c:ptCount val="3"/>
                <c:pt idx="0">
                  <c:v>0.65</c:v>
                </c:pt>
                <c:pt idx="1">
                  <c:v>0.16</c:v>
                </c:pt>
                <c:pt idx="2">
                  <c:v>0.19</c:v>
                </c:pt>
              </c:numCache>
            </c:numRef>
          </c:val>
          <c:extLst>
            <c:ext xmlns:c16="http://schemas.microsoft.com/office/drawing/2014/chart" uri="{C3380CC4-5D6E-409C-BE32-E72D297353CC}">
              <c16:uniqueId val="{00000006-1F8A-4E62-A17D-27B59AA26C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2025</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A69-4E6B-B61D-DB52F7EAD4C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A69-4E6B-B61D-DB52F7EAD4C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0.63</c:v>
                </c:pt>
                <c:pt idx="1">
                  <c:v>0.37</c:v>
                </c:pt>
              </c:numCache>
            </c:numRef>
          </c:val>
          <c:extLst>
            <c:ext xmlns:c16="http://schemas.microsoft.com/office/drawing/2014/chart" uri="{C3380CC4-5D6E-409C-BE32-E72D297353CC}">
              <c16:uniqueId val="{00000004-7A69-4E6B-B61D-DB52F7EAD4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GENERATION,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DB-4969-8BED-1064A49868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DB-4969-8BED-1064A498685C}"/>
              </c:ext>
            </c:extLst>
          </c:dPt>
          <c:dLbls>
            <c:dLbl>
              <c:idx val="0"/>
              <c:layout>
                <c:manualLayout>
                  <c:x val="-0.25010505150662449"/>
                  <c:y val="-9.209230054272056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539457148955036"/>
                      <c:h val="0.1833584265723813"/>
                    </c:manualLayout>
                  </c15:layout>
                </c:ext>
                <c:ext xmlns:c16="http://schemas.microsoft.com/office/drawing/2014/chart" uri="{C3380CC4-5D6E-409C-BE32-E72D297353CC}">
                  <c16:uniqueId val="{00000001-69DB-4969-8BED-1064A498685C}"/>
                </c:ext>
              </c:extLst>
            </c:dLbl>
            <c:dLbl>
              <c:idx val="1"/>
              <c:layout>
                <c:manualLayout>
                  <c:x val="0.25948399093812285"/>
                  <c:y val="9.568473289288810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836036691592656"/>
                      <c:h val="0.13050805656034201"/>
                    </c:manualLayout>
                  </c15:layout>
                </c:ext>
                <c:ext xmlns:c16="http://schemas.microsoft.com/office/drawing/2014/chart" uri="{C3380CC4-5D6E-409C-BE32-E72D297353CC}">
                  <c16:uniqueId val="{00000003-69DB-4969-8BED-1064A498685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Used oil generated</c:v>
                </c:pt>
                <c:pt idx="1">
                  <c:v>Lubricant lost</c:v>
                </c:pt>
              </c:strCache>
            </c:strRef>
          </c:cat>
          <c:val>
            <c:numRef>
              <c:f>Sheet1!$B$2:$B$3</c:f>
              <c:numCache>
                <c:formatCode>0%</c:formatCode>
                <c:ptCount val="2"/>
                <c:pt idx="0">
                  <c:v>0.49</c:v>
                </c:pt>
                <c:pt idx="1">
                  <c:v>0.51</c:v>
                </c:pt>
              </c:numCache>
            </c:numRef>
          </c:val>
          <c:extLst>
            <c:ext xmlns:c16="http://schemas.microsoft.com/office/drawing/2014/chart" uri="{C3380CC4-5D6E-409C-BE32-E72D297353CC}">
              <c16:uniqueId val="{00000004-69DB-4969-8BED-1064A498685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COLLECTION,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87-4DE0-89AC-B9037CF2E00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987-4DE0-89AC-B9037CF2E00C}"/>
              </c:ext>
            </c:extLst>
          </c:dPt>
          <c:dLbls>
            <c:dLbl>
              <c:idx val="0"/>
              <c:layout>
                <c:manualLayout>
                  <c:x val="-0.25635767779429008"/>
                  <c:y val="-4.1361720399716355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1493402863850539"/>
                      <c:h val="0.11864368778212908"/>
                    </c:manualLayout>
                  </c15:layout>
                </c:ext>
                <c:ext xmlns:c16="http://schemas.microsoft.com/office/drawing/2014/chart" uri="{C3380CC4-5D6E-409C-BE32-E72D297353CC}">
                  <c16:uniqueId val="{00000001-1987-4DE0-89AC-B9037CF2E00C}"/>
                </c:ext>
              </c:extLst>
            </c:dLbl>
            <c:dLbl>
              <c:idx val="1"/>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32616234230273"/>
                      <c:h val="0.18551558453205638"/>
                    </c:manualLayout>
                  </c15:layout>
                </c:ext>
                <c:ext xmlns:c16="http://schemas.microsoft.com/office/drawing/2014/chart" uri="{C3380CC4-5D6E-409C-BE32-E72D297353CC}">
                  <c16:uniqueId val="{00000003-1987-4DE0-89AC-B9037CF2E00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Collected</c:v>
                </c:pt>
                <c:pt idx="1">
                  <c:v>Not collected</c:v>
                </c:pt>
              </c:strCache>
            </c:strRef>
          </c:cat>
          <c:val>
            <c:numRef>
              <c:f>Sheet1!$B$2:$B$3</c:f>
              <c:numCache>
                <c:formatCode>0%</c:formatCode>
                <c:ptCount val="2"/>
                <c:pt idx="0">
                  <c:v>0.68</c:v>
                </c:pt>
                <c:pt idx="1">
                  <c:v>0.32</c:v>
                </c:pt>
              </c:numCache>
            </c:numRef>
          </c:val>
          <c:extLst>
            <c:ext xmlns:c16="http://schemas.microsoft.com/office/drawing/2014/chart" uri="{C3380CC4-5D6E-409C-BE32-E72D297353CC}">
              <c16:uniqueId val="{00000004-1987-4DE0-89AC-B9037CF2E00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DISPOSAL, 2030</a:t>
            </a:r>
            <a:endParaRPr lang="en-IN"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36B-4253-9FC2-62A3308AF9A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36B-4253-9FC2-62A3308AF9A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36B-4253-9FC2-62A3308AF9A9}"/>
              </c:ext>
            </c:extLst>
          </c:dPt>
          <c:dLbls>
            <c:dLbl>
              <c:idx val="0"/>
              <c:layout>
                <c:manualLayout>
                  <c:x val="-0.25948399093812285"/>
                  <c:y val="-2.0382255184652722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7585511434059534"/>
                      <c:h val="9.7072108185378342E-2"/>
                    </c:manualLayout>
                  </c15:layout>
                </c:ext>
                <c:ext xmlns:c16="http://schemas.microsoft.com/office/drawing/2014/chart" uri="{C3380CC4-5D6E-409C-BE32-E72D297353CC}">
                  <c16:uniqueId val="{00000001-436B-4253-9FC2-62A3308AF9A9}"/>
                </c:ext>
              </c:extLst>
            </c:dLbl>
            <c:dLbl>
              <c:idx val="1"/>
              <c:layout>
                <c:manualLayout>
                  <c:x val="0.22453734873383091"/>
                  <c:y val="-6.657804767353062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9806769231072202"/>
                      <c:h val="0.13460665668372462"/>
                    </c:manualLayout>
                  </c15:layout>
                </c:ext>
                <c:ext xmlns:c16="http://schemas.microsoft.com/office/drawing/2014/chart" uri="{C3380CC4-5D6E-409C-BE32-E72D297353CC}">
                  <c16:uniqueId val="{00000003-436B-4253-9FC2-62A3308AF9A9}"/>
                </c:ext>
              </c:extLst>
            </c:dLbl>
            <c:dLbl>
              <c:idx val="2"/>
              <c:layout>
                <c:manualLayout>
                  <c:x val="0.1438105276995037"/>
                  <c:y val="0.21249092974527187"/>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fld id="{85428221-5381-413A-AFAE-048EB9772310}" type="CATEGORYNAME">
                      <a:rPr lang="en-US">
                        <a:solidFill>
                          <a:schemeClr val="bg1"/>
                        </a:solidFill>
                      </a:rPr>
                      <a:pPr>
                        <a:defRPr sz="900">
                          <a:solidFill>
                            <a:schemeClr val="bg1"/>
                          </a:solidFill>
                        </a:defRPr>
                      </a:pPr>
                      <a:t>[CATEGORY NAME]</a:t>
                    </a:fld>
                    <a:r>
                      <a:rPr lang="en-US" baseline="0" dirty="0">
                        <a:solidFill>
                          <a:schemeClr val="bg1"/>
                        </a:solidFill>
                      </a:rPr>
                      <a:t>, </a:t>
                    </a:r>
                    <a:fld id="{104E9AF8-4007-4846-B8EC-014D96187CC0}" type="VALUE">
                      <a:rPr lang="en-US" baseline="0">
                        <a:solidFill>
                          <a:schemeClr val="bg1"/>
                        </a:solidFill>
                      </a:rPr>
                      <a:pPr>
                        <a:defRPr sz="900">
                          <a:solidFill>
                            <a:schemeClr val="bg1"/>
                          </a:solidFill>
                        </a:defRPr>
                      </a:pPr>
                      <a:t>[VALUE]</a:t>
                    </a:fld>
                    <a:endParaRPr lang="en-US" baseline="0" dirty="0">
                      <a:solidFill>
                        <a:schemeClr val="bg1"/>
                      </a:solidFill>
                    </a:endParaRP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148840206185566"/>
                      <c:h val="0.1852701141617667"/>
                    </c:manualLayout>
                  </c15:layout>
                  <c15:dlblFieldTable/>
                  <c15:showDataLabelsRange val="0"/>
                </c:ext>
                <c:ext xmlns:c16="http://schemas.microsoft.com/office/drawing/2014/chart" uri="{C3380CC4-5D6E-409C-BE32-E72D297353CC}">
                  <c16:uniqueId val="{00000005-436B-4253-9FC2-62A3308AF9A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Fuel</c:v>
                </c:pt>
                <c:pt idx="1">
                  <c:v>Re-refined</c:v>
                </c:pt>
                <c:pt idx="2">
                  <c:v>All other-a</c:v>
                </c:pt>
              </c:strCache>
            </c:strRef>
          </c:cat>
          <c:val>
            <c:numRef>
              <c:f>Sheet1!$B$2:$B$4</c:f>
              <c:numCache>
                <c:formatCode>0%</c:formatCode>
                <c:ptCount val="3"/>
                <c:pt idx="0">
                  <c:v>0.66</c:v>
                </c:pt>
                <c:pt idx="1">
                  <c:v>0.18</c:v>
                </c:pt>
                <c:pt idx="2">
                  <c:v>0.16</c:v>
                </c:pt>
              </c:numCache>
            </c:numRef>
          </c:val>
          <c:extLst>
            <c:ext xmlns:c16="http://schemas.microsoft.com/office/drawing/2014/chart" uri="{C3380CC4-5D6E-409C-BE32-E72D297353CC}">
              <c16:uniqueId val="{00000006-436B-4253-9FC2-62A3308AF9A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b="1" i="0" kern="1200" spc="0" baseline="0" dirty="0">
                <a:solidFill>
                  <a:srgbClr val="27638E"/>
                </a:solidFill>
                <a:effectLst/>
                <a:latin typeface="Lucida Sans" panose="020B0602030504020204" pitchFamily="34" charset="0"/>
              </a:rPr>
              <a:t>USED OIL RE-REFINING, 2030</a:t>
            </a:r>
            <a:endParaRPr lang="en-IN" sz="1000" dirty="0">
              <a:effectLst/>
            </a:endParaRPr>
          </a:p>
        </c:rich>
      </c:tx>
      <c:layout>
        <c:manualLayout>
          <c:xMode val="edge"/>
          <c:yMode val="edge"/>
          <c:x val="0.26241583263442586"/>
          <c:y val="2.1571579596750743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4EA-4C24-A1EB-9D85D5CB27F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4EA-4C24-A1EB-9D85D5CB27F9}"/>
              </c:ext>
            </c:extLst>
          </c:dPt>
          <c:dLbls>
            <c:dLbl>
              <c:idx val="0"/>
              <c:layout>
                <c:manualLayout>
                  <c:x val="-0.21087105238346915"/>
                  <c:y val="-1.1772647101188146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18118560133402489"/>
                      <c:h val="0.13460665668372462"/>
                    </c:manualLayout>
                  </c15:layout>
                </c:ext>
                <c:ext xmlns:c16="http://schemas.microsoft.com/office/drawing/2014/chart" uri="{C3380CC4-5D6E-409C-BE32-E72D297353CC}">
                  <c16:uniqueId val="{00000001-74EA-4C24-A1EB-9D85D5CB27F9}"/>
                </c:ext>
              </c:extLst>
            </c:dLbl>
            <c:dLbl>
              <c:idx val="1"/>
              <c:layout>
                <c:manualLayout>
                  <c:x val="0.25323136465045726"/>
                  <c:y val="4.3581384983734693E-3"/>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0242877606317417"/>
                      <c:h val="0.13697953043936723"/>
                    </c:manualLayout>
                  </c15:layout>
                </c:ext>
                <c:ext xmlns:c16="http://schemas.microsoft.com/office/drawing/2014/chart" uri="{C3380CC4-5D6E-409C-BE32-E72D297353CC}">
                  <c16:uniqueId val="{00000003-74EA-4C24-A1EB-9D85D5CB27F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Basestock</c:v>
                </c:pt>
                <c:pt idx="1">
                  <c:v>All other</c:v>
                </c:pt>
              </c:strCache>
            </c:strRef>
          </c:cat>
          <c:val>
            <c:numRef>
              <c:f>Sheet1!$B$2:$B$3</c:f>
              <c:numCache>
                <c:formatCode>0%</c:formatCode>
                <c:ptCount val="2"/>
                <c:pt idx="0">
                  <c:v>0.63</c:v>
                </c:pt>
                <c:pt idx="1">
                  <c:v>0.37</c:v>
                </c:pt>
              </c:numCache>
            </c:numRef>
          </c:val>
          <c:extLst>
            <c:ext xmlns:c16="http://schemas.microsoft.com/office/drawing/2014/chart" uri="{C3380CC4-5D6E-409C-BE32-E72D297353CC}">
              <c16:uniqueId val="{00000004-74EA-4C24-A1EB-9D85D5CB27F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0.03323</cdr:y>
    </cdr:from>
    <cdr:to>
      <cdr:x>0.06611</cdr:x>
      <cdr:y>0.08138</cdr:y>
    </cdr:to>
    <cdr:sp macro="" textlink="">
      <cdr:nvSpPr>
        <cdr:cNvPr id="2" name="TextBox 10">
          <a:extLst xmlns:a="http://schemas.openxmlformats.org/drawingml/2006/main">
            <a:ext uri="{FF2B5EF4-FFF2-40B4-BE49-F238E27FC236}">
              <a16:creationId xmlns:a16="http://schemas.microsoft.com/office/drawing/2014/main" id="{F5F5DDFF-A5E8-46E1-8DEC-0302D29C4707}"/>
            </a:ext>
          </a:extLst>
        </cdr:cNvPr>
        <cdr:cNvSpPr txBox="1"/>
      </cdr:nvSpPr>
      <cdr:spPr>
        <a:xfrm xmlns:a="http://schemas.openxmlformats.org/drawingml/2006/main">
          <a:off x="0" y="171473"/>
          <a:ext cx="392359" cy="2484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l"/>
          <a:r>
            <a:rPr lang="en-US" sz="1000" dirty="0">
              <a:latin typeface="+mj-lt"/>
            </a:rPr>
            <a:t>KT</a:t>
          </a:r>
          <a:endParaRPr lang="en-IN" sz="1000" dirty="0">
            <a:latin typeface="+mj-lt"/>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0.61443</cdr:x>
      <cdr:y>0.85308</cdr:y>
    </cdr:from>
    <cdr:to>
      <cdr:x>1</cdr:x>
      <cdr:y>0.97333</cdr:y>
    </cdr:to>
    <cdr:sp macro="" textlink="">
      <cdr:nvSpPr>
        <cdr:cNvPr id="2" name="TextBox 1">
          <a:extLst xmlns:a="http://schemas.openxmlformats.org/drawingml/2006/main">
            <a:ext uri="{FF2B5EF4-FFF2-40B4-BE49-F238E27FC236}">
              <a16:creationId xmlns:a16="http://schemas.microsoft.com/office/drawing/2014/main" id="{3E058979-9C51-46B8-9B5A-6F38E5C57642}"/>
            </a:ext>
          </a:extLst>
        </cdr:cNvPr>
        <cdr:cNvSpPr txBox="1"/>
      </cdr:nvSpPr>
      <cdr:spPr>
        <a:xfrm xmlns:a="http://schemas.openxmlformats.org/drawingml/2006/main">
          <a:off x="3304659" y="2620036"/>
          <a:ext cx="2073791" cy="36933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l"/>
          <a:r>
            <a:rPr lang="en-US" sz="900" dirty="0">
              <a:latin typeface="+mj-lt"/>
            </a:rPr>
            <a:t>a- Burn material, asphalt mixture, exports, regeneration, etc.</a:t>
          </a:r>
        </a:p>
      </cdr:txBody>
    </cdr:sp>
  </cdr:relSizeAnchor>
</c:userShapes>
</file>

<file path=ppt/drawings/drawing3.xml><?xml version="1.0" encoding="utf-8"?>
<c:userShapes xmlns:c="http://schemas.openxmlformats.org/drawingml/2006/chart">
  <cdr:relSizeAnchor xmlns:cdr="http://schemas.openxmlformats.org/drawingml/2006/chartDrawing">
    <cdr:from>
      <cdr:x>0.6034</cdr:x>
      <cdr:y>0.87643</cdr:y>
    </cdr:from>
    <cdr:to>
      <cdr:x>1</cdr:x>
      <cdr:y>0.99669</cdr:y>
    </cdr:to>
    <cdr:sp macro="" textlink="">
      <cdr:nvSpPr>
        <cdr:cNvPr id="2" name="TextBox 1">
          <a:extLst xmlns:a="http://schemas.openxmlformats.org/drawingml/2006/main">
            <a:ext uri="{FF2B5EF4-FFF2-40B4-BE49-F238E27FC236}">
              <a16:creationId xmlns:a16="http://schemas.microsoft.com/office/drawing/2014/main" id="{3E058979-9C51-46B8-9B5A-6F38E5C57642}"/>
            </a:ext>
          </a:extLst>
        </cdr:cNvPr>
        <cdr:cNvSpPr txBox="1"/>
      </cdr:nvSpPr>
      <cdr:spPr>
        <a:xfrm xmlns:a="http://schemas.openxmlformats.org/drawingml/2006/main">
          <a:off x="3245367" y="2691771"/>
          <a:ext cx="2133083" cy="369332"/>
        </a:xfrm>
        <a:prstGeom xmlns:a="http://schemas.openxmlformats.org/drawingml/2006/main" prst="rect">
          <a:avLst/>
        </a:prstGeom>
        <a:noFill xmlns:a="http://schemas.openxmlformats.org/drawingml/2006/main"/>
      </cdr:spPr>
      <cdr:txBody>
        <a:bodyPr xmlns:a="http://schemas.openxmlformats.org/drawingml/2006/main" vertOverflow="clip" wrap="square" rtlCol="0">
          <a:spAutoFit/>
        </a:bodyPr>
        <a:lstStyle xmlns:a="http://schemas.openxmlformats.org/drawingml/2006/main"/>
        <a:p xmlns:a="http://schemas.openxmlformats.org/drawingml/2006/main">
          <a:pPr algn="l"/>
          <a:r>
            <a:rPr lang="en-US" sz="900" dirty="0">
              <a:latin typeface="+mj-lt"/>
            </a:rPr>
            <a:t>a – burn material, asphalt mixture, exports, regeneration, etc.</a:t>
          </a:r>
        </a:p>
      </cdr:txBody>
    </cdr:sp>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0.0944</cdr:x>
      <cdr:y>0.07508</cdr:y>
    </cdr:to>
    <cdr:sp macro="" textlink="">
      <cdr:nvSpPr>
        <cdr:cNvPr id="2" name="TextBox 10">
          <a:extLst xmlns:a="http://schemas.openxmlformats.org/drawingml/2006/main">
            <a:ext uri="{FF2B5EF4-FFF2-40B4-BE49-F238E27FC236}">
              <a16:creationId xmlns:a16="http://schemas.microsoft.com/office/drawing/2014/main" id="{F5F5DDFF-A5E8-46E1-8DEC-0302D29C4707}"/>
            </a:ext>
          </a:extLst>
        </cdr:cNvPr>
        <cdr:cNvSpPr txBox="1"/>
      </cdr:nvSpPr>
      <cdr:spPr>
        <a:xfrm xmlns:a="http://schemas.openxmlformats.org/drawingml/2006/main">
          <a:off x="0" y="0"/>
          <a:ext cx="527411" cy="2308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l"/>
          <a:r>
            <a:rPr lang="en-US" sz="900" dirty="0">
              <a:latin typeface="+mj-lt"/>
            </a:rPr>
            <a:t>KT</a:t>
          </a:r>
          <a:endParaRPr lang="en-IN" sz="900" dirty="0">
            <a:latin typeface="+mj-lt"/>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cdr:x>
      <cdr:y>0</cdr:y>
    </cdr:from>
    <cdr:to>
      <cdr:x>0.0944</cdr:x>
      <cdr:y>0.0787</cdr:y>
    </cdr:to>
    <cdr:sp macro="" textlink="">
      <cdr:nvSpPr>
        <cdr:cNvPr id="2" name="TextBox 10">
          <a:extLst xmlns:a="http://schemas.openxmlformats.org/drawingml/2006/main">
            <a:ext uri="{FF2B5EF4-FFF2-40B4-BE49-F238E27FC236}">
              <a16:creationId xmlns:a16="http://schemas.microsoft.com/office/drawing/2014/main" id="{F5F5DDFF-A5E8-46E1-8DEC-0302D29C4707}"/>
            </a:ext>
          </a:extLst>
        </cdr:cNvPr>
        <cdr:cNvSpPr txBox="1"/>
      </cdr:nvSpPr>
      <cdr:spPr>
        <a:xfrm xmlns:a="http://schemas.openxmlformats.org/drawingml/2006/main">
          <a:off x="-6060005" y="-3331218"/>
          <a:ext cx="510524" cy="231669"/>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l"/>
          <a:r>
            <a:rPr lang="en-US" sz="900" dirty="0">
              <a:latin typeface="+mj-lt"/>
            </a:rPr>
            <a:t>KT</a:t>
          </a:r>
          <a:endParaRPr lang="en-IN" sz="900" dirty="0">
            <a:latin typeface="+mj-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9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970338" y="0"/>
            <a:ext cx="3038475" cy="469900"/>
          </a:xfrm>
          <a:prstGeom prst="rect">
            <a:avLst/>
          </a:prstGeom>
        </p:spPr>
        <p:txBody>
          <a:bodyPr vert="horz" lIns="91440" tIns="45720" rIns="91440" bIns="45720" rtlCol="0"/>
          <a:lstStyle>
            <a:lvl1pPr algn="r">
              <a:defRPr sz="1200"/>
            </a:lvl1pPr>
          </a:lstStyle>
          <a:p>
            <a:fld id="{81A218C8-BCFC-4A2E-B091-1C9550E39553}" type="datetimeFigureOut">
              <a:rPr lang="en-IN" smtClean="0"/>
              <a:t>24-03-2022</a:t>
            </a:fld>
            <a:endParaRPr lang="en-IN"/>
          </a:p>
        </p:txBody>
      </p:sp>
      <p:sp>
        <p:nvSpPr>
          <p:cNvPr id="4" name="Slide Image Placeholder 3"/>
          <p:cNvSpPr>
            <a:spLocks noGrp="1" noRot="1" noChangeAspect="1"/>
          </p:cNvSpPr>
          <p:nvPr>
            <p:ph type="sldImg" idx="2"/>
          </p:nvPr>
        </p:nvSpPr>
        <p:spPr>
          <a:xfrm>
            <a:off x="693738" y="1171575"/>
            <a:ext cx="5622925" cy="31638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01675" y="4510088"/>
            <a:ext cx="5607050" cy="36909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902700"/>
            <a:ext cx="3038475" cy="469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970338" y="8902700"/>
            <a:ext cx="3038475" cy="469900"/>
          </a:xfrm>
          <a:prstGeom prst="rect">
            <a:avLst/>
          </a:prstGeom>
        </p:spPr>
        <p:txBody>
          <a:bodyPr vert="horz" lIns="91440" tIns="45720" rIns="91440" bIns="45720" rtlCol="0" anchor="b"/>
          <a:lstStyle>
            <a:lvl1pPr algn="r">
              <a:defRPr sz="1200"/>
            </a:lvl1pPr>
          </a:lstStyle>
          <a:p>
            <a:fld id="{B46F883C-4207-4A92-8337-22934937F2AF}" type="slidenum">
              <a:rPr lang="en-IN" smtClean="0"/>
              <a:t>‹#›</a:t>
            </a:fld>
            <a:endParaRPr lang="en-IN"/>
          </a:p>
        </p:txBody>
      </p:sp>
    </p:spTree>
    <p:extLst>
      <p:ext uri="{BB962C8B-B14F-4D97-AF65-F5344CB8AC3E}">
        <p14:creationId xmlns:p14="http://schemas.microsoft.com/office/powerpoint/2010/main" val="1719215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68C5E8-3213-4A73-BA35-71B513D8CF09}" type="slidenum">
              <a:rPr lang="en-US" smtClean="0"/>
              <a:t>18</a:t>
            </a:fld>
            <a:endParaRPr lang="en-US"/>
          </a:p>
        </p:txBody>
      </p:sp>
    </p:spTree>
    <p:extLst>
      <p:ext uri="{BB962C8B-B14F-4D97-AF65-F5344CB8AC3E}">
        <p14:creationId xmlns:p14="http://schemas.microsoft.com/office/powerpoint/2010/main" val="3128908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128</a:t>
            </a:fld>
            <a:endParaRPr lang="en-US" dirty="0"/>
          </a:p>
        </p:txBody>
      </p:sp>
    </p:spTree>
    <p:extLst>
      <p:ext uri="{BB962C8B-B14F-4D97-AF65-F5344CB8AC3E}">
        <p14:creationId xmlns:p14="http://schemas.microsoft.com/office/powerpoint/2010/main" val="3070359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131</a:t>
            </a:fld>
            <a:endParaRPr lang="en-US" dirty="0"/>
          </a:p>
        </p:txBody>
      </p:sp>
    </p:spTree>
    <p:extLst>
      <p:ext uri="{BB962C8B-B14F-4D97-AF65-F5344CB8AC3E}">
        <p14:creationId xmlns:p14="http://schemas.microsoft.com/office/powerpoint/2010/main" val="3768441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133</a:t>
            </a:fld>
            <a:endParaRPr lang="en-US" dirty="0"/>
          </a:p>
        </p:txBody>
      </p:sp>
    </p:spTree>
    <p:extLst>
      <p:ext uri="{BB962C8B-B14F-4D97-AF65-F5344CB8AC3E}">
        <p14:creationId xmlns:p14="http://schemas.microsoft.com/office/powerpoint/2010/main" val="312890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136</a:t>
            </a:fld>
            <a:endParaRPr lang="en-US" dirty="0"/>
          </a:p>
        </p:txBody>
      </p:sp>
    </p:spTree>
    <p:extLst>
      <p:ext uri="{BB962C8B-B14F-4D97-AF65-F5344CB8AC3E}">
        <p14:creationId xmlns:p14="http://schemas.microsoft.com/office/powerpoint/2010/main" val="502618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138</a:t>
            </a:fld>
            <a:endParaRPr lang="en-US" dirty="0"/>
          </a:p>
        </p:txBody>
      </p:sp>
    </p:spTree>
    <p:extLst>
      <p:ext uri="{BB962C8B-B14F-4D97-AF65-F5344CB8AC3E}">
        <p14:creationId xmlns:p14="http://schemas.microsoft.com/office/powerpoint/2010/main" val="379689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139</a:t>
            </a:fld>
            <a:endParaRPr lang="en-US" dirty="0"/>
          </a:p>
        </p:txBody>
      </p:sp>
    </p:spTree>
    <p:extLst>
      <p:ext uri="{BB962C8B-B14F-4D97-AF65-F5344CB8AC3E}">
        <p14:creationId xmlns:p14="http://schemas.microsoft.com/office/powerpoint/2010/main" val="2835137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145</a:t>
            </a:fld>
            <a:endParaRPr lang="en-US" dirty="0"/>
          </a:p>
        </p:txBody>
      </p:sp>
    </p:spTree>
    <p:extLst>
      <p:ext uri="{BB962C8B-B14F-4D97-AF65-F5344CB8AC3E}">
        <p14:creationId xmlns:p14="http://schemas.microsoft.com/office/powerpoint/2010/main" val="401680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146</a:t>
            </a:fld>
            <a:endParaRPr lang="en-US" dirty="0"/>
          </a:p>
        </p:txBody>
      </p:sp>
    </p:spTree>
    <p:extLst>
      <p:ext uri="{BB962C8B-B14F-4D97-AF65-F5344CB8AC3E}">
        <p14:creationId xmlns:p14="http://schemas.microsoft.com/office/powerpoint/2010/main" val="1466817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147</a:t>
            </a:fld>
            <a:endParaRPr lang="en-US" dirty="0"/>
          </a:p>
        </p:txBody>
      </p:sp>
    </p:spTree>
    <p:extLst>
      <p:ext uri="{BB962C8B-B14F-4D97-AF65-F5344CB8AC3E}">
        <p14:creationId xmlns:p14="http://schemas.microsoft.com/office/powerpoint/2010/main" val="1219255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150</a:t>
            </a:fld>
            <a:endParaRPr lang="en-US" dirty="0"/>
          </a:p>
        </p:txBody>
      </p:sp>
    </p:spTree>
    <p:extLst>
      <p:ext uri="{BB962C8B-B14F-4D97-AF65-F5344CB8AC3E}">
        <p14:creationId xmlns:p14="http://schemas.microsoft.com/office/powerpoint/2010/main" val="814668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261BD9-63C5-4CEC-A9ED-4D05CE0C46C4}" type="slidenum">
              <a:rPr lang="en-IN" smtClean="0"/>
              <a:t>47</a:t>
            </a:fld>
            <a:endParaRPr lang="en-IN"/>
          </a:p>
        </p:txBody>
      </p:sp>
    </p:spTree>
    <p:extLst>
      <p:ext uri="{BB962C8B-B14F-4D97-AF65-F5344CB8AC3E}">
        <p14:creationId xmlns:p14="http://schemas.microsoft.com/office/powerpoint/2010/main" val="1050880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222</a:t>
            </a:fld>
            <a:endParaRPr lang="en-US"/>
          </a:p>
        </p:txBody>
      </p:sp>
    </p:spTree>
    <p:extLst>
      <p:ext uri="{BB962C8B-B14F-4D97-AF65-F5344CB8AC3E}">
        <p14:creationId xmlns:p14="http://schemas.microsoft.com/office/powerpoint/2010/main" val="539386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229</a:t>
            </a:fld>
            <a:endParaRPr lang="en-US"/>
          </a:p>
        </p:txBody>
      </p:sp>
    </p:spTree>
    <p:extLst>
      <p:ext uri="{BB962C8B-B14F-4D97-AF65-F5344CB8AC3E}">
        <p14:creationId xmlns:p14="http://schemas.microsoft.com/office/powerpoint/2010/main" val="376844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245</a:t>
            </a:fld>
            <a:endParaRPr lang="en-US"/>
          </a:p>
        </p:txBody>
      </p:sp>
    </p:spTree>
    <p:extLst>
      <p:ext uri="{BB962C8B-B14F-4D97-AF65-F5344CB8AC3E}">
        <p14:creationId xmlns:p14="http://schemas.microsoft.com/office/powerpoint/2010/main" val="20681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247</a:t>
            </a:fld>
            <a:endParaRPr lang="en-US"/>
          </a:p>
        </p:txBody>
      </p:sp>
    </p:spTree>
    <p:extLst>
      <p:ext uri="{BB962C8B-B14F-4D97-AF65-F5344CB8AC3E}">
        <p14:creationId xmlns:p14="http://schemas.microsoft.com/office/powerpoint/2010/main" val="3502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250</a:t>
            </a:fld>
            <a:endParaRPr lang="en-US"/>
          </a:p>
        </p:txBody>
      </p:sp>
    </p:spTree>
    <p:extLst>
      <p:ext uri="{BB962C8B-B14F-4D97-AF65-F5344CB8AC3E}">
        <p14:creationId xmlns:p14="http://schemas.microsoft.com/office/powerpoint/2010/main" val="121925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254</a:t>
            </a:fld>
            <a:endParaRPr lang="en-US"/>
          </a:p>
        </p:txBody>
      </p:sp>
    </p:spTree>
    <p:extLst>
      <p:ext uri="{BB962C8B-B14F-4D97-AF65-F5344CB8AC3E}">
        <p14:creationId xmlns:p14="http://schemas.microsoft.com/office/powerpoint/2010/main" val="814668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This slide provide a profile used oil re-refiners in a country. Information will be provided 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Background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Short description of used oil </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re-refining process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Information on re-refined basestocks sold by the company.</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What type of re-refined basestocks is sold by the company? Group I vs. Group II vs. Group III?</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How does the company operate? Closed loop vs. open loop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Plans to upgrade to produce higher quality of basestocks</a:t>
            </a:r>
            <a:r>
              <a:rPr lang="zh-CN" altLang="en-US" sz="900" dirty="0">
                <a:solidFill>
                  <a:srgbClr val="000000"/>
                </a:solidFill>
                <a:latin typeface="Lucida Sans" panose="020B0602030504020204" pitchFamily="34" charset="0"/>
              </a:rPr>
              <a:t>？</a:t>
            </a: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118F103-3061-45A1-8A2E-CB2CB0BF65D1}" type="slidenum">
              <a:rPr lang="zh-CN" altLang="en-US" smtClean="0"/>
              <a:t>110</a:t>
            </a:fld>
            <a:endParaRPr lang="zh-CN" altLang="en-US"/>
          </a:p>
        </p:txBody>
      </p:sp>
    </p:spTree>
    <p:extLst>
      <p:ext uri="{BB962C8B-B14F-4D97-AF65-F5344CB8AC3E}">
        <p14:creationId xmlns:p14="http://schemas.microsoft.com/office/powerpoint/2010/main" val="1874148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This slide provide a profile used oil re-refiners in a country. Information will be provided 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Background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Short description of used oil </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re-refining process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Information on re-refined basestocks sold by the company.</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What type of re-refined basestocks is sold by the company? Group I vs. Group II vs. Group III?</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How does the company operate? Closed loop vs. open loop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Plans to upgrade to produce higher quality of basestocks</a:t>
            </a:r>
            <a:r>
              <a:rPr lang="zh-CN" altLang="en-US" sz="900" dirty="0">
                <a:solidFill>
                  <a:srgbClr val="000000"/>
                </a:solidFill>
                <a:latin typeface="Lucida Sans" panose="020B0602030504020204" pitchFamily="34" charset="0"/>
              </a:rPr>
              <a:t>？</a:t>
            </a: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118F103-3061-45A1-8A2E-CB2CB0BF65D1}" type="slidenum">
              <a:rPr lang="zh-CN" altLang="en-US" smtClean="0"/>
              <a:t>112</a:t>
            </a:fld>
            <a:endParaRPr lang="zh-CN" altLang="en-US"/>
          </a:p>
        </p:txBody>
      </p:sp>
    </p:spTree>
    <p:extLst>
      <p:ext uri="{BB962C8B-B14F-4D97-AF65-F5344CB8AC3E}">
        <p14:creationId xmlns:p14="http://schemas.microsoft.com/office/powerpoint/2010/main" val="1121670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This slide provide a profile used oil re-refiners in a country. Information will be provided 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Background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Short description of used oil </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re-refining process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Information on re-refined basestocks sold by the company.</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What type of re-refined basestocks is sold by the company? Group I vs. Group II vs. Group III?</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How does the company operate? Closed loop vs. open loop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Plans to upgrade to produce higher quality of basestocks</a:t>
            </a:r>
            <a:r>
              <a:rPr lang="zh-CN" altLang="en-US" sz="900" dirty="0">
                <a:solidFill>
                  <a:srgbClr val="000000"/>
                </a:solidFill>
                <a:latin typeface="Lucida Sans" panose="020B0602030504020204" pitchFamily="34" charset="0"/>
              </a:rPr>
              <a:t>？</a:t>
            </a: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118F103-3061-45A1-8A2E-CB2CB0BF65D1}" type="slidenum">
              <a:rPr lang="zh-CN" altLang="en-US" smtClean="0"/>
              <a:t>114</a:t>
            </a:fld>
            <a:endParaRPr lang="zh-CN" altLang="en-US"/>
          </a:p>
        </p:txBody>
      </p:sp>
    </p:spTree>
    <p:extLst>
      <p:ext uri="{BB962C8B-B14F-4D97-AF65-F5344CB8AC3E}">
        <p14:creationId xmlns:p14="http://schemas.microsoft.com/office/powerpoint/2010/main" val="1045084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This slide provide a profile used oil re-refiners in a country. Information will be provided 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Background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Short description of used oil </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re-refining process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Information on re-refined basestocks sold by the company.</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What type of re-refined basestocks is sold by the company? Group I vs. Group II vs. Group III?</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How does the company operate? Closed loop vs. open loop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Plans to upgrade to produce higher quality of basestocks</a:t>
            </a:r>
            <a:r>
              <a:rPr lang="zh-CN" altLang="en-US" sz="900" dirty="0">
                <a:solidFill>
                  <a:srgbClr val="000000"/>
                </a:solidFill>
                <a:latin typeface="Lucida Sans" panose="020B0602030504020204" pitchFamily="34" charset="0"/>
              </a:rPr>
              <a:t>？</a:t>
            </a: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118F103-3061-45A1-8A2E-CB2CB0BF65D1}" type="slidenum">
              <a:rPr lang="zh-CN" altLang="en-US" smtClean="0"/>
              <a:t>115</a:t>
            </a:fld>
            <a:endParaRPr lang="zh-CN" altLang="en-US"/>
          </a:p>
        </p:txBody>
      </p:sp>
    </p:spTree>
    <p:extLst>
      <p:ext uri="{BB962C8B-B14F-4D97-AF65-F5344CB8AC3E}">
        <p14:creationId xmlns:p14="http://schemas.microsoft.com/office/powerpoint/2010/main" val="1959196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This slide provide a profile used oil re-refiners in a country. Information will be provided 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Background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Short description of used oil </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re-refining process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altLang="zh-CN" sz="900" dirty="0">
                <a:solidFill>
                  <a:srgbClr val="000000"/>
                </a:solidFill>
                <a:latin typeface="Lucida Sans"/>
              </a:rPr>
              <a:t>Information on re-refined basestocks sold by the company.</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What type of re-refined basestocks is sold by the company? Group I vs. Group II vs. Group III?</a:t>
            </a:r>
          </a:p>
          <a:p>
            <a:pPr marL="511175" marR="0" lvl="1" indent="-24765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How does the company operate? Closed loop vs. open loop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Plans to upgrade to produce higher quality of basestocks</a:t>
            </a:r>
            <a:r>
              <a:rPr lang="zh-CN" altLang="en-US" sz="900" dirty="0">
                <a:solidFill>
                  <a:srgbClr val="000000"/>
                </a:solidFill>
                <a:latin typeface="Lucida Sans" panose="020B0602030504020204" pitchFamily="34" charset="0"/>
              </a:rPr>
              <a:t>？</a:t>
            </a: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8118F103-3061-45A1-8A2E-CB2CB0BF65D1}" type="slidenum">
              <a:rPr lang="zh-CN" altLang="en-US" smtClean="0"/>
              <a:t>116</a:t>
            </a:fld>
            <a:endParaRPr lang="zh-CN" altLang="en-US"/>
          </a:p>
        </p:txBody>
      </p:sp>
    </p:spTree>
    <p:extLst>
      <p:ext uri="{BB962C8B-B14F-4D97-AF65-F5344CB8AC3E}">
        <p14:creationId xmlns:p14="http://schemas.microsoft.com/office/powerpoint/2010/main" val="3254769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261BD9-63C5-4CEC-A9ED-4D05CE0C46C4}" type="slidenum">
              <a:rPr lang="en-IN" smtClean="0"/>
              <a:t>117</a:t>
            </a:fld>
            <a:endParaRPr lang="en-IN" dirty="0"/>
          </a:p>
        </p:txBody>
      </p:sp>
    </p:spTree>
    <p:extLst>
      <p:ext uri="{BB962C8B-B14F-4D97-AF65-F5344CB8AC3E}">
        <p14:creationId xmlns:p14="http://schemas.microsoft.com/office/powerpoint/2010/main" val="105088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68C5E8-3213-4A73-BA35-71B513D8CF09}" type="slidenum">
              <a:rPr lang="en-US" smtClean="0"/>
              <a:t>126</a:t>
            </a:fld>
            <a:endParaRPr lang="en-US" dirty="0"/>
          </a:p>
        </p:txBody>
      </p:sp>
    </p:spTree>
    <p:extLst>
      <p:ext uri="{BB962C8B-B14F-4D97-AF65-F5344CB8AC3E}">
        <p14:creationId xmlns:p14="http://schemas.microsoft.com/office/powerpoint/2010/main" val="1838342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mailto:CustomerCare@KlineGroup.com"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mailto:CustomerCare@KlineGroup.com" TargetMode="External"/><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714582" y="2955273"/>
            <a:ext cx="7106630" cy="523220"/>
          </a:xfrm>
          <a:prstGeom prst="rect">
            <a:avLst/>
          </a:prstGeom>
        </p:spPr>
        <p:txBody>
          <a:bodyPr anchor="b">
            <a:spAutoFit/>
          </a:bodyPr>
          <a:lstStyle>
            <a:lvl1pPr algn="l">
              <a:lnSpc>
                <a:spcPct val="100000"/>
              </a:lnSpc>
              <a:defRPr sz="2800" b="0" cap="all" baseline="0">
                <a:solidFill>
                  <a:schemeClr val="tx1"/>
                </a:solidFill>
                <a:latin typeface="Lucida Sans" panose="020B0602030504020204" pitchFamily="34" charset="0"/>
                <a:cs typeface="Lucida Sans" panose="020B0602030504020204" pitchFamily="34" charset="0"/>
              </a:defRPr>
            </a:lvl1pPr>
          </a:lstStyle>
          <a:p>
            <a:r>
              <a:rPr lang="en-US" noProof="0"/>
              <a:t>Report title</a:t>
            </a:r>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hasCustomPrompt="1"/>
          </p:nvPr>
        </p:nvSpPr>
        <p:spPr>
          <a:xfrm>
            <a:off x="4808852" y="3503391"/>
            <a:ext cx="7106630" cy="400110"/>
          </a:xfrm>
          <a:prstGeom prst="rect">
            <a:avLst/>
          </a:prstGeom>
        </p:spPr>
        <p:txBody>
          <a:bodyPr lIns="0">
            <a:spAutoFit/>
          </a:bodyPr>
          <a:lstStyle>
            <a:lvl1pPr marL="0" indent="0" algn="l">
              <a:lnSpc>
                <a:spcPct val="100000"/>
              </a:lnSpc>
              <a:spcBef>
                <a:spcPts val="0"/>
              </a:spcBef>
              <a:buNone/>
              <a:defRPr sz="2000" b="0" cap="none" baseline="0">
                <a:solidFill>
                  <a:schemeClr val="tx1"/>
                </a:solidFill>
                <a:latin typeface="Lucida Sans" panose="020B0602030504020204" pitchFamily="34" charset="0"/>
                <a:cs typeface="Lucida Sans" panose="020B0602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a:t>
            </a:r>
          </a:p>
        </p:txBody>
      </p:sp>
      <p:sp>
        <p:nvSpPr>
          <p:cNvPr id="16" name="Text Placeholder 15">
            <a:extLst>
              <a:ext uri="{FF2B5EF4-FFF2-40B4-BE49-F238E27FC236}">
                <a16:creationId xmlns:a16="http://schemas.microsoft.com/office/drawing/2014/main" id="{6278E9C4-475A-46DC-B28F-B48E04213080}"/>
              </a:ext>
            </a:extLst>
          </p:cNvPr>
          <p:cNvSpPr>
            <a:spLocks noGrp="1"/>
          </p:cNvSpPr>
          <p:nvPr>
            <p:ph type="body" sz="quarter" idx="14" hasCustomPrompt="1"/>
          </p:nvPr>
        </p:nvSpPr>
        <p:spPr>
          <a:xfrm>
            <a:off x="4761717" y="4336840"/>
            <a:ext cx="2798580" cy="276999"/>
          </a:xfrm>
          <a:prstGeom prst="rect">
            <a:avLst/>
          </a:prstGeom>
        </p:spPr>
        <p:txBody>
          <a:bodyPr wrap="square">
            <a:spAutoFit/>
          </a:bodyPr>
          <a:lstStyle>
            <a:lvl1pPr marL="0" indent="0">
              <a:lnSpc>
                <a:spcPct val="100000"/>
              </a:lnSpc>
              <a:spcBef>
                <a:spcPts val="0"/>
              </a:spcBef>
              <a:buNone/>
              <a:defRPr sz="1200">
                <a:solidFill>
                  <a:schemeClr val="accent1"/>
                </a:solidFill>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Published Base Month Year</a:t>
            </a:r>
          </a:p>
        </p:txBody>
      </p:sp>
      <p:sp>
        <p:nvSpPr>
          <p:cNvPr id="25" name="Text Placeholder 15">
            <a:extLst>
              <a:ext uri="{FF2B5EF4-FFF2-40B4-BE49-F238E27FC236}">
                <a16:creationId xmlns:a16="http://schemas.microsoft.com/office/drawing/2014/main" id="{014FD93D-C44F-41AD-876E-309487B25BEB}"/>
              </a:ext>
            </a:extLst>
          </p:cNvPr>
          <p:cNvSpPr>
            <a:spLocks noGrp="1"/>
          </p:cNvSpPr>
          <p:nvPr>
            <p:ph type="body" sz="quarter" idx="15" hasCustomPrompt="1"/>
          </p:nvPr>
        </p:nvSpPr>
        <p:spPr>
          <a:xfrm>
            <a:off x="4761716" y="4676205"/>
            <a:ext cx="1573095" cy="276999"/>
          </a:xfrm>
          <a:prstGeom prst="rect">
            <a:avLst/>
          </a:prstGeom>
        </p:spPr>
        <p:txBody>
          <a:bodyPr wrap="square">
            <a:spAutoFit/>
          </a:bodyPr>
          <a:lstStyle>
            <a:lvl1pPr marL="0" indent="0">
              <a:lnSpc>
                <a:spcPct val="100000"/>
              </a:lnSpc>
              <a:spcBef>
                <a:spcPts val="0"/>
              </a:spcBef>
              <a:buNone/>
              <a:defRPr sz="1200">
                <a:solidFill>
                  <a:schemeClr val="accent1"/>
                </a:solidFill>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Base Year</a:t>
            </a:r>
          </a:p>
        </p:txBody>
      </p:sp>
      <p:pic>
        <p:nvPicPr>
          <p:cNvPr id="10" name="Рисунок 13">
            <a:extLst>
              <a:ext uri="{FF2B5EF4-FFF2-40B4-BE49-F238E27FC236}">
                <a16:creationId xmlns:a16="http://schemas.microsoft.com/office/drawing/2014/main" id="{CB269BE5-9E32-4AFF-9F2B-D445093C7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0170" y="6069032"/>
            <a:ext cx="1523986" cy="721353"/>
          </a:xfrm>
          <a:prstGeom prst="rect">
            <a:avLst/>
          </a:prstGeom>
        </p:spPr>
      </p:pic>
      <p:cxnSp>
        <p:nvCxnSpPr>
          <p:cNvPr id="20" name="Straight Connector 19">
            <a:extLst>
              <a:ext uri="{FF2B5EF4-FFF2-40B4-BE49-F238E27FC236}">
                <a16:creationId xmlns:a16="http://schemas.microsoft.com/office/drawing/2014/main" id="{B888F1D2-6AFE-4EBF-AC9B-F3144AE00ACB}"/>
              </a:ext>
            </a:extLst>
          </p:cNvPr>
          <p:cNvCxnSpPr>
            <a:cxnSpLocks/>
          </p:cNvCxnSpPr>
          <p:nvPr/>
        </p:nvCxnSpPr>
        <p:spPr>
          <a:xfrm>
            <a:off x="4827813" y="4184310"/>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Picture Placeholder 13">
            <a:extLst>
              <a:ext uri="{FF2B5EF4-FFF2-40B4-BE49-F238E27FC236}">
                <a16:creationId xmlns:a16="http://schemas.microsoft.com/office/drawing/2014/main" id="{1C201CD6-924D-4DF1-BED4-07C44453701F}"/>
              </a:ext>
            </a:extLst>
          </p:cNvPr>
          <p:cNvSpPr>
            <a:spLocks noGrp="1"/>
          </p:cNvSpPr>
          <p:nvPr>
            <p:ph type="pic" sz="quarter" idx="13"/>
          </p:nvPr>
        </p:nvSpPr>
        <p:spPr>
          <a:xfrm>
            <a:off x="0" y="1"/>
            <a:ext cx="4424363" cy="6858000"/>
          </a:xfrm>
          <a:prstGeom prst="rect">
            <a:avLst/>
          </a:prstGeom>
          <a:solidFill>
            <a:schemeClr val="bg2"/>
          </a:solidFill>
        </p:spPr>
        <p:txBody>
          <a:bodyPr anchor="ctr"/>
          <a:lstStyle>
            <a:lvl1pPr marL="0" indent="0" algn="ctr">
              <a:lnSpc>
                <a:spcPct val="100000"/>
              </a:lnSpc>
              <a:buNone/>
              <a:defRPr sz="900">
                <a:latin typeface="Lucida Sans" panose="020B0602030504020204" pitchFamily="34" charset="0"/>
              </a:defRPr>
            </a:lvl1pPr>
          </a:lstStyle>
          <a:p>
            <a:r>
              <a:rPr lang="en-US" noProof="0"/>
              <a:t>Click icon to add picture</a:t>
            </a:r>
            <a:endParaRPr lang="en-US" noProof="0" dirty="0"/>
          </a:p>
        </p:txBody>
      </p:sp>
    </p:spTree>
    <p:extLst>
      <p:ext uri="{BB962C8B-B14F-4D97-AF65-F5344CB8AC3E}">
        <p14:creationId xmlns:p14="http://schemas.microsoft.com/office/powerpoint/2010/main" val="396515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3C0C12A6-9657-45AE-9480-0388C947EE20}"/>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1595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with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304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7649E-724B-47BF-BEEB-6097299AB1EB}"/>
              </a:ext>
            </a:extLst>
          </p:cNvPr>
          <p:cNvSpPr txBox="1"/>
          <p:nvPr userDrawn="1"/>
        </p:nvSpPr>
        <p:spPr>
          <a:xfrm>
            <a:off x="286813" y="1427939"/>
            <a:ext cx="5538950" cy="1292662"/>
          </a:xfrm>
          <a:prstGeom prst="rect">
            <a:avLst/>
          </a:prstGeom>
          <a:noFill/>
        </p:spPr>
        <p:txBody>
          <a:bodyPr wrap="square" rtlCol="0" anchor="t">
            <a:spAutoFit/>
          </a:bodyPr>
          <a:lstStyle/>
          <a:p>
            <a:pPr algn="just">
              <a:defRPr/>
            </a:pPr>
            <a:r>
              <a:rPr lang="en-US" sz="1200" b="1" dirty="0">
                <a:solidFill>
                  <a:srgbClr val="0065A4"/>
                </a:solidFill>
              </a:rPr>
              <a:t>Kline</a:t>
            </a:r>
            <a:r>
              <a:rPr lang="en-US" sz="1100" dirty="0">
                <a:solidFill>
                  <a:srgbClr val="0065A4"/>
                </a:solidFill>
              </a:rPr>
              <a:t> is a worldwide consulting and research firm dedicated to providing the kind of insight and knowledge that helps companies find a clear path to success. The firm has served the management consulting and market research needs of organizations in the agrochemicals, chemicals, materials, energy, life sciences, and consumer products industries for over 60 years.</a:t>
            </a:r>
          </a:p>
          <a:p>
            <a:pPr algn="just">
              <a:defRPr/>
            </a:pPr>
            <a:r>
              <a:rPr lang="en-US" sz="1100" dirty="0">
                <a:solidFill>
                  <a:srgbClr val="0065A4"/>
                </a:solidFill>
              </a:rPr>
              <a:t> </a:t>
            </a:r>
            <a:br>
              <a:rPr lang="en-US" sz="1100" dirty="0">
                <a:solidFill>
                  <a:srgbClr val="0065A4"/>
                </a:solidFill>
              </a:rPr>
            </a:br>
            <a:r>
              <a:rPr lang="en-US" sz="1100" dirty="0">
                <a:solidFill>
                  <a:srgbClr val="0065A4"/>
                </a:solidFill>
              </a:rPr>
              <a:t>For more information, visit www.KlineGroup.com.</a:t>
            </a:r>
            <a:endParaRPr kumimoji="0" lang="en-US" sz="1100" b="1" i="0" u="none" strike="noStrike" kern="1200" cap="none" spc="0" normalizeH="0" baseline="0" noProof="0" dirty="0">
              <a:ln>
                <a:noFill/>
              </a:ln>
              <a:solidFill>
                <a:srgbClr val="266390"/>
              </a:solidFill>
              <a:effectLst/>
              <a:uLnTx/>
              <a:uFillTx/>
              <a:ea typeface="+mn-ea"/>
              <a:cs typeface="+mn-cs"/>
            </a:endParaRPr>
          </a:p>
        </p:txBody>
      </p:sp>
      <p:pic>
        <p:nvPicPr>
          <p:cNvPr id="4" name="Рисунок 8">
            <a:extLst>
              <a:ext uri="{FF2B5EF4-FFF2-40B4-BE49-F238E27FC236}">
                <a16:creationId xmlns:a16="http://schemas.microsoft.com/office/drawing/2014/main" id="{4F61F883-2E98-4E34-9CA8-2BAD98DB43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229" y="321499"/>
            <a:ext cx="2500719" cy="1183674"/>
          </a:xfrm>
          <a:prstGeom prst="rect">
            <a:avLst/>
          </a:prstGeom>
        </p:spPr>
      </p:pic>
      <p:sp>
        <p:nvSpPr>
          <p:cNvPr id="5" name="Rectangle 4">
            <a:extLst>
              <a:ext uri="{FF2B5EF4-FFF2-40B4-BE49-F238E27FC236}">
                <a16:creationId xmlns:a16="http://schemas.microsoft.com/office/drawing/2014/main" id="{0ED8EE32-C1C8-4448-B5B0-63974601CE0C}"/>
              </a:ext>
            </a:extLst>
          </p:cNvPr>
          <p:cNvSpPr>
            <a:spLocks noChangeArrowheads="1"/>
          </p:cNvSpPr>
          <p:nvPr userDrawn="1"/>
        </p:nvSpPr>
        <p:spPr bwMode="auto">
          <a:xfrm>
            <a:off x="286813" y="3333743"/>
            <a:ext cx="2531799" cy="1228830"/>
          </a:xfrm>
          <a:prstGeom prst="rect">
            <a:avLst/>
          </a:prstGeom>
          <a:noFill/>
          <a:ln w="9525">
            <a:noFill/>
            <a:miter lim="800000"/>
            <a:headEnd/>
            <a:tailEnd/>
          </a:ln>
          <a:effectLst/>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accent1"/>
                </a:solidFill>
              </a:rPr>
              <a:t>GLOBAL HEADQUARTERS</a:t>
            </a:r>
            <a:endParaRPr lang="fr-FR" sz="1100" b="1" dirty="0">
              <a:solidFill>
                <a:schemeClr val="tx1">
                  <a:lumMod val="75000"/>
                  <a:lumOff val="25000"/>
                </a:schemeClr>
              </a:solidFill>
            </a:endParaRPr>
          </a:p>
          <a:p>
            <a:pPr>
              <a:lnSpc>
                <a:spcPct val="100000"/>
              </a:lnSpc>
            </a:pPr>
            <a:r>
              <a:rPr lang="en-US" sz="1050" dirty="0">
                <a:solidFill>
                  <a:srgbClr val="6F6F6F"/>
                </a:solidFill>
              </a:rPr>
              <a:t>35 Waterview Blvd.</a:t>
            </a:r>
          </a:p>
          <a:p>
            <a:pPr>
              <a:lnSpc>
                <a:spcPct val="100000"/>
              </a:lnSpc>
            </a:pPr>
            <a:r>
              <a:rPr lang="en-US" sz="1050" dirty="0">
                <a:solidFill>
                  <a:srgbClr val="6F6F6F"/>
                </a:solidFill>
              </a:rPr>
              <a:t>Parsippany, NJ 07054</a:t>
            </a:r>
          </a:p>
          <a:p>
            <a:pPr>
              <a:lnSpc>
                <a:spcPct val="100000"/>
              </a:lnSpc>
            </a:pPr>
            <a:r>
              <a:rPr lang="en-US" sz="1050" dirty="0">
                <a:solidFill>
                  <a:srgbClr val="6F6F6F"/>
                </a:solidFill>
              </a:rPr>
              <a:t>Phone: +1-973-435-6262</a:t>
            </a:r>
          </a:p>
          <a:p>
            <a:pPr>
              <a:lnSpc>
                <a:spcPct val="100000"/>
              </a:lnSpc>
            </a:pPr>
            <a:r>
              <a:rPr lang="en-US" sz="1050" dirty="0">
                <a:solidFill>
                  <a:srgbClr val="6F6F6F"/>
                </a:solidFill>
              </a:rPr>
              <a:t>Fax: +1-973-435-6291</a:t>
            </a:r>
          </a:p>
        </p:txBody>
      </p:sp>
      <p:sp>
        <p:nvSpPr>
          <p:cNvPr id="6" name="Rectangle 21">
            <a:extLst>
              <a:ext uri="{FF2B5EF4-FFF2-40B4-BE49-F238E27FC236}">
                <a16:creationId xmlns:a16="http://schemas.microsoft.com/office/drawing/2014/main" id="{140551C0-C835-4326-9C78-40851C1356B9}"/>
              </a:ext>
            </a:extLst>
          </p:cNvPr>
          <p:cNvSpPr>
            <a:spLocks noChangeArrowheads="1"/>
          </p:cNvSpPr>
          <p:nvPr userDrawn="1"/>
        </p:nvSpPr>
        <p:spPr bwMode="auto">
          <a:xfrm>
            <a:off x="279842" y="4728759"/>
            <a:ext cx="3010110" cy="1040446"/>
          </a:xfrm>
          <a:prstGeom prst="rect">
            <a:avLst/>
          </a:prstGeom>
          <a:noFill/>
          <a:ln w="9525">
            <a:noFill/>
            <a:miter lim="800000"/>
            <a:headEnd/>
            <a:tailEnd/>
          </a:ln>
          <a:effectLst/>
        </p:spPr>
        <p:txBody>
          <a:bodyPr>
            <a:noAutofit/>
          </a:bodyPr>
          <a:lstStyle/>
          <a:p>
            <a:pPr fontAlgn="auto">
              <a:spcBef>
                <a:spcPts val="0"/>
              </a:spcBef>
              <a:spcAft>
                <a:spcPts val="0"/>
              </a:spcAft>
              <a:defRPr/>
            </a:pPr>
            <a:r>
              <a:rPr lang="fr-FR" sz="1200" b="1" dirty="0">
                <a:solidFill>
                  <a:srgbClr val="006699"/>
                </a:solidFill>
                <a:cs typeface="+mn-cs"/>
              </a:rPr>
              <a:t>CONTACT US</a:t>
            </a:r>
            <a:endParaRPr lang="fr-FR" sz="1200" b="1" dirty="0">
              <a:solidFill>
                <a:schemeClr val="tx1">
                  <a:lumMod val="75000"/>
                  <a:lumOff val="25000"/>
                </a:schemeClr>
              </a:solidFill>
              <a:cs typeface="+mn-cs"/>
            </a:endParaRPr>
          </a:p>
          <a:p>
            <a:pPr fontAlgn="auto">
              <a:spcBef>
                <a:spcPts val="0"/>
              </a:spcBef>
              <a:spcAft>
                <a:spcPts val="0"/>
              </a:spcAft>
              <a:defRPr/>
            </a:pPr>
            <a:r>
              <a:rPr lang="fr-FR" sz="1050" dirty="0">
                <a:solidFill>
                  <a:srgbClr val="6F6F6F"/>
                </a:solidFill>
              </a:rPr>
              <a:t>GLOBAL HEADQUARTERS</a:t>
            </a:r>
          </a:p>
          <a:p>
            <a:pPr fontAlgn="auto">
              <a:spcBef>
                <a:spcPts val="0"/>
              </a:spcBef>
              <a:spcAft>
                <a:spcPts val="0"/>
              </a:spcAft>
              <a:defRPr/>
            </a:pPr>
            <a:r>
              <a:rPr lang="en-US" sz="1050" dirty="0">
                <a:solidFill>
                  <a:srgbClr val="6F6F6F"/>
                </a:solidFill>
              </a:rPr>
              <a:t>E-mail: </a:t>
            </a:r>
            <a:r>
              <a:rPr lang="en-US" sz="1050" dirty="0">
                <a:solidFill>
                  <a:schemeClr val="accent1"/>
                </a:solidFill>
                <a:hlinkClick r:id="rId3">
                  <a:extLst>
                    <a:ext uri="{A12FA001-AC4F-418D-AE19-62706E023703}">
                      <ahyp:hlinkClr xmlns:ahyp="http://schemas.microsoft.com/office/drawing/2018/hyperlinkcolor" val="tx"/>
                    </a:ext>
                  </a:extLst>
                </a:hlinkClick>
              </a:rPr>
              <a:t>CustomerCare@KlineGroup.com</a:t>
            </a:r>
            <a:endParaRPr lang="en-US" sz="1050" dirty="0">
              <a:solidFill>
                <a:schemeClr val="accent1"/>
              </a:solidFill>
            </a:endParaRPr>
          </a:p>
          <a:p>
            <a:pPr fontAlgn="auto">
              <a:spcBef>
                <a:spcPts val="0"/>
              </a:spcBef>
              <a:spcAft>
                <a:spcPts val="0"/>
              </a:spcAft>
              <a:defRPr/>
            </a:pPr>
            <a:r>
              <a:rPr lang="en-US" sz="1050" dirty="0">
                <a:solidFill>
                  <a:srgbClr val="6F6F6F"/>
                </a:solidFill>
              </a:rPr>
              <a:t>Phone: +1-973-435-6262</a:t>
            </a:r>
          </a:p>
          <a:p>
            <a:pPr fontAlgn="auto">
              <a:spcBef>
                <a:spcPts val="0"/>
              </a:spcBef>
              <a:spcAft>
                <a:spcPts val="0"/>
              </a:spcAft>
              <a:defRPr/>
            </a:pPr>
            <a:r>
              <a:rPr lang="en-US" sz="1050" dirty="0">
                <a:solidFill>
                  <a:srgbClr val="6F6F6F"/>
                </a:solidFill>
              </a:rPr>
              <a:t>Fax: +1-973-435-6291</a:t>
            </a:r>
          </a:p>
        </p:txBody>
      </p:sp>
      <p:sp>
        <p:nvSpPr>
          <p:cNvPr id="16" name="Rectangle 15">
            <a:extLst>
              <a:ext uri="{FF2B5EF4-FFF2-40B4-BE49-F238E27FC236}">
                <a16:creationId xmlns:a16="http://schemas.microsoft.com/office/drawing/2014/main" id="{329978A9-3665-4CE8-ABA7-584A14A885A2}"/>
              </a:ext>
            </a:extLst>
          </p:cNvPr>
          <p:cNvSpPr/>
          <p:nvPr userDrawn="1"/>
        </p:nvSpPr>
        <p:spPr>
          <a:xfrm>
            <a:off x="6153756" y="0"/>
            <a:ext cx="6038244" cy="6858000"/>
          </a:xfrm>
          <a:prstGeom prst="rect">
            <a:avLst/>
          </a:prstGeom>
          <a:gradFill flip="none" rotWithShape="1">
            <a:gsLst>
              <a:gs pos="0">
                <a:srgbClr val="0D3756"/>
              </a:gs>
              <a:gs pos="50000">
                <a:srgbClr val="18537F"/>
              </a:gs>
              <a:gs pos="100000">
                <a:srgbClr val="1F649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Chevron 16">
            <a:extLst>
              <a:ext uri="{FF2B5EF4-FFF2-40B4-BE49-F238E27FC236}">
                <a16:creationId xmlns:a16="http://schemas.microsoft.com/office/drawing/2014/main" id="{A6572949-F712-48E2-8E52-1927E892E5FC}"/>
              </a:ext>
            </a:extLst>
          </p:cNvPr>
          <p:cNvSpPr/>
          <p:nvPr userDrawn="1"/>
        </p:nvSpPr>
        <p:spPr>
          <a:xfrm>
            <a:off x="6949284" y="3201053"/>
            <a:ext cx="1591056" cy="267004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18" name="Arrow: Chevron 17">
            <a:extLst>
              <a:ext uri="{FF2B5EF4-FFF2-40B4-BE49-F238E27FC236}">
                <a16:creationId xmlns:a16="http://schemas.microsoft.com/office/drawing/2014/main" id="{39031BF8-58B9-4C11-983F-1D7354C229DE}"/>
              </a:ext>
            </a:extLst>
          </p:cNvPr>
          <p:cNvSpPr/>
          <p:nvPr userDrawn="1"/>
        </p:nvSpPr>
        <p:spPr>
          <a:xfrm>
            <a:off x="8391618" y="3201053"/>
            <a:ext cx="1591056" cy="2670048"/>
          </a:xfrm>
          <a:prstGeom prst="chevron">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19" name="Arrow: Chevron 18">
            <a:extLst>
              <a:ext uri="{FF2B5EF4-FFF2-40B4-BE49-F238E27FC236}">
                <a16:creationId xmlns:a16="http://schemas.microsoft.com/office/drawing/2014/main" id="{BBA99338-8616-41BF-8B99-DC5F12993CAF}"/>
              </a:ext>
            </a:extLst>
          </p:cNvPr>
          <p:cNvSpPr/>
          <p:nvPr userDrawn="1"/>
        </p:nvSpPr>
        <p:spPr>
          <a:xfrm>
            <a:off x="9806874" y="3201053"/>
            <a:ext cx="1591056" cy="2670048"/>
          </a:xfrm>
          <a:prstGeom prst="chevr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20" name="Arrow: Chevron 19">
            <a:extLst>
              <a:ext uri="{FF2B5EF4-FFF2-40B4-BE49-F238E27FC236}">
                <a16:creationId xmlns:a16="http://schemas.microsoft.com/office/drawing/2014/main" id="{F5874B05-1242-4914-B073-508AEEEAEEDC}"/>
              </a:ext>
            </a:extLst>
          </p:cNvPr>
          <p:cNvSpPr/>
          <p:nvPr userDrawn="1"/>
        </p:nvSpPr>
        <p:spPr>
          <a:xfrm>
            <a:off x="3120366" y="3204540"/>
            <a:ext cx="1591056" cy="2670048"/>
          </a:xfrm>
          <a:prstGeom prst="chevron">
            <a:avLst/>
          </a:prstGeom>
          <a:solidFill>
            <a:srgbClr val="00759E">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21" name="Arrow: Chevron 20">
            <a:extLst>
              <a:ext uri="{FF2B5EF4-FFF2-40B4-BE49-F238E27FC236}">
                <a16:creationId xmlns:a16="http://schemas.microsoft.com/office/drawing/2014/main" id="{E9894072-0314-4113-8780-0BB4296CE869}"/>
              </a:ext>
            </a:extLst>
          </p:cNvPr>
          <p:cNvSpPr/>
          <p:nvPr userDrawn="1"/>
        </p:nvSpPr>
        <p:spPr>
          <a:xfrm>
            <a:off x="4562700" y="3201053"/>
            <a:ext cx="1591056" cy="2670048"/>
          </a:xfrm>
          <a:prstGeom prst="chevron">
            <a:avLst/>
          </a:prstGeom>
          <a:solidFill>
            <a:srgbClr val="313C4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22" name="Arrow: Chevron 21">
            <a:extLst>
              <a:ext uri="{FF2B5EF4-FFF2-40B4-BE49-F238E27FC236}">
                <a16:creationId xmlns:a16="http://schemas.microsoft.com/office/drawing/2014/main" id="{0128B77A-8C7B-4D5C-BFC2-4508A6B8B6BD}"/>
              </a:ext>
            </a:extLst>
          </p:cNvPr>
          <p:cNvSpPr/>
          <p:nvPr userDrawn="1"/>
        </p:nvSpPr>
        <p:spPr>
          <a:xfrm>
            <a:off x="5358228" y="3201053"/>
            <a:ext cx="1591056" cy="267004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Tree>
    <p:extLst>
      <p:ext uri="{BB962C8B-B14F-4D97-AF65-F5344CB8AC3E}">
        <p14:creationId xmlns:p14="http://schemas.microsoft.com/office/powerpoint/2010/main" val="3009274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lank with no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827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D8BA401-D894-413A-BB9A-592B1D3D0971}"/>
              </a:ext>
            </a:extLst>
          </p:cNvPr>
          <p:cNvCxnSpPr>
            <a:cxnSpLocks/>
          </p:cNvCxnSpPr>
          <p:nvPr/>
        </p:nvCxnSpPr>
        <p:spPr>
          <a:xfrm>
            <a:off x="5079703" y="1143007"/>
            <a:ext cx="0" cy="483358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7982A330-087B-4540-88CF-FBEC8FE533B8}"/>
              </a:ext>
            </a:extLst>
          </p:cNvPr>
          <p:cNvSpPr>
            <a:spLocks noGrp="1"/>
          </p:cNvSpPr>
          <p:nvPr>
            <p:ph type="body" sz="quarter" idx="10" hasCustomPrompt="1"/>
          </p:nvPr>
        </p:nvSpPr>
        <p:spPr>
          <a:xfrm>
            <a:off x="569395" y="1159875"/>
            <a:ext cx="3663240" cy="461665"/>
          </a:xfrm>
          <a:prstGeom prst="rect">
            <a:avLst/>
          </a:prstGeom>
        </p:spPr>
        <p:txBody>
          <a:bodyPr wrap="square">
            <a:spAutoFit/>
          </a:bodyPr>
          <a:lstStyle>
            <a:lvl1pPr marL="0" indent="0">
              <a:lnSpc>
                <a:spcPct val="100000"/>
              </a:lnSpc>
              <a:spcBef>
                <a:spcPts val="0"/>
              </a:spcBef>
              <a:buFontTx/>
              <a:buNone/>
              <a:defRPr sz="1200" b="1">
                <a:latin typeface="Lucida Sans" panose="020B0602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Report Title:</a:t>
            </a:r>
            <a:br>
              <a:rPr lang="en-US"/>
            </a:br>
            <a:r>
              <a:rPr lang="en-US"/>
              <a:t>Report Subtitle</a:t>
            </a:r>
          </a:p>
        </p:txBody>
      </p:sp>
      <p:sp>
        <p:nvSpPr>
          <p:cNvPr id="13" name="Text Placeholder 12">
            <a:extLst>
              <a:ext uri="{FF2B5EF4-FFF2-40B4-BE49-F238E27FC236}">
                <a16:creationId xmlns:a16="http://schemas.microsoft.com/office/drawing/2014/main" id="{7982DE03-49F4-415B-BE95-42281F843A46}"/>
              </a:ext>
            </a:extLst>
          </p:cNvPr>
          <p:cNvSpPr>
            <a:spLocks noGrp="1"/>
          </p:cNvSpPr>
          <p:nvPr>
            <p:ph type="body" sz="quarter" idx="11" hasCustomPrompt="1"/>
          </p:nvPr>
        </p:nvSpPr>
        <p:spPr>
          <a:xfrm>
            <a:off x="569394" y="1923462"/>
            <a:ext cx="3672405" cy="314125"/>
          </a:xfrm>
          <a:prstGeom prst="rect">
            <a:avLst/>
          </a:prstGeom>
        </p:spPr>
        <p:txBody>
          <a:bodyPr wrap="square">
            <a:spAutoFit/>
          </a:bodyPr>
          <a:lstStyle>
            <a:lvl1pPr marL="0" indent="0">
              <a:lnSpc>
                <a:spcPct val="150000"/>
              </a:lnSpc>
              <a:spcBef>
                <a:spcPts val="0"/>
              </a:spcBef>
              <a:buNone/>
              <a:defRPr sz="1100">
                <a:solidFill>
                  <a:schemeClr val="tx1"/>
                </a:solidFill>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Report description</a:t>
            </a:r>
          </a:p>
        </p:txBody>
      </p:sp>
      <p:sp>
        <p:nvSpPr>
          <p:cNvPr id="15" name="Text Placeholder 14">
            <a:extLst>
              <a:ext uri="{FF2B5EF4-FFF2-40B4-BE49-F238E27FC236}">
                <a16:creationId xmlns:a16="http://schemas.microsoft.com/office/drawing/2014/main" id="{1451BDF7-8BB2-48BF-A0E5-BCBF594D2EFE}"/>
              </a:ext>
            </a:extLst>
          </p:cNvPr>
          <p:cNvSpPr>
            <a:spLocks noGrp="1"/>
          </p:cNvSpPr>
          <p:nvPr>
            <p:ph type="body" sz="quarter" idx="12" hasCustomPrompt="1"/>
          </p:nvPr>
        </p:nvSpPr>
        <p:spPr>
          <a:xfrm>
            <a:off x="5608950" y="1063206"/>
            <a:ext cx="3210815" cy="403252"/>
          </a:xfrm>
          <a:prstGeom prst="rect">
            <a:avLst/>
          </a:prstGeom>
        </p:spPr>
        <p:txBody>
          <a:bodyPr wrap="none" lIns="0" tIns="0" rIns="0" bIns="0" anchor="t" anchorCtr="0">
            <a:spAutoFit/>
          </a:bodyPr>
          <a:lstStyle>
            <a:lvl1pPr marL="342900" indent="-342900">
              <a:lnSpc>
                <a:spcPct val="150000"/>
              </a:lnSpc>
              <a:spcBef>
                <a:spcPts val="0"/>
              </a:spcBef>
              <a:buClr>
                <a:schemeClr val="tx1"/>
              </a:buClr>
              <a:buFontTx/>
              <a:buBlip>
                <a:blip r:embed="rId2"/>
              </a:buBlip>
              <a:defRPr sz="2000">
                <a:solidFill>
                  <a:schemeClr val="accent1"/>
                </a:solidFill>
                <a:latin typeface="Lucida Sans" panose="020B0602030504020204" pitchFamily="34" charset="0"/>
              </a:defRPr>
            </a:lvl1pPr>
          </a:lstStyle>
          <a:p>
            <a:pPr lvl="0"/>
            <a:r>
              <a:rPr lang="en-US"/>
              <a:t>Click to edit text styles</a:t>
            </a:r>
          </a:p>
        </p:txBody>
      </p:sp>
      <p:sp>
        <p:nvSpPr>
          <p:cNvPr id="20" name="Title 8">
            <a:extLst>
              <a:ext uri="{FF2B5EF4-FFF2-40B4-BE49-F238E27FC236}">
                <a16:creationId xmlns:a16="http://schemas.microsoft.com/office/drawing/2014/main" id="{08BD27FC-B953-4359-985B-E37D66331D4C}"/>
              </a:ext>
            </a:extLst>
          </p:cNvPr>
          <p:cNvSpPr>
            <a:spLocks noGrp="1"/>
          </p:cNvSpPr>
          <p:nvPr>
            <p:ph type="title" hasCustomPrompt="1"/>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Table of Contents</a:t>
            </a:r>
          </a:p>
        </p:txBody>
      </p:sp>
    </p:spTree>
    <p:extLst>
      <p:ext uri="{BB962C8B-B14F-4D97-AF65-F5344CB8AC3E}">
        <p14:creationId xmlns:p14="http://schemas.microsoft.com/office/powerpoint/2010/main" val="2787743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ub table of conten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5A3B6B-D744-4B65-BF74-B42DAEF68720}"/>
              </a:ext>
            </a:extLst>
          </p:cNvPr>
          <p:cNvSpPr/>
          <p:nvPr/>
        </p:nvSpPr>
        <p:spPr>
          <a:xfrm>
            <a:off x="6153756" y="0"/>
            <a:ext cx="6038244"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21">
            <a:extLst>
              <a:ext uri="{FF2B5EF4-FFF2-40B4-BE49-F238E27FC236}">
                <a16:creationId xmlns:a16="http://schemas.microsoft.com/office/drawing/2014/main" id="{5AFC1715-7330-457F-9355-21A961D02CDE}"/>
              </a:ext>
            </a:extLst>
          </p:cNvPr>
          <p:cNvSpPr/>
          <p:nvPr userDrawn="1"/>
        </p:nvSpPr>
        <p:spPr>
          <a:xfrm>
            <a:off x="91501" y="6550002"/>
            <a:ext cx="5338340" cy="200055"/>
          </a:xfrm>
          <a:prstGeom prst="rect">
            <a:avLst/>
          </a:prstGeom>
        </p:spPr>
        <p:txBody>
          <a:bodyPr wrap="square">
            <a:spAutoFit/>
          </a:bodyPr>
          <a:lstStyle/>
          <a:p>
            <a:pPr lvl="0" algn="l">
              <a:lnSpc>
                <a:spcPct val="100000"/>
              </a:lnSpc>
              <a:defRPr/>
            </a:pPr>
            <a:r>
              <a:rPr lang="en-US" sz="700">
                <a:solidFill>
                  <a:schemeClr val="bg1">
                    <a:lumMod val="65000"/>
                  </a:schemeClr>
                </a:solidFill>
                <a:latin typeface="Lucida Sans" panose="020B0602030504020204" pitchFamily="34" charset="0"/>
                <a:cs typeface="Poppins" panose="020B0604020202020204" charset="0"/>
              </a:rPr>
              <a:t>Copyright © 2022 Kline. REPRODUCTION OR DISCLOSURE FORBIDDEN; SEE SPECIAL NOTICE</a:t>
            </a:r>
            <a:endParaRPr kumimoji="0" lang="en-US" sz="700" b="0" i="0" u="none" strike="noStrike" kern="1200" cap="none" spc="0" normalizeH="0" baseline="0" noProof="0">
              <a:ln>
                <a:noFill/>
              </a:ln>
              <a:solidFill>
                <a:schemeClr val="bg1">
                  <a:lumMod val="65000"/>
                </a:schemeClr>
              </a:solidFill>
              <a:effectLst/>
              <a:uLnTx/>
              <a:uFillTx/>
              <a:latin typeface="Lucida Sans" panose="020B0602030504020204" pitchFamily="34" charset="0"/>
              <a:cs typeface="Poppins" panose="020B0604020202020204" charset="0"/>
            </a:endParaRPr>
          </a:p>
        </p:txBody>
      </p:sp>
      <p:sp>
        <p:nvSpPr>
          <p:cNvPr id="16" name="Text Placeholder 15">
            <a:extLst>
              <a:ext uri="{FF2B5EF4-FFF2-40B4-BE49-F238E27FC236}">
                <a16:creationId xmlns:a16="http://schemas.microsoft.com/office/drawing/2014/main" id="{80C71460-D0CF-46B5-A438-F522BF720E74}"/>
              </a:ext>
            </a:extLst>
          </p:cNvPr>
          <p:cNvSpPr>
            <a:spLocks noGrp="1"/>
          </p:cNvSpPr>
          <p:nvPr>
            <p:ph type="body" sz="quarter" idx="12" hasCustomPrompt="1"/>
          </p:nvPr>
        </p:nvSpPr>
        <p:spPr>
          <a:xfrm>
            <a:off x="235538" y="1422827"/>
            <a:ext cx="5665640" cy="461665"/>
          </a:xfrm>
          <a:prstGeom prst="rect">
            <a:avLst/>
          </a:prstGeom>
        </p:spPr>
        <p:txBody>
          <a:bodyPr>
            <a:spAutoFit/>
          </a:bodyPr>
          <a:lstStyle>
            <a:lvl1pPr marL="0" indent="0">
              <a:lnSpc>
                <a:spcPct val="100000"/>
              </a:lnSpc>
              <a:spcBef>
                <a:spcPts val="0"/>
              </a:spcBef>
              <a:buNone/>
              <a:defRPr sz="2400" b="1">
                <a:solidFill>
                  <a:schemeClr val="accent1"/>
                </a:solidFill>
                <a:latin typeface="Lucida Sans" panose="020B0602030504020204" pitchFamily="34" charset="0"/>
              </a:defRPr>
            </a:lvl1pPr>
          </a:lstStyle>
          <a:p>
            <a:pPr lvl="0"/>
            <a:r>
              <a:rPr lang="en-US"/>
              <a:t>Section Name</a:t>
            </a:r>
          </a:p>
        </p:txBody>
      </p:sp>
      <p:sp>
        <p:nvSpPr>
          <p:cNvPr id="17" name="Text Placeholder 15">
            <a:extLst>
              <a:ext uri="{FF2B5EF4-FFF2-40B4-BE49-F238E27FC236}">
                <a16:creationId xmlns:a16="http://schemas.microsoft.com/office/drawing/2014/main" id="{E816BFF0-688C-4E62-BEEA-CA9E540ED21C}"/>
              </a:ext>
            </a:extLst>
          </p:cNvPr>
          <p:cNvSpPr>
            <a:spLocks noGrp="1"/>
          </p:cNvSpPr>
          <p:nvPr>
            <p:ph type="body" sz="quarter" idx="13" hasCustomPrompt="1"/>
          </p:nvPr>
        </p:nvSpPr>
        <p:spPr>
          <a:xfrm>
            <a:off x="735150" y="3213920"/>
            <a:ext cx="2658497" cy="1075166"/>
          </a:xfrm>
          <a:prstGeom prst="rect">
            <a:avLst/>
          </a:prstGeom>
        </p:spPr>
        <p:txBody>
          <a:bodyPr>
            <a:spAutoFit/>
          </a:bodyPr>
          <a:lstStyle>
            <a:lvl1pPr marL="171450" indent="-171450">
              <a:lnSpc>
                <a:spcPct val="150000"/>
              </a:lnSpc>
              <a:spcBef>
                <a:spcPts val="0"/>
              </a:spcBef>
              <a:spcAft>
                <a:spcPts val="0"/>
              </a:spcAft>
              <a:buClr>
                <a:schemeClr val="accent1"/>
              </a:buClr>
              <a:buFontTx/>
              <a:buBlip>
                <a:blip r:embed="rId2"/>
              </a:buBlip>
              <a:defRPr sz="1100" b="1">
                <a:solidFill>
                  <a:schemeClr val="tx1"/>
                </a:solidFill>
                <a:latin typeface="Lucida Sans" panose="020B0602030504020204" pitchFamily="34" charset="0"/>
              </a:defRPr>
            </a:lvl1pPr>
          </a:lstStyle>
          <a:p>
            <a:pPr lvl="0"/>
            <a:r>
              <a:rPr lang="en-US"/>
              <a:t>Sub section</a:t>
            </a:r>
          </a:p>
          <a:p>
            <a:pPr lvl="0"/>
            <a:r>
              <a:rPr lang="en-US"/>
              <a:t>Sub section</a:t>
            </a:r>
          </a:p>
          <a:p>
            <a:pPr lvl="0"/>
            <a:r>
              <a:rPr lang="en-US"/>
              <a:t>Sub section</a:t>
            </a:r>
          </a:p>
          <a:p>
            <a:pPr lvl="0"/>
            <a:r>
              <a:rPr lang="en-US"/>
              <a:t>Sub section</a:t>
            </a:r>
          </a:p>
        </p:txBody>
      </p:sp>
      <p:sp>
        <p:nvSpPr>
          <p:cNvPr id="25" name="Rectangle 24">
            <a:extLst>
              <a:ext uri="{FF2B5EF4-FFF2-40B4-BE49-F238E27FC236}">
                <a16:creationId xmlns:a16="http://schemas.microsoft.com/office/drawing/2014/main" id="{3703C9C9-9CCF-417F-9F59-9EA2F6C566A4}"/>
              </a:ext>
            </a:extLst>
          </p:cNvPr>
          <p:cNvSpPr/>
          <p:nvPr/>
        </p:nvSpPr>
        <p:spPr>
          <a:xfrm>
            <a:off x="6153756" y="0"/>
            <a:ext cx="6038244"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58F2F7-F203-4D81-A3F4-57797826DD78}"/>
              </a:ext>
            </a:extLst>
          </p:cNvPr>
          <p:cNvSpPr/>
          <p:nvPr/>
        </p:nvSpPr>
        <p:spPr>
          <a:xfrm>
            <a:off x="6153756" y="0"/>
            <a:ext cx="6038244"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8FA968F-CBAF-45EA-B9D0-0A7C8E247E18}"/>
              </a:ext>
            </a:extLst>
          </p:cNvPr>
          <p:cNvSpPr/>
          <p:nvPr/>
        </p:nvSpPr>
        <p:spPr>
          <a:xfrm>
            <a:off x="6153756" y="0"/>
            <a:ext cx="6038244" cy="6858000"/>
          </a:xfrm>
          <a:prstGeom prst="rect">
            <a:avLst/>
          </a:prstGeom>
          <a:gradFill flip="none" rotWithShape="1">
            <a:gsLst>
              <a:gs pos="0">
                <a:srgbClr val="0D3756"/>
              </a:gs>
              <a:gs pos="50000">
                <a:srgbClr val="18537F"/>
              </a:gs>
              <a:gs pos="100000">
                <a:srgbClr val="1F649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Chevron 87">
            <a:extLst>
              <a:ext uri="{FF2B5EF4-FFF2-40B4-BE49-F238E27FC236}">
                <a16:creationId xmlns:a16="http://schemas.microsoft.com/office/drawing/2014/main" id="{A6C15577-3B53-4243-A769-DECAD0E15273}"/>
              </a:ext>
            </a:extLst>
          </p:cNvPr>
          <p:cNvSpPr/>
          <p:nvPr userDrawn="1"/>
        </p:nvSpPr>
        <p:spPr>
          <a:xfrm>
            <a:off x="6773484" y="2554663"/>
            <a:ext cx="1591056" cy="267004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89" name="Arrow: Chevron 88">
            <a:extLst>
              <a:ext uri="{FF2B5EF4-FFF2-40B4-BE49-F238E27FC236}">
                <a16:creationId xmlns:a16="http://schemas.microsoft.com/office/drawing/2014/main" id="{BF109B02-4F4B-4AF8-879D-355BE7E060E6}"/>
              </a:ext>
            </a:extLst>
          </p:cNvPr>
          <p:cNvSpPr/>
          <p:nvPr userDrawn="1"/>
        </p:nvSpPr>
        <p:spPr>
          <a:xfrm>
            <a:off x="8188740" y="2554663"/>
            <a:ext cx="1591056" cy="2670048"/>
          </a:xfrm>
          <a:prstGeom prst="chevron">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90" name="Arrow: Chevron 89">
            <a:extLst>
              <a:ext uri="{FF2B5EF4-FFF2-40B4-BE49-F238E27FC236}">
                <a16:creationId xmlns:a16="http://schemas.microsoft.com/office/drawing/2014/main" id="{897BA667-2DAD-4677-BB97-4B51D5287BD1}"/>
              </a:ext>
            </a:extLst>
          </p:cNvPr>
          <p:cNvSpPr/>
          <p:nvPr userDrawn="1"/>
        </p:nvSpPr>
        <p:spPr>
          <a:xfrm>
            <a:off x="9603993" y="2554663"/>
            <a:ext cx="1591056" cy="2670048"/>
          </a:xfrm>
          <a:prstGeom prst="chevr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91" name="Arrow: Chevron 90">
            <a:extLst>
              <a:ext uri="{FF2B5EF4-FFF2-40B4-BE49-F238E27FC236}">
                <a16:creationId xmlns:a16="http://schemas.microsoft.com/office/drawing/2014/main" id="{9A712A43-8697-4EBB-9578-046FBA863381}"/>
              </a:ext>
            </a:extLst>
          </p:cNvPr>
          <p:cNvSpPr/>
          <p:nvPr userDrawn="1"/>
        </p:nvSpPr>
        <p:spPr>
          <a:xfrm>
            <a:off x="3120366" y="2558150"/>
            <a:ext cx="1591056" cy="2670048"/>
          </a:xfrm>
          <a:prstGeom prst="chevron">
            <a:avLst/>
          </a:prstGeom>
          <a:solidFill>
            <a:srgbClr val="00759E">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92" name="Arrow: Chevron 91">
            <a:extLst>
              <a:ext uri="{FF2B5EF4-FFF2-40B4-BE49-F238E27FC236}">
                <a16:creationId xmlns:a16="http://schemas.microsoft.com/office/drawing/2014/main" id="{401102DD-2D7B-45CB-9AD7-7D1B1E9C2E68}"/>
              </a:ext>
            </a:extLst>
          </p:cNvPr>
          <p:cNvSpPr/>
          <p:nvPr userDrawn="1"/>
        </p:nvSpPr>
        <p:spPr>
          <a:xfrm>
            <a:off x="4562700" y="2554663"/>
            <a:ext cx="1591056" cy="2670048"/>
          </a:xfrm>
          <a:prstGeom prst="chevron">
            <a:avLst/>
          </a:prstGeom>
          <a:solidFill>
            <a:srgbClr val="313C4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93" name="Arrow: Chevron 92">
            <a:extLst>
              <a:ext uri="{FF2B5EF4-FFF2-40B4-BE49-F238E27FC236}">
                <a16:creationId xmlns:a16="http://schemas.microsoft.com/office/drawing/2014/main" id="{42E594CF-9CF3-4880-AEAB-EFDF87DBA1D0}"/>
              </a:ext>
            </a:extLst>
          </p:cNvPr>
          <p:cNvSpPr/>
          <p:nvPr userDrawn="1"/>
        </p:nvSpPr>
        <p:spPr>
          <a:xfrm>
            <a:off x="5358228" y="2554663"/>
            <a:ext cx="1591056" cy="267004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Tree>
    <p:extLst>
      <p:ext uri="{BB962C8B-B14F-4D97-AF65-F5344CB8AC3E}">
        <p14:creationId xmlns:p14="http://schemas.microsoft.com/office/powerpoint/2010/main" val="1399101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EA2C814-3AE1-4D73-85EA-A8AEEA553062}"/>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p>
        </p:txBody>
      </p:sp>
      <p:sp>
        <p:nvSpPr>
          <p:cNvPr id="5" name="Content Placeholder 4">
            <a:extLst>
              <a:ext uri="{FF2B5EF4-FFF2-40B4-BE49-F238E27FC236}">
                <a16:creationId xmlns:a16="http://schemas.microsoft.com/office/drawing/2014/main" id="{1751B9B3-5A1B-4ADB-982C-51CB27674745}"/>
              </a:ext>
            </a:extLst>
          </p:cNvPr>
          <p:cNvSpPr>
            <a:spLocks noGrp="1"/>
          </p:cNvSpPr>
          <p:nvPr>
            <p:ph sz="quarter" idx="13"/>
          </p:nvPr>
        </p:nvSpPr>
        <p:spPr>
          <a:xfrm>
            <a:off x="569395" y="975616"/>
            <a:ext cx="11223555" cy="897040"/>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81900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2 columns">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639D6079-A6CD-4773-B057-C6ACFE69518F}"/>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8647F24-6D5B-47FE-A74D-9570AD52FF51}"/>
              </a:ext>
            </a:extLst>
          </p:cNvPr>
          <p:cNvSpPr>
            <a:spLocks noGrp="1"/>
          </p:cNvSpPr>
          <p:nvPr>
            <p:ph sz="quarter" idx="16"/>
          </p:nvPr>
        </p:nvSpPr>
        <p:spPr>
          <a:xfrm>
            <a:off x="569394" y="944902"/>
            <a:ext cx="5182475" cy="897040"/>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0FB4CDD3-D8AC-4C07-B87A-F7D6D9F58C22}"/>
              </a:ext>
            </a:extLst>
          </p:cNvPr>
          <p:cNvSpPr>
            <a:spLocks noGrp="1"/>
          </p:cNvSpPr>
          <p:nvPr>
            <p:ph sz="quarter" idx="17"/>
          </p:nvPr>
        </p:nvSpPr>
        <p:spPr>
          <a:xfrm>
            <a:off x="6364246" y="944902"/>
            <a:ext cx="5184648" cy="897040"/>
          </a:xfrm>
          <a:prstGeom prst="rect">
            <a:avLst/>
          </a:prstGeom>
        </p:spPr>
        <p:txBody>
          <a:bodyPr>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4462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3 columns">
    <p:spTree>
      <p:nvGrpSpPr>
        <p:cNvPr id="1" name=""/>
        <p:cNvGrpSpPr/>
        <p:nvPr/>
      </p:nvGrpSpPr>
      <p:grpSpPr>
        <a:xfrm>
          <a:off x="0" y="0"/>
          <a:ext cx="0" cy="0"/>
          <a:chOff x="0" y="0"/>
          <a:chExt cx="0" cy="0"/>
        </a:xfrm>
      </p:grpSpPr>
      <p:sp>
        <p:nvSpPr>
          <p:cNvPr id="14" name="Title 8">
            <a:extLst>
              <a:ext uri="{FF2B5EF4-FFF2-40B4-BE49-F238E27FC236}">
                <a16:creationId xmlns:a16="http://schemas.microsoft.com/office/drawing/2014/main" id="{CD23A53C-5CC8-44E2-8477-E027ADB39CF9}"/>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B4FAF336-B4D6-4CD7-AE65-2A55D0DA9CFE}"/>
              </a:ext>
            </a:extLst>
          </p:cNvPr>
          <p:cNvSpPr>
            <a:spLocks noGrp="1"/>
          </p:cNvSpPr>
          <p:nvPr>
            <p:ph sz="quarter" idx="19"/>
          </p:nvPr>
        </p:nvSpPr>
        <p:spPr>
          <a:xfrm>
            <a:off x="569395" y="994061"/>
            <a:ext cx="3429000" cy="897040"/>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CA82E664-47AA-47DC-ADF3-82E20A5C1ADB}"/>
              </a:ext>
            </a:extLst>
          </p:cNvPr>
          <p:cNvSpPr>
            <a:spLocks noGrp="1"/>
          </p:cNvSpPr>
          <p:nvPr>
            <p:ph sz="quarter" idx="20"/>
          </p:nvPr>
        </p:nvSpPr>
        <p:spPr>
          <a:xfrm>
            <a:off x="4364792" y="994061"/>
            <a:ext cx="3429000" cy="897040"/>
          </a:xfrm>
          <a:prstGeom prst="rect">
            <a:avLst/>
          </a:prstGeom>
        </p:spPr>
        <p:txBody>
          <a:bodyPr>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a:extLst>
              <a:ext uri="{FF2B5EF4-FFF2-40B4-BE49-F238E27FC236}">
                <a16:creationId xmlns:a16="http://schemas.microsoft.com/office/drawing/2014/main" id="{93137F76-31F8-46CF-9B9D-8774A68A5EE7}"/>
              </a:ext>
            </a:extLst>
          </p:cNvPr>
          <p:cNvSpPr>
            <a:spLocks noGrp="1"/>
          </p:cNvSpPr>
          <p:nvPr>
            <p:ph sz="quarter" idx="21"/>
          </p:nvPr>
        </p:nvSpPr>
        <p:spPr>
          <a:xfrm>
            <a:off x="8160189" y="994061"/>
            <a:ext cx="3429000" cy="897040"/>
          </a:xfrm>
          <a:prstGeom prst="rect">
            <a:avLst/>
          </a:prstGeom>
        </p:spPr>
        <p:txBody>
          <a:bodyPr>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1749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A5DF12E-8CE0-40F4-BA10-CABD79F692AF}"/>
              </a:ext>
            </a:extLst>
          </p:cNvPr>
          <p:cNvSpPr>
            <a:spLocks noGrp="1"/>
          </p:cNvSpPr>
          <p:nvPr>
            <p:ph type="body" sz="quarter" idx="10" hasCustomPrompt="1"/>
          </p:nvPr>
        </p:nvSpPr>
        <p:spPr>
          <a:xfrm>
            <a:off x="569394" y="940827"/>
            <a:ext cx="11365431" cy="273793"/>
          </a:xfrm>
          <a:prstGeom prst="rect">
            <a:avLst/>
          </a:prstGeom>
        </p:spPr>
        <p:txBody>
          <a:bodyPr wrap="square">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4" name="Title 8">
            <a:extLst>
              <a:ext uri="{FF2B5EF4-FFF2-40B4-BE49-F238E27FC236}">
                <a16:creationId xmlns:a16="http://schemas.microsoft.com/office/drawing/2014/main" id="{9D3C7E78-1899-49BF-9205-C8D017ACFA78}"/>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p>
        </p:txBody>
      </p:sp>
    </p:spTree>
    <p:extLst>
      <p:ext uri="{BB962C8B-B14F-4D97-AF65-F5344CB8AC3E}">
        <p14:creationId xmlns:p14="http://schemas.microsoft.com/office/powerpoint/2010/main" val="2727017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D8BA401-D894-413A-BB9A-592B1D3D0971}"/>
              </a:ext>
            </a:extLst>
          </p:cNvPr>
          <p:cNvCxnSpPr>
            <a:cxnSpLocks/>
          </p:cNvCxnSpPr>
          <p:nvPr/>
        </p:nvCxnSpPr>
        <p:spPr>
          <a:xfrm>
            <a:off x="5079703" y="1143007"/>
            <a:ext cx="0" cy="522000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7982A330-087B-4540-88CF-FBEC8FE533B8}"/>
              </a:ext>
            </a:extLst>
          </p:cNvPr>
          <p:cNvSpPr>
            <a:spLocks noGrp="1"/>
          </p:cNvSpPr>
          <p:nvPr>
            <p:ph type="body" sz="quarter" idx="10" hasCustomPrompt="1"/>
          </p:nvPr>
        </p:nvSpPr>
        <p:spPr>
          <a:xfrm>
            <a:off x="569395" y="1159875"/>
            <a:ext cx="3663240" cy="461665"/>
          </a:xfrm>
          <a:prstGeom prst="rect">
            <a:avLst/>
          </a:prstGeom>
        </p:spPr>
        <p:txBody>
          <a:bodyPr wrap="square">
            <a:spAutoFit/>
          </a:bodyPr>
          <a:lstStyle>
            <a:lvl1pPr marL="0" indent="0">
              <a:lnSpc>
                <a:spcPct val="100000"/>
              </a:lnSpc>
              <a:spcBef>
                <a:spcPts val="0"/>
              </a:spcBef>
              <a:buFontTx/>
              <a:buNone/>
              <a:defRPr sz="1200" b="1">
                <a:latin typeface="Lucida Sans" panose="020B0602030504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Report Title:</a:t>
            </a:r>
            <a:br>
              <a:rPr lang="en-US"/>
            </a:br>
            <a:r>
              <a:rPr lang="en-US"/>
              <a:t>Report Subtitle</a:t>
            </a:r>
          </a:p>
        </p:txBody>
      </p:sp>
      <p:sp>
        <p:nvSpPr>
          <p:cNvPr id="13" name="Text Placeholder 12">
            <a:extLst>
              <a:ext uri="{FF2B5EF4-FFF2-40B4-BE49-F238E27FC236}">
                <a16:creationId xmlns:a16="http://schemas.microsoft.com/office/drawing/2014/main" id="{7982DE03-49F4-415B-BE95-42281F843A46}"/>
              </a:ext>
            </a:extLst>
          </p:cNvPr>
          <p:cNvSpPr>
            <a:spLocks noGrp="1"/>
          </p:cNvSpPr>
          <p:nvPr>
            <p:ph type="body" sz="quarter" idx="11" hasCustomPrompt="1"/>
          </p:nvPr>
        </p:nvSpPr>
        <p:spPr>
          <a:xfrm>
            <a:off x="569394" y="1923462"/>
            <a:ext cx="3672405" cy="314125"/>
          </a:xfrm>
          <a:prstGeom prst="rect">
            <a:avLst/>
          </a:prstGeom>
        </p:spPr>
        <p:txBody>
          <a:bodyPr wrap="square">
            <a:spAutoFit/>
          </a:bodyPr>
          <a:lstStyle>
            <a:lvl1pPr marL="0" indent="0">
              <a:lnSpc>
                <a:spcPct val="150000"/>
              </a:lnSpc>
              <a:spcBef>
                <a:spcPts val="0"/>
              </a:spcBef>
              <a:buNone/>
              <a:defRPr sz="1100">
                <a:solidFill>
                  <a:schemeClr val="tx1"/>
                </a:solidFill>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Report description</a:t>
            </a:r>
          </a:p>
        </p:txBody>
      </p:sp>
      <p:sp>
        <p:nvSpPr>
          <p:cNvPr id="15" name="Text Placeholder 14">
            <a:extLst>
              <a:ext uri="{FF2B5EF4-FFF2-40B4-BE49-F238E27FC236}">
                <a16:creationId xmlns:a16="http://schemas.microsoft.com/office/drawing/2014/main" id="{1451BDF7-8BB2-48BF-A0E5-BCBF594D2EFE}"/>
              </a:ext>
            </a:extLst>
          </p:cNvPr>
          <p:cNvSpPr>
            <a:spLocks noGrp="1"/>
          </p:cNvSpPr>
          <p:nvPr>
            <p:ph type="body" sz="quarter" idx="12" hasCustomPrompt="1"/>
          </p:nvPr>
        </p:nvSpPr>
        <p:spPr>
          <a:xfrm>
            <a:off x="5608950" y="1063206"/>
            <a:ext cx="3210815" cy="403252"/>
          </a:xfrm>
          <a:prstGeom prst="rect">
            <a:avLst/>
          </a:prstGeom>
        </p:spPr>
        <p:txBody>
          <a:bodyPr wrap="none" lIns="0" tIns="0" rIns="0" bIns="0" anchor="t" anchorCtr="0">
            <a:spAutoFit/>
          </a:bodyPr>
          <a:lstStyle>
            <a:lvl1pPr marL="342900" indent="-342900">
              <a:lnSpc>
                <a:spcPct val="150000"/>
              </a:lnSpc>
              <a:spcBef>
                <a:spcPts val="0"/>
              </a:spcBef>
              <a:buClr>
                <a:schemeClr val="tx1"/>
              </a:buClr>
              <a:buFontTx/>
              <a:buBlip>
                <a:blip r:embed="rId2"/>
              </a:buBlip>
              <a:defRPr sz="2000">
                <a:solidFill>
                  <a:schemeClr val="accent1"/>
                </a:solidFill>
                <a:latin typeface="Lucida Sans" panose="020B0602030504020204" pitchFamily="34" charset="0"/>
              </a:defRPr>
            </a:lvl1pPr>
          </a:lstStyle>
          <a:p>
            <a:pPr lvl="0"/>
            <a:r>
              <a:rPr lang="en-US"/>
              <a:t>Click to edit text styles</a:t>
            </a:r>
          </a:p>
        </p:txBody>
      </p:sp>
      <p:sp>
        <p:nvSpPr>
          <p:cNvPr id="20" name="Title 8">
            <a:extLst>
              <a:ext uri="{FF2B5EF4-FFF2-40B4-BE49-F238E27FC236}">
                <a16:creationId xmlns:a16="http://schemas.microsoft.com/office/drawing/2014/main" id="{08BD27FC-B953-4359-985B-E37D66331D4C}"/>
              </a:ext>
            </a:extLst>
          </p:cNvPr>
          <p:cNvSpPr>
            <a:spLocks noGrp="1"/>
          </p:cNvSpPr>
          <p:nvPr>
            <p:ph type="title" hasCustomPrompt="1"/>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dirty="0"/>
              <a:t>Table of Contents</a:t>
            </a:r>
          </a:p>
        </p:txBody>
      </p:sp>
    </p:spTree>
    <p:extLst>
      <p:ext uri="{BB962C8B-B14F-4D97-AF65-F5344CB8AC3E}">
        <p14:creationId xmlns:p14="http://schemas.microsoft.com/office/powerpoint/2010/main" val="3950560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2 column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29B9C4D5-E12B-406B-8013-019AD1E88EE4}"/>
              </a:ext>
            </a:extLst>
          </p:cNvPr>
          <p:cNvSpPr>
            <a:spLocks noGrp="1"/>
          </p:cNvSpPr>
          <p:nvPr>
            <p:ph type="body" sz="quarter" idx="10" hasCustomPrompt="1"/>
          </p:nvPr>
        </p:nvSpPr>
        <p:spPr>
          <a:xfrm>
            <a:off x="569395" y="939610"/>
            <a:ext cx="5341208" cy="273793"/>
          </a:xfrm>
          <a:prstGeom prst="rect">
            <a:avLst/>
          </a:prstGeom>
        </p:spPr>
        <p:txBody>
          <a:bodyPr wrap="square">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5" name="Text Placeholder 5">
            <a:extLst>
              <a:ext uri="{FF2B5EF4-FFF2-40B4-BE49-F238E27FC236}">
                <a16:creationId xmlns:a16="http://schemas.microsoft.com/office/drawing/2014/main" id="{09A195D5-FC1A-4546-988A-1EB1688868AD}"/>
              </a:ext>
            </a:extLst>
          </p:cNvPr>
          <p:cNvSpPr>
            <a:spLocks noGrp="1"/>
          </p:cNvSpPr>
          <p:nvPr>
            <p:ph type="body" sz="quarter" idx="11" hasCustomPrompt="1"/>
          </p:nvPr>
        </p:nvSpPr>
        <p:spPr>
          <a:xfrm>
            <a:off x="6249965" y="939610"/>
            <a:ext cx="5340096" cy="273793"/>
          </a:xfrm>
          <a:prstGeom prst="rect">
            <a:avLst/>
          </a:prstGeom>
        </p:spPr>
        <p:txBody>
          <a:bodyPr>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6" name="Title 8">
            <a:extLst>
              <a:ext uri="{FF2B5EF4-FFF2-40B4-BE49-F238E27FC236}">
                <a16:creationId xmlns:a16="http://schemas.microsoft.com/office/drawing/2014/main" id="{EC82EB33-2A35-4AB4-B191-F105B6656510}"/>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p>
        </p:txBody>
      </p:sp>
    </p:spTree>
    <p:extLst>
      <p:ext uri="{BB962C8B-B14F-4D97-AF65-F5344CB8AC3E}">
        <p14:creationId xmlns:p14="http://schemas.microsoft.com/office/powerpoint/2010/main" val="347946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3 column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4C1C3679-937B-491B-988A-1D97137A7B6A}"/>
              </a:ext>
            </a:extLst>
          </p:cNvPr>
          <p:cNvSpPr>
            <a:spLocks noGrp="1"/>
          </p:cNvSpPr>
          <p:nvPr>
            <p:ph type="body" sz="quarter" idx="10" hasCustomPrompt="1"/>
          </p:nvPr>
        </p:nvSpPr>
        <p:spPr>
          <a:xfrm>
            <a:off x="569395" y="940017"/>
            <a:ext cx="3429000" cy="273793"/>
          </a:xfrm>
          <a:prstGeom prst="rect">
            <a:avLst/>
          </a:prstGeom>
        </p:spPr>
        <p:txBody>
          <a:bodyPr wrap="square">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6" name="Text Placeholder 5">
            <a:extLst>
              <a:ext uri="{FF2B5EF4-FFF2-40B4-BE49-F238E27FC236}">
                <a16:creationId xmlns:a16="http://schemas.microsoft.com/office/drawing/2014/main" id="{98C5FB26-5132-431D-A3D4-58AD945F7F68}"/>
              </a:ext>
            </a:extLst>
          </p:cNvPr>
          <p:cNvSpPr>
            <a:spLocks noGrp="1"/>
          </p:cNvSpPr>
          <p:nvPr>
            <p:ph type="body" sz="quarter" idx="11" hasCustomPrompt="1"/>
          </p:nvPr>
        </p:nvSpPr>
        <p:spPr>
          <a:xfrm>
            <a:off x="4390072" y="940017"/>
            <a:ext cx="3429000" cy="273793"/>
          </a:xfrm>
          <a:prstGeom prst="rect">
            <a:avLst/>
          </a:prstGeom>
        </p:spPr>
        <p:txBody>
          <a:bodyPr>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7" name="Text Placeholder 5">
            <a:extLst>
              <a:ext uri="{FF2B5EF4-FFF2-40B4-BE49-F238E27FC236}">
                <a16:creationId xmlns:a16="http://schemas.microsoft.com/office/drawing/2014/main" id="{570E2AA5-24F1-4DF6-926E-28616041CAB5}"/>
              </a:ext>
            </a:extLst>
          </p:cNvPr>
          <p:cNvSpPr>
            <a:spLocks noGrp="1"/>
          </p:cNvSpPr>
          <p:nvPr>
            <p:ph type="body" sz="quarter" idx="12" hasCustomPrompt="1"/>
          </p:nvPr>
        </p:nvSpPr>
        <p:spPr>
          <a:xfrm>
            <a:off x="8210748" y="940017"/>
            <a:ext cx="3429000" cy="273793"/>
          </a:xfrm>
          <a:prstGeom prst="rect">
            <a:avLst/>
          </a:prstGeom>
        </p:spPr>
        <p:txBody>
          <a:bodyPr>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8" name="Title 8">
            <a:extLst>
              <a:ext uri="{FF2B5EF4-FFF2-40B4-BE49-F238E27FC236}">
                <a16:creationId xmlns:a16="http://schemas.microsoft.com/office/drawing/2014/main" id="{96C7D9D9-70B3-425A-9642-44B6D68F95BC}"/>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p>
        </p:txBody>
      </p:sp>
    </p:spTree>
    <p:extLst>
      <p:ext uri="{BB962C8B-B14F-4D97-AF65-F5344CB8AC3E}">
        <p14:creationId xmlns:p14="http://schemas.microsoft.com/office/powerpoint/2010/main" val="3474663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3C0C12A6-9657-45AE-9480-0388C947EE20}"/>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p>
        </p:txBody>
      </p:sp>
    </p:spTree>
    <p:extLst>
      <p:ext uri="{BB962C8B-B14F-4D97-AF65-F5344CB8AC3E}">
        <p14:creationId xmlns:p14="http://schemas.microsoft.com/office/powerpoint/2010/main" val="31286012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0855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7649E-724B-47BF-BEEB-6097299AB1EB}"/>
              </a:ext>
            </a:extLst>
          </p:cNvPr>
          <p:cNvSpPr txBox="1"/>
          <p:nvPr userDrawn="1"/>
        </p:nvSpPr>
        <p:spPr>
          <a:xfrm>
            <a:off x="286813" y="1427939"/>
            <a:ext cx="5538950" cy="1292662"/>
          </a:xfrm>
          <a:prstGeom prst="rect">
            <a:avLst/>
          </a:prstGeom>
          <a:noFill/>
        </p:spPr>
        <p:txBody>
          <a:bodyPr wrap="square" rtlCol="0" anchor="t">
            <a:spAutoFit/>
          </a:bodyPr>
          <a:lstStyle/>
          <a:p>
            <a:pPr algn="just">
              <a:defRPr/>
            </a:pPr>
            <a:r>
              <a:rPr lang="en-US" sz="1200" b="1">
                <a:solidFill>
                  <a:srgbClr val="0065A4"/>
                </a:solidFill>
              </a:rPr>
              <a:t>Kline</a:t>
            </a:r>
            <a:r>
              <a:rPr lang="en-US" sz="1100">
                <a:solidFill>
                  <a:srgbClr val="0065A4"/>
                </a:solidFill>
              </a:rPr>
              <a:t> is a worldwide consulting and research firm dedicated to providing the kind of insight and knowledge that helps companies find a clear path to success. The firm has served the management consulting and market research needs of organizations in the agrochemicals, chemicals, materials, energy, life sciences, and consumer products industries for over 60 years.</a:t>
            </a:r>
          </a:p>
          <a:p>
            <a:pPr algn="just">
              <a:defRPr/>
            </a:pPr>
            <a:r>
              <a:rPr lang="en-US" sz="1100">
                <a:solidFill>
                  <a:srgbClr val="0065A4"/>
                </a:solidFill>
              </a:rPr>
              <a:t> </a:t>
            </a:r>
            <a:br>
              <a:rPr lang="en-US" sz="1100">
                <a:solidFill>
                  <a:srgbClr val="0065A4"/>
                </a:solidFill>
              </a:rPr>
            </a:br>
            <a:r>
              <a:rPr lang="en-US" sz="1100">
                <a:solidFill>
                  <a:srgbClr val="0065A4"/>
                </a:solidFill>
              </a:rPr>
              <a:t>For more information, visit www.KlineGroup.com.</a:t>
            </a:r>
            <a:endParaRPr kumimoji="0" lang="en-US" sz="1100" b="1" i="0" u="none" strike="noStrike" kern="1200" cap="none" spc="0" normalizeH="0" baseline="0" noProof="0">
              <a:ln>
                <a:noFill/>
              </a:ln>
              <a:solidFill>
                <a:srgbClr val="266390"/>
              </a:solidFill>
              <a:effectLst/>
              <a:uLnTx/>
              <a:uFillTx/>
              <a:ea typeface="+mn-ea"/>
              <a:cs typeface="+mn-cs"/>
            </a:endParaRPr>
          </a:p>
        </p:txBody>
      </p:sp>
      <p:pic>
        <p:nvPicPr>
          <p:cNvPr id="4" name="Рисунок 8">
            <a:extLst>
              <a:ext uri="{FF2B5EF4-FFF2-40B4-BE49-F238E27FC236}">
                <a16:creationId xmlns:a16="http://schemas.microsoft.com/office/drawing/2014/main" id="{4F61F883-2E98-4E34-9CA8-2BAD98DB43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229" y="321499"/>
            <a:ext cx="2500719" cy="1183674"/>
          </a:xfrm>
          <a:prstGeom prst="rect">
            <a:avLst/>
          </a:prstGeom>
        </p:spPr>
      </p:pic>
      <p:sp>
        <p:nvSpPr>
          <p:cNvPr id="5" name="Rectangle 4">
            <a:extLst>
              <a:ext uri="{FF2B5EF4-FFF2-40B4-BE49-F238E27FC236}">
                <a16:creationId xmlns:a16="http://schemas.microsoft.com/office/drawing/2014/main" id="{0ED8EE32-C1C8-4448-B5B0-63974601CE0C}"/>
              </a:ext>
            </a:extLst>
          </p:cNvPr>
          <p:cNvSpPr>
            <a:spLocks noChangeArrowheads="1"/>
          </p:cNvSpPr>
          <p:nvPr userDrawn="1"/>
        </p:nvSpPr>
        <p:spPr bwMode="auto">
          <a:xfrm>
            <a:off x="286813" y="3333743"/>
            <a:ext cx="2531799" cy="1228830"/>
          </a:xfrm>
          <a:prstGeom prst="rect">
            <a:avLst/>
          </a:prstGeom>
          <a:noFill/>
          <a:ln w="9525">
            <a:noFill/>
            <a:miter lim="800000"/>
            <a:headEnd/>
            <a:tailEnd/>
          </a:ln>
          <a:effectLst/>
        </p:spPr>
        <p:txBody>
          <a:bodyPr>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a:solidFill>
                  <a:schemeClr val="accent1"/>
                </a:solidFill>
              </a:rPr>
              <a:t>GLOBAL HEADQUARTERS</a:t>
            </a:r>
            <a:endParaRPr lang="fr-FR" sz="1100" b="1">
              <a:solidFill>
                <a:schemeClr val="tx1">
                  <a:lumMod val="75000"/>
                  <a:lumOff val="25000"/>
                </a:schemeClr>
              </a:solidFill>
            </a:endParaRPr>
          </a:p>
          <a:p>
            <a:pPr>
              <a:lnSpc>
                <a:spcPct val="100000"/>
              </a:lnSpc>
            </a:pPr>
            <a:r>
              <a:rPr lang="en-US" sz="1050">
                <a:solidFill>
                  <a:srgbClr val="6F6F6F"/>
                </a:solidFill>
              </a:rPr>
              <a:t>35 Waterview Blvd.</a:t>
            </a:r>
          </a:p>
          <a:p>
            <a:pPr>
              <a:lnSpc>
                <a:spcPct val="100000"/>
              </a:lnSpc>
            </a:pPr>
            <a:r>
              <a:rPr lang="en-US" sz="1050">
                <a:solidFill>
                  <a:srgbClr val="6F6F6F"/>
                </a:solidFill>
              </a:rPr>
              <a:t>Parsippany, NJ 07054</a:t>
            </a:r>
          </a:p>
          <a:p>
            <a:pPr>
              <a:lnSpc>
                <a:spcPct val="100000"/>
              </a:lnSpc>
            </a:pPr>
            <a:r>
              <a:rPr lang="en-US" sz="1050">
                <a:solidFill>
                  <a:srgbClr val="6F6F6F"/>
                </a:solidFill>
              </a:rPr>
              <a:t>Phone: +1-973-435-6262</a:t>
            </a:r>
          </a:p>
          <a:p>
            <a:pPr>
              <a:lnSpc>
                <a:spcPct val="100000"/>
              </a:lnSpc>
            </a:pPr>
            <a:r>
              <a:rPr lang="en-US" sz="1050">
                <a:solidFill>
                  <a:srgbClr val="6F6F6F"/>
                </a:solidFill>
              </a:rPr>
              <a:t>Fax: +1-973-435-6291</a:t>
            </a:r>
          </a:p>
        </p:txBody>
      </p:sp>
      <p:sp>
        <p:nvSpPr>
          <p:cNvPr id="6" name="Rectangle 21">
            <a:extLst>
              <a:ext uri="{FF2B5EF4-FFF2-40B4-BE49-F238E27FC236}">
                <a16:creationId xmlns:a16="http://schemas.microsoft.com/office/drawing/2014/main" id="{140551C0-C835-4326-9C78-40851C1356B9}"/>
              </a:ext>
            </a:extLst>
          </p:cNvPr>
          <p:cNvSpPr>
            <a:spLocks noChangeArrowheads="1"/>
          </p:cNvSpPr>
          <p:nvPr userDrawn="1"/>
        </p:nvSpPr>
        <p:spPr bwMode="auto">
          <a:xfrm>
            <a:off x="279842" y="4728759"/>
            <a:ext cx="3010110" cy="1040446"/>
          </a:xfrm>
          <a:prstGeom prst="rect">
            <a:avLst/>
          </a:prstGeom>
          <a:noFill/>
          <a:ln w="9525">
            <a:noFill/>
            <a:miter lim="800000"/>
            <a:headEnd/>
            <a:tailEnd/>
          </a:ln>
          <a:effectLst/>
        </p:spPr>
        <p:txBody>
          <a:bodyPr>
            <a:noAutofit/>
          </a:bodyPr>
          <a:lstStyle/>
          <a:p>
            <a:pPr fontAlgn="auto">
              <a:spcBef>
                <a:spcPts val="0"/>
              </a:spcBef>
              <a:spcAft>
                <a:spcPts val="0"/>
              </a:spcAft>
              <a:defRPr/>
            </a:pPr>
            <a:r>
              <a:rPr lang="fr-FR" sz="1200" b="1">
                <a:solidFill>
                  <a:srgbClr val="006699"/>
                </a:solidFill>
                <a:cs typeface="+mn-cs"/>
              </a:rPr>
              <a:t>CONTACT US</a:t>
            </a:r>
            <a:endParaRPr lang="fr-FR" sz="1200" b="1">
              <a:solidFill>
                <a:schemeClr val="tx1">
                  <a:lumMod val="75000"/>
                  <a:lumOff val="25000"/>
                </a:schemeClr>
              </a:solidFill>
              <a:cs typeface="+mn-cs"/>
            </a:endParaRPr>
          </a:p>
          <a:p>
            <a:pPr fontAlgn="auto">
              <a:spcBef>
                <a:spcPts val="0"/>
              </a:spcBef>
              <a:spcAft>
                <a:spcPts val="0"/>
              </a:spcAft>
              <a:defRPr/>
            </a:pPr>
            <a:r>
              <a:rPr lang="fr-FR" sz="1050">
                <a:solidFill>
                  <a:srgbClr val="6F6F6F"/>
                </a:solidFill>
              </a:rPr>
              <a:t>GLOBAL HEADQUARTERS</a:t>
            </a:r>
          </a:p>
          <a:p>
            <a:pPr fontAlgn="auto">
              <a:spcBef>
                <a:spcPts val="0"/>
              </a:spcBef>
              <a:spcAft>
                <a:spcPts val="0"/>
              </a:spcAft>
              <a:defRPr/>
            </a:pPr>
            <a:r>
              <a:rPr lang="en-US" sz="1050">
                <a:solidFill>
                  <a:srgbClr val="6F6F6F"/>
                </a:solidFill>
              </a:rPr>
              <a:t>E-mail: </a:t>
            </a:r>
            <a:r>
              <a:rPr lang="en-US" sz="1050">
                <a:solidFill>
                  <a:schemeClr val="accent1"/>
                </a:solidFill>
                <a:hlinkClick r:id="rId3">
                  <a:extLst>
                    <a:ext uri="{A12FA001-AC4F-418D-AE19-62706E023703}">
                      <ahyp:hlinkClr xmlns:ahyp="http://schemas.microsoft.com/office/drawing/2018/hyperlinkcolor" val="tx"/>
                    </a:ext>
                  </a:extLst>
                </a:hlinkClick>
              </a:rPr>
              <a:t>CustomerCare@KlineGroup.com</a:t>
            </a:r>
            <a:endParaRPr lang="en-US" sz="1050">
              <a:solidFill>
                <a:schemeClr val="accent1"/>
              </a:solidFill>
            </a:endParaRPr>
          </a:p>
          <a:p>
            <a:pPr fontAlgn="auto">
              <a:spcBef>
                <a:spcPts val="0"/>
              </a:spcBef>
              <a:spcAft>
                <a:spcPts val="0"/>
              </a:spcAft>
              <a:defRPr/>
            </a:pPr>
            <a:r>
              <a:rPr lang="en-US" sz="1050">
                <a:solidFill>
                  <a:srgbClr val="6F6F6F"/>
                </a:solidFill>
              </a:rPr>
              <a:t>Phone: +1-973-435-6262</a:t>
            </a:r>
          </a:p>
          <a:p>
            <a:pPr fontAlgn="auto">
              <a:spcBef>
                <a:spcPts val="0"/>
              </a:spcBef>
              <a:spcAft>
                <a:spcPts val="0"/>
              </a:spcAft>
              <a:defRPr/>
            </a:pPr>
            <a:r>
              <a:rPr lang="en-US" sz="1050">
                <a:solidFill>
                  <a:srgbClr val="6F6F6F"/>
                </a:solidFill>
              </a:rPr>
              <a:t>Fax: +1-973-435-6291</a:t>
            </a:r>
          </a:p>
        </p:txBody>
      </p:sp>
      <p:sp>
        <p:nvSpPr>
          <p:cNvPr id="16" name="Rectangle 15">
            <a:extLst>
              <a:ext uri="{FF2B5EF4-FFF2-40B4-BE49-F238E27FC236}">
                <a16:creationId xmlns:a16="http://schemas.microsoft.com/office/drawing/2014/main" id="{329978A9-3665-4CE8-ABA7-584A14A885A2}"/>
              </a:ext>
            </a:extLst>
          </p:cNvPr>
          <p:cNvSpPr/>
          <p:nvPr userDrawn="1"/>
        </p:nvSpPr>
        <p:spPr>
          <a:xfrm>
            <a:off x="6153756" y="0"/>
            <a:ext cx="6038244" cy="6858000"/>
          </a:xfrm>
          <a:prstGeom prst="rect">
            <a:avLst/>
          </a:prstGeom>
          <a:gradFill flip="none" rotWithShape="1">
            <a:gsLst>
              <a:gs pos="0">
                <a:srgbClr val="0D3756"/>
              </a:gs>
              <a:gs pos="50000">
                <a:srgbClr val="18537F"/>
              </a:gs>
              <a:gs pos="100000">
                <a:srgbClr val="1F649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Chevron 16">
            <a:extLst>
              <a:ext uri="{FF2B5EF4-FFF2-40B4-BE49-F238E27FC236}">
                <a16:creationId xmlns:a16="http://schemas.microsoft.com/office/drawing/2014/main" id="{A6572949-F712-48E2-8E52-1927E892E5FC}"/>
              </a:ext>
            </a:extLst>
          </p:cNvPr>
          <p:cNvSpPr/>
          <p:nvPr userDrawn="1"/>
        </p:nvSpPr>
        <p:spPr>
          <a:xfrm>
            <a:off x="6949284" y="3201053"/>
            <a:ext cx="1591056" cy="267004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18" name="Arrow: Chevron 17">
            <a:extLst>
              <a:ext uri="{FF2B5EF4-FFF2-40B4-BE49-F238E27FC236}">
                <a16:creationId xmlns:a16="http://schemas.microsoft.com/office/drawing/2014/main" id="{39031BF8-58B9-4C11-983F-1D7354C229DE}"/>
              </a:ext>
            </a:extLst>
          </p:cNvPr>
          <p:cNvSpPr/>
          <p:nvPr userDrawn="1"/>
        </p:nvSpPr>
        <p:spPr>
          <a:xfrm>
            <a:off x="8391618" y="3201053"/>
            <a:ext cx="1591056" cy="2670048"/>
          </a:xfrm>
          <a:prstGeom prst="chevron">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19" name="Arrow: Chevron 18">
            <a:extLst>
              <a:ext uri="{FF2B5EF4-FFF2-40B4-BE49-F238E27FC236}">
                <a16:creationId xmlns:a16="http://schemas.microsoft.com/office/drawing/2014/main" id="{BBA99338-8616-41BF-8B99-DC5F12993CAF}"/>
              </a:ext>
            </a:extLst>
          </p:cNvPr>
          <p:cNvSpPr/>
          <p:nvPr userDrawn="1"/>
        </p:nvSpPr>
        <p:spPr>
          <a:xfrm>
            <a:off x="9806874" y="3201053"/>
            <a:ext cx="1591056" cy="2670048"/>
          </a:xfrm>
          <a:prstGeom prst="chevr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20" name="Arrow: Chevron 19">
            <a:extLst>
              <a:ext uri="{FF2B5EF4-FFF2-40B4-BE49-F238E27FC236}">
                <a16:creationId xmlns:a16="http://schemas.microsoft.com/office/drawing/2014/main" id="{F5874B05-1242-4914-B073-508AEEEAEEDC}"/>
              </a:ext>
            </a:extLst>
          </p:cNvPr>
          <p:cNvSpPr/>
          <p:nvPr userDrawn="1"/>
        </p:nvSpPr>
        <p:spPr>
          <a:xfrm>
            <a:off x="3120366" y="3204540"/>
            <a:ext cx="1591056" cy="2670048"/>
          </a:xfrm>
          <a:prstGeom prst="chevron">
            <a:avLst/>
          </a:prstGeom>
          <a:solidFill>
            <a:srgbClr val="00759E">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21" name="Arrow: Chevron 20">
            <a:extLst>
              <a:ext uri="{FF2B5EF4-FFF2-40B4-BE49-F238E27FC236}">
                <a16:creationId xmlns:a16="http://schemas.microsoft.com/office/drawing/2014/main" id="{E9894072-0314-4113-8780-0BB4296CE869}"/>
              </a:ext>
            </a:extLst>
          </p:cNvPr>
          <p:cNvSpPr/>
          <p:nvPr userDrawn="1"/>
        </p:nvSpPr>
        <p:spPr>
          <a:xfrm>
            <a:off x="4562700" y="3201053"/>
            <a:ext cx="1591056" cy="2670048"/>
          </a:xfrm>
          <a:prstGeom prst="chevron">
            <a:avLst/>
          </a:prstGeom>
          <a:solidFill>
            <a:srgbClr val="313C4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22" name="Arrow: Chevron 21">
            <a:extLst>
              <a:ext uri="{FF2B5EF4-FFF2-40B4-BE49-F238E27FC236}">
                <a16:creationId xmlns:a16="http://schemas.microsoft.com/office/drawing/2014/main" id="{0128B77A-8C7B-4D5C-BFC2-4508A6B8B6BD}"/>
              </a:ext>
            </a:extLst>
          </p:cNvPr>
          <p:cNvSpPr/>
          <p:nvPr userDrawn="1"/>
        </p:nvSpPr>
        <p:spPr>
          <a:xfrm>
            <a:off x="5358228" y="3201053"/>
            <a:ext cx="1591056" cy="267004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Tree>
    <p:extLst>
      <p:ext uri="{BB962C8B-B14F-4D97-AF65-F5344CB8AC3E}">
        <p14:creationId xmlns:p14="http://schemas.microsoft.com/office/powerpoint/2010/main" val="2063208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with no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205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ub table of conten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5A3B6B-D744-4B65-BF74-B42DAEF68720}"/>
              </a:ext>
            </a:extLst>
          </p:cNvPr>
          <p:cNvSpPr/>
          <p:nvPr/>
        </p:nvSpPr>
        <p:spPr>
          <a:xfrm>
            <a:off x="6153756" y="0"/>
            <a:ext cx="6038244"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21">
            <a:extLst>
              <a:ext uri="{FF2B5EF4-FFF2-40B4-BE49-F238E27FC236}">
                <a16:creationId xmlns:a16="http://schemas.microsoft.com/office/drawing/2014/main" id="{5AFC1715-7330-457F-9355-21A961D02CDE}"/>
              </a:ext>
            </a:extLst>
          </p:cNvPr>
          <p:cNvSpPr/>
          <p:nvPr userDrawn="1"/>
        </p:nvSpPr>
        <p:spPr>
          <a:xfrm>
            <a:off x="91501" y="6550002"/>
            <a:ext cx="5338340" cy="200055"/>
          </a:xfrm>
          <a:prstGeom prst="rect">
            <a:avLst/>
          </a:prstGeom>
        </p:spPr>
        <p:txBody>
          <a:bodyPr wrap="square">
            <a:spAutoFit/>
          </a:bodyPr>
          <a:lstStyle/>
          <a:p>
            <a:pPr lvl="0" algn="l">
              <a:lnSpc>
                <a:spcPct val="100000"/>
              </a:lnSpc>
              <a:defRPr/>
            </a:pPr>
            <a:r>
              <a:rPr lang="en-US" sz="700" dirty="0">
                <a:solidFill>
                  <a:schemeClr val="bg1">
                    <a:lumMod val="65000"/>
                  </a:schemeClr>
                </a:solidFill>
                <a:latin typeface="Lucida Sans" panose="020B0602030504020204" pitchFamily="34" charset="0"/>
                <a:cs typeface="Poppins" panose="020B0604020202020204" charset="0"/>
              </a:rPr>
              <a:t>Copyright © 2022 Kline. REPRODUCTION OR DISCLOSURE FORBIDDEN; SEE SPECIAL NOTICE</a:t>
            </a:r>
            <a:endParaRPr kumimoji="0" lang="en-US" sz="700" b="0" i="0" u="none" strike="noStrike" kern="1200" cap="none" spc="0" normalizeH="0" baseline="0" noProof="0" dirty="0">
              <a:ln>
                <a:noFill/>
              </a:ln>
              <a:solidFill>
                <a:schemeClr val="bg1">
                  <a:lumMod val="65000"/>
                </a:schemeClr>
              </a:solidFill>
              <a:effectLst/>
              <a:uLnTx/>
              <a:uFillTx/>
              <a:latin typeface="Lucida Sans" panose="020B0602030504020204" pitchFamily="34" charset="0"/>
              <a:cs typeface="Poppins" panose="020B0604020202020204" charset="0"/>
            </a:endParaRPr>
          </a:p>
        </p:txBody>
      </p:sp>
      <p:sp>
        <p:nvSpPr>
          <p:cNvPr id="16" name="Text Placeholder 15">
            <a:extLst>
              <a:ext uri="{FF2B5EF4-FFF2-40B4-BE49-F238E27FC236}">
                <a16:creationId xmlns:a16="http://schemas.microsoft.com/office/drawing/2014/main" id="{80C71460-D0CF-46B5-A438-F522BF720E74}"/>
              </a:ext>
            </a:extLst>
          </p:cNvPr>
          <p:cNvSpPr>
            <a:spLocks noGrp="1"/>
          </p:cNvSpPr>
          <p:nvPr>
            <p:ph type="body" sz="quarter" idx="12" hasCustomPrompt="1"/>
          </p:nvPr>
        </p:nvSpPr>
        <p:spPr>
          <a:xfrm>
            <a:off x="235538" y="1422827"/>
            <a:ext cx="5665640" cy="461665"/>
          </a:xfrm>
          <a:prstGeom prst="rect">
            <a:avLst/>
          </a:prstGeom>
        </p:spPr>
        <p:txBody>
          <a:bodyPr>
            <a:spAutoFit/>
          </a:bodyPr>
          <a:lstStyle>
            <a:lvl1pPr marL="0" indent="0">
              <a:lnSpc>
                <a:spcPct val="100000"/>
              </a:lnSpc>
              <a:spcBef>
                <a:spcPts val="0"/>
              </a:spcBef>
              <a:buNone/>
              <a:defRPr sz="2400" b="1">
                <a:solidFill>
                  <a:schemeClr val="accent1"/>
                </a:solidFill>
                <a:latin typeface="Lucida Sans" panose="020B0602030504020204" pitchFamily="34" charset="0"/>
              </a:defRPr>
            </a:lvl1pPr>
          </a:lstStyle>
          <a:p>
            <a:pPr lvl="0"/>
            <a:r>
              <a:rPr lang="en-US" dirty="0"/>
              <a:t>Section Name</a:t>
            </a:r>
          </a:p>
        </p:txBody>
      </p:sp>
      <p:sp>
        <p:nvSpPr>
          <p:cNvPr id="17" name="Text Placeholder 15">
            <a:extLst>
              <a:ext uri="{FF2B5EF4-FFF2-40B4-BE49-F238E27FC236}">
                <a16:creationId xmlns:a16="http://schemas.microsoft.com/office/drawing/2014/main" id="{E816BFF0-688C-4E62-BEEA-CA9E540ED21C}"/>
              </a:ext>
            </a:extLst>
          </p:cNvPr>
          <p:cNvSpPr>
            <a:spLocks noGrp="1"/>
          </p:cNvSpPr>
          <p:nvPr>
            <p:ph type="body" sz="quarter" idx="13" hasCustomPrompt="1"/>
          </p:nvPr>
        </p:nvSpPr>
        <p:spPr>
          <a:xfrm>
            <a:off x="735150" y="3213920"/>
            <a:ext cx="2658497" cy="1075166"/>
          </a:xfrm>
          <a:prstGeom prst="rect">
            <a:avLst/>
          </a:prstGeom>
        </p:spPr>
        <p:txBody>
          <a:bodyPr>
            <a:spAutoFit/>
          </a:bodyPr>
          <a:lstStyle>
            <a:lvl1pPr marL="171450" indent="-171450">
              <a:lnSpc>
                <a:spcPct val="150000"/>
              </a:lnSpc>
              <a:spcBef>
                <a:spcPts val="0"/>
              </a:spcBef>
              <a:spcAft>
                <a:spcPts val="0"/>
              </a:spcAft>
              <a:buClr>
                <a:schemeClr val="accent1"/>
              </a:buClr>
              <a:buFontTx/>
              <a:buBlip>
                <a:blip r:embed="rId2"/>
              </a:buBlip>
              <a:defRPr sz="1100" b="1">
                <a:solidFill>
                  <a:schemeClr val="tx1"/>
                </a:solidFill>
                <a:latin typeface="Lucida Sans" panose="020B0602030504020204" pitchFamily="34" charset="0"/>
              </a:defRPr>
            </a:lvl1pPr>
          </a:lstStyle>
          <a:p>
            <a:pPr lvl="0"/>
            <a:r>
              <a:rPr lang="en-US" dirty="0"/>
              <a:t>Sub section</a:t>
            </a:r>
          </a:p>
          <a:p>
            <a:pPr lvl="0"/>
            <a:r>
              <a:rPr lang="en-US" dirty="0"/>
              <a:t>Sub section</a:t>
            </a:r>
          </a:p>
          <a:p>
            <a:pPr lvl="0"/>
            <a:r>
              <a:rPr lang="en-US" dirty="0"/>
              <a:t>Sub section</a:t>
            </a:r>
          </a:p>
          <a:p>
            <a:pPr lvl="0"/>
            <a:r>
              <a:rPr lang="en-US" dirty="0"/>
              <a:t>Sub section</a:t>
            </a:r>
          </a:p>
        </p:txBody>
      </p:sp>
      <p:sp>
        <p:nvSpPr>
          <p:cNvPr id="25" name="Rectangle 24">
            <a:extLst>
              <a:ext uri="{FF2B5EF4-FFF2-40B4-BE49-F238E27FC236}">
                <a16:creationId xmlns:a16="http://schemas.microsoft.com/office/drawing/2014/main" id="{3703C9C9-9CCF-417F-9F59-9EA2F6C566A4}"/>
              </a:ext>
            </a:extLst>
          </p:cNvPr>
          <p:cNvSpPr/>
          <p:nvPr/>
        </p:nvSpPr>
        <p:spPr>
          <a:xfrm>
            <a:off x="6153756" y="0"/>
            <a:ext cx="6038244"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58F2F7-F203-4D81-A3F4-57797826DD78}"/>
              </a:ext>
            </a:extLst>
          </p:cNvPr>
          <p:cNvSpPr/>
          <p:nvPr/>
        </p:nvSpPr>
        <p:spPr>
          <a:xfrm>
            <a:off x="6153756" y="0"/>
            <a:ext cx="6038244"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8FA968F-CBAF-45EA-B9D0-0A7C8E247E18}"/>
              </a:ext>
            </a:extLst>
          </p:cNvPr>
          <p:cNvSpPr/>
          <p:nvPr/>
        </p:nvSpPr>
        <p:spPr>
          <a:xfrm>
            <a:off x="6153756" y="0"/>
            <a:ext cx="6038244" cy="6858000"/>
          </a:xfrm>
          <a:prstGeom prst="rect">
            <a:avLst/>
          </a:prstGeom>
          <a:gradFill flip="none" rotWithShape="1">
            <a:gsLst>
              <a:gs pos="0">
                <a:srgbClr val="0D3756"/>
              </a:gs>
              <a:gs pos="50000">
                <a:srgbClr val="18537F"/>
              </a:gs>
              <a:gs pos="100000">
                <a:srgbClr val="1F649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row: Chevron 87">
            <a:extLst>
              <a:ext uri="{FF2B5EF4-FFF2-40B4-BE49-F238E27FC236}">
                <a16:creationId xmlns:a16="http://schemas.microsoft.com/office/drawing/2014/main" id="{A6C15577-3B53-4243-A769-DECAD0E15273}"/>
              </a:ext>
            </a:extLst>
          </p:cNvPr>
          <p:cNvSpPr/>
          <p:nvPr userDrawn="1"/>
        </p:nvSpPr>
        <p:spPr>
          <a:xfrm>
            <a:off x="6773484" y="2554663"/>
            <a:ext cx="1591056" cy="267004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89" name="Arrow: Chevron 88">
            <a:extLst>
              <a:ext uri="{FF2B5EF4-FFF2-40B4-BE49-F238E27FC236}">
                <a16:creationId xmlns:a16="http://schemas.microsoft.com/office/drawing/2014/main" id="{BF109B02-4F4B-4AF8-879D-355BE7E060E6}"/>
              </a:ext>
            </a:extLst>
          </p:cNvPr>
          <p:cNvSpPr/>
          <p:nvPr userDrawn="1"/>
        </p:nvSpPr>
        <p:spPr>
          <a:xfrm>
            <a:off x="8188740" y="2554663"/>
            <a:ext cx="1591056" cy="2670048"/>
          </a:xfrm>
          <a:prstGeom prst="chevron">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90" name="Arrow: Chevron 89">
            <a:extLst>
              <a:ext uri="{FF2B5EF4-FFF2-40B4-BE49-F238E27FC236}">
                <a16:creationId xmlns:a16="http://schemas.microsoft.com/office/drawing/2014/main" id="{897BA667-2DAD-4677-BB97-4B51D5287BD1}"/>
              </a:ext>
            </a:extLst>
          </p:cNvPr>
          <p:cNvSpPr/>
          <p:nvPr userDrawn="1"/>
        </p:nvSpPr>
        <p:spPr>
          <a:xfrm>
            <a:off x="9603993" y="2554663"/>
            <a:ext cx="1591056" cy="2670048"/>
          </a:xfrm>
          <a:prstGeom prst="chevron">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91" name="Arrow: Chevron 90">
            <a:extLst>
              <a:ext uri="{FF2B5EF4-FFF2-40B4-BE49-F238E27FC236}">
                <a16:creationId xmlns:a16="http://schemas.microsoft.com/office/drawing/2014/main" id="{9A712A43-8697-4EBB-9578-046FBA863381}"/>
              </a:ext>
            </a:extLst>
          </p:cNvPr>
          <p:cNvSpPr/>
          <p:nvPr userDrawn="1"/>
        </p:nvSpPr>
        <p:spPr>
          <a:xfrm>
            <a:off x="3120366" y="2558150"/>
            <a:ext cx="1591056" cy="2670048"/>
          </a:xfrm>
          <a:prstGeom prst="chevron">
            <a:avLst/>
          </a:prstGeom>
          <a:solidFill>
            <a:srgbClr val="00759E">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92" name="Arrow: Chevron 91">
            <a:extLst>
              <a:ext uri="{FF2B5EF4-FFF2-40B4-BE49-F238E27FC236}">
                <a16:creationId xmlns:a16="http://schemas.microsoft.com/office/drawing/2014/main" id="{401102DD-2D7B-45CB-9AD7-7D1B1E9C2E68}"/>
              </a:ext>
            </a:extLst>
          </p:cNvPr>
          <p:cNvSpPr/>
          <p:nvPr userDrawn="1"/>
        </p:nvSpPr>
        <p:spPr>
          <a:xfrm>
            <a:off x="4562700" y="2554663"/>
            <a:ext cx="1591056" cy="2670048"/>
          </a:xfrm>
          <a:prstGeom prst="chevron">
            <a:avLst/>
          </a:prstGeom>
          <a:solidFill>
            <a:srgbClr val="313C41">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93" name="Arrow: Chevron 92">
            <a:extLst>
              <a:ext uri="{FF2B5EF4-FFF2-40B4-BE49-F238E27FC236}">
                <a16:creationId xmlns:a16="http://schemas.microsoft.com/office/drawing/2014/main" id="{42E594CF-9CF3-4880-AEAB-EFDF87DBA1D0}"/>
              </a:ext>
            </a:extLst>
          </p:cNvPr>
          <p:cNvSpPr/>
          <p:nvPr userDrawn="1"/>
        </p:nvSpPr>
        <p:spPr>
          <a:xfrm>
            <a:off x="5358228" y="2554663"/>
            <a:ext cx="1591056" cy="267004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Lucida Sans" panose="020B0602030504020204" pitchFamily="34" charset="0"/>
            </a:endParaRPr>
          </a:p>
        </p:txBody>
      </p:sp>
      <p:sp>
        <p:nvSpPr>
          <p:cNvPr id="15" name="TextBox 14">
            <a:hlinkClick r:id="rId3" action="ppaction://hlinksldjump"/>
            <a:extLst>
              <a:ext uri="{FF2B5EF4-FFF2-40B4-BE49-F238E27FC236}">
                <a16:creationId xmlns:a16="http://schemas.microsoft.com/office/drawing/2014/main" id="{A36662A2-BCF2-43E6-A2A7-CD1B516400D2}"/>
              </a:ext>
            </a:extLst>
          </p:cNvPr>
          <p:cNvSpPr txBox="1"/>
          <p:nvPr userDrawn="1"/>
        </p:nvSpPr>
        <p:spPr>
          <a:xfrm>
            <a:off x="0" y="3882"/>
            <a:ext cx="1332416" cy="246221"/>
          </a:xfrm>
          <a:prstGeom prst="rect">
            <a:avLst/>
          </a:prstGeom>
          <a:solidFill>
            <a:schemeClr val="accent1"/>
          </a:solidFill>
        </p:spPr>
        <p:txBody>
          <a:bodyPr wrap="none" rtlCol="0">
            <a:spAutoFit/>
          </a:bodyPr>
          <a:lstStyle/>
          <a:p>
            <a:pPr algn="l"/>
            <a:r>
              <a:rPr lang="en-US" sz="1000" dirty="0">
                <a:solidFill>
                  <a:schemeClr val="bg1"/>
                </a:solidFill>
                <a:latin typeface="+mj-lt"/>
              </a:rPr>
              <a:t>Table of Contents</a:t>
            </a:r>
          </a:p>
        </p:txBody>
      </p:sp>
    </p:spTree>
    <p:extLst>
      <p:ext uri="{BB962C8B-B14F-4D97-AF65-F5344CB8AC3E}">
        <p14:creationId xmlns:p14="http://schemas.microsoft.com/office/powerpoint/2010/main" val="3865648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EA2C814-3AE1-4D73-85EA-A8AEEA553062}"/>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751B9B3-5A1B-4ADB-982C-51CB27674745}"/>
              </a:ext>
            </a:extLst>
          </p:cNvPr>
          <p:cNvSpPr>
            <a:spLocks noGrp="1"/>
          </p:cNvSpPr>
          <p:nvPr>
            <p:ph sz="quarter" idx="13"/>
          </p:nvPr>
        </p:nvSpPr>
        <p:spPr>
          <a:xfrm>
            <a:off x="569395" y="975616"/>
            <a:ext cx="11223555" cy="897040"/>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67248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2 columns">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639D6079-A6CD-4773-B057-C6ACFE69518F}"/>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647F24-6D5B-47FE-A74D-9570AD52FF51}"/>
              </a:ext>
            </a:extLst>
          </p:cNvPr>
          <p:cNvSpPr>
            <a:spLocks noGrp="1"/>
          </p:cNvSpPr>
          <p:nvPr>
            <p:ph sz="quarter" idx="16"/>
          </p:nvPr>
        </p:nvSpPr>
        <p:spPr>
          <a:xfrm>
            <a:off x="569394" y="944902"/>
            <a:ext cx="5182475" cy="897040"/>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0FB4CDD3-D8AC-4C07-B87A-F7D6D9F58C22}"/>
              </a:ext>
            </a:extLst>
          </p:cNvPr>
          <p:cNvSpPr>
            <a:spLocks noGrp="1"/>
          </p:cNvSpPr>
          <p:nvPr>
            <p:ph sz="quarter" idx="17"/>
          </p:nvPr>
        </p:nvSpPr>
        <p:spPr>
          <a:xfrm>
            <a:off x="6364246" y="944902"/>
            <a:ext cx="5184648" cy="897040"/>
          </a:xfrm>
          <a:prstGeom prst="rect">
            <a:avLst/>
          </a:prstGeom>
        </p:spPr>
        <p:txBody>
          <a:bodyPr>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48168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3 columns">
    <p:spTree>
      <p:nvGrpSpPr>
        <p:cNvPr id="1" name=""/>
        <p:cNvGrpSpPr/>
        <p:nvPr/>
      </p:nvGrpSpPr>
      <p:grpSpPr>
        <a:xfrm>
          <a:off x="0" y="0"/>
          <a:ext cx="0" cy="0"/>
          <a:chOff x="0" y="0"/>
          <a:chExt cx="0" cy="0"/>
        </a:xfrm>
      </p:grpSpPr>
      <p:sp>
        <p:nvSpPr>
          <p:cNvPr id="14" name="Title 8">
            <a:extLst>
              <a:ext uri="{FF2B5EF4-FFF2-40B4-BE49-F238E27FC236}">
                <a16:creationId xmlns:a16="http://schemas.microsoft.com/office/drawing/2014/main" id="{CD23A53C-5CC8-44E2-8477-E027ADB39CF9}"/>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B4FAF336-B4D6-4CD7-AE65-2A55D0DA9CFE}"/>
              </a:ext>
            </a:extLst>
          </p:cNvPr>
          <p:cNvSpPr>
            <a:spLocks noGrp="1"/>
          </p:cNvSpPr>
          <p:nvPr>
            <p:ph sz="quarter" idx="19"/>
          </p:nvPr>
        </p:nvSpPr>
        <p:spPr>
          <a:xfrm>
            <a:off x="569395" y="994061"/>
            <a:ext cx="3429000" cy="897040"/>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CA82E664-47AA-47DC-ADF3-82E20A5C1ADB}"/>
              </a:ext>
            </a:extLst>
          </p:cNvPr>
          <p:cNvSpPr>
            <a:spLocks noGrp="1"/>
          </p:cNvSpPr>
          <p:nvPr>
            <p:ph sz="quarter" idx="20"/>
          </p:nvPr>
        </p:nvSpPr>
        <p:spPr>
          <a:xfrm>
            <a:off x="4364792" y="994061"/>
            <a:ext cx="3429000" cy="897040"/>
          </a:xfrm>
          <a:prstGeom prst="rect">
            <a:avLst/>
          </a:prstGeom>
        </p:spPr>
        <p:txBody>
          <a:bodyPr>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a:extLst>
              <a:ext uri="{FF2B5EF4-FFF2-40B4-BE49-F238E27FC236}">
                <a16:creationId xmlns:a16="http://schemas.microsoft.com/office/drawing/2014/main" id="{93137F76-31F8-46CF-9B9D-8774A68A5EE7}"/>
              </a:ext>
            </a:extLst>
          </p:cNvPr>
          <p:cNvSpPr>
            <a:spLocks noGrp="1"/>
          </p:cNvSpPr>
          <p:nvPr>
            <p:ph sz="quarter" idx="21"/>
          </p:nvPr>
        </p:nvSpPr>
        <p:spPr>
          <a:xfrm>
            <a:off x="8160189" y="994061"/>
            <a:ext cx="3429000" cy="897040"/>
          </a:xfrm>
          <a:prstGeom prst="rect">
            <a:avLst/>
          </a:prstGeom>
        </p:spPr>
        <p:txBody>
          <a:bodyPr>
            <a:spAutoFit/>
          </a:bodyPr>
          <a:lstStyle>
            <a:lvl1pPr marL="228600" indent="-228600">
              <a:lnSpc>
                <a:spcPct val="150000"/>
              </a:lnSpc>
              <a:spcBef>
                <a:spcPts val="0"/>
              </a:spcBef>
              <a:buClr>
                <a:schemeClr val="accent1"/>
              </a:buClr>
              <a:buSzPct val="110000"/>
              <a:buFont typeface="Wingdings" panose="05000000000000000000" pitchFamily="2" charset="2"/>
              <a:buChar char="l"/>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47713"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31875"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02911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A5DF12E-8CE0-40F4-BA10-CABD79F692AF}"/>
              </a:ext>
            </a:extLst>
          </p:cNvPr>
          <p:cNvSpPr>
            <a:spLocks noGrp="1"/>
          </p:cNvSpPr>
          <p:nvPr>
            <p:ph type="body" sz="quarter" idx="10" hasCustomPrompt="1"/>
          </p:nvPr>
        </p:nvSpPr>
        <p:spPr>
          <a:xfrm>
            <a:off x="569394" y="940827"/>
            <a:ext cx="11365431" cy="273793"/>
          </a:xfrm>
          <a:prstGeom prst="rect">
            <a:avLst/>
          </a:prstGeom>
        </p:spPr>
        <p:txBody>
          <a:bodyPr wrap="square">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 with no bullets</a:t>
            </a:r>
          </a:p>
        </p:txBody>
      </p:sp>
      <p:sp>
        <p:nvSpPr>
          <p:cNvPr id="4" name="Title 8">
            <a:extLst>
              <a:ext uri="{FF2B5EF4-FFF2-40B4-BE49-F238E27FC236}">
                <a16:creationId xmlns:a16="http://schemas.microsoft.com/office/drawing/2014/main" id="{9D3C7E78-1899-49BF-9205-C8D017ACFA78}"/>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5323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2 column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29B9C4D5-E12B-406B-8013-019AD1E88EE4}"/>
              </a:ext>
            </a:extLst>
          </p:cNvPr>
          <p:cNvSpPr>
            <a:spLocks noGrp="1"/>
          </p:cNvSpPr>
          <p:nvPr>
            <p:ph type="body" sz="quarter" idx="10" hasCustomPrompt="1"/>
          </p:nvPr>
        </p:nvSpPr>
        <p:spPr>
          <a:xfrm>
            <a:off x="569395" y="939610"/>
            <a:ext cx="5341208" cy="273793"/>
          </a:xfrm>
          <a:prstGeom prst="rect">
            <a:avLst/>
          </a:prstGeom>
        </p:spPr>
        <p:txBody>
          <a:bodyPr wrap="square">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5" name="Text Placeholder 5">
            <a:extLst>
              <a:ext uri="{FF2B5EF4-FFF2-40B4-BE49-F238E27FC236}">
                <a16:creationId xmlns:a16="http://schemas.microsoft.com/office/drawing/2014/main" id="{09A195D5-FC1A-4546-988A-1EB1688868AD}"/>
              </a:ext>
            </a:extLst>
          </p:cNvPr>
          <p:cNvSpPr>
            <a:spLocks noGrp="1"/>
          </p:cNvSpPr>
          <p:nvPr>
            <p:ph type="body" sz="quarter" idx="11" hasCustomPrompt="1"/>
          </p:nvPr>
        </p:nvSpPr>
        <p:spPr>
          <a:xfrm>
            <a:off x="6249965" y="939610"/>
            <a:ext cx="5340096" cy="273793"/>
          </a:xfrm>
          <a:prstGeom prst="rect">
            <a:avLst/>
          </a:prstGeom>
        </p:spPr>
        <p:txBody>
          <a:bodyPr>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6" name="Title 8">
            <a:extLst>
              <a:ext uri="{FF2B5EF4-FFF2-40B4-BE49-F238E27FC236}">
                <a16:creationId xmlns:a16="http://schemas.microsoft.com/office/drawing/2014/main" id="{EC82EB33-2A35-4AB4-B191-F105B6656510}"/>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4929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3 column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4C1C3679-937B-491B-988A-1D97137A7B6A}"/>
              </a:ext>
            </a:extLst>
          </p:cNvPr>
          <p:cNvSpPr>
            <a:spLocks noGrp="1"/>
          </p:cNvSpPr>
          <p:nvPr>
            <p:ph type="body" sz="quarter" idx="10" hasCustomPrompt="1"/>
          </p:nvPr>
        </p:nvSpPr>
        <p:spPr>
          <a:xfrm>
            <a:off x="569395" y="940017"/>
            <a:ext cx="3429000" cy="273793"/>
          </a:xfrm>
          <a:prstGeom prst="rect">
            <a:avLst/>
          </a:prstGeom>
        </p:spPr>
        <p:txBody>
          <a:bodyPr wrap="square">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 with no bullets</a:t>
            </a:r>
          </a:p>
        </p:txBody>
      </p:sp>
      <p:sp>
        <p:nvSpPr>
          <p:cNvPr id="6" name="Text Placeholder 5">
            <a:extLst>
              <a:ext uri="{FF2B5EF4-FFF2-40B4-BE49-F238E27FC236}">
                <a16:creationId xmlns:a16="http://schemas.microsoft.com/office/drawing/2014/main" id="{98C5FB26-5132-431D-A3D4-58AD945F7F68}"/>
              </a:ext>
            </a:extLst>
          </p:cNvPr>
          <p:cNvSpPr>
            <a:spLocks noGrp="1"/>
          </p:cNvSpPr>
          <p:nvPr>
            <p:ph type="body" sz="quarter" idx="11" hasCustomPrompt="1"/>
          </p:nvPr>
        </p:nvSpPr>
        <p:spPr>
          <a:xfrm>
            <a:off x="4390072" y="940017"/>
            <a:ext cx="3429000" cy="273793"/>
          </a:xfrm>
          <a:prstGeom prst="rect">
            <a:avLst/>
          </a:prstGeom>
        </p:spPr>
        <p:txBody>
          <a:bodyPr>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7" name="Text Placeholder 5">
            <a:extLst>
              <a:ext uri="{FF2B5EF4-FFF2-40B4-BE49-F238E27FC236}">
                <a16:creationId xmlns:a16="http://schemas.microsoft.com/office/drawing/2014/main" id="{570E2AA5-24F1-4DF6-926E-28616041CAB5}"/>
              </a:ext>
            </a:extLst>
          </p:cNvPr>
          <p:cNvSpPr>
            <a:spLocks noGrp="1"/>
          </p:cNvSpPr>
          <p:nvPr>
            <p:ph type="body" sz="quarter" idx="12" hasCustomPrompt="1"/>
          </p:nvPr>
        </p:nvSpPr>
        <p:spPr>
          <a:xfrm>
            <a:off x="8210748" y="940017"/>
            <a:ext cx="3429000" cy="273793"/>
          </a:xfrm>
          <a:prstGeom prst="rect">
            <a:avLst/>
          </a:prstGeom>
        </p:spPr>
        <p:txBody>
          <a:bodyPr>
            <a:spAutoFit/>
          </a:bodyPr>
          <a:lstStyle>
            <a:lvl1pPr marL="0" indent="0">
              <a:lnSpc>
                <a:spcPct val="150000"/>
              </a:lnSpc>
              <a:spcBef>
                <a:spcPts val="0"/>
              </a:spcBef>
              <a:buNone/>
              <a:defRPr sz="900">
                <a:latin typeface="Lucida Sans" panose="020B0602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 with no bullets</a:t>
            </a:r>
          </a:p>
        </p:txBody>
      </p:sp>
      <p:sp>
        <p:nvSpPr>
          <p:cNvPr id="8" name="Title 8">
            <a:extLst>
              <a:ext uri="{FF2B5EF4-FFF2-40B4-BE49-F238E27FC236}">
                <a16:creationId xmlns:a16="http://schemas.microsoft.com/office/drawing/2014/main" id="{96C7D9D9-70B3-425A-9642-44B6D68F95BC}"/>
              </a:ext>
            </a:extLst>
          </p:cNvPr>
          <p:cNvSpPr>
            <a:spLocks noGrp="1"/>
          </p:cNvSpPr>
          <p:nvPr>
            <p:ph type="title"/>
          </p:nvPr>
        </p:nvSpPr>
        <p:spPr>
          <a:xfrm>
            <a:off x="569395" y="286403"/>
            <a:ext cx="10972800" cy="400110"/>
          </a:xfrm>
          <a:prstGeom prst="rect">
            <a:avLst/>
          </a:prstGeom>
        </p:spPr>
        <p:txBody>
          <a:bodyPr anchor="ctr" anchorCtr="0">
            <a:spAutoFit/>
          </a:bodyPr>
          <a:lstStyle>
            <a:lvl1pPr algn="l">
              <a:lnSpc>
                <a:spcPct val="100000"/>
              </a:lnSpc>
              <a:defRPr sz="2000" b="1">
                <a:solidFill>
                  <a:schemeClr val="tx1"/>
                </a:solidFill>
                <a:latin typeface="Lucida Sans" panose="020B0602030504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3288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slide" Target="../slides/slide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57400A-BDEC-4FCA-B1BE-86FC24171B46}"/>
              </a:ext>
            </a:extLst>
          </p:cNvPr>
          <p:cNvSpPr/>
          <p:nvPr/>
        </p:nvSpPr>
        <p:spPr>
          <a:xfrm>
            <a:off x="11594968" y="6460898"/>
            <a:ext cx="569330" cy="397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7BF7A4B8-736A-49CB-9BF0-DB5C11ED68BB}" type="slidenum">
              <a:rPr lang="en-US" sz="1200" b="1" smtClean="0">
                <a:solidFill>
                  <a:schemeClr val="accent1"/>
                </a:solidFill>
                <a:latin typeface="+mn-lt"/>
                <a:cs typeface="Poppins" panose="020B0604020202020204" charset="0"/>
              </a:rPr>
              <a:pPr algn="ctr"/>
              <a:t>‹#›</a:t>
            </a:fld>
            <a:endParaRPr lang="en-US" sz="1200" dirty="0">
              <a:solidFill>
                <a:schemeClr val="accent1"/>
              </a:solidFill>
              <a:latin typeface="+mn-lt"/>
            </a:endParaRPr>
          </a:p>
        </p:txBody>
      </p:sp>
      <p:pic>
        <p:nvPicPr>
          <p:cNvPr id="8" name="Рисунок 32">
            <a:extLst>
              <a:ext uri="{FF2B5EF4-FFF2-40B4-BE49-F238E27FC236}">
                <a16:creationId xmlns:a16="http://schemas.microsoft.com/office/drawing/2014/main" id="{0CE17A6D-6C06-4EE3-8047-65C734830304}"/>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1" r="651"/>
          <a:stretch/>
        </p:blipFill>
        <p:spPr>
          <a:xfrm>
            <a:off x="209904" y="6290108"/>
            <a:ext cx="1082405" cy="515710"/>
          </a:xfrm>
          <a:prstGeom prst="rect">
            <a:avLst/>
          </a:prstGeom>
        </p:spPr>
      </p:pic>
      <p:sp>
        <p:nvSpPr>
          <p:cNvPr id="16" name="Прямоугольник 21">
            <a:extLst>
              <a:ext uri="{FF2B5EF4-FFF2-40B4-BE49-F238E27FC236}">
                <a16:creationId xmlns:a16="http://schemas.microsoft.com/office/drawing/2014/main" id="{5535865A-1C6E-4A0B-A752-E5E87891FF9E}"/>
              </a:ext>
            </a:extLst>
          </p:cNvPr>
          <p:cNvSpPr/>
          <p:nvPr/>
        </p:nvSpPr>
        <p:spPr>
          <a:xfrm>
            <a:off x="7048976" y="6559422"/>
            <a:ext cx="4148893" cy="200055"/>
          </a:xfrm>
          <a:prstGeom prst="rect">
            <a:avLst/>
          </a:prstGeom>
        </p:spPr>
        <p:txBody>
          <a:bodyPr wrap="none">
            <a:spAutoFit/>
          </a:bodyPr>
          <a:lstStyle/>
          <a:p>
            <a:pPr lvl="0" algn="r">
              <a:lnSpc>
                <a:spcPct val="100000"/>
              </a:lnSpc>
              <a:defRPr/>
            </a:pPr>
            <a:r>
              <a:rPr lang="en-US" sz="700" dirty="0">
                <a:solidFill>
                  <a:schemeClr val="bg1">
                    <a:lumMod val="65000"/>
                  </a:schemeClr>
                </a:solidFill>
                <a:latin typeface="Lucida Sans" panose="020B0602030504020204" pitchFamily="34" charset="0"/>
                <a:cs typeface="Poppins" panose="020B0604020202020204" charset="0"/>
              </a:rPr>
              <a:t>Copyright © 2022 Kline. REPRODUCTION OR DISCLOSURE FORBIDDEN; SEE SPECIAL NOTICE</a:t>
            </a:r>
            <a:endParaRPr kumimoji="0" lang="en-US" sz="700" b="0" i="0" u="none" strike="noStrike" kern="1200" cap="none" spc="0" normalizeH="0" baseline="0" noProof="0" dirty="0">
              <a:ln>
                <a:noFill/>
              </a:ln>
              <a:solidFill>
                <a:schemeClr val="bg1">
                  <a:lumMod val="65000"/>
                </a:schemeClr>
              </a:solidFill>
              <a:effectLst/>
              <a:uLnTx/>
              <a:uFillTx/>
              <a:latin typeface="Lucida Sans" panose="020B0602030504020204" pitchFamily="34" charset="0"/>
              <a:cs typeface="Poppins" panose="020B0604020202020204" charset="0"/>
            </a:endParaRPr>
          </a:p>
        </p:txBody>
      </p:sp>
      <p:sp>
        <p:nvSpPr>
          <p:cNvPr id="31" name="Rectangle: Rounded Corners 116">
            <a:extLst>
              <a:ext uri="{FF2B5EF4-FFF2-40B4-BE49-F238E27FC236}">
                <a16:creationId xmlns:a16="http://schemas.microsoft.com/office/drawing/2014/main" id="{3B1945AC-03CC-4FFC-924E-03E44F695526}"/>
              </a:ext>
            </a:extLst>
          </p:cNvPr>
          <p:cNvSpPr/>
          <p:nvPr/>
        </p:nvSpPr>
        <p:spPr>
          <a:xfrm>
            <a:off x="-1" y="397766"/>
            <a:ext cx="268109" cy="207839"/>
          </a:xfrm>
          <a:prstGeom prst="rect">
            <a:avLst/>
          </a:prstGeom>
          <a:gradFill flip="none" rotWithShape="1">
            <a:gsLst>
              <a:gs pos="0">
                <a:srgbClr val="004461"/>
              </a:gs>
              <a:gs pos="50000">
                <a:srgbClr val="00668E"/>
              </a:gs>
              <a:gs pos="100000">
                <a:srgbClr val="007BA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Lucida Sans" panose="020B0602030504020204" pitchFamily="34" charset="0"/>
              <a:ea typeface="+mn-ea"/>
              <a:cs typeface="+mn-cs"/>
            </a:endParaRPr>
          </a:p>
        </p:txBody>
      </p:sp>
      <p:sp>
        <p:nvSpPr>
          <p:cNvPr id="32" name="Arrow: Chevron 31">
            <a:extLst>
              <a:ext uri="{FF2B5EF4-FFF2-40B4-BE49-F238E27FC236}">
                <a16:creationId xmlns:a16="http://schemas.microsoft.com/office/drawing/2014/main" id="{018328FA-71E7-4401-B0D7-602674C81F24}"/>
              </a:ext>
            </a:extLst>
          </p:cNvPr>
          <p:cNvSpPr/>
          <p:nvPr/>
        </p:nvSpPr>
        <p:spPr>
          <a:xfrm>
            <a:off x="198313" y="397766"/>
            <a:ext cx="119271" cy="207840"/>
          </a:xfrm>
          <a:prstGeom prst="chevron">
            <a:avLst/>
          </a:prstGeom>
          <a:solidFill>
            <a:srgbClr val="007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AADA980B-98C2-42A0-ACDA-94AFC7826A46}"/>
              </a:ext>
            </a:extLst>
          </p:cNvPr>
          <p:cNvSpPr/>
          <p:nvPr/>
        </p:nvSpPr>
        <p:spPr>
          <a:xfrm>
            <a:off x="327743" y="397766"/>
            <a:ext cx="119271" cy="20784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hlinkClick r:id="rId16" action="ppaction://hlinksldjump"/>
            <a:extLst>
              <a:ext uri="{FF2B5EF4-FFF2-40B4-BE49-F238E27FC236}">
                <a16:creationId xmlns:a16="http://schemas.microsoft.com/office/drawing/2014/main" id="{FCA9180A-374D-47D4-AC01-BB5C2E4A5C36}"/>
              </a:ext>
            </a:extLst>
          </p:cNvPr>
          <p:cNvSpPr txBox="1"/>
          <p:nvPr userDrawn="1"/>
        </p:nvSpPr>
        <p:spPr>
          <a:xfrm>
            <a:off x="0" y="3882"/>
            <a:ext cx="1332416" cy="246221"/>
          </a:xfrm>
          <a:prstGeom prst="rect">
            <a:avLst/>
          </a:prstGeom>
          <a:solidFill>
            <a:schemeClr val="accent1"/>
          </a:solidFill>
        </p:spPr>
        <p:txBody>
          <a:bodyPr wrap="none" rtlCol="0">
            <a:spAutoFit/>
          </a:bodyPr>
          <a:lstStyle/>
          <a:p>
            <a:pPr algn="l"/>
            <a:r>
              <a:rPr lang="en-US" sz="1000" dirty="0">
                <a:solidFill>
                  <a:schemeClr val="bg1"/>
                </a:solidFill>
                <a:latin typeface="+mj-lt"/>
              </a:rPr>
              <a:t>Table of Contents</a:t>
            </a:r>
          </a:p>
        </p:txBody>
      </p:sp>
    </p:spTree>
    <p:extLst>
      <p:ext uri="{BB962C8B-B14F-4D97-AF65-F5344CB8AC3E}">
        <p14:creationId xmlns:p14="http://schemas.microsoft.com/office/powerpoint/2010/main" val="1983823475"/>
      </p:ext>
    </p:extLst>
  </p:cSld>
  <p:clrMap bg1="lt1" tx1="dk1" bg2="lt2" tx2="dk2" accent1="accent1" accent2="accent2" accent3="accent3" accent4="accent4" accent5="accent5" accent6="accent6" hlink="hlink" folHlink="folHlink"/>
  <p:sldLayoutIdLst>
    <p:sldLayoutId id="214748380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806" r:id="rId10"/>
    <p:sldLayoutId id="2147483777" r:id="rId11"/>
    <p:sldLayoutId id="2147483807" r:id="rId12"/>
    <p:sldLayoutId id="2147483778" r:id="rId13"/>
  </p:sldLayoutIdLst>
  <p:txStyles>
    <p:title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57400A-BDEC-4FCA-B1BE-86FC24171B46}"/>
              </a:ext>
            </a:extLst>
          </p:cNvPr>
          <p:cNvSpPr/>
          <p:nvPr/>
        </p:nvSpPr>
        <p:spPr>
          <a:xfrm>
            <a:off x="11594968" y="6460898"/>
            <a:ext cx="569330" cy="397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7BF7A4B8-736A-49CB-9BF0-DB5C11ED68BB}" type="slidenum">
              <a:rPr lang="en-US" sz="1200" b="1" smtClean="0">
                <a:solidFill>
                  <a:schemeClr val="accent1"/>
                </a:solidFill>
                <a:latin typeface="+mn-lt"/>
                <a:cs typeface="Poppins" panose="020B0604020202020204" charset="0"/>
              </a:rPr>
              <a:pPr algn="ctr"/>
              <a:t>‹#›</a:t>
            </a:fld>
            <a:endParaRPr lang="en-US" sz="1200">
              <a:solidFill>
                <a:schemeClr val="accent1"/>
              </a:solidFill>
              <a:latin typeface="+mn-lt"/>
            </a:endParaRPr>
          </a:p>
        </p:txBody>
      </p:sp>
      <p:pic>
        <p:nvPicPr>
          <p:cNvPr id="8" name="Рисунок 32">
            <a:extLst>
              <a:ext uri="{FF2B5EF4-FFF2-40B4-BE49-F238E27FC236}">
                <a16:creationId xmlns:a16="http://schemas.microsoft.com/office/drawing/2014/main" id="{0CE17A6D-6C06-4EE3-8047-65C73483030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 r="651"/>
          <a:stretch/>
        </p:blipFill>
        <p:spPr>
          <a:xfrm>
            <a:off x="209904" y="6290108"/>
            <a:ext cx="1082405" cy="515710"/>
          </a:xfrm>
          <a:prstGeom prst="rect">
            <a:avLst/>
          </a:prstGeom>
        </p:spPr>
      </p:pic>
      <p:sp>
        <p:nvSpPr>
          <p:cNvPr id="16" name="Прямоугольник 21">
            <a:extLst>
              <a:ext uri="{FF2B5EF4-FFF2-40B4-BE49-F238E27FC236}">
                <a16:creationId xmlns:a16="http://schemas.microsoft.com/office/drawing/2014/main" id="{5535865A-1C6E-4A0B-A752-E5E87891FF9E}"/>
              </a:ext>
            </a:extLst>
          </p:cNvPr>
          <p:cNvSpPr/>
          <p:nvPr/>
        </p:nvSpPr>
        <p:spPr>
          <a:xfrm>
            <a:off x="7048976" y="6559422"/>
            <a:ext cx="4148893" cy="200055"/>
          </a:xfrm>
          <a:prstGeom prst="rect">
            <a:avLst/>
          </a:prstGeom>
        </p:spPr>
        <p:txBody>
          <a:bodyPr wrap="none">
            <a:spAutoFit/>
          </a:bodyPr>
          <a:lstStyle/>
          <a:p>
            <a:pPr lvl="0" algn="r">
              <a:lnSpc>
                <a:spcPct val="100000"/>
              </a:lnSpc>
              <a:defRPr/>
            </a:pPr>
            <a:r>
              <a:rPr lang="en-US" sz="700">
                <a:solidFill>
                  <a:schemeClr val="bg1">
                    <a:lumMod val="65000"/>
                  </a:schemeClr>
                </a:solidFill>
                <a:latin typeface="Lucida Sans" panose="020B0602030504020204" pitchFamily="34" charset="0"/>
                <a:cs typeface="Poppins" panose="020B0604020202020204" charset="0"/>
              </a:rPr>
              <a:t>Copyright © 2022 Kline. REPRODUCTION OR DISCLOSURE FORBIDDEN; SEE SPECIAL NOTICE</a:t>
            </a:r>
            <a:endParaRPr kumimoji="0" lang="en-US" sz="700" b="0" i="0" u="none" strike="noStrike" kern="1200" cap="none" spc="0" normalizeH="0" baseline="0" noProof="0">
              <a:ln>
                <a:noFill/>
              </a:ln>
              <a:solidFill>
                <a:schemeClr val="bg1">
                  <a:lumMod val="65000"/>
                </a:schemeClr>
              </a:solidFill>
              <a:effectLst/>
              <a:uLnTx/>
              <a:uFillTx/>
              <a:latin typeface="Lucida Sans" panose="020B0602030504020204" pitchFamily="34" charset="0"/>
              <a:cs typeface="Poppins" panose="020B0604020202020204" charset="0"/>
            </a:endParaRPr>
          </a:p>
        </p:txBody>
      </p:sp>
      <p:pic>
        <p:nvPicPr>
          <p:cNvPr id="13" name="Рисунок 32">
            <a:extLst>
              <a:ext uri="{FF2B5EF4-FFF2-40B4-BE49-F238E27FC236}">
                <a16:creationId xmlns:a16="http://schemas.microsoft.com/office/drawing/2014/main" id="{3C550FC5-B23F-4AEA-B9E1-09048B6CD4C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 r="651"/>
          <a:stretch/>
        </p:blipFill>
        <p:spPr>
          <a:xfrm>
            <a:off x="209904" y="6290108"/>
            <a:ext cx="1082405" cy="515710"/>
          </a:xfrm>
          <a:prstGeom prst="rect">
            <a:avLst/>
          </a:prstGeom>
        </p:spPr>
      </p:pic>
      <p:pic>
        <p:nvPicPr>
          <p:cNvPr id="20" name="Рисунок 32">
            <a:extLst>
              <a:ext uri="{FF2B5EF4-FFF2-40B4-BE49-F238E27FC236}">
                <a16:creationId xmlns:a16="http://schemas.microsoft.com/office/drawing/2014/main" id="{1EB4C320-5D03-4017-A5F6-B1CDD4AF78EA}"/>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 r="651"/>
          <a:stretch/>
        </p:blipFill>
        <p:spPr>
          <a:xfrm>
            <a:off x="209904" y="6290108"/>
            <a:ext cx="1082405" cy="515710"/>
          </a:xfrm>
          <a:prstGeom prst="rect">
            <a:avLst/>
          </a:prstGeom>
        </p:spPr>
      </p:pic>
      <p:pic>
        <p:nvPicPr>
          <p:cNvPr id="26" name="Рисунок 32">
            <a:extLst>
              <a:ext uri="{FF2B5EF4-FFF2-40B4-BE49-F238E27FC236}">
                <a16:creationId xmlns:a16="http://schemas.microsoft.com/office/drawing/2014/main" id="{765D7337-0FEC-4F66-A736-74AEBD8AAED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 r="651"/>
          <a:stretch/>
        </p:blipFill>
        <p:spPr>
          <a:xfrm>
            <a:off x="209904" y="6290108"/>
            <a:ext cx="1082405" cy="515710"/>
          </a:xfrm>
          <a:prstGeom prst="rect">
            <a:avLst/>
          </a:prstGeom>
        </p:spPr>
      </p:pic>
      <p:sp>
        <p:nvSpPr>
          <p:cNvPr id="31" name="Rectangle: Rounded Corners 116">
            <a:extLst>
              <a:ext uri="{FF2B5EF4-FFF2-40B4-BE49-F238E27FC236}">
                <a16:creationId xmlns:a16="http://schemas.microsoft.com/office/drawing/2014/main" id="{3B1945AC-03CC-4FFC-924E-03E44F695526}"/>
              </a:ext>
            </a:extLst>
          </p:cNvPr>
          <p:cNvSpPr/>
          <p:nvPr/>
        </p:nvSpPr>
        <p:spPr>
          <a:xfrm>
            <a:off x="-1" y="397766"/>
            <a:ext cx="268109" cy="207839"/>
          </a:xfrm>
          <a:prstGeom prst="rect">
            <a:avLst/>
          </a:prstGeom>
          <a:gradFill flip="none" rotWithShape="1">
            <a:gsLst>
              <a:gs pos="0">
                <a:srgbClr val="004461"/>
              </a:gs>
              <a:gs pos="50000">
                <a:srgbClr val="00668E"/>
              </a:gs>
              <a:gs pos="100000">
                <a:srgbClr val="007BA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Lucida Sans" panose="020B0602030504020204" pitchFamily="34" charset="0"/>
              <a:ea typeface="+mn-ea"/>
              <a:cs typeface="+mn-cs"/>
            </a:endParaRPr>
          </a:p>
        </p:txBody>
      </p:sp>
      <p:sp>
        <p:nvSpPr>
          <p:cNvPr id="32" name="Arrow: Chevron 31">
            <a:extLst>
              <a:ext uri="{FF2B5EF4-FFF2-40B4-BE49-F238E27FC236}">
                <a16:creationId xmlns:a16="http://schemas.microsoft.com/office/drawing/2014/main" id="{018328FA-71E7-4401-B0D7-602674C81F24}"/>
              </a:ext>
            </a:extLst>
          </p:cNvPr>
          <p:cNvSpPr/>
          <p:nvPr/>
        </p:nvSpPr>
        <p:spPr>
          <a:xfrm>
            <a:off x="208473" y="397766"/>
            <a:ext cx="119271" cy="207840"/>
          </a:xfrm>
          <a:prstGeom prst="chevron">
            <a:avLst/>
          </a:prstGeom>
          <a:solidFill>
            <a:srgbClr val="007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hevron 32">
            <a:extLst>
              <a:ext uri="{FF2B5EF4-FFF2-40B4-BE49-F238E27FC236}">
                <a16:creationId xmlns:a16="http://schemas.microsoft.com/office/drawing/2014/main" id="{AADA980B-98C2-42A0-ACDA-94AFC7826A46}"/>
              </a:ext>
            </a:extLst>
          </p:cNvPr>
          <p:cNvSpPr/>
          <p:nvPr/>
        </p:nvSpPr>
        <p:spPr>
          <a:xfrm>
            <a:off x="327743" y="397766"/>
            <a:ext cx="119271" cy="20784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5287931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Lst>
  <p:txStyles>
    <p:title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slide" Target="slide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00.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10.xml"/><Relationship Id="rId5" Type="http://schemas.openxmlformats.org/officeDocument/2006/relationships/chart" Target="../charts/chart57.xml"/><Relationship Id="rId4" Type="http://schemas.openxmlformats.org/officeDocument/2006/relationships/chart" Target="../charts/chart56.xml"/></Relationships>
</file>

<file path=ppt/slides/_rels/slide101.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slideLayout" Target="../slideLayouts/slideLayout10.xml"/><Relationship Id="rId1" Type="http://schemas.openxmlformats.org/officeDocument/2006/relationships/tags" Target="../tags/tag57.xml"/><Relationship Id="rId6" Type="http://schemas.openxmlformats.org/officeDocument/2006/relationships/chart" Target="../charts/chart61.xml"/><Relationship Id="rId5" Type="http://schemas.openxmlformats.org/officeDocument/2006/relationships/chart" Target="../charts/chart60.xml"/><Relationship Id="rId4" Type="http://schemas.openxmlformats.org/officeDocument/2006/relationships/chart" Target="../charts/chart59.xml"/></Relationships>
</file>

<file path=ppt/slides/_rels/slide102.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slideLayout" Target="../slideLayouts/slideLayout10.xml"/><Relationship Id="rId1" Type="http://schemas.openxmlformats.org/officeDocument/2006/relationships/tags" Target="../tags/tag58.xml"/></Relationships>
</file>

<file path=ppt/slides/_rels/slide103.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slideLayout" Target="../slideLayouts/slideLayout10.xml"/><Relationship Id="rId1" Type="http://schemas.openxmlformats.org/officeDocument/2006/relationships/tags" Target="../tags/tag5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chart" Target="../charts/chart64.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chart" Target="../charts/chart65.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0.xml"/><Relationship Id="rId1" Type="http://schemas.openxmlformats.org/officeDocument/2006/relationships/tags" Target="../tags/tag6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62.xml"/><Relationship Id="rId4" Type="http://schemas.openxmlformats.org/officeDocument/2006/relationships/image" Target="../media/image11.jpeg"/></Relationships>
</file>

<file path=ppt/slides/_rels/slide1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0.xml"/><Relationship Id="rId1" Type="http://schemas.openxmlformats.org/officeDocument/2006/relationships/tags" Target="../tags/tag63.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64.xml"/><Relationship Id="rId4" Type="http://schemas.openxmlformats.org/officeDocument/2006/relationships/image" Target="../media/image12.png"/></Relationships>
</file>

<file path=ppt/slides/_rels/slide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0.xml"/><Relationship Id="rId1" Type="http://schemas.openxmlformats.org/officeDocument/2006/relationships/tags" Target="../tags/tag65.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6.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67.xml"/><Relationship Id="rId4" Type="http://schemas.openxmlformats.org/officeDocument/2006/relationships/image" Target="../media/image13.jpe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68.xml"/><Relationship Id="rId4" Type="http://schemas.openxmlformats.org/officeDocument/2006/relationships/image" Target="../media/image14.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slideLayout" Target="../slideLayouts/slideLayout10.xml"/><Relationship Id="rId1" Type="http://schemas.openxmlformats.org/officeDocument/2006/relationships/tags" Target="../tags/tag6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20.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slideLayout" Target="../slideLayouts/slideLayout10.xml"/><Relationship Id="rId1" Type="http://schemas.openxmlformats.org/officeDocument/2006/relationships/tags" Target="../tags/tag70.xml"/><Relationship Id="rId6" Type="http://schemas.openxmlformats.org/officeDocument/2006/relationships/chart" Target="../charts/chart70.xml"/><Relationship Id="rId5" Type="http://schemas.openxmlformats.org/officeDocument/2006/relationships/chart" Target="../charts/chart69.xml"/><Relationship Id="rId4" Type="http://schemas.openxmlformats.org/officeDocument/2006/relationships/chart" Target="../charts/chart68.xml"/></Relationships>
</file>

<file path=ppt/slides/_rels/slide121.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slideLayout" Target="../slideLayouts/slideLayout10.xml"/><Relationship Id="rId1" Type="http://schemas.openxmlformats.org/officeDocument/2006/relationships/tags" Target="../tags/tag71.xml"/><Relationship Id="rId6" Type="http://schemas.openxmlformats.org/officeDocument/2006/relationships/chart" Target="../charts/chart74.xml"/><Relationship Id="rId5" Type="http://schemas.openxmlformats.org/officeDocument/2006/relationships/chart" Target="../charts/chart73.xml"/><Relationship Id="rId4" Type="http://schemas.openxmlformats.org/officeDocument/2006/relationships/chart" Target="../charts/chart7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126.xml.rels><?xml version="1.0" encoding="UTF-8" standalone="yes"?>
<Relationships xmlns="http://schemas.openxmlformats.org/package/2006/relationships"><Relationship Id="rId2" Type="http://schemas.openxmlformats.org/officeDocument/2006/relationships/chart" Target="../charts/chart7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74.xml"/></Relationships>
</file>

<file path=ppt/slides/_rels/slide128.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slideLayout" Target="../slideLayouts/slideLayout5.xml"/><Relationship Id="rId1" Type="http://schemas.openxmlformats.org/officeDocument/2006/relationships/tags" Target="../tags/tag75.xml"/></Relationships>
</file>

<file path=ppt/slides/_rels/slide129.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chart" Target="../charts/chart7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chart" Target="../charts/chart79.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7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chart" Target="../charts/chart80.xml"/><Relationship Id="rId1" Type="http://schemas.openxmlformats.org/officeDocument/2006/relationships/slideLayout" Target="../slideLayouts/slideLayout10.xml"/><Relationship Id="rId5" Type="http://schemas.openxmlformats.org/officeDocument/2006/relationships/chart" Target="../charts/chart83.xml"/><Relationship Id="rId4" Type="http://schemas.openxmlformats.org/officeDocument/2006/relationships/chart" Target="../charts/chart8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chart" Target="../charts/chart87.xml"/><Relationship Id="rId2" Type="http://schemas.openxmlformats.org/officeDocument/2006/relationships/slideLayout" Target="../slideLayouts/slideLayout10.xml"/><Relationship Id="rId1" Type="http://schemas.openxmlformats.org/officeDocument/2006/relationships/tags" Target="../tags/tag78.xml"/><Relationship Id="rId6" Type="http://schemas.openxmlformats.org/officeDocument/2006/relationships/chart" Target="../charts/chart86.xml"/><Relationship Id="rId5" Type="http://schemas.openxmlformats.org/officeDocument/2006/relationships/chart" Target="../charts/chart85.xml"/><Relationship Id="rId4" Type="http://schemas.openxmlformats.org/officeDocument/2006/relationships/chart" Target="../charts/chart84.xml"/></Relationships>
</file>

<file path=ppt/slides/_rels/slide148.xml.rels><?xml version="1.0" encoding="UTF-8" standalone="yes"?>
<Relationships xmlns="http://schemas.openxmlformats.org/package/2006/relationships"><Relationship Id="rId3" Type="http://schemas.openxmlformats.org/officeDocument/2006/relationships/chart" Target="../charts/chart88.xm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slideLayout" Target="../slideLayouts/slideLayout10.xml"/><Relationship Id="rId1" Type="http://schemas.openxmlformats.org/officeDocument/2006/relationships/tags" Target="../tags/tag7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chart" Target="../charts/chart90.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1.xml"/></Relationships>
</file>

<file path=ppt/slides/_rels/slide161.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slideLayout" Target="../slideLayouts/slideLayout5.xml"/><Relationship Id="rId1" Type="http://schemas.openxmlformats.org/officeDocument/2006/relationships/tags" Target="../tags/tag82.xml"/></Relationships>
</file>

<file path=ppt/slides/_rels/slide162.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chart" Target="../charts/chart95.xml"/><Relationship Id="rId5" Type="http://schemas.openxmlformats.org/officeDocument/2006/relationships/chart" Target="../charts/chart94.xml"/><Relationship Id="rId4" Type="http://schemas.openxmlformats.org/officeDocument/2006/relationships/chart" Target="../charts/chart93.xml"/></Relationships>
</file>

<file path=ppt/slides/_rels/slide163.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slideLayout" Target="../slideLayouts/slideLayout6.xml"/><Relationship Id="rId1" Type="http://schemas.openxmlformats.org/officeDocument/2006/relationships/tags" Target="../tags/tag84.xml"/><Relationship Id="rId6" Type="http://schemas.openxmlformats.org/officeDocument/2006/relationships/chart" Target="../charts/chart99.xml"/><Relationship Id="rId5" Type="http://schemas.openxmlformats.org/officeDocument/2006/relationships/chart" Target="../charts/chart98.xml"/><Relationship Id="rId4" Type="http://schemas.openxmlformats.org/officeDocument/2006/relationships/chart" Target="../charts/chart97.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6.xml"/></Relationships>
</file>

<file path=ppt/slides/_rels/slide167.xml.rels><?xml version="1.0" encoding="UTF-8" standalone="yes"?>
<Relationships xmlns="http://schemas.openxmlformats.org/package/2006/relationships"><Relationship Id="rId2" Type="http://schemas.openxmlformats.org/officeDocument/2006/relationships/chart" Target="../charts/chart100.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87.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8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3" Type="http://schemas.openxmlformats.org/officeDocument/2006/relationships/chart" Target="../charts/chart101.xml"/><Relationship Id="rId2" Type="http://schemas.openxmlformats.org/officeDocument/2006/relationships/slideLayout" Target="../slideLayouts/slideLayout10.xml"/><Relationship Id="rId1" Type="http://schemas.openxmlformats.org/officeDocument/2006/relationships/tags" Target="../tags/tag89.xml"/><Relationship Id="rId4" Type="http://schemas.openxmlformats.org/officeDocument/2006/relationships/chart" Target="../charts/chart102.xml"/></Relationships>
</file>

<file path=ppt/slides/_rels/slide171.xml.rels><?xml version="1.0" encoding="UTF-8" standalone="yes"?>
<Relationships xmlns="http://schemas.openxmlformats.org/package/2006/relationships"><Relationship Id="rId3" Type="http://schemas.openxmlformats.org/officeDocument/2006/relationships/chart" Target="../charts/chart103.xml"/><Relationship Id="rId2" Type="http://schemas.openxmlformats.org/officeDocument/2006/relationships/slideLayout" Target="../slideLayouts/slideLayout10.xml"/><Relationship Id="rId1" Type="http://schemas.openxmlformats.org/officeDocument/2006/relationships/tags" Target="../tags/tag90.xml"/></Relationships>
</file>

<file path=ppt/slides/_rels/slide172.xml.rels><?xml version="1.0" encoding="UTF-8" standalone="yes"?>
<Relationships xmlns="http://schemas.openxmlformats.org/package/2006/relationships"><Relationship Id="rId3" Type="http://schemas.openxmlformats.org/officeDocument/2006/relationships/chart" Target="../charts/chart104.xml"/><Relationship Id="rId2" Type="http://schemas.openxmlformats.org/officeDocument/2006/relationships/slideLayout" Target="../slideLayouts/slideLayout10.xml"/><Relationship Id="rId1" Type="http://schemas.openxmlformats.org/officeDocument/2006/relationships/tags" Target="../tags/tag91.xml"/><Relationship Id="rId4" Type="http://schemas.openxmlformats.org/officeDocument/2006/relationships/chart" Target="../charts/chart10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9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93.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94.xml"/></Relationships>
</file>

<file path=ppt/slides/_rels/slide178.xml.rels><?xml version="1.0" encoding="UTF-8" standalone="yes"?>
<Relationships xmlns="http://schemas.openxmlformats.org/package/2006/relationships"><Relationship Id="rId3" Type="http://schemas.openxmlformats.org/officeDocument/2006/relationships/chart" Target="../charts/chart107.xml"/><Relationship Id="rId2" Type="http://schemas.openxmlformats.org/officeDocument/2006/relationships/chart" Target="../charts/chart106.xml"/><Relationship Id="rId1" Type="http://schemas.openxmlformats.org/officeDocument/2006/relationships/slideLayout" Target="../slideLayouts/slideLayout10.xml"/><Relationship Id="rId5" Type="http://schemas.openxmlformats.org/officeDocument/2006/relationships/chart" Target="../charts/chart109.xml"/><Relationship Id="rId4" Type="http://schemas.openxmlformats.org/officeDocument/2006/relationships/chart" Target="../charts/chart108.xml"/></Relationships>
</file>

<file path=ppt/slides/_rels/slide179.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slideLayout" Target="../slideLayouts/slideLayout10.xml"/><Relationship Id="rId1" Type="http://schemas.openxmlformats.org/officeDocument/2006/relationships/tags" Target="../tags/tag95.xml"/><Relationship Id="rId6" Type="http://schemas.openxmlformats.org/officeDocument/2006/relationships/chart" Target="../charts/chart113.xml"/><Relationship Id="rId5" Type="http://schemas.openxmlformats.org/officeDocument/2006/relationships/chart" Target="../charts/chart112.xml"/><Relationship Id="rId4" Type="http://schemas.openxmlformats.org/officeDocument/2006/relationships/chart" Target="../charts/chart11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3.xml"/></Relationships>
</file>

<file path=ppt/slides/_rels/slide180.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slideLayout" Target="../slideLayouts/slideLayout10.xml"/><Relationship Id="rId1" Type="http://schemas.openxmlformats.org/officeDocument/2006/relationships/tags" Target="../tags/tag96.xml"/></Relationships>
</file>

<file path=ppt/slides/_rels/slide181.xml.rels><?xml version="1.0" encoding="UTF-8" standalone="yes"?>
<Relationships xmlns="http://schemas.openxmlformats.org/package/2006/relationships"><Relationship Id="rId3" Type="http://schemas.openxmlformats.org/officeDocument/2006/relationships/chart" Target="../charts/chart115.xml"/><Relationship Id="rId2" Type="http://schemas.openxmlformats.org/officeDocument/2006/relationships/slideLayout" Target="../slideLayouts/slideLayout10.xml"/><Relationship Id="rId1" Type="http://schemas.openxmlformats.org/officeDocument/2006/relationships/tags" Target="../tags/tag9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chart" Target="../charts/chart116.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chart" Target="../charts/chart117.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98.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99.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00.xml"/></Relationships>
</file>

<file path=ppt/slides/_rels/slide189.xml.rels><?xml version="1.0" encoding="UTF-8" standalone="yes"?>
<Relationships xmlns="http://schemas.openxmlformats.org/package/2006/relationships"><Relationship Id="rId3" Type="http://schemas.openxmlformats.org/officeDocument/2006/relationships/chart" Target="../charts/chart118.xml"/><Relationship Id="rId2" Type="http://schemas.openxmlformats.org/officeDocument/2006/relationships/slideLayout" Target="../slideLayouts/slideLayout10.xml"/><Relationship Id="rId1" Type="http://schemas.openxmlformats.org/officeDocument/2006/relationships/tags" Target="../tags/tag10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tags" Target="../tags/tag14.xml"/></Relationships>
</file>

<file path=ppt/slides/_rels/slide190.xml.rels><?xml version="1.0" encoding="UTF-8" standalone="yes"?>
<Relationships xmlns="http://schemas.openxmlformats.org/package/2006/relationships"><Relationship Id="rId3" Type="http://schemas.openxmlformats.org/officeDocument/2006/relationships/chart" Target="../charts/chart119.xml"/><Relationship Id="rId2" Type="http://schemas.openxmlformats.org/officeDocument/2006/relationships/slideLayout" Target="../slideLayouts/slideLayout10.xml"/><Relationship Id="rId1" Type="http://schemas.openxmlformats.org/officeDocument/2006/relationships/tags" Target="../tags/tag102.xml"/><Relationship Id="rId6" Type="http://schemas.openxmlformats.org/officeDocument/2006/relationships/chart" Target="../charts/chart122.xml"/><Relationship Id="rId5" Type="http://schemas.openxmlformats.org/officeDocument/2006/relationships/chart" Target="../charts/chart121.xml"/><Relationship Id="rId4" Type="http://schemas.openxmlformats.org/officeDocument/2006/relationships/chart" Target="../charts/chart120.xml"/></Relationships>
</file>

<file path=ppt/slides/_rels/slide191.xml.rels><?xml version="1.0" encoding="UTF-8" standalone="yes"?>
<Relationships xmlns="http://schemas.openxmlformats.org/package/2006/relationships"><Relationship Id="rId3" Type="http://schemas.openxmlformats.org/officeDocument/2006/relationships/chart" Target="../charts/chart123.xml"/><Relationship Id="rId2" Type="http://schemas.openxmlformats.org/officeDocument/2006/relationships/slideLayout" Target="../slideLayouts/slideLayout10.xml"/><Relationship Id="rId1" Type="http://schemas.openxmlformats.org/officeDocument/2006/relationships/tags" Target="../tags/tag103.xml"/><Relationship Id="rId6" Type="http://schemas.openxmlformats.org/officeDocument/2006/relationships/chart" Target="../charts/chart126.xml"/><Relationship Id="rId5" Type="http://schemas.openxmlformats.org/officeDocument/2006/relationships/chart" Target="../charts/chart125.xml"/><Relationship Id="rId4" Type="http://schemas.openxmlformats.org/officeDocument/2006/relationships/chart" Target="../charts/chart12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194.xml.rels><?xml version="1.0" encoding="UTF-8" standalone="yes"?>
<Relationships xmlns="http://schemas.openxmlformats.org/package/2006/relationships"><Relationship Id="rId2" Type="http://schemas.openxmlformats.org/officeDocument/2006/relationships/chart" Target="../charts/chart127.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05.xml"/></Relationships>
</file>

<file path=ppt/slides/_rels/slide196.xml.rels><?xml version="1.0" encoding="UTF-8" standalone="yes"?>
<Relationships xmlns="http://schemas.openxmlformats.org/package/2006/relationships"><Relationship Id="rId3" Type="http://schemas.openxmlformats.org/officeDocument/2006/relationships/chart" Target="../charts/chart128.xml"/><Relationship Id="rId2" Type="http://schemas.openxmlformats.org/officeDocument/2006/relationships/slideLayout" Target="../slideLayouts/slideLayout10.xml"/><Relationship Id="rId1" Type="http://schemas.openxmlformats.org/officeDocument/2006/relationships/tags" Target="../tags/tag106.xml"/><Relationship Id="rId5" Type="http://schemas.openxmlformats.org/officeDocument/2006/relationships/image" Target="../media/image15.png"/><Relationship Id="rId4" Type="http://schemas.openxmlformats.org/officeDocument/2006/relationships/chart" Target="../charts/chart129.xml"/></Relationships>
</file>

<file path=ppt/slides/_rels/slide197.xml.rels><?xml version="1.0" encoding="UTF-8" standalone="yes"?>
<Relationships xmlns="http://schemas.openxmlformats.org/package/2006/relationships"><Relationship Id="rId3" Type="http://schemas.openxmlformats.org/officeDocument/2006/relationships/chart" Target="../charts/chart130.xml"/><Relationship Id="rId2" Type="http://schemas.openxmlformats.org/officeDocument/2006/relationships/slideLayout" Target="../slideLayouts/slideLayout10.xml"/><Relationship Id="rId1" Type="http://schemas.openxmlformats.org/officeDocument/2006/relationships/tags" Target="../tags/tag107.xml"/><Relationship Id="rId4" Type="http://schemas.openxmlformats.org/officeDocument/2006/relationships/chart" Target="../charts/chart131.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08.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0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10.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11.xml"/></Relationships>
</file>

<file path=ppt/slides/_rels/slide203.xml.rels><?xml version="1.0" encoding="UTF-8" standalone="yes"?>
<Relationships xmlns="http://schemas.openxmlformats.org/package/2006/relationships"><Relationship Id="rId3" Type="http://schemas.openxmlformats.org/officeDocument/2006/relationships/chart" Target="../charts/chart133.xml"/><Relationship Id="rId2" Type="http://schemas.openxmlformats.org/officeDocument/2006/relationships/chart" Target="../charts/chart132.xml"/><Relationship Id="rId1" Type="http://schemas.openxmlformats.org/officeDocument/2006/relationships/slideLayout" Target="../slideLayouts/slideLayout10.xml"/><Relationship Id="rId5" Type="http://schemas.openxmlformats.org/officeDocument/2006/relationships/chart" Target="../charts/chart135.xml"/><Relationship Id="rId4" Type="http://schemas.openxmlformats.org/officeDocument/2006/relationships/chart" Target="../charts/chart134.xml"/></Relationships>
</file>

<file path=ppt/slides/_rels/slide204.xml.rels><?xml version="1.0" encoding="UTF-8" standalone="yes"?>
<Relationships xmlns="http://schemas.openxmlformats.org/package/2006/relationships"><Relationship Id="rId8" Type="http://schemas.openxmlformats.org/officeDocument/2006/relationships/chart" Target="../charts/chart141.xml"/><Relationship Id="rId3" Type="http://schemas.openxmlformats.org/officeDocument/2006/relationships/chart" Target="../charts/chart136.xml"/><Relationship Id="rId7" Type="http://schemas.openxmlformats.org/officeDocument/2006/relationships/chart" Target="../charts/chart140.xml"/><Relationship Id="rId2" Type="http://schemas.openxmlformats.org/officeDocument/2006/relationships/slideLayout" Target="../slideLayouts/slideLayout10.xml"/><Relationship Id="rId1" Type="http://schemas.openxmlformats.org/officeDocument/2006/relationships/tags" Target="../tags/tag112.xml"/><Relationship Id="rId6" Type="http://schemas.openxmlformats.org/officeDocument/2006/relationships/chart" Target="../charts/chart139.xml"/><Relationship Id="rId5" Type="http://schemas.openxmlformats.org/officeDocument/2006/relationships/chart" Target="../charts/chart138.xml"/><Relationship Id="rId4" Type="http://schemas.openxmlformats.org/officeDocument/2006/relationships/chart" Target="../charts/chart137.xml"/></Relationships>
</file>

<file path=ppt/slides/_rels/slide205.xml.rels><?xml version="1.0" encoding="UTF-8" standalone="yes"?>
<Relationships xmlns="http://schemas.openxmlformats.org/package/2006/relationships"><Relationship Id="rId3" Type="http://schemas.openxmlformats.org/officeDocument/2006/relationships/chart" Target="../charts/chart142.xml"/><Relationship Id="rId2" Type="http://schemas.openxmlformats.org/officeDocument/2006/relationships/slideLayout" Target="../slideLayouts/slideLayout10.xml"/><Relationship Id="rId1" Type="http://schemas.openxmlformats.org/officeDocument/2006/relationships/tags" Target="../tags/tag113.xml"/></Relationships>
</file>

<file path=ppt/slides/_rels/slide206.xml.rels><?xml version="1.0" encoding="UTF-8" standalone="yes"?>
<Relationships xmlns="http://schemas.openxmlformats.org/package/2006/relationships"><Relationship Id="rId3" Type="http://schemas.openxmlformats.org/officeDocument/2006/relationships/chart" Target="../charts/chart143.xml"/><Relationship Id="rId2" Type="http://schemas.openxmlformats.org/officeDocument/2006/relationships/slideLayout" Target="../slideLayouts/slideLayout10.xml"/><Relationship Id="rId1" Type="http://schemas.openxmlformats.org/officeDocument/2006/relationships/tags" Target="../tags/tag1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chart" Target="../charts/chart14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xml"/></Relationships>
</file>

<file path=ppt/slides/_rels/slide210.xml.rels><?xml version="1.0" encoding="UTF-8" standalone="yes"?>
<Relationships xmlns="http://schemas.openxmlformats.org/package/2006/relationships"><Relationship Id="rId2" Type="http://schemas.openxmlformats.org/officeDocument/2006/relationships/chart" Target="../charts/chart145.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15.xml"/></Relationships>
</file>

<file path=ppt/slides/_rels/slide2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5.xml"/><Relationship Id="rId1" Type="http://schemas.openxmlformats.org/officeDocument/2006/relationships/tags" Target="../tags/tag116.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17.xml"/></Relationships>
</file>

<file path=ppt/slides/_rels/slide2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0.xml"/><Relationship Id="rId1" Type="http://schemas.openxmlformats.org/officeDocument/2006/relationships/tags" Target="../tags/tag118.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19.xml"/></Relationships>
</file>

<file path=ppt/slides/_rels/slide216.xml.rels><?xml version="1.0" encoding="UTF-8" standalone="yes"?>
<Relationships xmlns="http://schemas.openxmlformats.org/package/2006/relationships"><Relationship Id="rId3" Type="http://schemas.openxmlformats.org/officeDocument/2006/relationships/chart" Target="../charts/chart146.xml"/><Relationship Id="rId2" Type="http://schemas.openxmlformats.org/officeDocument/2006/relationships/slideLayout" Target="../slideLayouts/slideLayout10.xml"/><Relationship Id="rId1" Type="http://schemas.openxmlformats.org/officeDocument/2006/relationships/tags" Target="../tags/tag120.xml"/></Relationships>
</file>

<file path=ppt/slides/_rels/slide217.xml.rels><?xml version="1.0" encoding="UTF-8" standalone="yes"?>
<Relationships xmlns="http://schemas.openxmlformats.org/package/2006/relationships"><Relationship Id="rId3" Type="http://schemas.openxmlformats.org/officeDocument/2006/relationships/chart" Target="../charts/chart147.xml"/><Relationship Id="rId7" Type="http://schemas.openxmlformats.org/officeDocument/2006/relationships/chart" Target="../charts/chart151.xml"/><Relationship Id="rId2" Type="http://schemas.openxmlformats.org/officeDocument/2006/relationships/slideLayout" Target="../slideLayouts/slideLayout10.xml"/><Relationship Id="rId1" Type="http://schemas.openxmlformats.org/officeDocument/2006/relationships/tags" Target="../tags/tag121.xml"/><Relationship Id="rId6" Type="http://schemas.openxmlformats.org/officeDocument/2006/relationships/chart" Target="../charts/chart150.xml"/><Relationship Id="rId5" Type="http://schemas.openxmlformats.org/officeDocument/2006/relationships/chart" Target="../charts/chart149.xml"/><Relationship Id="rId4" Type="http://schemas.openxmlformats.org/officeDocument/2006/relationships/chart" Target="../charts/chart148.xml"/></Relationships>
</file>

<file path=ppt/slides/_rels/slide218.xml.rels><?xml version="1.0" encoding="UTF-8" standalone="yes"?>
<Relationships xmlns="http://schemas.openxmlformats.org/package/2006/relationships"><Relationship Id="rId3" Type="http://schemas.openxmlformats.org/officeDocument/2006/relationships/chart" Target="../charts/chart152.xml"/><Relationship Id="rId2" Type="http://schemas.openxmlformats.org/officeDocument/2006/relationships/slideLayout" Target="../slideLayouts/slideLayout10.xml"/><Relationship Id="rId1" Type="http://schemas.openxmlformats.org/officeDocument/2006/relationships/tags" Target="../tags/tag122.xml"/><Relationship Id="rId6" Type="http://schemas.openxmlformats.org/officeDocument/2006/relationships/chart" Target="../charts/chart155.xml"/><Relationship Id="rId5" Type="http://schemas.openxmlformats.org/officeDocument/2006/relationships/chart" Target="../charts/chart154.xml"/><Relationship Id="rId4" Type="http://schemas.openxmlformats.org/officeDocument/2006/relationships/chart" Target="../charts/chart153.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4.xml"/></Relationships>
</file>

<file path=ppt/slides/_rels/slide222.xml.rels><?xml version="1.0" encoding="UTF-8" standalone="yes"?>
<Relationships xmlns="http://schemas.openxmlformats.org/package/2006/relationships"><Relationship Id="rId2" Type="http://schemas.openxmlformats.org/officeDocument/2006/relationships/chart" Target="../charts/chart156.xml"/><Relationship Id="rId1" Type="http://schemas.openxmlformats.org/officeDocument/2006/relationships/slideLayout" Target="../slideLayouts/slideLayout18.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12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3" Type="http://schemas.openxmlformats.org/officeDocument/2006/relationships/chart" Target="../charts/chart157.xml"/><Relationship Id="rId2" Type="http://schemas.openxmlformats.org/officeDocument/2006/relationships/slideLayout" Target="../slideLayouts/slideLayout5.xml"/><Relationship Id="rId1" Type="http://schemas.openxmlformats.org/officeDocument/2006/relationships/tags" Target="../tags/tag126.xml"/><Relationship Id="rId4" Type="http://schemas.openxmlformats.org/officeDocument/2006/relationships/chart" Target="../charts/chart15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chart" Target="../charts/chart159.xm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chart" Target="../charts/chart160.xml"/><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chart" Target="../charts/chart16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3" Type="http://schemas.openxmlformats.org/officeDocument/2006/relationships/chart" Target="../charts/chart162.xml"/><Relationship Id="rId2" Type="http://schemas.openxmlformats.org/officeDocument/2006/relationships/slideLayout" Target="../slideLayouts/slideLayout5.xml"/><Relationship Id="rId1" Type="http://schemas.openxmlformats.org/officeDocument/2006/relationships/tags" Target="../tags/tag12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3" Type="http://schemas.openxmlformats.org/officeDocument/2006/relationships/chart" Target="../charts/chart164.xml"/><Relationship Id="rId2" Type="http://schemas.openxmlformats.org/officeDocument/2006/relationships/chart" Target="../charts/chart163.xml"/><Relationship Id="rId1" Type="http://schemas.openxmlformats.org/officeDocument/2006/relationships/slideLayout" Target="../slideLayouts/slideLayout5.xml"/><Relationship Id="rId5" Type="http://schemas.openxmlformats.org/officeDocument/2006/relationships/chart" Target="../charts/chart166.xml"/><Relationship Id="rId4" Type="http://schemas.openxmlformats.org/officeDocument/2006/relationships/chart" Target="../charts/chart16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xml"/></Relationships>
</file>

<file path=ppt/slides/_rels/slide250.xml.rels><?xml version="1.0" encoding="UTF-8" standalone="yes"?>
<Relationships xmlns="http://schemas.openxmlformats.org/package/2006/relationships"><Relationship Id="rId3" Type="http://schemas.openxmlformats.org/officeDocument/2006/relationships/chart" Target="../charts/chart167.xml"/><Relationship Id="rId2" Type="http://schemas.openxmlformats.org/officeDocument/2006/relationships/slideLayout" Target="../slideLayouts/slideLayout10.xml"/><Relationship Id="rId1" Type="http://schemas.openxmlformats.org/officeDocument/2006/relationships/tags" Target="../tags/tag130.xml"/><Relationship Id="rId6" Type="http://schemas.openxmlformats.org/officeDocument/2006/relationships/chart" Target="../charts/chart170.xml"/><Relationship Id="rId5" Type="http://schemas.openxmlformats.org/officeDocument/2006/relationships/chart" Target="../charts/chart169.xml"/><Relationship Id="rId4" Type="http://schemas.openxmlformats.org/officeDocument/2006/relationships/chart" Target="../charts/chart168.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3" Type="http://schemas.openxmlformats.org/officeDocument/2006/relationships/chart" Target="../charts/chart171.xml"/><Relationship Id="rId2" Type="http://schemas.openxmlformats.org/officeDocument/2006/relationships/slideLayout" Target="../slideLayouts/slideLayout10.xml"/><Relationship Id="rId1" Type="http://schemas.openxmlformats.org/officeDocument/2006/relationships/tags" Target="../tags/tag131.xml"/></Relationships>
</file>

<file path=ppt/slides/_rels/slide253.xml.rels><?xml version="1.0" encoding="UTF-8" standalone="yes"?>
<Relationships xmlns="http://schemas.openxmlformats.org/package/2006/relationships"><Relationship Id="rId3" Type="http://schemas.openxmlformats.org/officeDocument/2006/relationships/chart" Target="../charts/chart172.xml"/><Relationship Id="rId2" Type="http://schemas.openxmlformats.org/officeDocument/2006/relationships/slideLayout" Target="../slideLayouts/slideLayout10.xml"/><Relationship Id="rId1" Type="http://schemas.openxmlformats.org/officeDocument/2006/relationships/tags" Target="../tags/tag13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chart" Target="../charts/chart173.xml"/><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8.xml.rels><?xml version="1.0" encoding="UTF-8" standalone="yes"?>
<Relationships xmlns="http://schemas.openxmlformats.org/package/2006/relationships"><Relationship Id="rId2" Type="http://schemas.openxmlformats.org/officeDocument/2006/relationships/chart" Target="../charts/chart174.xml"/><Relationship Id="rId1" Type="http://schemas.openxmlformats.org/officeDocument/2006/relationships/slideLayout" Target="../slideLayouts/slideLayout10.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8.xml"/></Relationships>
</file>

<file path=ppt/slides/_rels/slide270.xml.rels><?xml version="1.0" encoding="UTF-8" standalone="yes"?>
<Relationships xmlns="http://schemas.openxmlformats.org/package/2006/relationships"><Relationship Id="rId3" Type="http://schemas.openxmlformats.org/officeDocument/2006/relationships/chart" Target="../charts/chart175.xml"/><Relationship Id="rId2" Type="http://schemas.openxmlformats.org/officeDocument/2006/relationships/slideLayout" Target="../slideLayouts/slideLayout5.xml"/><Relationship Id="rId1" Type="http://schemas.openxmlformats.org/officeDocument/2006/relationships/tags" Target="../tags/tag13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3" Type="http://schemas.openxmlformats.org/officeDocument/2006/relationships/chart" Target="../charts/chart176.xml"/><Relationship Id="rId2" Type="http://schemas.openxmlformats.org/officeDocument/2006/relationships/slideLayout" Target="../slideLayouts/slideLayout6.xml"/><Relationship Id="rId1" Type="http://schemas.openxmlformats.org/officeDocument/2006/relationships/tags" Target="../tags/tag135.xml"/><Relationship Id="rId6" Type="http://schemas.openxmlformats.org/officeDocument/2006/relationships/chart" Target="../charts/chart179.xml"/><Relationship Id="rId5" Type="http://schemas.openxmlformats.org/officeDocument/2006/relationships/chart" Target="../charts/chart178.xml"/><Relationship Id="rId4" Type="http://schemas.openxmlformats.org/officeDocument/2006/relationships/chart" Target="../charts/chart177.xml"/></Relationships>
</file>

<file path=ppt/slides/_rels/slide273.xml.rels><?xml version="1.0" encoding="UTF-8" standalone="yes"?>
<Relationships xmlns="http://schemas.openxmlformats.org/package/2006/relationships"><Relationship Id="rId3" Type="http://schemas.openxmlformats.org/officeDocument/2006/relationships/chart" Target="../charts/chart180.xml"/><Relationship Id="rId2" Type="http://schemas.openxmlformats.org/officeDocument/2006/relationships/slideLayout" Target="../slideLayouts/slideLayout4.xml"/><Relationship Id="rId1" Type="http://schemas.openxmlformats.org/officeDocument/2006/relationships/tags" Target="../tags/tag136.xml"/><Relationship Id="rId6" Type="http://schemas.openxmlformats.org/officeDocument/2006/relationships/chart" Target="../charts/chart183.xml"/><Relationship Id="rId5" Type="http://schemas.openxmlformats.org/officeDocument/2006/relationships/chart" Target="../charts/chart182.xml"/><Relationship Id="rId4" Type="http://schemas.openxmlformats.org/officeDocument/2006/relationships/chart" Target="../charts/chart181.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38.xml"/></Relationships>
</file>

<file path=ppt/slides/_rels/slide278.xml.rels><?xml version="1.0" encoding="UTF-8" standalone="yes"?>
<Relationships xmlns="http://schemas.openxmlformats.org/package/2006/relationships"><Relationship Id="rId2" Type="http://schemas.openxmlformats.org/officeDocument/2006/relationships/chart" Target="../charts/chart184.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3" Type="http://schemas.openxmlformats.org/officeDocument/2006/relationships/chart" Target="../charts/chart185.xml"/><Relationship Id="rId2" Type="http://schemas.openxmlformats.org/officeDocument/2006/relationships/slideLayout" Target="../slideLayouts/slideLayout10.xml"/><Relationship Id="rId1" Type="http://schemas.openxmlformats.org/officeDocument/2006/relationships/tags" Target="../tags/tag140.xml"/><Relationship Id="rId5" Type="http://schemas.openxmlformats.org/officeDocument/2006/relationships/chart" Target="../charts/chart187.xml"/><Relationship Id="rId4" Type="http://schemas.openxmlformats.org/officeDocument/2006/relationships/chart" Target="../charts/chart186.xml"/></Relationships>
</file>

<file path=ppt/slides/_rels/slide282.xml.rels><?xml version="1.0" encoding="UTF-8" standalone="yes"?>
<Relationships xmlns="http://schemas.openxmlformats.org/package/2006/relationships"><Relationship Id="rId3" Type="http://schemas.openxmlformats.org/officeDocument/2006/relationships/chart" Target="../charts/chart188.xml"/><Relationship Id="rId2" Type="http://schemas.openxmlformats.org/officeDocument/2006/relationships/slideLayout" Target="../slideLayouts/slideLayout10.xml"/><Relationship Id="rId1" Type="http://schemas.openxmlformats.org/officeDocument/2006/relationships/tags" Target="../tags/tag141.xml"/><Relationship Id="rId5" Type="http://schemas.openxmlformats.org/officeDocument/2006/relationships/chart" Target="../charts/chart190.xml"/><Relationship Id="rId4" Type="http://schemas.openxmlformats.org/officeDocument/2006/relationships/chart" Target="../charts/chart18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3" Type="http://schemas.openxmlformats.org/officeDocument/2006/relationships/chart" Target="../charts/chart191.xml"/><Relationship Id="rId2" Type="http://schemas.openxmlformats.org/officeDocument/2006/relationships/slideLayout" Target="../slideLayouts/slideLayout10.xml"/><Relationship Id="rId1" Type="http://schemas.openxmlformats.org/officeDocument/2006/relationships/tags" Target="../tags/tag142.xml"/><Relationship Id="rId4" Type="http://schemas.openxmlformats.org/officeDocument/2006/relationships/chart" Target="../charts/chart192.xml"/></Relationships>
</file>

<file path=ppt/slides/_rels/slide286.xml.rels><?xml version="1.0" encoding="UTF-8" standalone="yes"?>
<Relationships xmlns="http://schemas.openxmlformats.org/package/2006/relationships"><Relationship Id="rId3" Type="http://schemas.openxmlformats.org/officeDocument/2006/relationships/chart" Target="../charts/chart193.xml"/><Relationship Id="rId2" Type="http://schemas.openxmlformats.org/officeDocument/2006/relationships/slideLayout" Target="../slideLayouts/slideLayout10.xml"/><Relationship Id="rId1" Type="http://schemas.openxmlformats.org/officeDocument/2006/relationships/tags" Target="../tags/tag143.xml"/><Relationship Id="rId4" Type="http://schemas.openxmlformats.org/officeDocument/2006/relationships/chart" Target="../charts/chart19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3" Type="http://schemas.openxmlformats.org/officeDocument/2006/relationships/chart" Target="../charts/chart195.xml"/><Relationship Id="rId2" Type="http://schemas.openxmlformats.org/officeDocument/2006/relationships/slideLayout" Target="../slideLayouts/slideLayout10.xml"/><Relationship Id="rId1" Type="http://schemas.openxmlformats.org/officeDocument/2006/relationships/tags" Target="../tags/tag144.xml"/><Relationship Id="rId4" Type="http://schemas.openxmlformats.org/officeDocument/2006/relationships/chart" Target="../charts/chart19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9.xml"/></Relationships>
</file>

<file path=ppt/slides/_rels/slide290.xml.rels><?xml version="1.0" encoding="UTF-8" standalone="yes"?>
<Relationships xmlns="http://schemas.openxmlformats.org/package/2006/relationships"><Relationship Id="rId3" Type="http://schemas.openxmlformats.org/officeDocument/2006/relationships/chart" Target="../charts/chart197.xml"/><Relationship Id="rId2" Type="http://schemas.openxmlformats.org/officeDocument/2006/relationships/slideLayout" Target="../slideLayouts/slideLayout10.xml"/><Relationship Id="rId1" Type="http://schemas.openxmlformats.org/officeDocument/2006/relationships/tags" Target="../tags/tag145.xml"/><Relationship Id="rId4" Type="http://schemas.openxmlformats.org/officeDocument/2006/relationships/chart" Target="../charts/chart19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3" Type="http://schemas.openxmlformats.org/officeDocument/2006/relationships/chart" Target="../charts/chart199.xml"/><Relationship Id="rId2" Type="http://schemas.openxmlformats.org/officeDocument/2006/relationships/slideLayout" Target="../slideLayouts/slideLayout10.xml"/><Relationship Id="rId1" Type="http://schemas.openxmlformats.org/officeDocument/2006/relationships/tags" Target="../tags/tag146.xml"/><Relationship Id="rId4" Type="http://schemas.openxmlformats.org/officeDocument/2006/relationships/chart" Target="../charts/chart200.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3" Type="http://schemas.openxmlformats.org/officeDocument/2006/relationships/chart" Target="../charts/chart201.xml"/><Relationship Id="rId2" Type="http://schemas.openxmlformats.org/officeDocument/2006/relationships/slideLayout" Target="../slideLayouts/slideLayout10.xml"/><Relationship Id="rId1" Type="http://schemas.openxmlformats.org/officeDocument/2006/relationships/tags" Target="../tags/tag147.xml"/><Relationship Id="rId4" Type="http://schemas.openxmlformats.org/officeDocument/2006/relationships/chart" Target="../charts/chart20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chart" Target="../charts/chart203.xml"/><Relationship Id="rId2" Type="http://schemas.openxmlformats.org/officeDocument/2006/relationships/slideLayout" Target="../slideLayouts/slideLayout10.xml"/><Relationship Id="rId1" Type="http://schemas.openxmlformats.org/officeDocument/2006/relationships/tags" Target="../tags/tag148.xml"/><Relationship Id="rId4" Type="http://schemas.openxmlformats.org/officeDocument/2006/relationships/chart" Target="../charts/chart204.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49.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0.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2.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3.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4.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5.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6.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7.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8.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59.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1.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2.xml"/></Relationships>
</file>

<file path=ppt/slides/_rels/slide312.xml.rels><?xml version="1.0" encoding="UTF-8" standalone="yes"?>
<Relationships xmlns="http://schemas.openxmlformats.org/package/2006/relationships"><Relationship Id="rId3" Type="http://schemas.openxmlformats.org/officeDocument/2006/relationships/chart" Target="../charts/chart206.xml"/><Relationship Id="rId2" Type="http://schemas.openxmlformats.org/officeDocument/2006/relationships/chart" Target="../charts/chart205.xml"/><Relationship Id="rId1" Type="http://schemas.openxmlformats.org/officeDocument/2006/relationships/slideLayout" Target="../slideLayouts/slideLayout10.xml"/><Relationship Id="rId5" Type="http://schemas.openxmlformats.org/officeDocument/2006/relationships/chart" Target="../charts/chart208.xml"/><Relationship Id="rId4" Type="http://schemas.openxmlformats.org/officeDocument/2006/relationships/chart" Target="../charts/chart20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3" Type="http://schemas.openxmlformats.org/officeDocument/2006/relationships/chart" Target="../charts/chart209.xml"/><Relationship Id="rId2" Type="http://schemas.openxmlformats.org/officeDocument/2006/relationships/slideLayout" Target="../slideLayouts/slideLayout10.xml"/><Relationship Id="rId1" Type="http://schemas.openxmlformats.org/officeDocument/2006/relationships/tags" Target="../tags/tag163.xml"/><Relationship Id="rId6" Type="http://schemas.openxmlformats.org/officeDocument/2006/relationships/chart" Target="../charts/chart212.xml"/><Relationship Id="rId5" Type="http://schemas.openxmlformats.org/officeDocument/2006/relationships/chart" Target="../charts/chart211.xml"/><Relationship Id="rId4" Type="http://schemas.openxmlformats.org/officeDocument/2006/relationships/chart" Target="../charts/chart210.xml"/></Relationships>
</file>

<file path=ppt/slides/_rels/slide315.xml.rels><?xml version="1.0" encoding="UTF-8" standalone="yes"?>
<Relationships xmlns="http://schemas.openxmlformats.org/package/2006/relationships"><Relationship Id="rId3" Type="http://schemas.openxmlformats.org/officeDocument/2006/relationships/chart" Target="../charts/chart213.xml"/><Relationship Id="rId2" Type="http://schemas.openxmlformats.org/officeDocument/2006/relationships/slideLayout" Target="../slideLayouts/slideLayout10.xml"/><Relationship Id="rId1" Type="http://schemas.openxmlformats.org/officeDocument/2006/relationships/tags" Target="../tags/tag164.xml"/></Relationships>
</file>

<file path=ppt/slides/_rels/slide316.xml.rels><?xml version="1.0" encoding="UTF-8" standalone="yes"?>
<Relationships xmlns="http://schemas.openxmlformats.org/package/2006/relationships"><Relationship Id="rId3" Type="http://schemas.openxmlformats.org/officeDocument/2006/relationships/chart" Target="../charts/chart214.xml"/><Relationship Id="rId2" Type="http://schemas.openxmlformats.org/officeDocument/2006/relationships/slideLayout" Target="../slideLayouts/slideLayout10.xml"/><Relationship Id="rId1" Type="http://schemas.openxmlformats.org/officeDocument/2006/relationships/tags" Target="../tags/tag16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1.xml.rels><?xml version="1.0" encoding="UTF-8" standalone="yes"?>
<Relationships xmlns="http://schemas.openxmlformats.org/package/2006/relationships"><Relationship Id="rId2" Type="http://schemas.openxmlformats.org/officeDocument/2006/relationships/chart" Target="../charts/chart215.xml"/><Relationship Id="rId1" Type="http://schemas.openxmlformats.org/officeDocument/2006/relationships/slideLayout" Target="../slideLayouts/slideLayout10.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3.xml.rels><?xml version="1.0" encoding="UTF-8" standalone="yes"?>
<Relationships xmlns="http://schemas.openxmlformats.org/package/2006/relationships"><Relationship Id="rId2" Type="http://schemas.openxmlformats.org/officeDocument/2006/relationships/chart" Target="../charts/chart216.xml"/><Relationship Id="rId1" Type="http://schemas.openxmlformats.org/officeDocument/2006/relationships/slideLayout" Target="../slideLayouts/slideLayout10.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7.xml"/></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8.xml"/></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69.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0.xml"/></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1.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3.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4.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5.xml"/></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6.xml"/></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7.xml"/></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78.xml"/></Relationships>
</file>

<file path=ppt/slides/_rels/slide336.xml.rels><?xml version="1.0" encoding="UTF-8" standalone="yes"?>
<Relationships xmlns="http://schemas.openxmlformats.org/package/2006/relationships"><Relationship Id="rId3" Type="http://schemas.openxmlformats.org/officeDocument/2006/relationships/chart" Target="../charts/chart217.xml"/><Relationship Id="rId2" Type="http://schemas.openxmlformats.org/officeDocument/2006/relationships/slideLayout" Target="../slideLayouts/slideLayout10.xml"/><Relationship Id="rId1" Type="http://schemas.openxmlformats.org/officeDocument/2006/relationships/tags" Target="../tags/tag179.xml"/></Relationships>
</file>

<file path=ppt/slides/_rels/slide337.xml.rels><?xml version="1.0" encoding="UTF-8" standalone="yes"?>
<Relationships xmlns="http://schemas.openxmlformats.org/package/2006/relationships"><Relationship Id="rId3" Type="http://schemas.openxmlformats.org/officeDocument/2006/relationships/chart" Target="../charts/chart218.xml"/><Relationship Id="rId2" Type="http://schemas.openxmlformats.org/officeDocument/2006/relationships/slideLayout" Target="../slideLayouts/slideLayout10.xml"/><Relationship Id="rId1" Type="http://schemas.openxmlformats.org/officeDocument/2006/relationships/tags" Target="../tags/tag180.xml"/><Relationship Id="rId6" Type="http://schemas.openxmlformats.org/officeDocument/2006/relationships/chart" Target="../charts/chart221.xml"/><Relationship Id="rId5" Type="http://schemas.openxmlformats.org/officeDocument/2006/relationships/chart" Target="../charts/chart220.xml"/><Relationship Id="rId4" Type="http://schemas.openxmlformats.org/officeDocument/2006/relationships/chart" Target="../charts/chart219.xml"/></Relationships>
</file>

<file path=ppt/slides/_rels/slide338.xml.rels><?xml version="1.0" encoding="UTF-8" standalone="yes"?>
<Relationships xmlns="http://schemas.openxmlformats.org/package/2006/relationships"><Relationship Id="rId3" Type="http://schemas.openxmlformats.org/officeDocument/2006/relationships/chart" Target="../charts/chart222.xml"/><Relationship Id="rId2" Type="http://schemas.openxmlformats.org/officeDocument/2006/relationships/slideLayout" Target="../slideLayouts/slideLayout10.xml"/><Relationship Id="rId1" Type="http://schemas.openxmlformats.org/officeDocument/2006/relationships/tags" Target="../tags/tag181.xml"/><Relationship Id="rId6" Type="http://schemas.openxmlformats.org/officeDocument/2006/relationships/chart" Target="../charts/chart225.xml"/><Relationship Id="rId5" Type="http://schemas.openxmlformats.org/officeDocument/2006/relationships/chart" Target="../charts/chart224.xml"/><Relationship Id="rId4" Type="http://schemas.openxmlformats.org/officeDocument/2006/relationships/chart" Target="../charts/chart223.xml"/></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8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8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 Id="rId5" Type="http://schemas.openxmlformats.org/officeDocument/2006/relationships/chart" Target="../charts/chart5.xml"/><Relationship Id="rId4" Type="http://schemas.openxmlformats.org/officeDocument/2006/relationships/chart" Target="../charts/chart4.xml"/></Relationships>
</file>

<file path=ppt/slides/_rels/slide4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10.xml"/><Relationship Id="rId1" Type="http://schemas.openxmlformats.org/officeDocument/2006/relationships/tags" Target="../tags/tag24.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5.xml.rels><?xml version="1.0" encoding="UTF-8" standalone="yes"?>
<Relationships xmlns="http://schemas.openxmlformats.org/package/2006/relationships"><Relationship Id="rId8" Type="http://schemas.openxmlformats.org/officeDocument/2006/relationships/slide" Target="slide166.xml"/><Relationship Id="rId3" Type="http://schemas.openxmlformats.org/officeDocument/2006/relationships/slide" Target="slide10.xml"/><Relationship Id="rId7" Type="http://schemas.openxmlformats.org/officeDocument/2006/relationships/slide" Target="slide125.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82.xml"/><Relationship Id="rId11" Type="http://schemas.openxmlformats.org/officeDocument/2006/relationships/slide" Target="slide277.xml"/><Relationship Id="rId5" Type="http://schemas.openxmlformats.org/officeDocument/2006/relationships/slide" Target="slide56.xml"/><Relationship Id="rId10" Type="http://schemas.openxmlformats.org/officeDocument/2006/relationships/slide" Target="slide221.xml"/><Relationship Id="rId4" Type="http://schemas.openxmlformats.org/officeDocument/2006/relationships/slide" Target="slide54.xml"/><Relationship Id="rId9" Type="http://schemas.openxmlformats.org/officeDocument/2006/relationships/slide" Target="slide193.xml"/></Relationships>
</file>

<file path=ppt/slides/_rels/slide5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slideLayout" Target="../slideLayouts/slideLayout10.xml"/><Relationship Id="rId1" Type="http://schemas.openxmlformats.org/officeDocument/2006/relationships/tags" Target="../tags/tag27.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5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slideLayout" Target="../slideLayouts/slideLayout10.xml"/><Relationship Id="rId1" Type="http://schemas.openxmlformats.org/officeDocument/2006/relationships/tags" Target="../tags/tag28.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chart" Target="../charts/chart19.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57.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3.xml"/></Relationships>
</file>

<file path=ppt/slides/_rels/slide5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slideLayout" Target="../slideLayouts/slideLayout10.xml"/><Relationship Id="rId1" Type="http://schemas.openxmlformats.org/officeDocument/2006/relationships/tags" Target="../tags/tag34.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slideLayout" Target="../slideLayouts/slideLayout10.xml"/><Relationship Id="rId1" Type="http://schemas.openxmlformats.org/officeDocument/2006/relationships/tags" Target="../tags/tag35.xml"/><Relationship Id="rId4" Type="http://schemas.openxmlformats.org/officeDocument/2006/relationships/chart" Target="../charts/chart26.xml"/></Relationships>
</file>

<file path=ppt/slides/_rels/slide6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slideLayout" Target="../slideLayouts/slideLayout10.xml"/><Relationship Id="rId1" Type="http://schemas.openxmlformats.org/officeDocument/2006/relationships/tags" Target="../tags/tag3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8.xml"/></Relationships>
</file>

<file path=ppt/slides/_rels/slide65.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10.xml"/><Relationship Id="rId5" Type="http://schemas.openxmlformats.org/officeDocument/2006/relationships/chart" Target="../charts/chart32.xml"/><Relationship Id="rId4" Type="http://schemas.openxmlformats.org/officeDocument/2006/relationships/chart" Target="../charts/chart31.xml"/></Relationships>
</file>

<file path=ppt/slides/_rels/slide67.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10.xml"/><Relationship Id="rId5" Type="http://schemas.openxmlformats.org/officeDocument/2006/relationships/chart" Target="../charts/chart36.xml"/><Relationship Id="rId4" Type="http://schemas.openxmlformats.org/officeDocument/2006/relationships/chart" Target="../charts/chart35.xml"/></Relationships>
</file>

<file path=ppt/slides/_rels/slide68.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69.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slideLayout" Target="../slideLayouts/slideLayout10.xml"/><Relationship Id="rId1"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2.xm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0.xml"/><Relationship Id="rId1" Type="http://schemas.openxmlformats.org/officeDocument/2006/relationships/tags" Target="../tags/tag43.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4.xml"/></Relationships>
</file>

<file path=ppt/slides/_rels/slide77.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78.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10.xml"/><Relationship Id="rId5" Type="http://schemas.openxmlformats.org/officeDocument/2006/relationships/chart" Target="../charts/chart44.xml"/><Relationship Id="rId4" Type="http://schemas.openxmlformats.org/officeDocument/2006/relationships/chart" Target="../charts/chart43.xml"/></Relationships>
</file>

<file path=ppt/slides/_rels/slide79.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10.xml"/><Relationship Id="rId5" Type="http://schemas.openxmlformats.org/officeDocument/2006/relationships/chart" Target="../charts/chart48.xml"/><Relationship Id="rId4" Type="http://schemas.openxmlformats.org/officeDocument/2006/relationships/chart" Target="../charts/chart4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83.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8.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9.xml"/></Relationships>
</file>

<file path=ppt/slides/_rels/slide86.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slideLayout" Target="../slideLayouts/slideLayout10.xml"/><Relationship Id="rId1" Type="http://schemas.openxmlformats.org/officeDocument/2006/relationships/tags" Target="../tags/tag50.xml"/><Relationship Id="rId4" Type="http://schemas.openxmlformats.org/officeDocument/2006/relationships/chart" Target="../charts/chart5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1.xml"/></Relationships>
</file>

<file path=ppt/slides/_rels/slide88.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slideLayout" Target="../slideLayouts/slideLayout10.xml"/><Relationship Id="rId1" Type="http://schemas.openxmlformats.org/officeDocument/2006/relationships/tags" Target="../tags/tag52.xml"/><Relationship Id="rId4" Type="http://schemas.openxmlformats.org/officeDocument/2006/relationships/chart" Target="../charts/chart53.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EA22-28C8-4361-9FCD-3BE305BFACAB}"/>
              </a:ext>
            </a:extLst>
          </p:cNvPr>
          <p:cNvSpPr>
            <a:spLocks noGrp="1"/>
          </p:cNvSpPr>
          <p:nvPr>
            <p:ph type="ctrTitle"/>
          </p:nvPr>
        </p:nvSpPr>
        <p:spPr>
          <a:xfrm>
            <a:off x="4714582" y="2524386"/>
            <a:ext cx="4610393" cy="954107"/>
          </a:xfrm>
        </p:spPr>
        <p:txBody>
          <a:bodyPr/>
          <a:lstStyle/>
          <a:p>
            <a:r>
              <a:rPr lang="en-US" dirty="0"/>
              <a:t>Global Used Oil and Re-Refined Lubricants:</a:t>
            </a:r>
          </a:p>
        </p:txBody>
      </p:sp>
      <p:sp>
        <p:nvSpPr>
          <p:cNvPr id="3" name="Subtitle 2">
            <a:extLst>
              <a:ext uri="{FF2B5EF4-FFF2-40B4-BE49-F238E27FC236}">
                <a16:creationId xmlns:a16="http://schemas.microsoft.com/office/drawing/2014/main" id="{D207EE98-3247-4614-8354-A2E728A9172C}"/>
              </a:ext>
            </a:extLst>
          </p:cNvPr>
          <p:cNvSpPr>
            <a:spLocks noGrp="1"/>
          </p:cNvSpPr>
          <p:nvPr>
            <p:ph type="subTitle" idx="1"/>
          </p:nvPr>
        </p:nvSpPr>
        <p:spPr>
          <a:xfrm>
            <a:off x="4808852" y="3598641"/>
            <a:ext cx="7106630" cy="400110"/>
          </a:xfrm>
        </p:spPr>
        <p:txBody>
          <a:bodyPr/>
          <a:lstStyle/>
          <a:p>
            <a:r>
              <a:rPr lang="en-US" dirty="0"/>
              <a:t>Market Analysis and Opportunities</a:t>
            </a:r>
          </a:p>
        </p:txBody>
      </p:sp>
      <p:sp>
        <p:nvSpPr>
          <p:cNvPr id="4" name="Text Placeholder 3">
            <a:extLst>
              <a:ext uri="{FF2B5EF4-FFF2-40B4-BE49-F238E27FC236}">
                <a16:creationId xmlns:a16="http://schemas.microsoft.com/office/drawing/2014/main" id="{66F503E2-632E-444F-BFFD-BE7206C66B02}"/>
              </a:ext>
            </a:extLst>
          </p:cNvPr>
          <p:cNvSpPr>
            <a:spLocks noGrp="1"/>
          </p:cNvSpPr>
          <p:nvPr>
            <p:ph type="body" sz="quarter" idx="14"/>
          </p:nvPr>
        </p:nvSpPr>
        <p:spPr>
          <a:xfrm>
            <a:off x="4761716" y="4350170"/>
            <a:ext cx="2798580" cy="276999"/>
          </a:xfrm>
        </p:spPr>
        <p:txBody>
          <a:bodyPr/>
          <a:lstStyle/>
          <a:p>
            <a:r>
              <a:rPr lang="en-US" dirty="0"/>
              <a:t>January 2022</a:t>
            </a:r>
          </a:p>
        </p:txBody>
      </p:sp>
      <p:sp>
        <p:nvSpPr>
          <p:cNvPr id="5" name="Text Placeholder 4">
            <a:extLst>
              <a:ext uri="{FF2B5EF4-FFF2-40B4-BE49-F238E27FC236}">
                <a16:creationId xmlns:a16="http://schemas.microsoft.com/office/drawing/2014/main" id="{260BE0EC-BE0A-484F-9BEF-A8B3789C3D94}"/>
              </a:ext>
            </a:extLst>
          </p:cNvPr>
          <p:cNvSpPr>
            <a:spLocks noGrp="1"/>
          </p:cNvSpPr>
          <p:nvPr>
            <p:ph type="body" sz="quarter" idx="15"/>
          </p:nvPr>
        </p:nvSpPr>
        <p:spPr>
          <a:xfrm>
            <a:off x="4742666" y="4704780"/>
            <a:ext cx="2129414" cy="302383"/>
          </a:xfrm>
        </p:spPr>
        <p:txBody>
          <a:bodyPr/>
          <a:lstStyle/>
          <a:p>
            <a:r>
              <a:rPr lang="en-US" dirty="0"/>
              <a:t>Base Year: 2020 and 2021</a:t>
            </a:r>
          </a:p>
        </p:txBody>
      </p:sp>
      <p:sp>
        <p:nvSpPr>
          <p:cNvPr id="6" name="Picture Placeholder 5">
            <a:extLst>
              <a:ext uri="{FF2B5EF4-FFF2-40B4-BE49-F238E27FC236}">
                <a16:creationId xmlns:a16="http://schemas.microsoft.com/office/drawing/2014/main" id="{7D5FA7A8-762D-44CD-AD65-3267F64AF97B}"/>
              </a:ext>
            </a:extLst>
          </p:cNvPr>
          <p:cNvSpPr>
            <a:spLocks noGrp="1"/>
          </p:cNvSpPr>
          <p:nvPr>
            <p:ph type="pic" sz="quarter" idx="13"/>
          </p:nvPr>
        </p:nvSpPr>
        <p:spPr/>
      </p:sp>
      <p:pic>
        <p:nvPicPr>
          <p:cNvPr id="8" name="Picture 4">
            <a:extLst>
              <a:ext uri="{FF2B5EF4-FFF2-40B4-BE49-F238E27FC236}">
                <a16:creationId xmlns:a16="http://schemas.microsoft.com/office/drawing/2014/main" id="{AB8AC2D2-D57E-48F3-9FBF-569E5EC00860}"/>
              </a:ext>
            </a:extLst>
          </p:cNvPr>
          <p:cNvPicPr>
            <a:picLocks noChangeAspect="1"/>
          </p:cNvPicPr>
          <p:nvPr/>
        </p:nvPicPr>
        <p:blipFill>
          <a:blip r:embed="rId3"/>
          <a:stretch>
            <a:fillRect/>
          </a:stretch>
        </p:blipFill>
        <p:spPr>
          <a:xfrm rot="5400000">
            <a:off x="-1241264" y="1241263"/>
            <a:ext cx="6906890" cy="4424363"/>
          </a:xfrm>
          <a:prstGeom prst="rect">
            <a:avLst/>
          </a:prstGeom>
        </p:spPr>
      </p:pic>
      <p:grpSp>
        <p:nvGrpSpPr>
          <p:cNvPr id="9" name="Group 8">
            <a:extLst>
              <a:ext uri="{FF2B5EF4-FFF2-40B4-BE49-F238E27FC236}">
                <a16:creationId xmlns:a16="http://schemas.microsoft.com/office/drawing/2014/main" id="{12CD0405-7266-4C77-83D5-461AA593AD1D}"/>
              </a:ext>
            </a:extLst>
          </p:cNvPr>
          <p:cNvGrpSpPr/>
          <p:nvPr/>
        </p:nvGrpSpPr>
        <p:grpSpPr>
          <a:xfrm>
            <a:off x="4714582" y="6095832"/>
            <a:ext cx="2448280" cy="679268"/>
            <a:chOff x="4714582" y="6095832"/>
            <a:chExt cx="2448280" cy="679268"/>
          </a:xfrm>
        </p:grpSpPr>
        <p:sp>
          <p:nvSpPr>
            <p:cNvPr id="10" name="Text Placeholder 3">
              <a:extLst>
                <a:ext uri="{FF2B5EF4-FFF2-40B4-BE49-F238E27FC236}">
                  <a16:creationId xmlns:a16="http://schemas.microsoft.com/office/drawing/2014/main" id="{20E5FAF6-36CC-4EC0-A7D8-BC1C49719174}"/>
                </a:ext>
              </a:extLst>
            </p:cNvPr>
            <p:cNvSpPr txBox="1">
              <a:spLocks/>
            </p:cNvSpPr>
            <p:nvPr/>
          </p:nvSpPr>
          <p:spPr>
            <a:xfrm>
              <a:off x="5435186" y="6296966"/>
              <a:ext cx="1727676" cy="276999"/>
            </a:xfrm>
            <a:prstGeom prst="rect">
              <a:avLst/>
            </a:prstGeom>
            <a:ln>
              <a:noFill/>
            </a:ln>
          </p:spPr>
          <p:txBody>
            <a:bodyPr wrap="square" lIns="91440" tIns="45720" rIns="91440" bIns="45720" anchor="t">
              <a:spAutoFit/>
            </a:bodyPr>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accent1"/>
                  </a:solidFill>
                  <a:latin typeface="Lucida Sans" panose="020B0602030504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27638E"/>
                  </a:solidFill>
                  <a:effectLst/>
                  <a:uLnTx/>
                  <a:uFillTx/>
                  <a:latin typeface="Lucida Sans" panose="020B0602030504020204" pitchFamily="34" charset="0"/>
                  <a:ea typeface="+mn-ea"/>
                  <a:cs typeface="+mn-cs"/>
                  <a:hlinkClick r:id="rId4" action="ppaction://hlinksldjump"/>
                </a:rPr>
                <a:t>Table of Contents</a:t>
              </a:r>
              <a:endParaRPr kumimoji="0" lang="en-US" sz="1200" b="0" i="0" u="none" strike="noStrike" kern="1200" cap="none" spc="0" normalizeH="0" baseline="0" noProof="0">
                <a:ln>
                  <a:noFill/>
                </a:ln>
                <a:solidFill>
                  <a:srgbClr val="27638E"/>
                </a:solidFill>
                <a:effectLst/>
                <a:uLnTx/>
                <a:uFillTx/>
                <a:latin typeface="Lucida Sans" panose="020B0602030504020204" pitchFamily="34" charset="0"/>
                <a:ea typeface="+mn-ea"/>
                <a:cs typeface="+mn-cs"/>
              </a:endParaRPr>
            </a:p>
          </p:txBody>
        </p:sp>
        <p:grpSp>
          <p:nvGrpSpPr>
            <p:cNvPr id="11" name="Group 10">
              <a:extLst>
                <a:ext uri="{FF2B5EF4-FFF2-40B4-BE49-F238E27FC236}">
                  <a16:creationId xmlns:a16="http://schemas.microsoft.com/office/drawing/2014/main" id="{E9CFC26B-61A3-44C6-BE01-775BC9713A11}"/>
                </a:ext>
              </a:extLst>
            </p:cNvPr>
            <p:cNvGrpSpPr/>
            <p:nvPr/>
          </p:nvGrpSpPr>
          <p:grpSpPr>
            <a:xfrm>
              <a:off x="4714582" y="6095832"/>
              <a:ext cx="720604" cy="679268"/>
              <a:chOff x="4714582" y="6095832"/>
              <a:chExt cx="720604" cy="679268"/>
            </a:xfrm>
          </p:grpSpPr>
          <p:sp>
            <p:nvSpPr>
              <p:cNvPr id="12" name="Oval 11">
                <a:extLst>
                  <a:ext uri="{FF2B5EF4-FFF2-40B4-BE49-F238E27FC236}">
                    <a16:creationId xmlns:a16="http://schemas.microsoft.com/office/drawing/2014/main" id="{29B1134D-500C-4750-A4C9-EE8CE65EBFC2}"/>
                  </a:ext>
                </a:extLst>
              </p:cNvPr>
              <p:cNvSpPr/>
              <p:nvPr/>
            </p:nvSpPr>
            <p:spPr>
              <a:xfrm>
                <a:off x="4714582" y="6095832"/>
                <a:ext cx="720604" cy="6792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Lucida Sans"/>
                  <a:ea typeface="+mn-ea"/>
                  <a:cs typeface="+mn-cs"/>
                </a:endParaRPr>
              </a:p>
            </p:txBody>
          </p:sp>
          <p:pic>
            <p:nvPicPr>
              <p:cNvPr id="13" name="Graphic 12" descr="List outline">
                <a:extLst>
                  <a:ext uri="{FF2B5EF4-FFF2-40B4-BE49-F238E27FC236}">
                    <a16:creationId xmlns:a16="http://schemas.microsoft.com/office/drawing/2014/main" id="{0ABC3935-B816-4629-9402-B16DBEDA0BD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46284" y="6235336"/>
                <a:ext cx="428729" cy="428729"/>
              </a:xfrm>
              <a:prstGeom prst="rect">
                <a:avLst/>
              </a:prstGeom>
            </p:spPr>
          </p:pic>
        </p:grpSp>
      </p:grpSp>
    </p:spTree>
    <p:custDataLst>
      <p:tags r:id="rId1"/>
    </p:custDataLst>
    <p:extLst>
      <p:ext uri="{BB962C8B-B14F-4D97-AF65-F5344CB8AC3E}">
        <p14:creationId xmlns:p14="http://schemas.microsoft.com/office/powerpoint/2010/main" val="3582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78369D-AC4D-4C77-B1E6-023075066791}"/>
              </a:ext>
            </a:extLst>
          </p:cNvPr>
          <p:cNvSpPr>
            <a:spLocks noGrp="1"/>
          </p:cNvSpPr>
          <p:nvPr>
            <p:ph type="body" sz="quarter" idx="12"/>
          </p:nvPr>
        </p:nvSpPr>
        <p:spPr/>
        <p:txBody>
          <a:bodyPr/>
          <a:lstStyle/>
          <a:p>
            <a:r>
              <a:rPr lang="en-US" dirty="0"/>
              <a:t>Executive Summary</a:t>
            </a:r>
          </a:p>
        </p:txBody>
      </p:sp>
    </p:spTree>
    <p:custDataLst>
      <p:tags r:id="rId1"/>
    </p:custDataLst>
    <p:extLst>
      <p:ext uri="{BB962C8B-B14F-4D97-AF65-F5344CB8AC3E}">
        <p14:creationId xmlns:p14="http://schemas.microsoft.com/office/powerpoint/2010/main" val="21879908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054D5F6-2E68-4F81-A362-78C2B7E09F5F}"/>
              </a:ext>
            </a:extLst>
          </p:cNvPr>
          <p:cNvSpPr txBox="1"/>
          <p:nvPr/>
        </p:nvSpPr>
        <p:spPr>
          <a:xfrm>
            <a:off x="8774906" y="3773047"/>
            <a:ext cx="3162300" cy="246221"/>
          </a:xfrm>
          <a:prstGeom prst="rect">
            <a:avLst/>
          </a:prstGeom>
          <a:noFill/>
        </p:spPr>
        <p:txBody>
          <a:bodyPr wrap="square" rtlCol="0">
            <a:spAutoFit/>
          </a:bodyPr>
          <a:lstStyle/>
          <a:p>
            <a:pPr algn="ctr"/>
            <a:r>
              <a:rPr lang="en-US" sz="1000" b="1" dirty="0">
                <a:latin typeface="+mj-lt"/>
              </a:rPr>
              <a:t>Total: 1,189.7 Kilotonnes</a:t>
            </a:r>
          </a:p>
        </p:txBody>
      </p:sp>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Material Balance</a:t>
            </a:r>
            <a:endParaRPr lang="en-IN" dirty="0"/>
          </a:p>
        </p:txBody>
      </p:sp>
      <p:graphicFrame>
        <p:nvGraphicFramePr>
          <p:cNvPr id="5" name="Chart 4">
            <a:extLst>
              <a:ext uri="{FF2B5EF4-FFF2-40B4-BE49-F238E27FC236}">
                <a16:creationId xmlns:a16="http://schemas.microsoft.com/office/drawing/2014/main" id="{02CCE9EC-BFBA-4ED7-92E8-AC355D7923B0}"/>
              </a:ext>
            </a:extLst>
          </p:cNvPr>
          <p:cNvGraphicFramePr/>
          <p:nvPr>
            <p:extLst>
              <p:ext uri="{D42A27DB-BD31-4B8C-83A1-F6EECF244321}">
                <p14:modId xmlns:p14="http://schemas.microsoft.com/office/powerpoint/2010/main" val="3200619294"/>
              </p:ext>
            </p:extLst>
          </p:nvPr>
        </p:nvGraphicFramePr>
        <p:xfrm>
          <a:off x="-130175" y="786060"/>
          <a:ext cx="4311650" cy="313795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444500" y="3773047"/>
            <a:ext cx="3162300" cy="246221"/>
          </a:xfrm>
          <a:prstGeom prst="rect">
            <a:avLst/>
          </a:prstGeom>
          <a:noFill/>
        </p:spPr>
        <p:txBody>
          <a:bodyPr wrap="square" rtlCol="0">
            <a:spAutoFit/>
          </a:bodyPr>
          <a:lstStyle/>
          <a:p>
            <a:pPr algn="ctr"/>
            <a:r>
              <a:rPr lang="en-US" sz="1000" b="1" dirty="0">
                <a:latin typeface="+mj-lt"/>
              </a:rPr>
              <a:t>Total: </a:t>
            </a:r>
            <a:r>
              <a:rPr lang="en-US" altLang="zh-CN" sz="1000" b="1" dirty="0">
                <a:latin typeface="+mj-lt"/>
              </a:rPr>
              <a:t>6,517.3</a:t>
            </a:r>
            <a:r>
              <a:rPr lang="en-US" sz="1000" b="1" dirty="0">
                <a:latin typeface="+mj-lt"/>
              </a:rPr>
              <a:t> Kilotonnes</a:t>
            </a:r>
          </a:p>
        </p:txBody>
      </p:sp>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522538" y="786060"/>
          <a:ext cx="4311650" cy="3137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AC591756-028F-4958-AC35-FE9CCE971093}"/>
              </a:ext>
            </a:extLst>
          </p:cNvPr>
          <p:cNvGraphicFramePr/>
          <p:nvPr>
            <p:extLst>
              <p:ext uri="{D42A27DB-BD31-4B8C-83A1-F6EECF244321}">
                <p14:modId xmlns:p14="http://schemas.microsoft.com/office/powerpoint/2010/main" val="2254508041"/>
              </p:ext>
            </p:extLst>
          </p:nvPr>
        </p:nvGraphicFramePr>
        <p:xfrm>
          <a:off x="5175250" y="786060"/>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nvGraphicFramePr>
        <p:xfrm>
          <a:off x="8128000" y="786060"/>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3105150" y="3773047"/>
            <a:ext cx="3162300" cy="246221"/>
          </a:xfrm>
          <a:prstGeom prst="rect">
            <a:avLst/>
          </a:prstGeom>
          <a:noFill/>
        </p:spPr>
        <p:txBody>
          <a:bodyPr wrap="square" rtlCol="0">
            <a:spAutoFit/>
          </a:bodyPr>
          <a:lstStyle/>
          <a:p>
            <a:pPr algn="ctr"/>
            <a:r>
              <a:rPr lang="en-US" sz="1000" b="1" dirty="0">
                <a:latin typeface="+mj-lt"/>
              </a:rPr>
              <a:t>Total: 3,361.2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5899944" y="3773047"/>
            <a:ext cx="3162300" cy="246221"/>
          </a:xfrm>
          <a:prstGeom prst="rect">
            <a:avLst/>
          </a:prstGeom>
          <a:noFill/>
        </p:spPr>
        <p:txBody>
          <a:bodyPr wrap="square" rtlCol="0">
            <a:spAutoFit/>
          </a:bodyPr>
          <a:lstStyle/>
          <a:p>
            <a:pPr algn="ctr"/>
            <a:r>
              <a:rPr lang="en-US" sz="1000" b="1" dirty="0">
                <a:latin typeface="+mj-lt"/>
              </a:rPr>
              <a:t>Total: 2,740.6 Kilotonnes</a:t>
            </a: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493713" y="4291886"/>
            <a:ext cx="11204575" cy="198515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chemeClr val="accent1"/>
              </a:buClr>
              <a:buSzPct val="110000"/>
              <a:buFont typeface="Wingdings" panose="05000000000000000000" pitchFamily="2" charset="2"/>
              <a:buChar char=""/>
              <a:defRPr/>
            </a:pPr>
            <a:r>
              <a:rPr lang="en-US" sz="900" dirty="0"/>
              <a:t>Total estimated lubricant demand in China was </a:t>
            </a:r>
            <a:r>
              <a:rPr lang="en-US" altLang="zh-CN" sz="900" dirty="0"/>
              <a:t>6,517.3 </a:t>
            </a:r>
            <a:r>
              <a:rPr lang="en-US" sz="900" dirty="0"/>
              <a:t>kilotonnes in 2020. Around 3,361.2 kilotonnes or 52% was generated as used oil. The remaining 48% was lost in consumption/handling or collected on-site and reused as lubricants. Losses can be due to technical losses such as evaporation, combustion, leakages, and handling losses. Some categories of lubricants such as white oils, selected metalworking fluids, and most grease are consumed totally during industrial processes. </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Collected used oil accounted for 2,740.6 kilotonnes in 2020 or 82% of the total generated used oil. The rest was placed into landfilling or poured into water or sewer. About 18% of the generated used oil is not collected because either the oil has a high concentration of impurities, such as water, or the generators are located in remote areas and the generation amount is small. It is therefore not economically feasible to collect the used oil from them. Collectors are regulated to operate with the Hazardous Waste Operating Permit in China. However, unlicensed collectors still play a role in China’s collection market. These collectors usually sell used oil to licensed collectors that intend to save transportation and labor costs, as well as licensed or unlicensed re-refiners and processors.</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sz="900" dirty="0"/>
              <a:t>41% of used oil collected is processed into fuel, and 43% is re-refined into basestocks. Most of the remaining 16% used oil is incinerated in furnaces. Furthermore, only licensed companies can incinerate the used oil after removing harmful impurities.</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sz="900" dirty="0"/>
              <a:t>The current yield of re-refining is at 67% on average, meaning that 1,189.7 kilotonnes used oil could produce 797 kilotonnes of re-refined basestocks. Other products generated during the re-refining process include fuel, asphaltic oil, residuum, and wastewater. </a:t>
            </a:r>
          </a:p>
        </p:txBody>
      </p:sp>
      <p:sp>
        <p:nvSpPr>
          <p:cNvPr id="15" name="文本框 14">
            <a:extLst>
              <a:ext uri="{FF2B5EF4-FFF2-40B4-BE49-F238E27FC236}">
                <a16:creationId xmlns:a16="http://schemas.microsoft.com/office/drawing/2014/main" id="{D5989770-482B-4AF1-8CD8-2E8EF7F0AC8A}"/>
              </a:ext>
            </a:extLst>
          </p:cNvPr>
          <p:cNvSpPr txBox="1"/>
          <p:nvPr/>
        </p:nvSpPr>
        <p:spPr>
          <a:xfrm>
            <a:off x="6342464" y="4030636"/>
            <a:ext cx="2830111" cy="230832"/>
          </a:xfrm>
          <a:prstGeom prst="rect">
            <a:avLst/>
          </a:prstGeom>
          <a:noFill/>
        </p:spPr>
        <p:txBody>
          <a:bodyPr wrap="square">
            <a:spAutoFit/>
          </a:bodyPr>
          <a:lstStyle/>
          <a:p>
            <a:r>
              <a:rPr lang="en-US" altLang="zh-CN" sz="900" dirty="0"/>
              <a:t>a- Includes</a:t>
            </a:r>
            <a:r>
              <a:rPr lang="zh-CN" altLang="en-US" sz="900"/>
              <a:t> </a:t>
            </a:r>
            <a:r>
              <a:rPr lang="en-US" altLang="zh-CN" sz="900" dirty="0"/>
              <a:t>incineration, landfill, etc.</a:t>
            </a:r>
          </a:p>
        </p:txBody>
      </p:sp>
    </p:spTree>
    <p:extLst>
      <p:ext uri="{BB962C8B-B14F-4D97-AF65-F5344CB8AC3E}">
        <p14:creationId xmlns:p14="http://schemas.microsoft.com/office/powerpoint/2010/main" val="2879321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8">
            <a:extLst>
              <a:ext uri="{FF2B5EF4-FFF2-40B4-BE49-F238E27FC236}">
                <a16:creationId xmlns:a16="http://schemas.microsoft.com/office/drawing/2014/main" id="{3261A827-6D53-4A29-8FD8-E356411FB779}"/>
              </a:ext>
            </a:extLst>
          </p:cNvPr>
          <p:cNvGraphicFramePr/>
          <p:nvPr/>
        </p:nvGraphicFramePr>
        <p:xfrm>
          <a:off x="8004175" y="1048042"/>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Industry 2021</a:t>
            </a:r>
          </a:p>
        </p:txBody>
      </p:sp>
      <p:graphicFrame>
        <p:nvGraphicFramePr>
          <p:cNvPr id="14" name="Chart 3">
            <a:extLst>
              <a:ext uri="{FF2B5EF4-FFF2-40B4-BE49-F238E27FC236}">
                <a16:creationId xmlns:a16="http://schemas.microsoft.com/office/drawing/2014/main" id="{799EB450-66BC-4908-8420-1357532DFDB3}"/>
              </a:ext>
            </a:extLst>
          </p:cNvPr>
          <p:cNvGraphicFramePr/>
          <p:nvPr>
            <p:extLst>
              <p:ext uri="{D42A27DB-BD31-4B8C-83A1-F6EECF244321}">
                <p14:modId xmlns:p14="http://schemas.microsoft.com/office/powerpoint/2010/main" val="1535547896"/>
              </p:ext>
            </p:extLst>
          </p:nvPr>
        </p:nvGraphicFramePr>
        <p:xfrm>
          <a:off x="-259556" y="1048042"/>
          <a:ext cx="4311650" cy="313795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4">
            <a:extLst>
              <a:ext uri="{FF2B5EF4-FFF2-40B4-BE49-F238E27FC236}">
                <a16:creationId xmlns:a16="http://schemas.microsoft.com/office/drawing/2014/main" id="{FB12B072-1CB5-4E03-AFE1-4FF486E0D0B6}"/>
              </a:ext>
            </a:extLst>
          </p:cNvPr>
          <p:cNvSpPr txBox="1"/>
          <p:nvPr/>
        </p:nvSpPr>
        <p:spPr>
          <a:xfrm>
            <a:off x="315119" y="3835715"/>
            <a:ext cx="3162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Total: 6,967.4 Kilotonnes</a:t>
            </a:r>
          </a:p>
        </p:txBody>
      </p:sp>
      <p:graphicFrame>
        <p:nvGraphicFramePr>
          <p:cNvPr id="16" name="Chart 6">
            <a:extLst>
              <a:ext uri="{FF2B5EF4-FFF2-40B4-BE49-F238E27FC236}">
                <a16:creationId xmlns:a16="http://schemas.microsoft.com/office/drawing/2014/main" id="{397C4D97-64E1-4860-8F0F-5507796245AC}"/>
              </a:ext>
            </a:extLst>
          </p:cNvPr>
          <p:cNvGraphicFramePr/>
          <p:nvPr/>
        </p:nvGraphicFramePr>
        <p:xfrm>
          <a:off x="2398713" y="1048042"/>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7">
            <a:extLst>
              <a:ext uri="{FF2B5EF4-FFF2-40B4-BE49-F238E27FC236}">
                <a16:creationId xmlns:a16="http://schemas.microsoft.com/office/drawing/2014/main" id="{C087AF06-DAD1-4F45-90D0-885834D42A1C}"/>
              </a:ext>
            </a:extLst>
          </p:cNvPr>
          <p:cNvGraphicFramePr/>
          <p:nvPr/>
        </p:nvGraphicFramePr>
        <p:xfrm>
          <a:off x="5051425" y="1048042"/>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9">
            <a:extLst>
              <a:ext uri="{FF2B5EF4-FFF2-40B4-BE49-F238E27FC236}">
                <a16:creationId xmlns:a16="http://schemas.microsoft.com/office/drawing/2014/main" id="{1991DD97-97C7-49DD-A63F-B94290791B1C}"/>
              </a:ext>
            </a:extLst>
          </p:cNvPr>
          <p:cNvSpPr txBox="1"/>
          <p:nvPr/>
        </p:nvSpPr>
        <p:spPr>
          <a:xfrm>
            <a:off x="2967831" y="3828873"/>
            <a:ext cx="3162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Total: 3,605.8 Kilotonnes</a:t>
            </a:r>
          </a:p>
        </p:txBody>
      </p:sp>
      <p:sp>
        <p:nvSpPr>
          <p:cNvPr id="19" name="TextBox 10">
            <a:extLst>
              <a:ext uri="{FF2B5EF4-FFF2-40B4-BE49-F238E27FC236}">
                <a16:creationId xmlns:a16="http://schemas.microsoft.com/office/drawing/2014/main" id="{EF879D60-948C-4EED-9EF9-F82D827DBBF1}"/>
              </a:ext>
            </a:extLst>
          </p:cNvPr>
          <p:cNvSpPr txBox="1"/>
          <p:nvPr/>
        </p:nvSpPr>
        <p:spPr>
          <a:xfrm>
            <a:off x="5626100" y="3835715"/>
            <a:ext cx="3162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Total: 2,993.8 Kilotonnes</a:t>
            </a:r>
          </a:p>
        </p:txBody>
      </p:sp>
      <p:sp>
        <p:nvSpPr>
          <p:cNvPr id="20" name="TextBox 11">
            <a:extLst>
              <a:ext uri="{FF2B5EF4-FFF2-40B4-BE49-F238E27FC236}">
                <a16:creationId xmlns:a16="http://schemas.microsoft.com/office/drawing/2014/main" id="{60BF6CE2-3E8B-4224-B101-FEE30404C9D5}"/>
              </a:ext>
            </a:extLst>
          </p:cNvPr>
          <p:cNvSpPr txBox="1"/>
          <p:nvPr/>
        </p:nvSpPr>
        <p:spPr>
          <a:xfrm>
            <a:off x="8578850" y="3835715"/>
            <a:ext cx="3162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Total: 1,362.6 Kilotonnes</a:t>
            </a:r>
          </a:p>
        </p:txBody>
      </p:sp>
      <p:sp>
        <p:nvSpPr>
          <p:cNvPr id="23" name="Content Placeholder 2">
            <a:extLst>
              <a:ext uri="{FF2B5EF4-FFF2-40B4-BE49-F238E27FC236}">
                <a16:creationId xmlns:a16="http://schemas.microsoft.com/office/drawing/2014/main" id="{CE905E7D-6E34-4ABC-9204-1FC9541C8176}"/>
              </a:ext>
            </a:extLst>
          </p:cNvPr>
          <p:cNvSpPr txBox="1">
            <a:spLocks/>
          </p:cNvSpPr>
          <p:nvPr/>
        </p:nvSpPr>
        <p:spPr>
          <a:xfrm>
            <a:off x="569395" y="4497419"/>
            <a:ext cx="10824833" cy="1312539"/>
          </a:xfrm>
          <a:prstGeom prst="rect">
            <a:avLst/>
          </a:prstGeom>
        </p:spPr>
        <p:txBody>
          <a:bodyPr wrap="square">
            <a:spAutoFit/>
          </a:bodyPr>
          <a:lstStyle>
            <a:defPPr>
              <a:defRPr lang="en-US"/>
            </a:defPPr>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 2021, total used oil generation showed a similar growing trend of finished lubricant demand in China, increasing 7.3% to 3,605.8 KT.</a:t>
            </a:r>
          </a:p>
          <a:p>
            <a:r>
              <a:rPr lang="en-US" dirty="0"/>
              <a:t>A slight rise of 1% is expected to see in the share of collected used oil as new regulations such as </a:t>
            </a:r>
            <a:r>
              <a:rPr lang="en-US" altLang="zh-CN" dirty="0"/>
              <a:t>Administrative Measures on Hazardous Waste Environment Permit, Technical Guidance of Used Mineral Oil Recycling and Re-refining (20204991-T-469), and Disposal Methods of Used Mineral Oil </a:t>
            </a:r>
            <a:r>
              <a:rPr lang="en-US" dirty="0"/>
              <a:t>roll out along with more stringent punishment measures.</a:t>
            </a:r>
          </a:p>
          <a:p>
            <a:r>
              <a:rPr lang="en-US" altLang="zh-CN" dirty="0"/>
              <a:t>Of all collected used oil, 39% is processed into fuel and 46% is re-refined into basestocks, mainly Group I. Other disposal ways, including incineration and landfilling, remain stable at around 15%. </a:t>
            </a:r>
          </a:p>
          <a:p>
            <a:r>
              <a:rPr lang="en-US" altLang="zh-CN" dirty="0"/>
              <a:t>The estimated yield rate of re-refining is 67% on average, i.e., 1,362.6 kilotonnes used oil produces 913 kilotonnes of re-refined </a:t>
            </a:r>
            <a:r>
              <a:rPr lang="en-US" altLang="zh-CN" dirty="0" err="1"/>
              <a:t>basestocks</a:t>
            </a:r>
            <a:r>
              <a:rPr lang="en-US" altLang="zh-CN" dirty="0"/>
              <a:t>. </a:t>
            </a:r>
            <a:endParaRPr lang="en-US" dirty="0"/>
          </a:p>
        </p:txBody>
      </p:sp>
    </p:spTree>
    <p:custDataLst>
      <p:tags r:id="rId1"/>
    </p:custDataLst>
    <p:extLst>
      <p:ext uri="{BB962C8B-B14F-4D97-AF65-F5344CB8AC3E}">
        <p14:creationId xmlns:p14="http://schemas.microsoft.com/office/powerpoint/2010/main" val="2861508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Generation</a:t>
            </a:r>
          </a:p>
        </p:txBody>
      </p:sp>
      <p:graphicFrame>
        <p:nvGraphicFramePr>
          <p:cNvPr id="7" name="Table 3">
            <a:extLst>
              <a:ext uri="{FF2B5EF4-FFF2-40B4-BE49-F238E27FC236}">
                <a16:creationId xmlns:a16="http://schemas.microsoft.com/office/drawing/2014/main" id="{9E8157A3-E6A0-4BE3-B565-F511EBEF0F72}"/>
              </a:ext>
            </a:extLst>
          </p:cNvPr>
          <p:cNvGraphicFramePr>
            <a:graphicFrameLocks noGrp="1"/>
          </p:cNvGraphicFramePr>
          <p:nvPr>
            <p:extLst>
              <p:ext uri="{D42A27DB-BD31-4B8C-83A1-F6EECF244321}">
                <p14:modId xmlns:p14="http://schemas.microsoft.com/office/powerpoint/2010/main" val="3013915844"/>
              </p:ext>
            </p:extLst>
          </p:nvPr>
        </p:nvGraphicFramePr>
        <p:xfrm>
          <a:off x="632598" y="908048"/>
          <a:ext cx="4897344" cy="3299659"/>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1018238161"/>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643561842"/>
                    </a:ext>
                  </a:extLst>
                </a:gridCol>
              </a:tblGrid>
              <a:tr h="275853">
                <a:tc gridSpan="5">
                  <a:txBody>
                    <a:bodyPr/>
                    <a:lstStyle/>
                    <a:p>
                      <a:r>
                        <a:rPr lang="en-US" sz="900" dirty="0"/>
                        <a:t>USED OIL GENERATION BY PRODUCT IN CHINA, 2020 AND 2021</a:t>
                      </a:r>
                      <a:endParaRPr lang="en-US" sz="900" dirty="0">
                        <a:latin typeface="+mn-lt"/>
                      </a:endParaRPr>
                    </a:p>
                  </a:txBody>
                  <a:tcPr marL="4680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408451">
                <a:tc>
                  <a:txBody>
                    <a:bodyPr/>
                    <a:lstStyle/>
                    <a:p>
                      <a:r>
                        <a:rPr lang="en-US" sz="900" b="1" dirty="0">
                          <a:solidFill>
                            <a:schemeClr val="tx1"/>
                          </a:solidFill>
                        </a:rPr>
                        <a:t>LUBRICANT</a:t>
                      </a:r>
                      <a:endParaRPr lang="en-US" sz="900" b="1" dirty="0">
                        <a:solidFill>
                          <a:schemeClr val="tx1"/>
                        </a:solidFill>
                        <a:latin typeface="+mn-lt"/>
                      </a:endParaRPr>
                    </a:p>
                  </a:txBody>
                  <a:tcPr marL="46800" marR="45720" anchor="ctr"/>
                </a:tc>
                <a:tc gridSpan="2">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IN"/>
                    </a:p>
                  </a:txBody>
                  <a:tcPr/>
                </a:tc>
                <a:tc gridSpan="2">
                  <a:txBody>
                    <a:bodyPr/>
                    <a:lstStyle/>
                    <a:p>
                      <a:pPr algn="ctr"/>
                      <a:r>
                        <a:rPr lang="en-US" sz="900" b="1" dirty="0">
                          <a:solidFill>
                            <a:schemeClr val="tx1"/>
                          </a:solidFill>
                        </a:rPr>
                        <a:t>% OF TOTAL USED OIL GENERATED</a:t>
                      </a:r>
                      <a:endParaRPr lang="en-US" sz="900" b="1" dirty="0">
                        <a:solidFill>
                          <a:schemeClr val="tx1"/>
                        </a:solidFill>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3151">
                <a:tc>
                  <a:txBody>
                    <a:bodyPr/>
                    <a:lstStyle/>
                    <a:p>
                      <a:endParaRPr lang="en-US" sz="900" b="1" dirty="0">
                        <a:solidFill>
                          <a:schemeClr val="tx1"/>
                        </a:solidFill>
                        <a:latin typeface="+mn-lt"/>
                      </a:endParaRPr>
                    </a:p>
                  </a:txBody>
                  <a:tcPr marL="4680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2513378660"/>
                  </a:ext>
                </a:extLst>
              </a:tr>
              <a:tr h="233151">
                <a:tc>
                  <a:txBody>
                    <a:bodyPr/>
                    <a:lstStyle/>
                    <a:p>
                      <a:pPr algn="l" fontAlgn="ctr"/>
                      <a:r>
                        <a:rPr lang="en-US" sz="900" b="0" u="none" strike="noStrike" dirty="0">
                          <a:solidFill>
                            <a:srgbClr val="000000"/>
                          </a:solidFill>
                          <a:effectLst/>
                        </a:rPr>
                        <a:t>HDMO</a:t>
                      </a: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0" u="none" strike="noStrike" dirty="0">
                          <a:solidFill>
                            <a:srgbClr val="000000"/>
                          </a:solidFill>
                          <a:effectLst/>
                        </a:rPr>
                        <a:t>1,009.6</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1,090.3</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30.0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30.2</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1557228252"/>
                  </a:ext>
                </a:extLst>
              </a:tr>
              <a:tr h="233151">
                <a:tc>
                  <a:txBody>
                    <a:bodyPr/>
                    <a:lstStyle/>
                    <a:p>
                      <a:pPr algn="l" fontAlgn="ctr"/>
                      <a:r>
                        <a:rPr lang="en-US" sz="900" b="0" u="none" strike="noStrike" dirty="0">
                          <a:solidFill>
                            <a:srgbClr val="000000"/>
                          </a:solidFill>
                          <a:effectLst/>
                        </a:rPr>
                        <a:t>PCMO</a:t>
                      </a: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0" u="none" strike="noStrike" dirty="0">
                          <a:solidFill>
                            <a:srgbClr val="000000"/>
                          </a:solidFill>
                          <a:effectLst/>
                        </a:rPr>
                        <a:t>794.5</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867.9</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23.6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24.1</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3070259312"/>
                  </a:ext>
                </a:extLst>
              </a:tr>
              <a:tr h="233151">
                <a:tc>
                  <a:txBody>
                    <a:bodyPr/>
                    <a:lstStyle/>
                    <a:p>
                      <a:pPr algn="l" fontAlgn="ctr"/>
                      <a:r>
                        <a:rPr lang="en-US" sz="900" b="0" u="none" strike="noStrike" dirty="0">
                          <a:solidFill>
                            <a:srgbClr val="000000"/>
                          </a:solidFill>
                          <a:effectLst/>
                        </a:rPr>
                        <a:t>Hydraulic Fluid</a:t>
                      </a: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0" u="none" strike="noStrike" dirty="0">
                          <a:solidFill>
                            <a:srgbClr val="000000"/>
                          </a:solidFill>
                          <a:effectLst/>
                        </a:rPr>
                        <a:t>318.9</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330.2</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9.5</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9.2</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813016543"/>
                  </a:ext>
                </a:extLst>
              </a:tr>
              <a:tr h="233151">
                <a:tc>
                  <a:txBody>
                    <a:bodyPr/>
                    <a:lstStyle/>
                    <a:p>
                      <a:pPr algn="l" fontAlgn="ctr"/>
                      <a:r>
                        <a:rPr lang="en-US" sz="900" b="0" u="none" strike="noStrike" dirty="0">
                          <a:solidFill>
                            <a:srgbClr val="000000"/>
                          </a:solidFill>
                          <a:effectLst/>
                        </a:rPr>
                        <a:t>Process Oil</a:t>
                      </a: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0" u="none" strike="noStrike" dirty="0">
                          <a:solidFill>
                            <a:srgbClr val="000000"/>
                          </a:solidFill>
                          <a:effectLst/>
                        </a:rPr>
                        <a:t>289.7</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305.6</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8.6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8.5</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51788179"/>
                  </a:ext>
                </a:extLst>
              </a:tr>
              <a:tr h="233151">
                <a:tc>
                  <a:txBody>
                    <a:bodyPr/>
                    <a:lstStyle/>
                    <a:p>
                      <a:pPr algn="l" fontAlgn="ctr"/>
                      <a:r>
                        <a:rPr lang="en-US" sz="900" b="0" u="none" strike="noStrike" dirty="0">
                          <a:solidFill>
                            <a:srgbClr val="000000"/>
                          </a:solidFill>
                          <a:effectLst/>
                        </a:rPr>
                        <a:t>MWF</a:t>
                      </a: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0" u="none" strike="noStrike" dirty="0">
                          <a:solidFill>
                            <a:srgbClr val="000000"/>
                          </a:solidFill>
                          <a:effectLst/>
                        </a:rPr>
                        <a:t>176.0</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184.1</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5.2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5.1</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1640954900"/>
                  </a:ext>
                </a:extLst>
              </a:tr>
              <a:tr h="233151">
                <a:tc>
                  <a:txBody>
                    <a:bodyPr/>
                    <a:lstStyle/>
                    <a:p>
                      <a:pPr algn="l" fontAlgn="ctr"/>
                      <a:r>
                        <a:rPr lang="en-US" sz="900" b="0" u="none" strike="noStrike" dirty="0">
                          <a:solidFill>
                            <a:srgbClr val="000000"/>
                          </a:solidFill>
                          <a:effectLst/>
                        </a:rPr>
                        <a:t>Industrial Engine Oil</a:t>
                      </a: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0" u="none" strike="noStrike" dirty="0">
                          <a:solidFill>
                            <a:srgbClr val="000000"/>
                          </a:solidFill>
                          <a:effectLst/>
                        </a:rPr>
                        <a:t>131.2</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132.3</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3.1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3.1</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3927411414"/>
                  </a:ext>
                </a:extLst>
              </a:tr>
              <a:tr h="233151">
                <a:tc>
                  <a:txBody>
                    <a:bodyPr/>
                    <a:lstStyle/>
                    <a:p>
                      <a:pPr algn="l" fontAlgn="ctr"/>
                      <a:r>
                        <a:rPr lang="en-US" sz="900" b="0" u="none" strike="noStrike" dirty="0">
                          <a:solidFill>
                            <a:srgbClr val="000000"/>
                          </a:solidFill>
                          <a:effectLst/>
                        </a:rPr>
                        <a:t>MCO</a:t>
                      </a: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0" u="none" strike="noStrike" dirty="0">
                          <a:solidFill>
                            <a:srgbClr val="000000"/>
                          </a:solidFill>
                          <a:effectLst/>
                        </a:rPr>
                        <a:t>94.3</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102.0</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2.7</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2.5</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684729018"/>
                  </a:ext>
                </a:extLst>
              </a:tr>
              <a:tr h="233151">
                <a:tc>
                  <a:txBody>
                    <a:bodyPr/>
                    <a:lstStyle/>
                    <a:p>
                      <a:pPr algn="l" fontAlgn="ctr"/>
                      <a:r>
                        <a:rPr lang="en-US" sz="900" b="0" u="none" strike="noStrike" dirty="0">
                          <a:solidFill>
                            <a:srgbClr val="000000"/>
                          </a:solidFill>
                          <a:effectLst/>
                        </a:rPr>
                        <a:t>All other</a:t>
                      </a:r>
                      <a:r>
                        <a:rPr lang="en-US" altLang="zh-CN" sz="900" b="0" u="none" strike="noStrike" dirty="0">
                          <a:solidFill>
                            <a:srgbClr val="000000"/>
                          </a:solidFill>
                          <a:effectLst/>
                        </a:rPr>
                        <a:t>-a</a:t>
                      </a: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0" u="none" strike="noStrike" dirty="0">
                          <a:solidFill>
                            <a:srgbClr val="000000"/>
                          </a:solidFill>
                          <a:effectLst/>
                        </a:rPr>
                        <a:t>547.0</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593.5</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15.0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15.2</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2014577837"/>
                  </a:ext>
                </a:extLst>
              </a:tr>
              <a:tr h="233151">
                <a:tc>
                  <a:txBody>
                    <a:bodyPr/>
                    <a:lstStyle/>
                    <a:p>
                      <a:pPr algn="l" fontAlgn="ctr"/>
                      <a:r>
                        <a:rPr lang="en-US" sz="900" b="1" u="none" strike="noStrike" dirty="0">
                          <a:solidFill>
                            <a:srgbClr val="000000"/>
                          </a:solidFill>
                          <a:effectLst/>
                        </a:rPr>
                        <a:t>Total</a:t>
                      </a:r>
                      <a:endParaRPr lang="en-US" sz="900" b="1"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1" u="none" strike="noStrike" dirty="0">
                          <a:solidFill>
                            <a:srgbClr val="000000"/>
                          </a:solidFill>
                          <a:effectLst/>
                        </a:rPr>
                        <a:t>3,361.2</a:t>
                      </a:r>
                      <a:endParaRPr lang="en-US" altLang="zh-CN"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1" u="none" strike="noStrike" dirty="0">
                          <a:solidFill>
                            <a:srgbClr val="000000"/>
                          </a:solidFill>
                          <a:effectLst/>
                        </a:rPr>
                        <a:t>3,605.8-b</a:t>
                      </a:r>
                      <a:endParaRPr lang="en-US" altLang="zh-CN"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r>
                        <a:rPr lang="en-US" sz="900" b="1" dirty="0">
                          <a:solidFill>
                            <a:schemeClr val="tx1"/>
                          </a:solidFill>
                        </a:rPr>
                        <a:t>100.0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100.0</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604700446"/>
                  </a:ext>
                </a:extLst>
              </a:tr>
              <a:tr h="251354">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t>a- Includes ATF, compressor oil, ref</a:t>
                      </a:r>
                      <a:r>
                        <a:rPr lang="en-US" altLang="zh-CN" sz="900" b="0" dirty="0"/>
                        <a:t>rigeration oil, and turbine oil, among others</a:t>
                      </a:r>
                    </a:p>
                    <a:p>
                      <a:pPr algn="l" fontAlgn="ctr"/>
                      <a:r>
                        <a:rPr lang="en-US" sz="900" b="0" u="none" strike="noStrike" dirty="0">
                          <a:solidFill>
                            <a:srgbClr val="000000"/>
                          </a:solidFill>
                          <a:effectLst/>
                        </a:rPr>
                        <a:t>b- Does not add due to rounding.</a:t>
                      </a: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hMerge="1">
                  <a:txBody>
                    <a:bodyPr/>
                    <a:lstStyle/>
                    <a:p>
                      <a:pPr algn="ctr" fontAlgn="ctr"/>
                      <a:endParaRPr lang="en-US" altLang="zh-CN" sz="1000" b="1" i="0" u="none" strike="noStrike">
                        <a:solidFill>
                          <a:srgbClr val="000000"/>
                        </a:solidFill>
                        <a:effectLst/>
                        <a:latin typeface="+mn-lt"/>
                        <a:ea typeface="等线" panose="02010600030101010101" pitchFamily="2" charset="-122"/>
                      </a:endParaRPr>
                    </a:p>
                  </a:txBody>
                  <a:tcPr marL="9525" marR="9525" marT="9525" marB="0" anchor="ctr"/>
                </a:tc>
                <a:tc hMerge="1">
                  <a:txBody>
                    <a:bodyPr/>
                    <a:lstStyle/>
                    <a:p>
                      <a:pPr algn="ctr" fontAlgn="ctr"/>
                      <a:endParaRPr lang="en-US" altLang="zh-CN" sz="1000" b="1" i="0" u="none" strike="noStrike">
                        <a:solidFill>
                          <a:srgbClr val="000000"/>
                        </a:solidFill>
                        <a:effectLst/>
                        <a:latin typeface="+mn-lt"/>
                        <a:ea typeface="等线" panose="02010600030101010101" pitchFamily="2" charset="-122"/>
                      </a:endParaRPr>
                    </a:p>
                  </a:txBody>
                  <a:tcPr marL="9525" marR="9525" marT="9525" marB="0" anchor="ctr"/>
                </a:tc>
                <a:tc hMerge="1">
                  <a:txBody>
                    <a:bodyPr/>
                    <a:lstStyle/>
                    <a:p>
                      <a:pPr algn="r"/>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3172625650"/>
                  </a:ext>
                </a:extLst>
              </a:tr>
            </a:tbl>
          </a:graphicData>
        </a:graphic>
      </p:graphicFrame>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5654160" y="946146"/>
          <a:ext cx="6004440" cy="3088197"/>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DE0BF073-AB87-40F7-9C9E-0253EB0F77DB}"/>
              </a:ext>
            </a:extLst>
          </p:cNvPr>
          <p:cNvSpPr txBox="1">
            <a:spLocks/>
          </p:cNvSpPr>
          <p:nvPr/>
        </p:nvSpPr>
        <p:spPr>
          <a:xfrm>
            <a:off x="569395" y="4324467"/>
            <a:ext cx="10899099" cy="2062103"/>
          </a:xfrm>
          <a:prstGeom prst="rect">
            <a:avLst/>
          </a:prstGeom>
        </p:spPr>
        <p:txBody>
          <a:bodyPr wrap="square" lIns="91440" tIns="45720" rIns="91440" bIns="45720" anchor="t">
            <a:spAutoFit/>
          </a:bodyPr>
          <a:lstStyle>
            <a:defPPr>
              <a:defRPr lang="en-US"/>
            </a:defPPr>
            <a:lvl1pPr marL="228600" indent="-228600">
              <a:lnSpc>
                <a:spcPct val="100000"/>
              </a:lnSpc>
              <a:spcBef>
                <a:spcPts val="0"/>
              </a:spcBef>
              <a:spcAft>
                <a:spcPts val="600"/>
              </a:spcAft>
              <a:buClr>
                <a:schemeClr val="accent1"/>
              </a:buClr>
              <a:buSzPct val="110000"/>
              <a:buFont typeface="Wingdings" panose="05000000000000000000" pitchFamily="2" charset="2"/>
              <a:buChar char=""/>
              <a:defRPr sz="900"/>
            </a:lvl1pPr>
            <a:lvl2pPr marL="685800"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Used oil generation remained nearly flat in 2019 and slipped in 2020 due to reduced lubricant demand through the pandemic year. In 2020, used oil generated declined 11.7% due to a </a:t>
            </a:r>
            <a:r>
              <a:rPr lang="en-US" altLang="zh-CN" dirty="0"/>
              <a:t>12.9% decline in lubricant demand in China. </a:t>
            </a:r>
          </a:p>
          <a:p>
            <a:r>
              <a:rPr lang="en-US" dirty="0"/>
              <a:t>In 2020, used oil generated from the automotive segment dropped to 2,345.1 </a:t>
            </a:r>
            <a:r>
              <a:rPr lang="en-US" altLang="zh-CN" dirty="0" err="1"/>
              <a:t>kilotonnes</a:t>
            </a:r>
            <a:r>
              <a:rPr lang="en-US" altLang="zh-CN" dirty="0"/>
              <a:t>, down significantly by 13.2% compared to 2019, mainly caused by reduced average miles driven by passenger and commercial vehicles during the lockdown. This in turn led to a decline in oil changing of automotive lubricants. Other reasons for the downward trend are stagnant new passenger vehicle sales, extended ODIs, increasing sales of EVs, and the penetration of synthetic lubricants in the automotive segment. </a:t>
            </a:r>
          </a:p>
          <a:p>
            <a:r>
              <a:rPr lang="en-US" altLang="zh-CN" dirty="0"/>
              <a:t>Among all categories, HDMO generated the most used oil, followed by PCMO. Automotive oils are </a:t>
            </a:r>
            <a:r>
              <a:rPr lang="en-US" dirty="0"/>
              <a:t>mostly generated at OEM franchised workshops and independent workshops, while </a:t>
            </a:r>
            <a:r>
              <a:rPr lang="en-US" altLang="zh-CN" dirty="0"/>
              <a:t>HDMO can also be generated at logistics companies. </a:t>
            </a:r>
            <a:endParaRPr lang="en-US" dirty="0"/>
          </a:p>
          <a:p>
            <a:r>
              <a:rPr lang="en-US" altLang="zh-CN" dirty="0"/>
              <a:t>Industrial used oil represents around 31% of total used oil generation, up over 5% compared to 2018, driven by the government’s investment in traditional and new infrastructure to increase demand for industrial lubricants. Hydraulic fluids generated the most industrial used oil at about 462.4 </a:t>
            </a:r>
            <a:r>
              <a:rPr lang="en-US" altLang="zh-CN" dirty="0" err="1"/>
              <a:t>kilotonnes</a:t>
            </a:r>
            <a:r>
              <a:rPr lang="en-US" altLang="zh-CN" dirty="0"/>
              <a:t> in 2020. Although the consumption of process oil is huge, the amount of used oil generated is rather small because rubber process oils and white oils do not generate used oil. Additionally, some factories use filtration systems to remove impurities and thus extend the life of industrial lubricants, which also adversely affects the volume of industrial used oil generated. Industrial oils are majorly generated at end users’ factories.</a:t>
            </a:r>
          </a:p>
          <a:p>
            <a:r>
              <a:rPr lang="en-US" altLang="zh-CN" dirty="0"/>
              <a:t>In 2021, used oil generation increased 7.3%. This is in line with an increase in lubricant demand, which has grown 6.9% in 2021.</a:t>
            </a:r>
          </a:p>
        </p:txBody>
      </p:sp>
      <p:sp>
        <p:nvSpPr>
          <p:cNvPr id="8" name="文本框 9">
            <a:extLst>
              <a:ext uri="{FF2B5EF4-FFF2-40B4-BE49-F238E27FC236}">
                <a16:creationId xmlns:a16="http://schemas.microsoft.com/office/drawing/2014/main" id="{AD8A21EA-48E5-44BC-8179-602197DB74C3}"/>
              </a:ext>
            </a:extLst>
          </p:cNvPr>
          <p:cNvSpPr txBox="1"/>
          <p:nvPr/>
        </p:nvSpPr>
        <p:spPr>
          <a:xfrm>
            <a:off x="5736029" y="4041066"/>
            <a:ext cx="5149254" cy="230832"/>
          </a:xfrm>
          <a:prstGeom prst="rect">
            <a:avLst/>
          </a:prstGeom>
          <a:noFill/>
        </p:spPr>
        <p:txBody>
          <a:bodyPr wrap="square">
            <a:spAutoFit/>
          </a:bodyPr>
          <a:lstStyle/>
          <a:p>
            <a:r>
              <a:rPr lang="en-US" altLang="zh-CN" sz="900" dirty="0"/>
              <a:t>a- Generation rates are same for 2020 and 2021. Therefore, only one bar chart is shown.</a:t>
            </a:r>
          </a:p>
        </p:txBody>
      </p:sp>
    </p:spTree>
    <p:custDataLst>
      <p:tags r:id="rId1"/>
    </p:custDataLst>
    <p:extLst>
      <p:ext uri="{BB962C8B-B14F-4D97-AF65-F5344CB8AC3E}">
        <p14:creationId xmlns:p14="http://schemas.microsoft.com/office/powerpoint/2010/main" val="18353840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9E8157A3-E6A0-4BE3-B565-F511EBEF0F72}"/>
              </a:ext>
            </a:extLst>
          </p:cNvPr>
          <p:cNvGraphicFramePr>
            <a:graphicFrameLocks noGrp="1"/>
          </p:cNvGraphicFramePr>
          <p:nvPr>
            <p:extLst>
              <p:ext uri="{D42A27DB-BD31-4B8C-83A1-F6EECF244321}">
                <p14:modId xmlns:p14="http://schemas.microsoft.com/office/powerpoint/2010/main" val="4120755409"/>
              </p:ext>
            </p:extLst>
          </p:nvPr>
        </p:nvGraphicFramePr>
        <p:xfrm>
          <a:off x="569395" y="878479"/>
          <a:ext cx="4897344" cy="3216226"/>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3486912546"/>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96260019"/>
                    </a:ext>
                  </a:extLst>
                </a:gridCol>
              </a:tblGrid>
              <a:tr h="269219">
                <a:tc gridSpan="5">
                  <a:txBody>
                    <a:bodyPr/>
                    <a:lstStyle/>
                    <a:p>
                      <a:r>
                        <a:rPr lang="en-US" sz="900" dirty="0">
                          <a:latin typeface="+mn-lt"/>
                        </a:rPr>
                        <a:t>USED OIL COLLECTION BY PRODUCT IN CHINA, 2020 AND 2021</a:t>
                      </a:r>
                    </a:p>
                  </a:txBody>
                  <a:tcPr marL="4680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389247">
                <a:tc>
                  <a:txBody>
                    <a:bodyPr/>
                    <a:lstStyle/>
                    <a:p>
                      <a:r>
                        <a:rPr lang="en-US" sz="900" b="1" dirty="0">
                          <a:solidFill>
                            <a:schemeClr val="tx1"/>
                          </a:solidFill>
                          <a:latin typeface="+mn-lt"/>
                        </a:rPr>
                        <a:t>LUBRICANT</a:t>
                      </a:r>
                    </a:p>
                  </a:txBody>
                  <a:tcPr marL="4680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pPr algn="ctr"/>
                      <a:r>
                        <a:rPr lang="en-US" sz="900" b="1" dirty="0">
                          <a:solidFill>
                            <a:schemeClr val="tx1"/>
                          </a:solidFill>
                          <a:latin typeface="+mn-lt"/>
                        </a:rPr>
                        <a:t>% OF TOTAL USED OIL COLLECTED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1245">
                <a:tc>
                  <a:txBody>
                    <a:bodyPr/>
                    <a:lstStyle/>
                    <a:p>
                      <a:pPr algn="l" fontAlgn="ctr"/>
                      <a:endParaRPr lang="en-US" sz="900" b="0" i="0" u="none" strike="noStrike" dirty="0">
                        <a:solidFill>
                          <a:srgbClr val="000000"/>
                        </a:solidFill>
                        <a:effectLst/>
                        <a:latin typeface="+mn-lt"/>
                        <a:ea typeface="等线" panose="02010600030101010101" pitchFamily="2" charset="-122"/>
                      </a:endParaRPr>
                    </a:p>
                  </a:txBody>
                  <a:tcPr marL="46800"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2020</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2021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2020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2021</a:t>
                      </a:r>
                    </a:p>
                  </a:txBody>
                  <a:tcPr marL="9525" marR="9525" marT="9525" marB="0" anchor="ctr"/>
                </a:tc>
                <a:extLst>
                  <a:ext uri="{0D108BD9-81ED-4DB2-BD59-A6C34878D82A}">
                    <a16:rowId xmlns:a16="http://schemas.microsoft.com/office/drawing/2014/main" val="4149950921"/>
                  </a:ext>
                </a:extLst>
              </a:tr>
              <a:tr h="231245">
                <a:tc>
                  <a:txBody>
                    <a:bodyPr/>
                    <a:lstStyle/>
                    <a:p>
                      <a:pPr algn="l" fontAlgn="ctr"/>
                      <a:r>
                        <a:rPr lang="en-US" sz="900" b="0" i="0" u="none" strike="noStrike" dirty="0">
                          <a:solidFill>
                            <a:srgbClr val="000000"/>
                          </a:solidFill>
                          <a:effectLst/>
                          <a:latin typeface="+mn-lt"/>
                          <a:ea typeface="等线" panose="02010600030101010101" pitchFamily="2" charset="-122"/>
                        </a:rPr>
                        <a:t>HDMO</a:t>
                      </a:r>
                    </a:p>
                  </a:txBody>
                  <a:tcPr marL="46800"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827.9</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915.8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30.2</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30.6</a:t>
                      </a:r>
                    </a:p>
                  </a:txBody>
                  <a:tcPr marL="9525" marR="9525" marT="9525" marB="0" anchor="ctr"/>
                </a:tc>
                <a:extLst>
                  <a:ext uri="{0D108BD9-81ED-4DB2-BD59-A6C34878D82A}">
                    <a16:rowId xmlns:a16="http://schemas.microsoft.com/office/drawing/2014/main" val="2513378660"/>
                  </a:ext>
                </a:extLst>
              </a:tr>
              <a:tr h="231245">
                <a:tc>
                  <a:txBody>
                    <a:bodyPr/>
                    <a:lstStyle/>
                    <a:p>
                      <a:pPr algn="l" fontAlgn="ctr"/>
                      <a:r>
                        <a:rPr lang="en-US" sz="900" b="0" i="0" u="none" strike="noStrike" dirty="0">
                          <a:solidFill>
                            <a:srgbClr val="000000"/>
                          </a:solidFill>
                          <a:effectLst/>
                          <a:latin typeface="+mn-lt"/>
                          <a:ea typeface="等线" panose="02010600030101010101" pitchFamily="2" charset="-122"/>
                        </a:rPr>
                        <a:t>PCMO</a:t>
                      </a:r>
                    </a:p>
                  </a:txBody>
                  <a:tcPr marL="46800"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715.0</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798.4</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26.1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26.7</a:t>
                      </a:r>
                    </a:p>
                  </a:txBody>
                  <a:tcPr marL="9525" marR="9525" marT="9525" marB="0" anchor="ctr"/>
                </a:tc>
                <a:extLst>
                  <a:ext uri="{0D108BD9-81ED-4DB2-BD59-A6C34878D82A}">
                    <a16:rowId xmlns:a16="http://schemas.microsoft.com/office/drawing/2014/main" val="3087438285"/>
                  </a:ext>
                </a:extLst>
              </a:tr>
              <a:tr h="231245">
                <a:tc>
                  <a:txBody>
                    <a:bodyPr/>
                    <a:lstStyle/>
                    <a:p>
                      <a:pPr algn="l" fontAlgn="ctr"/>
                      <a:r>
                        <a:rPr lang="en-US" sz="900" b="0" i="0" u="none" strike="noStrike" dirty="0">
                          <a:solidFill>
                            <a:srgbClr val="000000"/>
                          </a:solidFill>
                          <a:effectLst/>
                          <a:latin typeface="+mn-lt"/>
                          <a:ea typeface="等线" panose="02010600030101010101" pitchFamily="2" charset="-122"/>
                        </a:rPr>
                        <a:t>Hydraulic Oil</a:t>
                      </a:r>
                    </a:p>
                  </a:txBody>
                  <a:tcPr marL="46800"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248.7</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264.2</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9.1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8.8</a:t>
                      </a:r>
                    </a:p>
                  </a:txBody>
                  <a:tcPr marL="9525" marR="9525" marT="9525" marB="0" anchor="ctr"/>
                </a:tc>
                <a:extLst>
                  <a:ext uri="{0D108BD9-81ED-4DB2-BD59-A6C34878D82A}">
                    <a16:rowId xmlns:a16="http://schemas.microsoft.com/office/drawing/2014/main" val="4102838063"/>
                  </a:ext>
                </a:extLst>
              </a:tr>
              <a:tr h="231245">
                <a:tc>
                  <a:txBody>
                    <a:bodyPr/>
                    <a:lstStyle/>
                    <a:p>
                      <a:pPr algn="l" fontAlgn="ctr"/>
                      <a:r>
                        <a:rPr lang="en-US" sz="900" b="0" i="0" u="none" strike="noStrike" dirty="0">
                          <a:solidFill>
                            <a:srgbClr val="000000"/>
                          </a:solidFill>
                          <a:effectLst/>
                          <a:latin typeface="+mn-lt"/>
                          <a:ea typeface="等线" panose="02010600030101010101" pitchFamily="2" charset="-122"/>
                        </a:rPr>
                        <a:t>Process Oil</a:t>
                      </a:r>
                    </a:p>
                  </a:txBody>
                  <a:tcPr marL="46800"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217.3</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229.2</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7.9</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7.7</a:t>
                      </a:r>
                    </a:p>
                  </a:txBody>
                  <a:tcPr marL="9525" marR="9525" marT="9525" marB="0" anchor="ctr"/>
                </a:tc>
                <a:extLst>
                  <a:ext uri="{0D108BD9-81ED-4DB2-BD59-A6C34878D82A}">
                    <a16:rowId xmlns:a16="http://schemas.microsoft.com/office/drawing/2014/main" val="1703906161"/>
                  </a:ext>
                </a:extLst>
              </a:tr>
              <a:tr h="231245">
                <a:tc>
                  <a:txBody>
                    <a:bodyPr/>
                    <a:lstStyle/>
                    <a:p>
                      <a:pPr algn="l" fontAlgn="ctr"/>
                      <a:r>
                        <a:rPr lang="en-US" sz="900" b="0" i="0" u="none" strike="noStrike" dirty="0">
                          <a:solidFill>
                            <a:srgbClr val="000000"/>
                          </a:solidFill>
                          <a:effectLst/>
                          <a:latin typeface="+mn-lt"/>
                          <a:ea typeface="等线" panose="02010600030101010101" pitchFamily="2" charset="-122"/>
                        </a:rPr>
                        <a:t>MWF</a:t>
                      </a:r>
                    </a:p>
                  </a:txBody>
                  <a:tcPr marL="46800"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132.0</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138.0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4.8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4.6</a:t>
                      </a:r>
                    </a:p>
                  </a:txBody>
                  <a:tcPr marL="9525" marR="9525" marT="9525" marB="0" anchor="ctr"/>
                </a:tc>
                <a:extLst>
                  <a:ext uri="{0D108BD9-81ED-4DB2-BD59-A6C34878D82A}">
                    <a16:rowId xmlns:a16="http://schemas.microsoft.com/office/drawing/2014/main" val="800177665"/>
                  </a:ext>
                </a:extLst>
              </a:tr>
              <a:tr h="231245">
                <a:tc>
                  <a:txBody>
                    <a:bodyPr/>
                    <a:lstStyle/>
                    <a:p>
                      <a:pPr algn="l" fontAlgn="ctr"/>
                      <a:r>
                        <a:rPr lang="en-US" sz="900" b="0" i="0" u="none" strike="noStrike" dirty="0">
                          <a:solidFill>
                            <a:srgbClr val="000000"/>
                          </a:solidFill>
                          <a:effectLst/>
                          <a:latin typeface="+mn-lt"/>
                          <a:ea typeface="等线" panose="02010600030101010101" pitchFamily="2" charset="-122"/>
                        </a:rPr>
                        <a:t>Industrial Engine Oil</a:t>
                      </a:r>
                    </a:p>
                  </a:txBody>
                  <a:tcPr marL="46800"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101.0</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101.8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3.7</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3.4</a:t>
                      </a:r>
                    </a:p>
                  </a:txBody>
                  <a:tcPr marL="9525" marR="9525" marT="9525" marB="0" anchor="ctr"/>
                </a:tc>
                <a:extLst>
                  <a:ext uri="{0D108BD9-81ED-4DB2-BD59-A6C34878D82A}">
                    <a16:rowId xmlns:a16="http://schemas.microsoft.com/office/drawing/2014/main" val="3070259312"/>
                  </a:ext>
                </a:extLst>
              </a:tr>
              <a:tr h="231245">
                <a:tc>
                  <a:txBody>
                    <a:bodyPr/>
                    <a:lstStyle/>
                    <a:p>
                      <a:pPr algn="l" fontAlgn="ctr"/>
                      <a:r>
                        <a:rPr lang="en-US" sz="900" b="0" i="0" u="none" strike="noStrike" dirty="0">
                          <a:solidFill>
                            <a:srgbClr val="000000"/>
                          </a:solidFill>
                          <a:effectLst/>
                          <a:latin typeface="+mn-lt"/>
                          <a:ea typeface="等线" panose="02010600030101010101" pitchFamily="2" charset="-122"/>
                        </a:rPr>
                        <a:t>MCO</a:t>
                      </a:r>
                    </a:p>
                  </a:txBody>
                  <a:tcPr marL="46800"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75.5</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83.6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2.8</a:t>
                      </a:r>
                    </a:p>
                  </a:txBody>
                  <a:tcPr marL="9525" marR="9525" marT="9525" marB="0" anchor="ctr"/>
                </a:tc>
                <a:extLst>
                  <a:ext uri="{0D108BD9-81ED-4DB2-BD59-A6C34878D82A}">
                    <a16:rowId xmlns:a16="http://schemas.microsoft.com/office/drawing/2014/main" val="684729018"/>
                  </a:ext>
                </a:extLst>
              </a:tr>
              <a:tr h="231245">
                <a:tc>
                  <a:txBody>
                    <a:bodyPr/>
                    <a:lstStyle/>
                    <a:p>
                      <a:pPr algn="l" fontAlgn="ctr"/>
                      <a:r>
                        <a:rPr lang="en-US" sz="900" b="0" i="0" u="none" strike="noStrike" dirty="0">
                          <a:solidFill>
                            <a:srgbClr val="000000"/>
                          </a:solidFill>
                          <a:effectLst/>
                          <a:latin typeface="+mn-lt"/>
                          <a:ea typeface="等线" panose="02010600030101010101" pitchFamily="2" charset="-122"/>
                        </a:rPr>
                        <a:t>All other-a</a:t>
                      </a:r>
                    </a:p>
                  </a:txBody>
                  <a:tcPr marL="46800"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423.2</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462.6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15.4</a:t>
                      </a:r>
                    </a:p>
                  </a:txBody>
                  <a:tcPr marL="9525" marR="9525" marT="9525"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等线" panose="02010600030101010101" pitchFamily="2" charset="-122"/>
                          <a:cs typeface="+mn-cs"/>
                        </a:rPr>
                        <a:t>15.5</a:t>
                      </a:r>
                    </a:p>
                  </a:txBody>
                  <a:tcPr marL="45720" marR="45720" anchor="ctr"/>
                </a:tc>
                <a:extLst>
                  <a:ext uri="{0D108BD9-81ED-4DB2-BD59-A6C34878D82A}">
                    <a16:rowId xmlns:a16="http://schemas.microsoft.com/office/drawing/2014/main" val="2014577837"/>
                  </a:ext>
                </a:extLst>
              </a:tr>
              <a:tr h="231245">
                <a:tc>
                  <a:txBody>
                    <a:bodyPr/>
                    <a:lstStyle/>
                    <a:p>
                      <a:pPr algn="l" fontAlgn="ctr"/>
                      <a:r>
                        <a:rPr lang="en-US" sz="900" b="1" i="0" u="none" strike="noStrike" dirty="0">
                          <a:solidFill>
                            <a:srgbClr val="000000"/>
                          </a:solidFill>
                          <a:effectLst/>
                          <a:latin typeface="+mn-lt"/>
                          <a:ea typeface="等线" panose="02010600030101010101" pitchFamily="2" charset="-122"/>
                        </a:rPr>
                        <a:t>Total</a:t>
                      </a:r>
                    </a:p>
                  </a:txBody>
                  <a:tcPr marL="46800" marR="9525" marT="9525" marB="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2,740.6</a:t>
                      </a:r>
                    </a:p>
                  </a:txBody>
                  <a:tcPr marL="9525" marR="9525" marT="9525" marB="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2,993.8</a:t>
                      </a:r>
                    </a:p>
                  </a:txBody>
                  <a:tcPr marL="9525" marR="9525" marT="9525" marB="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extLst>
                  <a:ext uri="{0D108BD9-81ED-4DB2-BD59-A6C34878D82A}">
                    <a16:rowId xmlns:a16="http://schemas.microsoft.com/office/drawing/2014/main" val="1615625555"/>
                  </a:ext>
                </a:extLst>
              </a:tr>
              <a:tr h="245310">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t>a- Includes ATF, compressor oil, refrigeration oil, and turbine oil, among others</a:t>
                      </a:r>
                    </a:p>
                  </a:txBody>
                  <a:tcPr marL="46800" marR="9525" marT="9525" marB="0" anchor="ctr"/>
                </a:tc>
                <a:tc hMerge="1">
                  <a:txBody>
                    <a:bodyPr/>
                    <a:lstStyle/>
                    <a:p>
                      <a:pPr marL="0" algn="r" defTabSz="914400" rtl="0" eaLnBrk="1" fontAlgn="ctr" latinLnBrk="0" hangingPunct="1"/>
                      <a:endParaRPr lang="en-US" altLang="zh-CN" sz="1000" b="1" i="0" u="none" strike="noStrike" kern="120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altLang="zh-CN" sz="1000" b="1" i="0" u="none" strike="noStrike" kern="120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sz="1000" b="1" i="0" u="none" strike="noStrike" kern="1200">
                        <a:solidFill>
                          <a:srgbClr val="000000"/>
                        </a:solidFill>
                        <a:effectLst/>
                        <a:latin typeface="+mn-lt"/>
                        <a:ea typeface="等线" panose="02010600030101010101" pitchFamily="2" charset="-122"/>
                        <a:cs typeface="+mn-cs"/>
                      </a:endParaRPr>
                    </a:p>
                  </a:txBody>
                  <a:tcPr marL="45720" marR="45720" anchor="ctr"/>
                </a:tc>
                <a:tc hMerge="1">
                  <a:txBody>
                    <a:bodyPr/>
                    <a:lstStyle/>
                    <a:p>
                      <a:pPr marL="0" algn="r" defTabSz="914400" rtl="0" eaLnBrk="1" fontAlgn="ctr" latinLnBrk="0" hangingPunct="1"/>
                      <a:endParaRPr lang="en-US" sz="1000" b="1" i="0" u="none" strike="noStrike" kern="1200">
                        <a:solidFill>
                          <a:srgbClr val="000000"/>
                        </a:solidFill>
                        <a:effectLst/>
                        <a:latin typeface="+mn-lt"/>
                        <a:ea typeface="等线" panose="02010600030101010101" pitchFamily="2" charset="-122"/>
                        <a:cs typeface="+mn-cs"/>
                      </a:endParaRPr>
                    </a:p>
                  </a:txBody>
                  <a:tcPr marL="45720" marR="45720" anchor="ctr"/>
                </a:tc>
                <a:extLst>
                  <a:ext uri="{0D108BD9-81ED-4DB2-BD59-A6C34878D82A}">
                    <a16:rowId xmlns:a16="http://schemas.microsoft.com/office/drawing/2014/main" val="263292209"/>
                  </a:ext>
                </a:extLst>
              </a:tr>
            </a:tbl>
          </a:graphicData>
        </a:graphic>
      </p:graphicFrame>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5609708" y="862298"/>
          <a:ext cx="5886967" cy="3352457"/>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DE0BF073-AB87-40F7-9C9E-0253EB0F77DB}"/>
              </a:ext>
            </a:extLst>
          </p:cNvPr>
          <p:cNvSpPr txBox="1">
            <a:spLocks/>
          </p:cNvSpPr>
          <p:nvPr/>
        </p:nvSpPr>
        <p:spPr>
          <a:xfrm>
            <a:off x="569394" y="4387671"/>
            <a:ext cx="10927281" cy="1935786"/>
          </a:xfrm>
          <a:prstGeom prst="rect">
            <a:avLst/>
          </a:prstGeom>
        </p:spPr>
        <p:txBody>
          <a:bodyPr wrap="square">
            <a:spAutoFit/>
          </a:bodyPr>
          <a:lstStyle>
            <a:defPPr>
              <a:defRPr lang="en-US"/>
            </a:defPPr>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 2020, </a:t>
            </a:r>
            <a:r>
              <a:rPr lang="en-US" altLang="zh-CN" dirty="0"/>
              <a:t>the t</a:t>
            </a:r>
            <a:r>
              <a:rPr lang="en-US" dirty="0"/>
              <a:t>otal collection rate </a:t>
            </a:r>
            <a:r>
              <a:rPr lang="en-US" altLang="zh-CN" dirty="0"/>
              <a:t>of used oil</a:t>
            </a:r>
            <a:r>
              <a:rPr lang="en-US" dirty="0"/>
              <a:t> increased to 82%, up 7% compared to 2018, </a:t>
            </a:r>
            <a:r>
              <a:rPr lang="en-US" altLang="zh-CN" dirty="0"/>
              <a:t>as governments tightened up regulations and enhanced enforcement mechanisms for hazardous waste collection. </a:t>
            </a:r>
            <a:r>
              <a:rPr lang="en-US" dirty="0"/>
              <a:t>However,</a:t>
            </a:r>
            <a:r>
              <a:rPr lang="en-US" altLang="zh-CN" dirty="0"/>
              <a:t> total collection volume slightly slipped by 3% as a result of the reduced lubricant demand due to COVID-19.</a:t>
            </a:r>
          </a:p>
          <a:p>
            <a:r>
              <a:rPr lang="en-US" altLang="zh-CN" dirty="0"/>
              <a:t>Automotive used oils remain at a higher-than-75% collection rate, mainly because used oil generated from the automotive segment contains less impurities and therefore has better quality than its industrial counterparts. PCMO has the highest collection rate among all used lubricants, followed by HDMO and MCO at 82% and 80%, respectively.</a:t>
            </a:r>
          </a:p>
          <a:p>
            <a:r>
              <a:rPr lang="en-US" altLang="zh-CN" dirty="0"/>
              <a:t>Industrial used oils have a relatively lower collection rate than that of automotive used oils due to the low quality of used oil. Hydraulic oil and gear oil are the two most collected industrial lubricants, which together account for 44% of total collected industrial used oils.</a:t>
            </a:r>
          </a:p>
          <a:p>
            <a:r>
              <a:rPr lang="en-US" altLang="zh-CN" dirty="0"/>
              <a:t>In 2021, used oil collection increased 9.2%, which is 2% higher than the 8.9% increase in used oil generation. The higher increase in used oil collection is due to the implementation of </a:t>
            </a:r>
            <a:r>
              <a:rPr lang="en-US" dirty="0"/>
              <a:t>new regulations such as </a:t>
            </a:r>
            <a:r>
              <a:rPr lang="en-US" altLang="zh-CN" dirty="0"/>
              <a:t>Administrative Measures on Hazardous Waste Environment Permit, Technical Guidance of Used Mineral Oil Recycling and Re-refining (20204991-T-469), and Disposal Methods of Used Mineral Oil, </a:t>
            </a:r>
            <a:r>
              <a:rPr lang="en-US" dirty="0"/>
              <a:t>along with stricter punishment measures.</a:t>
            </a:r>
          </a:p>
        </p:txBody>
      </p:sp>
      <p:sp>
        <p:nvSpPr>
          <p:cNvPr id="15" name="Title 1">
            <a:extLst>
              <a:ext uri="{FF2B5EF4-FFF2-40B4-BE49-F238E27FC236}">
                <a16:creationId xmlns:a16="http://schemas.microsoft.com/office/drawing/2014/main" id="{1C405C0E-CB0A-4C5E-A781-E219E6608FEB}"/>
              </a:ext>
            </a:extLst>
          </p:cNvPr>
          <p:cNvSpPr>
            <a:spLocks noGrp="1"/>
          </p:cNvSpPr>
          <p:nvPr>
            <p:ph type="title"/>
          </p:nvPr>
        </p:nvSpPr>
        <p:spPr>
          <a:xfrm>
            <a:off x="569395" y="286403"/>
            <a:ext cx="10972800" cy="400110"/>
          </a:xfrm>
        </p:spPr>
        <p:txBody>
          <a:bodyPr/>
          <a:lstStyle/>
          <a:p>
            <a:r>
              <a:rPr lang="en-US" dirty="0"/>
              <a:t>Used Oil Collection</a:t>
            </a:r>
          </a:p>
        </p:txBody>
      </p:sp>
      <p:sp>
        <p:nvSpPr>
          <p:cNvPr id="2" name="TextBox 1">
            <a:extLst>
              <a:ext uri="{FF2B5EF4-FFF2-40B4-BE49-F238E27FC236}">
                <a16:creationId xmlns:a16="http://schemas.microsoft.com/office/drawing/2014/main" id="{A558DD0C-11ED-44A5-9650-8803C90C1669}"/>
              </a:ext>
            </a:extLst>
          </p:cNvPr>
          <p:cNvSpPr txBox="1"/>
          <p:nvPr/>
        </p:nvSpPr>
        <p:spPr>
          <a:xfrm>
            <a:off x="5715000" y="4159708"/>
            <a:ext cx="4914900" cy="230832"/>
          </a:xfrm>
          <a:prstGeom prst="rect">
            <a:avLst/>
          </a:prstGeom>
          <a:noFill/>
        </p:spPr>
        <p:txBody>
          <a:bodyPr wrap="square" rtlCol="0">
            <a:spAutoFit/>
          </a:bodyPr>
          <a:lstStyle/>
          <a:p>
            <a:pPr algn="l"/>
            <a:r>
              <a:rPr lang="en-US" sz="900" dirty="0">
                <a:latin typeface="+mj-lt"/>
              </a:rPr>
              <a:t>a- </a:t>
            </a:r>
            <a:r>
              <a:rPr lang="en-US" altLang="zh-CN" sz="900" dirty="0"/>
              <a:t>Includes ATF, compressor oil, refrigeration oil, and turbine oil, among others</a:t>
            </a:r>
            <a:endParaRPr lang="en-IN" sz="900" dirty="0">
              <a:latin typeface="+mj-lt"/>
            </a:endParaRPr>
          </a:p>
        </p:txBody>
      </p:sp>
      <p:grpSp>
        <p:nvGrpSpPr>
          <p:cNvPr id="8" name="Group 7">
            <a:extLst>
              <a:ext uri="{FF2B5EF4-FFF2-40B4-BE49-F238E27FC236}">
                <a16:creationId xmlns:a16="http://schemas.microsoft.com/office/drawing/2014/main" id="{04ACD7D8-B6D1-448E-BB34-17ECF184EC8E}"/>
              </a:ext>
            </a:extLst>
          </p:cNvPr>
          <p:cNvGrpSpPr/>
          <p:nvPr/>
        </p:nvGrpSpPr>
        <p:grpSpPr>
          <a:xfrm>
            <a:off x="10256149" y="6160664"/>
            <a:ext cx="1090782" cy="246221"/>
            <a:chOff x="10831993" y="6206610"/>
            <a:chExt cx="1090782" cy="246221"/>
          </a:xfrm>
        </p:grpSpPr>
        <p:sp>
          <p:nvSpPr>
            <p:cNvPr id="10" name="Freeform: Shape 9">
              <a:extLst>
                <a:ext uri="{FF2B5EF4-FFF2-40B4-BE49-F238E27FC236}">
                  <a16:creationId xmlns:a16="http://schemas.microsoft.com/office/drawing/2014/main" id="{F48B0965-5729-49FA-9533-66D0E50A77BB}"/>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3924ABAF-69B7-4F0B-99C1-334E1637A08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4124158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graphicFrame>
        <p:nvGraphicFramePr>
          <p:cNvPr id="3" name="Table 3">
            <a:extLst>
              <a:ext uri="{FF2B5EF4-FFF2-40B4-BE49-F238E27FC236}">
                <a16:creationId xmlns:a16="http://schemas.microsoft.com/office/drawing/2014/main" id="{6FFA3293-F236-402F-BF92-E2BDF08053C4}"/>
              </a:ext>
            </a:extLst>
          </p:cNvPr>
          <p:cNvGraphicFramePr>
            <a:graphicFrameLocks noGrp="1"/>
          </p:cNvGraphicFramePr>
          <p:nvPr>
            <p:extLst>
              <p:ext uri="{D42A27DB-BD31-4B8C-83A1-F6EECF244321}">
                <p14:modId xmlns:p14="http://schemas.microsoft.com/office/powerpoint/2010/main" val="3874340497"/>
              </p:ext>
            </p:extLst>
          </p:nvPr>
        </p:nvGraphicFramePr>
        <p:xfrm>
          <a:off x="2355057" y="1236669"/>
          <a:ext cx="7481886" cy="2483520"/>
        </p:xfrm>
        <a:graphic>
          <a:graphicData uri="http://schemas.openxmlformats.org/drawingml/2006/table">
            <a:tbl>
              <a:tblPr firstRow="1">
                <a:tableStyleId>{5C22544A-7EE6-4342-B048-85BDC9FD1C3A}</a:tableStyleId>
              </a:tblPr>
              <a:tblGrid>
                <a:gridCol w="2721768">
                  <a:extLst>
                    <a:ext uri="{9D8B030D-6E8A-4147-A177-3AD203B41FA5}">
                      <a16:colId xmlns:a16="http://schemas.microsoft.com/office/drawing/2014/main" val="3179253707"/>
                    </a:ext>
                  </a:extLst>
                </a:gridCol>
                <a:gridCol w="2380059">
                  <a:extLst>
                    <a:ext uri="{9D8B030D-6E8A-4147-A177-3AD203B41FA5}">
                      <a16:colId xmlns:a16="http://schemas.microsoft.com/office/drawing/2014/main" val="2331960324"/>
                    </a:ext>
                  </a:extLst>
                </a:gridCol>
                <a:gridCol w="2380059">
                  <a:extLst>
                    <a:ext uri="{9D8B030D-6E8A-4147-A177-3AD203B41FA5}">
                      <a16:colId xmlns:a16="http://schemas.microsoft.com/office/drawing/2014/main" val="2517212798"/>
                    </a:ext>
                  </a:extLst>
                </a:gridCol>
              </a:tblGrid>
              <a:tr h="277806">
                <a:tc gridSpan="3">
                  <a:txBody>
                    <a:bodyPr/>
                    <a:lstStyle/>
                    <a:p>
                      <a:r>
                        <a:rPr lang="en-US" sz="900" dirty="0"/>
                        <a:t>USED OIL COLLECTION BY SOURCE, 2020</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67619">
                <a:tc>
                  <a:txBody>
                    <a:bodyPr/>
                    <a:lstStyle/>
                    <a:p>
                      <a:r>
                        <a:rPr lang="en-US" sz="900" b="1" dirty="0">
                          <a:solidFill>
                            <a:schemeClr val="tx1"/>
                          </a:solidFill>
                        </a:rPr>
                        <a:t>SOURCE</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 OF USED OIL COLLECTED</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367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tx1"/>
                          </a:solidFill>
                        </a:rPr>
                        <a:t>Independent workshops</a:t>
                      </a:r>
                      <a:endParaRPr lang="en-US" altLang="zh-CN" sz="900" dirty="0">
                        <a:solidFill>
                          <a:schemeClr val="tx1"/>
                        </a:solidFill>
                        <a:latin typeface="+mn-lt"/>
                      </a:endParaRPr>
                    </a:p>
                  </a:txBody>
                  <a:tcPr marL="45720" marR="45720" anchor="ctr"/>
                </a:tc>
                <a:tc>
                  <a:txBody>
                    <a:bodyPr/>
                    <a:lstStyle/>
                    <a:p>
                      <a:pPr algn="ctr"/>
                      <a:r>
                        <a:rPr lang="en-US" sz="900" dirty="0">
                          <a:solidFill>
                            <a:schemeClr val="tx1"/>
                          </a:solidFill>
                        </a:rPr>
                        <a:t>1,068.8</a:t>
                      </a:r>
                      <a:endParaRPr lang="en-US" sz="900" dirty="0">
                        <a:solidFill>
                          <a:schemeClr val="tx1"/>
                        </a:solidFill>
                        <a:latin typeface="+mn-lt"/>
                      </a:endParaRPr>
                    </a:p>
                  </a:txBody>
                  <a:tcPr marL="45720" marR="45720" anchor="ctr"/>
                </a:tc>
                <a:tc>
                  <a:txBody>
                    <a:bodyPr/>
                    <a:lstStyle/>
                    <a:p>
                      <a:pPr marL="0" algn="ctr" defTabSz="914400" rtl="0" eaLnBrk="1" fontAlgn="ctr" latinLnBrk="0" hangingPunct="1"/>
                      <a:r>
                        <a:rPr lang="en-US" altLang="zh-CN" sz="900" kern="1200" dirty="0">
                          <a:solidFill>
                            <a:schemeClr val="tx1"/>
                          </a:solidFill>
                        </a:rPr>
                        <a:t>39.0</a:t>
                      </a:r>
                      <a:endParaRPr lang="en-US" altLang="zh-CN" sz="900" kern="1200" dirty="0">
                        <a:solidFill>
                          <a:schemeClr val="tx1"/>
                        </a:solidFill>
                        <a:latin typeface="+mn-lt"/>
                        <a:ea typeface="+mn-ea"/>
                        <a:cs typeface="+mn-cs"/>
                      </a:endParaRPr>
                    </a:p>
                  </a:txBody>
                  <a:tcPr marL="9525" marR="9525" marT="9525" marB="0" anchor="ctr"/>
                </a:tc>
                <a:extLst>
                  <a:ext uri="{0D108BD9-81ED-4DB2-BD59-A6C34878D82A}">
                    <a16:rowId xmlns:a16="http://schemas.microsoft.com/office/drawing/2014/main" val="1557228252"/>
                  </a:ext>
                </a:extLst>
              </a:tr>
              <a:tr h="367619">
                <a:tc>
                  <a:txBody>
                    <a:bodyPr/>
                    <a:lstStyle/>
                    <a:p>
                      <a:r>
                        <a:rPr lang="en-US" sz="900" dirty="0">
                          <a:solidFill>
                            <a:schemeClr val="tx1"/>
                          </a:solidFill>
                        </a:rPr>
                        <a:t>OEM franchised workshops</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602.9</a:t>
                      </a:r>
                      <a:endParaRPr lang="en-US" sz="900" dirty="0">
                        <a:solidFill>
                          <a:schemeClr val="tx1"/>
                        </a:solidFill>
                        <a:latin typeface="+mn-lt"/>
                      </a:endParaRPr>
                    </a:p>
                  </a:txBody>
                  <a:tcPr marL="45720" marR="45720" anchor="ctr"/>
                </a:tc>
                <a:tc>
                  <a:txBody>
                    <a:bodyPr/>
                    <a:lstStyle/>
                    <a:p>
                      <a:pPr marL="0" algn="ctr" defTabSz="914400" rtl="0" eaLnBrk="1" fontAlgn="ctr" latinLnBrk="0" hangingPunct="1"/>
                      <a:r>
                        <a:rPr lang="en-US" altLang="zh-CN" sz="900" kern="1200" dirty="0">
                          <a:solidFill>
                            <a:schemeClr val="tx1"/>
                          </a:solidFill>
                        </a:rPr>
                        <a:t>22.0</a:t>
                      </a:r>
                      <a:endParaRPr lang="en-US" altLang="zh-CN" sz="900" kern="1200" dirty="0">
                        <a:solidFill>
                          <a:schemeClr val="tx1"/>
                        </a:solidFill>
                        <a:latin typeface="+mn-lt"/>
                        <a:ea typeface="+mn-ea"/>
                        <a:cs typeface="+mn-cs"/>
                      </a:endParaRPr>
                    </a:p>
                  </a:txBody>
                  <a:tcPr marL="9525" marR="9525" marT="9525" marB="0" anchor="ctr"/>
                </a:tc>
                <a:extLst>
                  <a:ext uri="{0D108BD9-81ED-4DB2-BD59-A6C34878D82A}">
                    <a16:rowId xmlns:a16="http://schemas.microsoft.com/office/drawing/2014/main" val="1083168366"/>
                  </a:ext>
                </a:extLst>
              </a:tr>
              <a:tr h="367619">
                <a:tc>
                  <a:txBody>
                    <a:bodyPr/>
                    <a:lstStyle/>
                    <a:p>
                      <a:r>
                        <a:rPr lang="en-US" sz="900" dirty="0">
                          <a:solidFill>
                            <a:schemeClr val="tx1"/>
                          </a:solidFill>
                        </a:rPr>
                        <a:t>Factories</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767.4</a:t>
                      </a:r>
                      <a:endParaRPr lang="en-US" sz="900" dirty="0">
                        <a:solidFill>
                          <a:schemeClr val="tx1"/>
                        </a:solidFill>
                        <a:latin typeface="+mn-lt"/>
                      </a:endParaRPr>
                    </a:p>
                  </a:txBody>
                  <a:tcPr marL="45720" marR="45720" anchor="ctr"/>
                </a:tc>
                <a:tc>
                  <a:txBody>
                    <a:bodyPr/>
                    <a:lstStyle/>
                    <a:p>
                      <a:pPr marL="0" algn="ctr" defTabSz="914400" rtl="0" eaLnBrk="1" fontAlgn="ctr" latinLnBrk="0" hangingPunct="1"/>
                      <a:r>
                        <a:rPr lang="en-US" altLang="zh-CN" sz="900" kern="1200" dirty="0">
                          <a:solidFill>
                            <a:schemeClr val="tx1"/>
                          </a:solidFill>
                        </a:rPr>
                        <a:t>28.0</a:t>
                      </a:r>
                      <a:endParaRPr lang="en-US" altLang="zh-CN" sz="900" kern="1200" dirty="0">
                        <a:solidFill>
                          <a:schemeClr val="tx1"/>
                        </a:solidFill>
                        <a:latin typeface="+mn-lt"/>
                        <a:ea typeface="+mn-ea"/>
                        <a:cs typeface="+mn-cs"/>
                      </a:endParaRPr>
                    </a:p>
                  </a:txBody>
                  <a:tcPr marL="9525" marR="9525" marT="9525" marB="0" anchor="ctr"/>
                </a:tc>
                <a:extLst>
                  <a:ext uri="{0D108BD9-81ED-4DB2-BD59-A6C34878D82A}">
                    <a16:rowId xmlns:a16="http://schemas.microsoft.com/office/drawing/2014/main" val="1640954900"/>
                  </a:ext>
                </a:extLst>
              </a:tr>
              <a:tr h="367619">
                <a:tc>
                  <a:txBody>
                    <a:bodyPr/>
                    <a:lstStyle/>
                    <a:p>
                      <a:r>
                        <a:rPr lang="en-US" sz="900" dirty="0">
                          <a:solidFill>
                            <a:schemeClr val="tx1"/>
                          </a:solidFill>
                        </a:rPr>
                        <a:t>Fleet</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301.5</a:t>
                      </a:r>
                      <a:endParaRPr lang="en-US" sz="900" dirty="0">
                        <a:solidFill>
                          <a:schemeClr val="tx1"/>
                        </a:solidFill>
                        <a:latin typeface="+mn-lt"/>
                      </a:endParaRPr>
                    </a:p>
                  </a:txBody>
                  <a:tcPr marL="45720" marR="45720" anchor="ctr"/>
                </a:tc>
                <a:tc>
                  <a:txBody>
                    <a:bodyPr/>
                    <a:lstStyle/>
                    <a:p>
                      <a:pPr marL="0" algn="ctr" defTabSz="914400" rtl="0" eaLnBrk="1" fontAlgn="ctr" latinLnBrk="0" hangingPunct="1"/>
                      <a:r>
                        <a:rPr lang="en-US" altLang="zh-CN" sz="900" kern="1200" dirty="0">
                          <a:solidFill>
                            <a:schemeClr val="tx1"/>
                          </a:solidFill>
                        </a:rPr>
                        <a:t>11.0</a:t>
                      </a:r>
                      <a:endParaRPr lang="en-US" altLang="zh-CN" sz="900" kern="1200" dirty="0">
                        <a:solidFill>
                          <a:schemeClr val="tx1"/>
                        </a:solidFill>
                        <a:latin typeface="+mn-lt"/>
                        <a:ea typeface="+mn-ea"/>
                        <a:cs typeface="+mn-cs"/>
                      </a:endParaRPr>
                    </a:p>
                  </a:txBody>
                  <a:tcPr marL="9525" marR="9525" marT="9525" marB="0" anchor="ctr"/>
                </a:tc>
                <a:extLst>
                  <a:ext uri="{0D108BD9-81ED-4DB2-BD59-A6C34878D82A}">
                    <a16:rowId xmlns:a16="http://schemas.microsoft.com/office/drawing/2014/main" val="2545050870"/>
                  </a:ext>
                </a:extLst>
              </a:tr>
              <a:tr h="367619">
                <a:tc>
                  <a:txBody>
                    <a:bodyPr/>
                    <a:lstStyle/>
                    <a:p>
                      <a:r>
                        <a:rPr lang="en-US" sz="900" b="1" dirty="0">
                          <a:solidFill>
                            <a:schemeClr val="tx1"/>
                          </a:solidFill>
                        </a:rPr>
                        <a:t>Total</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2,740.6</a:t>
                      </a:r>
                      <a:endParaRPr lang="en-US" sz="900" b="1" dirty="0">
                        <a:solidFill>
                          <a:schemeClr val="tx1"/>
                        </a:solidFill>
                        <a:latin typeface="+mn-lt"/>
                      </a:endParaRPr>
                    </a:p>
                  </a:txBody>
                  <a:tcPr marL="45720" marR="45720" anchor="ctr"/>
                </a:tc>
                <a:tc>
                  <a:txBody>
                    <a:bodyPr/>
                    <a:lstStyle/>
                    <a:p>
                      <a:pPr marL="0" algn="ctr" defTabSz="914400" rtl="0" eaLnBrk="1" fontAlgn="ctr" latinLnBrk="0" hangingPunct="1"/>
                      <a:r>
                        <a:rPr lang="en-US" altLang="zh-CN" sz="900" b="1" kern="1200" dirty="0">
                          <a:solidFill>
                            <a:schemeClr val="tx1"/>
                          </a:solidFill>
                        </a:rPr>
                        <a:t>100.0</a:t>
                      </a:r>
                      <a:endParaRPr lang="en-US" altLang="zh-CN" sz="900" b="1" kern="1200" dirty="0">
                        <a:solidFill>
                          <a:schemeClr val="tx1"/>
                        </a:solidFill>
                        <a:latin typeface="+mn-lt"/>
                        <a:ea typeface="+mn-ea"/>
                        <a:cs typeface="+mn-cs"/>
                      </a:endParaRPr>
                    </a:p>
                  </a:txBody>
                  <a:tcPr marL="9525" marR="9525" marT="9525" marB="0" anchor="ctr"/>
                </a:tc>
                <a:extLst>
                  <a:ext uri="{0D108BD9-81ED-4DB2-BD59-A6C34878D82A}">
                    <a16:rowId xmlns:a16="http://schemas.microsoft.com/office/drawing/2014/main" val="1379121858"/>
                  </a:ext>
                </a:extLst>
              </a:tr>
            </a:tbl>
          </a:graphicData>
        </a:graphic>
      </p:graphicFrame>
      <p:sp>
        <p:nvSpPr>
          <p:cNvPr id="7" name="Content Placeholder 2">
            <a:extLst>
              <a:ext uri="{FF2B5EF4-FFF2-40B4-BE49-F238E27FC236}">
                <a16:creationId xmlns:a16="http://schemas.microsoft.com/office/drawing/2014/main" id="{95D3C933-F435-4C47-BC87-67BF6AA1F3AE}"/>
              </a:ext>
            </a:extLst>
          </p:cNvPr>
          <p:cNvSpPr txBox="1">
            <a:spLocks/>
          </p:cNvSpPr>
          <p:nvPr/>
        </p:nvSpPr>
        <p:spPr>
          <a:xfrm>
            <a:off x="569395" y="3995138"/>
            <a:ext cx="10920412" cy="1520288"/>
          </a:xfrm>
          <a:prstGeom prst="rect">
            <a:avLst/>
          </a:prstGeom>
        </p:spPr>
        <p:txBody>
          <a:bodyPr wrap="square">
            <a:spAutoFit/>
          </a:bodyPr>
          <a:lstStyle>
            <a:defPPr>
              <a:defRPr lang="en-US"/>
            </a:defPPr>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The ratio of collected automotive used oils to industrial used oils is around 72:28. 2018 and 2020 witnessed an increasing collected volume of industrial used oils, mainly because of stricter administrations on hazardous waste produced by industry entities. In provinces with concentrated heavy-industry enterprises, such as Shandong province, the scaling-up of large industrial enterprises to replace small factories contributes to a growing collection rate of used industrial oils by curbing illegal disposal practices of small factories. Additionally, growing synthetics penetration reduced the generated amount of recyclable automotive oils, which in turn decreased the share of collected automotive oils. </a:t>
            </a:r>
          </a:p>
          <a:p>
            <a:r>
              <a:rPr lang="en-US" altLang="zh-CN" dirty="0"/>
              <a:t>OEM franchised workshops, where PCMO is mostly collected, represent an estimated 22% of total collected automotive used oils. HDMO can be collected at logistics companies with heavy-duty truck fleets. About 39% of automotive used oils is collected at independent workshops. Many independent workshops are small shops scattered around China. </a:t>
            </a:r>
          </a:p>
          <a:p>
            <a:r>
              <a:rPr lang="en-US" altLang="zh-CN" dirty="0"/>
              <a:t>Industrial used oils are primarily collected at steel groups, boat manufacturers, and other factories.</a:t>
            </a:r>
          </a:p>
        </p:txBody>
      </p:sp>
      <p:grpSp>
        <p:nvGrpSpPr>
          <p:cNvPr id="5" name="Group 4">
            <a:extLst>
              <a:ext uri="{FF2B5EF4-FFF2-40B4-BE49-F238E27FC236}">
                <a16:creationId xmlns:a16="http://schemas.microsoft.com/office/drawing/2014/main" id="{304CC6A9-189D-4002-8CBD-507B73AC2A99}"/>
              </a:ext>
            </a:extLst>
          </p:cNvPr>
          <p:cNvGrpSpPr/>
          <p:nvPr/>
        </p:nvGrpSpPr>
        <p:grpSpPr>
          <a:xfrm>
            <a:off x="10256149" y="6160664"/>
            <a:ext cx="1090782" cy="246221"/>
            <a:chOff x="10831993" y="6206610"/>
            <a:chExt cx="1090782" cy="246221"/>
          </a:xfrm>
        </p:grpSpPr>
        <p:sp>
          <p:nvSpPr>
            <p:cNvPr id="6" name="Freeform: Shape 5">
              <a:extLst>
                <a:ext uri="{FF2B5EF4-FFF2-40B4-BE49-F238E27FC236}">
                  <a16:creationId xmlns:a16="http://schemas.microsoft.com/office/drawing/2014/main" id="{774F6452-1FAE-494D-A26A-8A2B4B1BA638}"/>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B41622B9-F1CC-4552-87C8-4F46968E470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6676928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grpSp>
        <p:nvGrpSpPr>
          <p:cNvPr id="82" name="组合 81">
            <a:extLst>
              <a:ext uri="{FF2B5EF4-FFF2-40B4-BE49-F238E27FC236}">
                <a16:creationId xmlns:a16="http://schemas.microsoft.com/office/drawing/2014/main" id="{3CF6F959-5A81-46D3-BAE6-E5E99FFDE238}"/>
              </a:ext>
            </a:extLst>
          </p:cNvPr>
          <p:cNvGrpSpPr/>
          <p:nvPr/>
        </p:nvGrpSpPr>
        <p:grpSpPr>
          <a:xfrm>
            <a:off x="668779" y="2695397"/>
            <a:ext cx="10791384" cy="1722626"/>
            <a:chOff x="668779" y="2567343"/>
            <a:chExt cx="10791384" cy="1722626"/>
          </a:xfrm>
        </p:grpSpPr>
        <p:grpSp>
          <p:nvGrpSpPr>
            <p:cNvPr id="66" name="组合 65">
              <a:extLst>
                <a:ext uri="{FF2B5EF4-FFF2-40B4-BE49-F238E27FC236}">
                  <a16:creationId xmlns:a16="http://schemas.microsoft.com/office/drawing/2014/main" id="{0F07D650-11A7-4D04-8EC7-331A05108F3B}"/>
                </a:ext>
              </a:extLst>
            </p:cNvPr>
            <p:cNvGrpSpPr/>
            <p:nvPr/>
          </p:nvGrpSpPr>
          <p:grpSpPr>
            <a:xfrm>
              <a:off x="737128" y="2567343"/>
              <a:ext cx="10723035" cy="1722626"/>
              <a:chOff x="737128" y="2563676"/>
              <a:chExt cx="10723035" cy="1722626"/>
            </a:xfrm>
          </p:grpSpPr>
          <p:sp>
            <p:nvSpPr>
              <p:cNvPr id="27" name="Pentagon 576">
                <a:extLst>
                  <a:ext uri="{FF2B5EF4-FFF2-40B4-BE49-F238E27FC236}">
                    <a16:creationId xmlns:a16="http://schemas.microsoft.com/office/drawing/2014/main" id="{14080AD2-5E0F-4E82-9132-399225C14B3E}"/>
                  </a:ext>
                </a:extLst>
              </p:cNvPr>
              <p:cNvSpPr/>
              <p:nvPr/>
            </p:nvSpPr>
            <p:spPr>
              <a:xfrm>
                <a:off x="1709501" y="2636593"/>
                <a:ext cx="9750662" cy="1591463"/>
              </a:xfrm>
              <a:prstGeom prst="homePlate">
                <a:avLst/>
              </a:prstGeom>
              <a:noFill/>
              <a:ln w="19050">
                <a:solidFill>
                  <a:srgbClr val="2485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36" name="Oval 577">
                <a:extLst>
                  <a:ext uri="{FF2B5EF4-FFF2-40B4-BE49-F238E27FC236}">
                    <a16:creationId xmlns:a16="http://schemas.microsoft.com/office/drawing/2014/main" id="{2446E80F-798A-4299-A0A6-3E48596746F6}"/>
                  </a:ext>
                </a:extLst>
              </p:cNvPr>
              <p:cNvSpPr/>
              <p:nvPr/>
            </p:nvSpPr>
            <p:spPr>
              <a:xfrm>
                <a:off x="737128" y="2563676"/>
                <a:ext cx="1662557" cy="17226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grpSp>
        <p:grpSp>
          <p:nvGrpSpPr>
            <p:cNvPr id="59" name="Group 2">
              <a:extLst>
                <a:ext uri="{FF2B5EF4-FFF2-40B4-BE49-F238E27FC236}">
                  <a16:creationId xmlns:a16="http://schemas.microsoft.com/office/drawing/2014/main" id="{BA2E3853-40B1-44F7-9F89-B6CC458B16EB}"/>
                </a:ext>
              </a:extLst>
            </p:cNvPr>
            <p:cNvGrpSpPr/>
            <p:nvPr/>
          </p:nvGrpSpPr>
          <p:grpSpPr>
            <a:xfrm>
              <a:off x="668779" y="2567343"/>
              <a:ext cx="1662557" cy="1722626"/>
              <a:chOff x="577638" y="1801611"/>
              <a:chExt cx="1722627" cy="1722626"/>
            </a:xfrm>
          </p:grpSpPr>
          <p:sp>
            <p:nvSpPr>
              <p:cNvPr id="60" name="Oval 563">
                <a:extLst>
                  <a:ext uri="{FF2B5EF4-FFF2-40B4-BE49-F238E27FC236}">
                    <a16:creationId xmlns:a16="http://schemas.microsoft.com/office/drawing/2014/main" id="{CBB05064-7A72-4081-A0F3-1647DC1929E2}"/>
                  </a:ext>
                </a:extLst>
              </p:cNvPr>
              <p:cNvSpPr/>
              <p:nvPr/>
            </p:nvSpPr>
            <p:spPr>
              <a:xfrm>
                <a:off x="577638" y="1801611"/>
                <a:ext cx="1722627" cy="17226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61" name="Oval 564">
                <a:extLst>
                  <a:ext uri="{FF2B5EF4-FFF2-40B4-BE49-F238E27FC236}">
                    <a16:creationId xmlns:a16="http://schemas.microsoft.com/office/drawing/2014/main" id="{59C8D452-9DD5-43DE-BC07-61EB4CFC04B8}"/>
                  </a:ext>
                </a:extLst>
              </p:cNvPr>
              <p:cNvSpPr/>
              <p:nvPr/>
            </p:nvSpPr>
            <p:spPr>
              <a:xfrm>
                <a:off x="648457" y="1873842"/>
                <a:ext cx="1591463" cy="1591463"/>
              </a:xfrm>
              <a:prstGeom prst="ellipse">
                <a:avLst/>
              </a:prstGeom>
              <a:solidFill>
                <a:srgbClr val="248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mj-lt"/>
                  </a:rPr>
                  <a:t>Practice</a:t>
                </a:r>
              </a:p>
            </p:txBody>
          </p:sp>
        </p:grpSp>
      </p:grpSp>
      <p:grpSp>
        <p:nvGrpSpPr>
          <p:cNvPr id="81" name="组合 80">
            <a:extLst>
              <a:ext uri="{FF2B5EF4-FFF2-40B4-BE49-F238E27FC236}">
                <a16:creationId xmlns:a16="http://schemas.microsoft.com/office/drawing/2014/main" id="{135A8EB3-A4F8-44C1-959D-747C100D3D3A}"/>
              </a:ext>
            </a:extLst>
          </p:cNvPr>
          <p:cNvGrpSpPr/>
          <p:nvPr/>
        </p:nvGrpSpPr>
        <p:grpSpPr>
          <a:xfrm>
            <a:off x="668779" y="880908"/>
            <a:ext cx="10791135" cy="1722626"/>
            <a:chOff x="668779" y="880908"/>
            <a:chExt cx="10791135" cy="1722626"/>
          </a:xfrm>
        </p:grpSpPr>
        <p:grpSp>
          <p:nvGrpSpPr>
            <p:cNvPr id="65" name="组合 64">
              <a:extLst>
                <a:ext uri="{FF2B5EF4-FFF2-40B4-BE49-F238E27FC236}">
                  <a16:creationId xmlns:a16="http://schemas.microsoft.com/office/drawing/2014/main" id="{173AA27A-D75A-45CD-9C22-9BA0D359DB4E}"/>
                </a:ext>
              </a:extLst>
            </p:cNvPr>
            <p:cNvGrpSpPr/>
            <p:nvPr/>
          </p:nvGrpSpPr>
          <p:grpSpPr>
            <a:xfrm>
              <a:off x="668779" y="880908"/>
              <a:ext cx="10791135" cy="1722626"/>
              <a:chOff x="730413" y="872983"/>
              <a:chExt cx="10791135" cy="1722626"/>
            </a:xfrm>
          </p:grpSpPr>
          <p:sp>
            <p:nvSpPr>
              <p:cNvPr id="42" name="Pentagon 562">
                <a:extLst>
                  <a:ext uri="{FF2B5EF4-FFF2-40B4-BE49-F238E27FC236}">
                    <a16:creationId xmlns:a16="http://schemas.microsoft.com/office/drawing/2014/main" id="{C32FCF64-75AA-4EA9-BE20-E3C6543ED782}"/>
                  </a:ext>
                </a:extLst>
              </p:cNvPr>
              <p:cNvSpPr/>
              <p:nvPr/>
            </p:nvSpPr>
            <p:spPr>
              <a:xfrm>
                <a:off x="1776177" y="972698"/>
                <a:ext cx="9745371" cy="1591463"/>
              </a:xfrm>
              <a:prstGeom prst="homePlate">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chemeClr val="tx1"/>
                  </a:solidFill>
                  <a:latin typeface="+mj-lt"/>
                </a:endParaRPr>
              </a:p>
            </p:txBody>
          </p:sp>
          <p:grpSp>
            <p:nvGrpSpPr>
              <p:cNvPr id="43" name="Group 2">
                <a:extLst>
                  <a:ext uri="{FF2B5EF4-FFF2-40B4-BE49-F238E27FC236}">
                    <a16:creationId xmlns:a16="http://schemas.microsoft.com/office/drawing/2014/main" id="{CF509F43-54D8-445D-8746-056523DF3D3C}"/>
                  </a:ext>
                </a:extLst>
              </p:cNvPr>
              <p:cNvGrpSpPr/>
              <p:nvPr/>
            </p:nvGrpSpPr>
            <p:grpSpPr>
              <a:xfrm>
                <a:off x="730413" y="872983"/>
                <a:ext cx="1662557" cy="1722626"/>
                <a:chOff x="577638" y="1801611"/>
                <a:chExt cx="1722627" cy="1722626"/>
              </a:xfrm>
            </p:grpSpPr>
            <p:sp>
              <p:nvSpPr>
                <p:cNvPr id="51" name="Oval 563">
                  <a:extLst>
                    <a:ext uri="{FF2B5EF4-FFF2-40B4-BE49-F238E27FC236}">
                      <a16:creationId xmlns:a16="http://schemas.microsoft.com/office/drawing/2014/main" id="{EC450A31-E4B1-432D-9294-BE46826616AD}"/>
                    </a:ext>
                  </a:extLst>
                </p:cNvPr>
                <p:cNvSpPr/>
                <p:nvPr/>
              </p:nvSpPr>
              <p:spPr>
                <a:xfrm>
                  <a:off x="577638" y="1801611"/>
                  <a:ext cx="1722627" cy="17226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52" name="Oval 564">
                  <a:extLst>
                    <a:ext uri="{FF2B5EF4-FFF2-40B4-BE49-F238E27FC236}">
                      <a16:creationId xmlns:a16="http://schemas.microsoft.com/office/drawing/2014/main" id="{DED8B339-55FA-4205-B336-77B845AF4D3B}"/>
                    </a:ext>
                  </a:extLst>
                </p:cNvPr>
                <p:cNvSpPr/>
                <p:nvPr/>
              </p:nvSpPr>
              <p:spPr>
                <a:xfrm>
                  <a:off x="648457" y="1901326"/>
                  <a:ext cx="1591463" cy="15914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mj-lt"/>
                    </a:rPr>
                    <a:t>Collector</a:t>
                  </a:r>
                </a:p>
              </p:txBody>
            </p:sp>
          </p:grpSp>
        </p:grpSp>
        <p:sp>
          <p:nvSpPr>
            <p:cNvPr id="70" name="文本框 69">
              <a:extLst>
                <a:ext uri="{FF2B5EF4-FFF2-40B4-BE49-F238E27FC236}">
                  <a16:creationId xmlns:a16="http://schemas.microsoft.com/office/drawing/2014/main" id="{2743C321-85FC-4EBE-8D71-A1D230C8E017}"/>
                </a:ext>
              </a:extLst>
            </p:cNvPr>
            <p:cNvSpPr txBox="1"/>
            <p:nvPr/>
          </p:nvSpPr>
          <p:spPr>
            <a:xfrm>
              <a:off x="2273095" y="1046285"/>
              <a:ext cx="8394905" cy="1431161"/>
            </a:xfrm>
            <a:prstGeom prst="rect">
              <a:avLst/>
            </a:prstGeom>
            <a:noFill/>
          </p:spPr>
          <p:txBody>
            <a:bodyPr wrap="square" rtlCol="0">
              <a:spAutoFit/>
            </a:bodyPr>
            <a:lstStyle/>
            <a:p>
              <a:pPr marL="228600" indent="-228600">
                <a:spcAft>
                  <a:spcPts val="600"/>
                </a:spcAft>
                <a:buClr>
                  <a:schemeClr val="accent1"/>
                </a:buClr>
                <a:buSzPct val="110000"/>
                <a:buFont typeface="Wingdings" panose="05000000000000000000" pitchFamily="2" charset="2"/>
                <a:buChar char=""/>
              </a:pPr>
              <a:r>
                <a:rPr lang="en-US" altLang="zh-CN" sz="1000" dirty="0">
                  <a:latin typeface="+mj-lt"/>
                </a:rPr>
                <a:t>There are three types of players engaged in used oil collection. The major one is independent collectors, which mainly collect </a:t>
              </a:r>
              <a:r>
                <a:rPr lang="en-US" altLang="zh-CN" sz="900" dirty="0">
                  <a:latin typeface="Lucida Sans" panose="020B0602030504020204" pitchFamily="34" charset="0"/>
                </a:rPr>
                <a:t>small amounts of used oil generated from automotive workshops and small factories, particularly those located in remote areas. Another two types are processors and re-refiners, which purchase used oils from independent collectors or themselves collect industrial used oil from large factories and automotive used oil generated from workshops nearby. Currently, 60%–80% of used oil collection is done by independent collectors, while 20%–40% is directly collected by re-refiners or processors from generators.</a:t>
              </a:r>
            </a:p>
            <a:p>
              <a:pPr marL="228600" indent="-228600">
                <a:spcAft>
                  <a:spcPts val="600"/>
                </a:spcAft>
                <a:buClr>
                  <a:schemeClr val="accent1"/>
                </a:buClr>
                <a:buSzPct val="110000"/>
                <a:buFont typeface="Wingdings" panose="05000000000000000000" pitchFamily="2" charset="2"/>
                <a:buChar char=""/>
              </a:pPr>
              <a:r>
                <a:rPr lang="en-US" altLang="zh-CN" sz="900" dirty="0">
                  <a:latin typeface="Lucida Sans" panose="020B0602030504020204" pitchFamily="34" charset="0"/>
                </a:rPr>
                <a:t>As of 2020, there were about 800 to 1,000 used oil collectors (licensed collectors) that have Hazardous Waste Collection Operation Permit issued by governments in China. Shandong province has the highest number of licensed collectors, between 120 and 140, followed by Heilongjiang province, with around 60–70 licensed collectors. The rest of the collectors are mostly located in the northeast and middle regions of China.</a:t>
              </a:r>
            </a:p>
          </p:txBody>
        </p:sp>
      </p:grpSp>
      <p:grpSp>
        <p:nvGrpSpPr>
          <p:cNvPr id="80" name="组合 79">
            <a:extLst>
              <a:ext uri="{FF2B5EF4-FFF2-40B4-BE49-F238E27FC236}">
                <a16:creationId xmlns:a16="http://schemas.microsoft.com/office/drawing/2014/main" id="{25C25834-FD4D-4F4C-AAA5-D28198B8C69E}"/>
              </a:ext>
            </a:extLst>
          </p:cNvPr>
          <p:cNvGrpSpPr/>
          <p:nvPr/>
        </p:nvGrpSpPr>
        <p:grpSpPr>
          <a:xfrm>
            <a:off x="668779" y="4502221"/>
            <a:ext cx="10784669" cy="1722626"/>
            <a:chOff x="668779" y="4285005"/>
            <a:chExt cx="10784669" cy="1722626"/>
          </a:xfrm>
        </p:grpSpPr>
        <p:grpSp>
          <p:nvGrpSpPr>
            <p:cNvPr id="74" name="组合 73">
              <a:extLst>
                <a:ext uri="{FF2B5EF4-FFF2-40B4-BE49-F238E27FC236}">
                  <a16:creationId xmlns:a16="http://schemas.microsoft.com/office/drawing/2014/main" id="{3D2B12AF-C1B4-41BE-8B6C-DD50AEBBCEF4}"/>
                </a:ext>
              </a:extLst>
            </p:cNvPr>
            <p:cNvGrpSpPr/>
            <p:nvPr/>
          </p:nvGrpSpPr>
          <p:grpSpPr>
            <a:xfrm>
              <a:off x="730413" y="4285005"/>
              <a:ext cx="10723035" cy="1722626"/>
              <a:chOff x="737128" y="2563676"/>
              <a:chExt cx="10723035" cy="1722626"/>
            </a:xfrm>
          </p:grpSpPr>
          <p:sp>
            <p:nvSpPr>
              <p:cNvPr id="75" name="Pentagon 576">
                <a:extLst>
                  <a:ext uri="{FF2B5EF4-FFF2-40B4-BE49-F238E27FC236}">
                    <a16:creationId xmlns:a16="http://schemas.microsoft.com/office/drawing/2014/main" id="{77F3B1E4-57FD-40C6-AC70-AD549351885D}"/>
                  </a:ext>
                </a:extLst>
              </p:cNvPr>
              <p:cNvSpPr/>
              <p:nvPr/>
            </p:nvSpPr>
            <p:spPr>
              <a:xfrm>
                <a:off x="1709501" y="2636593"/>
                <a:ext cx="9750662" cy="1591463"/>
              </a:xfrm>
              <a:prstGeom prst="homePlate">
                <a:avLst/>
              </a:prstGeom>
              <a:noFill/>
              <a:ln w="19050">
                <a:solidFill>
                  <a:srgbClr val="113B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76" name="Oval 577">
                <a:extLst>
                  <a:ext uri="{FF2B5EF4-FFF2-40B4-BE49-F238E27FC236}">
                    <a16:creationId xmlns:a16="http://schemas.microsoft.com/office/drawing/2014/main" id="{90BEB37E-910B-4AA1-A7E5-7399BD319F6F}"/>
                  </a:ext>
                </a:extLst>
              </p:cNvPr>
              <p:cNvSpPr/>
              <p:nvPr/>
            </p:nvSpPr>
            <p:spPr>
              <a:xfrm>
                <a:off x="737128" y="2563676"/>
                <a:ext cx="1662557" cy="17226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grpSp>
        <p:grpSp>
          <p:nvGrpSpPr>
            <p:cNvPr id="77" name="Group 2">
              <a:extLst>
                <a:ext uri="{FF2B5EF4-FFF2-40B4-BE49-F238E27FC236}">
                  <a16:creationId xmlns:a16="http://schemas.microsoft.com/office/drawing/2014/main" id="{BBBD457A-223F-4586-B428-F5FDB423482C}"/>
                </a:ext>
              </a:extLst>
            </p:cNvPr>
            <p:cNvGrpSpPr/>
            <p:nvPr/>
          </p:nvGrpSpPr>
          <p:grpSpPr>
            <a:xfrm>
              <a:off x="668779" y="4285005"/>
              <a:ext cx="1662557" cy="1722626"/>
              <a:chOff x="577638" y="1801611"/>
              <a:chExt cx="1722627" cy="1722626"/>
            </a:xfrm>
          </p:grpSpPr>
          <p:sp>
            <p:nvSpPr>
              <p:cNvPr id="78" name="Oval 563">
                <a:extLst>
                  <a:ext uri="{FF2B5EF4-FFF2-40B4-BE49-F238E27FC236}">
                    <a16:creationId xmlns:a16="http://schemas.microsoft.com/office/drawing/2014/main" id="{1B58A474-0E35-41CA-9A14-C471D6209EF9}"/>
                  </a:ext>
                </a:extLst>
              </p:cNvPr>
              <p:cNvSpPr/>
              <p:nvPr/>
            </p:nvSpPr>
            <p:spPr>
              <a:xfrm>
                <a:off x="577638" y="1801611"/>
                <a:ext cx="1722627" cy="17226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79" name="Oval 564">
                <a:extLst>
                  <a:ext uri="{FF2B5EF4-FFF2-40B4-BE49-F238E27FC236}">
                    <a16:creationId xmlns:a16="http://schemas.microsoft.com/office/drawing/2014/main" id="{AFBB7617-220A-49A5-8C28-86ACD05E2E06}"/>
                  </a:ext>
                </a:extLst>
              </p:cNvPr>
              <p:cNvSpPr/>
              <p:nvPr/>
            </p:nvSpPr>
            <p:spPr>
              <a:xfrm>
                <a:off x="648457" y="1873842"/>
                <a:ext cx="1591463" cy="1591463"/>
              </a:xfrm>
              <a:prstGeom prst="ellipse">
                <a:avLst/>
              </a:prstGeom>
              <a:solidFill>
                <a:srgbClr val="113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mj-lt"/>
                  </a:rPr>
                  <a:t>Price</a:t>
                </a:r>
              </a:p>
            </p:txBody>
          </p:sp>
        </p:grpSp>
      </p:grpSp>
      <p:sp>
        <p:nvSpPr>
          <p:cNvPr id="83" name="文本框 82">
            <a:extLst>
              <a:ext uri="{FF2B5EF4-FFF2-40B4-BE49-F238E27FC236}">
                <a16:creationId xmlns:a16="http://schemas.microsoft.com/office/drawing/2014/main" id="{0946062C-C6F3-4213-9ED1-1085A6CDBA0E}"/>
              </a:ext>
            </a:extLst>
          </p:cNvPr>
          <p:cNvSpPr txBox="1"/>
          <p:nvPr/>
        </p:nvSpPr>
        <p:spPr>
          <a:xfrm>
            <a:off x="2273093" y="2851622"/>
            <a:ext cx="8551661" cy="1431161"/>
          </a:xfrm>
          <a:prstGeom prst="rect">
            <a:avLst/>
          </a:prstGeom>
          <a:noFill/>
        </p:spPr>
        <p:txBody>
          <a:bodyPr wrap="square" rtlCol="0">
            <a:spAutoFit/>
          </a:bodyPr>
          <a:lstStyle/>
          <a:p>
            <a:pPr marL="228600" indent="-228600">
              <a:spcAft>
                <a:spcPts val="600"/>
              </a:spcAft>
              <a:buClr>
                <a:schemeClr val="accent1"/>
              </a:buClr>
              <a:buSzPct val="110000"/>
              <a:buFont typeface="Wingdings" panose="05000000000000000000" pitchFamily="2" charset="2"/>
              <a:buChar char=""/>
            </a:pPr>
            <a:r>
              <a:rPr lang="en-US" altLang="zh-CN" sz="900" dirty="0">
                <a:latin typeface="Lucida Sans" panose="020B0602030504020204" pitchFamily="34" charset="0"/>
              </a:rPr>
              <a:t>Collection practices consist of three steps:</a:t>
            </a:r>
          </a:p>
          <a:p>
            <a:pPr marL="228600" indent="-228600">
              <a:spcAft>
                <a:spcPts val="600"/>
              </a:spcAft>
              <a:buClr>
                <a:schemeClr val="accent1"/>
              </a:buClr>
              <a:buSzPct val="110000"/>
              <a:buFont typeface="+mj-lt"/>
              <a:buAutoNum type="alphaLcPeriod"/>
            </a:pPr>
            <a:r>
              <a:rPr lang="en-US" altLang="zh-CN" sz="900" b="1" dirty="0">
                <a:latin typeface="Lucida Sans" panose="020B0602030504020204" pitchFamily="34" charset="0"/>
              </a:rPr>
              <a:t>Contract signing, auctioning, or spot trading</a:t>
            </a:r>
            <a:r>
              <a:rPr lang="en-US" altLang="zh-CN" sz="900" dirty="0">
                <a:latin typeface="Lucida Sans" panose="020B0602030504020204" pitchFamily="34" charset="0"/>
              </a:rPr>
              <a:t>: Contract is the most common way of used oil trading, normally renewed every year with the use oil supply amount set by both trading parties. Auction is usually adopted by large generators of industrial used oil, which happens once or twice a year. Spot trading is mainly for small amounts of used oil collection.</a:t>
            </a:r>
          </a:p>
          <a:p>
            <a:pPr marL="228600" indent="-228600">
              <a:spcAft>
                <a:spcPts val="600"/>
              </a:spcAft>
              <a:buClr>
                <a:schemeClr val="accent1"/>
              </a:buClr>
              <a:buSzPct val="110000"/>
              <a:buFont typeface="+mj-lt"/>
              <a:buAutoNum type="alphaLcPeriod"/>
            </a:pPr>
            <a:r>
              <a:rPr lang="en-US" altLang="zh-CN" sz="900" b="1" dirty="0">
                <a:latin typeface="Lucida Sans" panose="020B0602030504020204" pitchFamily="34" charset="0"/>
              </a:rPr>
              <a:t>Sample testing: </a:t>
            </a:r>
            <a:r>
              <a:rPr lang="en-US" altLang="zh-CN" sz="900" dirty="0">
                <a:latin typeface="Lucida Sans" panose="020B0602030504020204" pitchFamily="34" charset="0"/>
              </a:rPr>
              <a:t>In most cases, independent collectors and re-refiners conduct sample testing to guarantee used oil quality and decide prices of every batch based on impurity content. Some re-refiners do not test used oil collected from large generators because of a guaranteed origin.</a:t>
            </a:r>
          </a:p>
          <a:p>
            <a:pPr marL="228600" indent="-228600">
              <a:spcAft>
                <a:spcPts val="600"/>
              </a:spcAft>
              <a:buClr>
                <a:schemeClr val="accent1"/>
              </a:buClr>
              <a:buSzPct val="110000"/>
              <a:buFont typeface="+mj-lt"/>
              <a:buAutoNum type="alphaLcPeriod"/>
            </a:pPr>
            <a:r>
              <a:rPr lang="en-US" altLang="zh-CN" sz="900" b="1" dirty="0">
                <a:latin typeface="Lucida Sans" panose="020B0602030504020204" pitchFamily="34" charset="0"/>
              </a:rPr>
              <a:t>Delivery: Delivery </a:t>
            </a:r>
            <a:r>
              <a:rPr lang="en-US" altLang="zh-CN" sz="900" dirty="0">
                <a:latin typeface="Lucida Sans" panose="020B0602030504020204" pitchFamily="34" charset="0"/>
              </a:rPr>
              <a:t>fees are paid depending on a bilateral negotiation between the parties involved. Longer distances mean higher delivery fees. Used oil can be transported by independent collectors, processors/re-refiners, or third-party transportation fleets.</a:t>
            </a:r>
          </a:p>
        </p:txBody>
      </p:sp>
      <p:sp>
        <p:nvSpPr>
          <p:cNvPr id="84" name="文本框 83">
            <a:extLst>
              <a:ext uri="{FF2B5EF4-FFF2-40B4-BE49-F238E27FC236}">
                <a16:creationId xmlns:a16="http://schemas.microsoft.com/office/drawing/2014/main" id="{B48E9311-86F2-4146-8F4D-9650AA8553C9}"/>
              </a:ext>
            </a:extLst>
          </p:cNvPr>
          <p:cNvSpPr txBox="1"/>
          <p:nvPr/>
        </p:nvSpPr>
        <p:spPr>
          <a:xfrm>
            <a:off x="2273093" y="4583291"/>
            <a:ext cx="8663612" cy="1569660"/>
          </a:xfrm>
          <a:prstGeom prst="rect">
            <a:avLst/>
          </a:prstGeom>
          <a:noFill/>
        </p:spPr>
        <p:txBody>
          <a:bodyPr wrap="square" rtlCol="0">
            <a:spAutoFit/>
          </a:bodyPr>
          <a:lstStyle/>
          <a:p>
            <a:pPr marL="228600" indent="-228600">
              <a:spcAft>
                <a:spcPts val="600"/>
              </a:spcAft>
              <a:buClr>
                <a:schemeClr val="accent1"/>
              </a:buClr>
              <a:buSzPct val="110000"/>
              <a:buFont typeface="Wingdings" panose="05000000000000000000" pitchFamily="2" charset="2"/>
              <a:buChar char=""/>
            </a:pPr>
            <a:r>
              <a:rPr lang="en-US" altLang="zh-CN" sz="900" dirty="0">
                <a:latin typeface="Lucida Sans" panose="020B0602030504020204" pitchFamily="34" charset="0"/>
              </a:rPr>
              <a:t>Although collectors are entitled to charge disposal fees from used oil generators, collectors actually pay used oil generators, ranging from </a:t>
            </a:r>
            <a:r>
              <a:rPr lang="en-US" altLang="zh-CN" sz="900" b="1" dirty="0">
                <a:latin typeface="Lucida Sans" panose="020B0602030504020204" pitchFamily="34" charset="0"/>
              </a:rPr>
              <a:t>CNY 2,000~4,000 or USD 308 to 616 per </a:t>
            </a:r>
            <a:r>
              <a:rPr lang="en-US" altLang="zh-CN" sz="900" b="1" dirty="0" err="1">
                <a:latin typeface="Lucida Sans" panose="020B0602030504020204" pitchFamily="34" charset="0"/>
              </a:rPr>
              <a:t>tonne</a:t>
            </a:r>
            <a:r>
              <a:rPr lang="en-US" altLang="zh-CN" sz="900" dirty="0">
                <a:latin typeface="Lucida Sans" panose="020B0602030504020204" pitchFamily="34" charset="0"/>
              </a:rPr>
              <a:t> (as of 2020), as China is under-supplied for high-quality used oil. Only when the batch of used oil contains excessive impurities or the generation amount is too small, generators are likely to pay a disposal fee of </a:t>
            </a:r>
            <a:r>
              <a:rPr lang="pl-PL" altLang="zh-CN" sz="900" b="1" dirty="0">
                <a:latin typeface="Lucida Sans" panose="020B0602030504020204" pitchFamily="34" charset="0"/>
              </a:rPr>
              <a:t>CNY 800</a:t>
            </a:r>
            <a:r>
              <a:rPr lang="en-US" altLang="zh-CN" sz="900" b="1" dirty="0">
                <a:latin typeface="Lucida Sans" panose="020B0602030504020204" pitchFamily="34" charset="0"/>
              </a:rPr>
              <a:t>~</a:t>
            </a:r>
            <a:r>
              <a:rPr lang="pl-PL" altLang="zh-CN" sz="900" b="1" dirty="0">
                <a:latin typeface="Lucida Sans" panose="020B0602030504020204" pitchFamily="34" charset="0"/>
              </a:rPr>
              <a:t>2,000</a:t>
            </a:r>
            <a:r>
              <a:rPr lang="en-US" altLang="zh-CN" sz="900" b="1" dirty="0">
                <a:latin typeface="Lucida Sans" panose="020B0602030504020204" pitchFamily="34" charset="0"/>
              </a:rPr>
              <a:t> or USD 123 to 308 per</a:t>
            </a:r>
            <a:r>
              <a:rPr lang="pl-PL" altLang="zh-CN" sz="900" b="1" dirty="0">
                <a:latin typeface="Lucida Sans" panose="020B0602030504020204" pitchFamily="34" charset="0"/>
              </a:rPr>
              <a:t> ton</a:t>
            </a:r>
            <a:r>
              <a:rPr lang="en-US" altLang="zh-CN" sz="900" b="1" dirty="0">
                <a:latin typeface="Lucida Sans" panose="020B0602030504020204" pitchFamily="34" charset="0"/>
              </a:rPr>
              <a:t>ne </a:t>
            </a:r>
            <a:r>
              <a:rPr lang="en-US" altLang="zh-CN" sz="900" dirty="0">
                <a:latin typeface="Lucida Sans" panose="020B0602030504020204" pitchFamily="34" charset="0"/>
              </a:rPr>
              <a:t>to collectors (as of 2020).</a:t>
            </a:r>
          </a:p>
          <a:p>
            <a:pPr marL="228600" indent="-228600">
              <a:spcAft>
                <a:spcPts val="600"/>
              </a:spcAft>
              <a:buClr>
                <a:schemeClr val="accent1"/>
              </a:buClr>
              <a:buSzPct val="110000"/>
              <a:buFont typeface="Wingdings" panose="05000000000000000000" pitchFamily="2" charset="2"/>
              <a:buChar char=""/>
            </a:pPr>
            <a:r>
              <a:rPr lang="en-US" altLang="zh-CN" sz="900" b="1" dirty="0">
                <a:latin typeface="Lucida Sans" panose="020B0602030504020204" pitchFamily="34" charset="0"/>
              </a:rPr>
              <a:t>Collection price paid by collectors is determined primarily by impurity content and the volume of oil mixture.</a:t>
            </a:r>
          </a:p>
          <a:p>
            <a:pPr marL="228600" indent="-228600">
              <a:spcAft>
                <a:spcPts val="600"/>
              </a:spcAft>
              <a:buClr>
                <a:schemeClr val="accent1"/>
              </a:buClr>
              <a:buSzPct val="110000"/>
              <a:buFont typeface="+mj-lt"/>
              <a:buAutoNum type="alphaLcPeriod"/>
            </a:pPr>
            <a:r>
              <a:rPr lang="en-US" altLang="zh-CN" sz="900" dirty="0">
                <a:latin typeface="Lucida Sans" panose="020B0602030504020204" pitchFamily="34" charset="0"/>
              </a:rPr>
              <a:t>If used oil does not meet the standards of the particular re-refiner, the collection price is deducted based on the excessive weight of impurities. Water content and impurities are the two most important parameters to decide the used oil price. However, the batch of used oil is turned down if the impurity content is above a certain level, which varies from one re-refiner to another. </a:t>
            </a:r>
          </a:p>
          <a:p>
            <a:pPr marL="228600" indent="-228600">
              <a:spcAft>
                <a:spcPts val="600"/>
              </a:spcAft>
              <a:buClr>
                <a:schemeClr val="accent1"/>
              </a:buClr>
              <a:buSzPct val="110000"/>
              <a:buFont typeface="+mj-lt"/>
              <a:buAutoNum type="alphaLcPeriod"/>
            </a:pPr>
            <a:r>
              <a:rPr lang="en-US" altLang="zh-CN" sz="900" dirty="0">
                <a:latin typeface="Lucida Sans" panose="020B0602030504020204" pitchFamily="34" charset="0"/>
              </a:rPr>
              <a:t>Prices decline when collection volume is small, due to the high cost of transportation.</a:t>
            </a:r>
          </a:p>
        </p:txBody>
      </p:sp>
    </p:spTree>
    <p:extLst>
      <p:ext uri="{BB962C8B-B14F-4D97-AF65-F5344CB8AC3E}">
        <p14:creationId xmlns:p14="http://schemas.microsoft.com/office/powerpoint/2010/main" val="24477456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8">
            <a:extLst>
              <a:ext uri="{FF2B5EF4-FFF2-40B4-BE49-F238E27FC236}">
                <a16:creationId xmlns:a16="http://schemas.microsoft.com/office/drawing/2014/main" id="{2A50B264-6902-4C1F-AD3C-13FDDDA7DAEB}"/>
              </a:ext>
            </a:extLst>
          </p:cNvPr>
          <p:cNvGraphicFramePr/>
          <p:nvPr>
            <p:extLst>
              <p:ext uri="{D42A27DB-BD31-4B8C-83A1-F6EECF244321}">
                <p14:modId xmlns:p14="http://schemas.microsoft.com/office/powerpoint/2010/main" val="1596305779"/>
              </p:ext>
            </p:extLst>
          </p:nvPr>
        </p:nvGraphicFramePr>
        <p:xfrm>
          <a:off x="6683375" y="1054898"/>
          <a:ext cx="4137025" cy="295698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a:t>
            </a:r>
            <a:endParaRPr lang="en-IN" dirty="0"/>
          </a:p>
        </p:txBody>
      </p:sp>
      <p:sp>
        <p:nvSpPr>
          <p:cNvPr id="6" name="TextBox 5">
            <a:extLst>
              <a:ext uri="{FF2B5EF4-FFF2-40B4-BE49-F238E27FC236}">
                <a16:creationId xmlns:a16="http://schemas.microsoft.com/office/drawing/2014/main" id="{B00150F9-47A4-49D2-96B7-32180D8113A2}"/>
              </a:ext>
            </a:extLst>
          </p:cNvPr>
          <p:cNvSpPr txBox="1"/>
          <p:nvPr/>
        </p:nvSpPr>
        <p:spPr>
          <a:xfrm>
            <a:off x="7941468" y="3759285"/>
            <a:ext cx="2039938" cy="246221"/>
          </a:xfrm>
          <a:prstGeom prst="rect">
            <a:avLst/>
          </a:prstGeom>
          <a:noFill/>
        </p:spPr>
        <p:txBody>
          <a:bodyPr wrap="square" rtlCol="0">
            <a:spAutoFit/>
          </a:bodyPr>
          <a:lstStyle/>
          <a:p>
            <a:pPr algn="l"/>
            <a:r>
              <a:rPr lang="en-US" sz="1000" b="1" dirty="0">
                <a:latin typeface="+mj-lt"/>
              </a:rPr>
              <a:t>Total: 2,740.6 </a:t>
            </a:r>
            <a:r>
              <a:rPr lang="en-US" altLang="zh-CN" sz="1000" b="1" dirty="0" err="1">
                <a:latin typeface="+mj-lt"/>
              </a:rPr>
              <a:t>Kilotonnes</a:t>
            </a:r>
            <a:endParaRPr lang="en-IN" sz="1000" b="1" dirty="0">
              <a:latin typeface="+mj-lt"/>
            </a:endParaRP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extLst>
              <p:ext uri="{D42A27DB-BD31-4B8C-83A1-F6EECF244321}">
                <p14:modId xmlns:p14="http://schemas.microsoft.com/office/powerpoint/2010/main" val="1060040949"/>
              </p:ext>
            </p:extLst>
          </p:nvPr>
        </p:nvGraphicFramePr>
        <p:xfrm>
          <a:off x="592154" y="1099691"/>
          <a:ext cx="5111750" cy="4397007"/>
        </p:xfrm>
        <a:graphic>
          <a:graphicData uri="http://schemas.openxmlformats.org/drawingml/2006/table">
            <a:tbl>
              <a:tblPr firstRow="1">
                <a:tableStyleId>{5C22544A-7EE6-4342-B048-85BDC9FD1C3A}</a:tableStyleId>
              </a:tblPr>
              <a:tblGrid>
                <a:gridCol w="1283207">
                  <a:extLst>
                    <a:ext uri="{9D8B030D-6E8A-4147-A177-3AD203B41FA5}">
                      <a16:colId xmlns:a16="http://schemas.microsoft.com/office/drawing/2014/main" val="3179253707"/>
                    </a:ext>
                  </a:extLst>
                </a:gridCol>
                <a:gridCol w="1006376">
                  <a:extLst>
                    <a:ext uri="{9D8B030D-6E8A-4147-A177-3AD203B41FA5}">
                      <a16:colId xmlns:a16="http://schemas.microsoft.com/office/drawing/2014/main" val="2331960324"/>
                    </a:ext>
                  </a:extLst>
                </a:gridCol>
                <a:gridCol w="922511">
                  <a:extLst>
                    <a:ext uri="{9D8B030D-6E8A-4147-A177-3AD203B41FA5}">
                      <a16:colId xmlns:a16="http://schemas.microsoft.com/office/drawing/2014/main" val="2517212798"/>
                    </a:ext>
                  </a:extLst>
                </a:gridCol>
                <a:gridCol w="922511">
                  <a:extLst>
                    <a:ext uri="{9D8B030D-6E8A-4147-A177-3AD203B41FA5}">
                      <a16:colId xmlns:a16="http://schemas.microsoft.com/office/drawing/2014/main" val="990219322"/>
                    </a:ext>
                  </a:extLst>
                </a:gridCol>
                <a:gridCol w="977145">
                  <a:extLst>
                    <a:ext uri="{9D8B030D-6E8A-4147-A177-3AD203B41FA5}">
                      <a16:colId xmlns:a16="http://schemas.microsoft.com/office/drawing/2014/main" val="2079407051"/>
                    </a:ext>
                  </a:extLst>
                </a:gridCol>
              </a:tblGrid>
              <a:tr h="331240">
                <a:tc gridSpan="5">
                  <a:txBody>
                    <a:bodyPr/>
                    <a:lstStyle/>
                    <a:p>
                      <a:r>
                        <a:rPr lang="en-US" sz="900" dirty="0">
                          <a:latin typeface="+mn-lt"/>
                        </a:rPr>
                        <a:t>USED OIL DISPOSAL BY PRODUCT TYPE, 2020</a:t>
                      </a:r>
                      <a:endParaRPr lang="en-US" sz="900" dirty="0">
                        <a:latin typeface="+mn-lt"/>
                        <a:ea typeface="+mn-ea"/>
                      </a:endParaRPr>
                    </a:p>
                  </a:txBody>
                  <a:tcPr marL="4680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38180">
                <a:tc>
                  <a:txBody>
                    <a:bodyPr/>
                    <a:lstStyle/>
                    <a:p>
                      <a:r>
                        <a:rPr lang="en-US" sz="900" b="1" dirty="0">
                          <a:solidFill>
                            <a:schemeClr val="tx1"/>
                          </a:solidFill>
                          <a:latin typeface="+mn-lt"/>
                        </a:rPr>
                        <a:t>LUBRICANT TYPE</a:t>
                      </a:r>
                      <a:endParaRPr lang="en-US" sz="900" b="1" dirty="0">
                        <a:solidFill>
                          <a:schemeClr val="tx1"/>
                        </a:solidFill>
                        <a:latin typeface="+mn-lt"/>
                        <a:ea typeface="+mn-ea"/>
                      </a:endParaRPr>
                    </a:p>
                  </a:txBody>
                  <a:tcPr marL="46800" marR="45720" anchor="ctr"/>
                </a:tc>
                <a:tc gridSpan="4">
                  <a:txBody>
                    <a:bodyPr/>
                    <a:lstStyle/>
                    <a:p>
                      <a:pPr algn="ctr"/>
                      <a:r>
                        <a:rPr lang="en-US" sz="900" b="1" dirty="0">
                          <a:solidFill>
                            <a:schemeClr val="tx1"/>
                          </a:solidFill>
                          <a:latin typeface="+mn-lt"/>
                        </a:rPr>
                        <a:t>KILOTONNES</a:t>
                      </a:r>
                      <a:endParaRPr lang="en-US" sz="900" b="1" dirty="0">
                        <a:solidFill>
                          <a:schemeClr val="tx1"/>
                        </a:solidFill>
                        <a:latin typeface="+mn-lt"/>
                        <a:ea typeface="+mn-ea"/>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338180">
                <a:tc>
                  <a:txBody>
                    <a:bodyPr/>
                    <a:lstStyle/>
                    <a:p>
                      <a:endParaRPr lang="en-US" sz="900" b="1" dirty="0">
                        <a:solidFill>
                          <a:schemeClr val="tx1"/>
                        </a:solidFill>
                        <a:latin typeface="+mn-lt"/>
                        <a:ea typeface="+mn-ea"/>
                      </a:endParaRPr>
                    </a:p>
                  </a:txBody>
                  <a:tcPr marL="46800" marR="45720" anchor="ctr"/>
                </a:tc>
                <a:tc>
                  <a:txBody>
                    <a:bodyPr/>
                    <a:lstStyle/>
                    <a:p>
                      <a:pPr algn="ctr"/>
                      <a:r>
                        <a:rPr lang="en-US" sz="900" b="1" dirty="0">
                          <a:solidFill>
                            <a:schemeClr val="tx1"/>
                          </a:solidFill>
                          <a:latin typeface="+mn-lt"/>
                        </a:rPr>
                        <a:t>RE-REFINING</a:t>
                      </a:r>
                      <a:endParaRPr lang="en-US" sz="900" b="1" dirty="0">
                        <a:solidFill>
                          <a:schemeClr val="tx1"/>
                        </a:solidFill>
                        <a:latin typeface="+mn-lt"/>
                        <a:ea typeface="+mn-ea"/>
                      </a:endParaRPr>
                    </a:p>
                  </a:txBody>
                  <a:tcPr marL="45720" marR="45720" anchor="ctr"/>
                </a:tc>
                <a:tc>
                  <a:txBody>
                    <a:bodyPr/>
                    <a:lstStyle/>
                    <a:p>
                      <a:pPr algn="ctr"/>
                      <a:r>
                        <a:rPr lang="en-US" sz="900" b="1" dirty="0">
                          <a:solidFill>
                            <a:schemeClr val="tx1"/>
                          </a:solidFill>
                          <a:latin typeface="+mn-lt"/>
                        </a:rPr>
                        <a:t>FUEL</a:t>
                      </a:r>
                      <a:endParaRPr lang="en-US" sz="900" b="1" dirty="0">
                        <a:solidFill>
                          <a:schemeClr val="tx1"/>
                        </a:solidFill>
                        <a:latin typeface="+mn-lt"/>
                        <a:ea typeface="+mn-ea"/>
                      </a:endParaRPr>
                    </a:p>
                  </a:txBody>
                  <a:tcPr marL="45720" marR="45720" anchor="ctr"/>
                </a:tc>
                <a:tc>
                  <a:txBody>
                    <a:bodyPr/>
                    <a:lstStyle/>
                    <a:p>
                      <a:pPr algn="ctr"/>
                      <a:r>
                        <a:rPr lang="en-US" sz="900" b="1" dirty="0">
                          <a:solidFill>
                            <a:schemeClr val="tx1"/>
                          </a:solidFill>
                          <a:latin typeface="+mn-lt"/>
                        </a:rPr>
                        <a:t>ALL OTHER-a</a:t>
                      </a:r>
                      <a:endParaRPr lang="en-US" sz="900" b="1" dirty="0">
                        <a:solidFill>
                          <a:schemeClr val="tx1"/>
                        </a:solidFill>
                        <a:latin typeface="+mn-lt"/>
                        <a:ea typeface="+mn-ea"/>
                      </a:endParaRPr>
                    </a:p>
                  </a:txBody>
                  <a:tcPr marL="45720" marR="45720" anchor="ctr"/>
                </a:tc>
                <a:tc>
                  <a:txBody>
                    <a:bodyPr/>
                    <a:lstStyle/>
                    <a:p>
                      <a:pPr algn="ctr"/>
                      <a:r>
                        <a:rPr lang="en-US" sz="900" b="1" dirty="0">
                          <a:solidFill>
                            <a:schemeClr val="tx1"/>
                          </a:solidFill>
                          <a:latin typeface="+mn-lt"/>
                        </a:rPr>
                        <a:t>TOTAL</a:t>
                      </a:r>
                      <a:endParaRPr lang="en-US" sz="900" b="1" dirty="0">
                        <a:solidFill>
                          <a:schemeClr val="tx1"/>
                        </a:solidFill>
                        <a:latin typeface="+mn-lt"/>
                        <a:ea typeface="+mn-ea"/>
                      </a:endParaRPr>
                    </a:p>
                  </a:txBody>
                  <a:tcPr marL="45720" marR="45720" anchor="ctr"/>
                </a:tc>
                <a:extLst>
                  <a:ext uri="{0D108BD9-81ED-4DB2-BD59-A6C34878D82A}">
                    <a16:rowId xmlns:a16="http://schemas.microsoft.com/office/drawing/2014/main" val="1557228252"/>
                  </a:ext>
                </a:extLst>
              </a:tr>
              <a:tr h="338180">
                <a:tc>
                  <a:txBody>
                    <a:bodyPr/>
                    <a:lstStyle/>
                    <a:p>
                      <a:pPr algn="l" fontAlgn="ctr"/>
                      <a:r>
                        <a:rPr lang="en-US" sz="900" b="0" u="none" strike="noStrike" kern="1200" dirty="0">
                          <a:solidFill>
                            <a:srgbClr val="000000"/>
                          </a:solidFill>
                          <a:effectLst/>
                          <a:latin typeface="+mn-lt"/>
                        </a:rPr>
                        <a:t>HDMO</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455.3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339.4</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33.2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827.9</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2272450835"/>
                  </a:ext>
                </a:extLst>
              </a:tr>
              <a:tr h="338180">
                <a:tc>
                  <a:txBody>
                    <a:bodyPr/>
                    <a:lstStyle/>
                    <a:p>
                      <a:pPr algn="l" fontAlgn="ctr"/>
                      <a:r>
                        <a:rPr lang="en-US" sz="900" b="0" u="none" strike="noStrike" kern="1200" dirty="0">
                          <a:solidFill>
                            <a:srgbClr val="000000"/>
                          </a:solidFill>
                          <a:effectLst/>
                          <a:latin typeface="+mn-lt"/>
                        </a:rPr>
                        <a:t>PCMO</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393.3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264.6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57.1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715.0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1640954900"/>
                  </a:ext>
                </a:extLst>
              </a:tr>
              <a:tr h="338180">
                <a:tc>
                  <a:txBody>
                    <a:bodyPr/>
                    <a:lstStyle/>
                    <a:p>
                      <a:pPr algn="l" fontAlgn="ctr"/>
                      <a:r>
                        <a:rPr lang="en-US" sz="900" b="0" u="none" strike="noStrike" kern="1200" dirty="0">
                          <a:solidFill>
                            <a:srgbClr val="000000"/>
                          </a:solidFill>
                          <a:effectLst/>
                          <a:latin typeface="+mn-lt"/>
                        </a:rPr>
                        <a:t>Hydraulic Fluid</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101.4</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110.0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37.3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248.7</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2962307556"/>
                  </a:ext>
                </a:extLst>
              </a:tr>
              <a:tr h="338180">
                <a:tc>
                  <a:txBody>
                    <a:bodyPr/>
                    <a:lstStyle/>
                    <a:p>
                      <a:pPr algn="l" fontAlgn="ctr"/>
                      <a:r>
                        <a:rPr lang="en-US" sz="900" b="0" u="none" strike="noStrike" kern="1200" dirty="0">
                          <a:solidFill>
                            <a:srgbClr val="000000"/>
                          </a:solidFill>
                          <a:effectLst/>
                          <a:latin typeface="+mn-lt"/>
                        </a:rPr>
                        <a:t>Process Oil</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39.1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26.1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152.1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217.3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3433052152"/>
                  </a:ext>
                </a:extLst>
              </a:tr>
              <a:tr h="338180">
                <a:tc>
                  <a:txBody>
                    <a:bodyPr/>
                    <a:lstStyle/>
                    <a:p>
                      <a:pPr algn="l" fontAlgn="ctr"/>
                      <a:r>
                        <a:rPr lang="en-US" sz="900" b="0" u="none" strike="noStrike" kern="1200" dirty="0">
                          <a:solidFill>
                            <a:srgbClr val="000000"/>
                          </a:solidFill>
                          <a:effectLst/>
                          <a:latin typeface="+mn-lt"/>
                        </a:rPr>
                        <a:t>MWF</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21.1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11.9</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99.0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132.0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702151843"/>
                  </a:ext>
                </a:extLst>
              </a:tr>
              <a:tr h="338180">
                <a:tc>
                  <a:txBody>
                    <a:bodyPr/>
                    <a:lstStyle/>
                    <a:p>
                      <a:pPr algn="l" fontAlgn="ctr"/>
                      <a:r>
                        <a:rPr lang="en-US" sz="900" b="0" u="none" strike="noStrike" kern="1200" dirty="0">
                          <a:solidFill>
                            <a:srgbClr val="000000"/>
                          </a:solidFill>
                          <a:effectLst/>
                          <a:latin typeface="+mn-lt"/>
                        </a:rPr>
                        <a:t>Industrial Engine Oil</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35.4</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58.7</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6.9</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101.0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1243585966"/>
                  </a:ext>
                </a:extLst>
              </a:tr>
              <a:tr h="338180">
                <a:tc>
                  <a:txBody>
                    <a:bodyPr/>
                    <a:lstStyle/>
                    <a:p>
                      <a:pPr algn="l" fontAlgn="ctr"/>
                      <a:r>
                        <a:rPr lang="en-US" sz="900" b="0" u="none" strike="noStrike" kern="1200" dirty="0">
                          <a:solidFill>
                            <a:srgbClr val="000000"/>
                          </a:solidFill>
                          <a:effectLst/>
                          <a:latin typeface="+mn-lt"/>
                        </a:rPr>
                        <a:t>MCO</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5.7</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62.3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7.5</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75.5</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3970667299"/>
                  </a:ext>
                </a:extLst>
              </a:tr>
              <a:tr h="338180">
                <a:tc>
                  <a:txBody>
                    <a:bodyPr/>
                    <a:lstStyle/>
                    <a:p>
                      <a:pPr algn="l" fontAlgn="ctr"/>
                      <a:r>
                        <a:rPr lang="en-US" sz="900" b="0" u="none" strike="noStrike" kern="1200" dirty="0">
                          <a:solidFill>
                            <a:srgbClr val="000000"/>
                          </a:solidFill>
                          <a:effectLst/>
                          <a:latin typeface="+mn-lt"/>
                        </a:rPr>
                        <a:t>All other-b</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rtl="0" fontAlgn="ctr"/>
                      <a:r>
                        <a:rPr lang="en-US" altLang="zh-CN" sz="900" b="0" u="none" strike="noStrike" dirty="0">
                          <a:solidFill>
                            <a:srgbClr val="000000"/>
                          </a:solidFill>
                          <a:effectLst/>
                          <a:latin typeface="+mn-lt"/>
                        </a:rPr>
                        <a:t>138.4</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rtl="0" fontAlgn="ctr"/>
                      <a:r>
                        <a:rPr lang="en-US" altLang="zh-CN" sz="900" b="0" u="none" strike="noStrike" dirty="0">
                          <a:solidFill>
                            <a:srgbClr val="000000"/>
                          </a:solidFill>
                          <a:effectLst/>
                          <a:latin typeface="+mn-lt"/>
                        </a:rPr>
                        <a:t>258.4</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rtl="0" fontAlgn="ctr"/>
                      <a:r>
                        <a:rPr lang="en-US" altLang="zh-CN" sz="900" b="0" u="none" strike="noStrike" dirty="0">
                          <a:solidFill>
                            <a:srgbClr val="000000"/>
                          </a:solidFill>
                          <a:effectLst/>
                          <a:latin typeface="+mn-lt"/>
                        </a:rPr>
                        <a:t>26.4</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423.2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1231204980"/>
                  </a:ext>
                </a:extLst>
              </a:tr>
              <a:tr h="338180">
                <a:tc>
                  <a:txBody>
                    <a:bodyPr/>
                    <a:lstStyle/>
                    <a:p>
                      <a:pPr algn="l" fontAlgn="ctr"/>
                      <a:r>
                        <a:rPr lang="en-US" sz="900" b="1" u="none" strike="noStrike" dirty="0">
                          <a:solidFill>
                            <a:srgbClr val="000000"/>
                          </a:solidFill>
                          <a:effectLst/>
                          <a:latin typeface="+mn-lt"/>
                        </a:rPr>
                        <a:t>Total</a:t>
                      </a:r>
                      <a:endParaRPr lang="en-US" sz="900" b="1" i="0" u="none" strike="noStrike" dirty="0">
                        <a:solidFill>
                          <a:srgbClr val="000000"/>
                        </a:solidFill>
                        <a:effectLst/>
                        <a:latin typeface="+mn-lt"/>
                        <a:ea typeface="+mn-ea"/>
                      </a:endParaRPr>
                    </a:p>
                  </a:txBody>
                  <a:tcPr marL="46800" marR="9525" marT="9525" marB="0" anchor="ctr"/>
                </a:tc>
                <a:tc>
                  <a:txBody>
                    <a:bodyPr/>
                    <a:lstStyle/>
                    <a:p>
                      <a:pPr algn="ctr" fontAlgn="ctr"/>
                      <a:r>
                        <a:rPr lang="en-US" altLang="zh-CN" sz="900" b="1" u="none" strike="noStrike" kern="1200" dirty="0">
                          <a:solidFill>
                            <a:srgbClr val="000000"/>
                          </a:solidFill>
                          <a:effectLst/>
                          <a:latin typeface="+mn-lt"/>
                        </a:rPr>
                        <a:t>1,189.7</a:t>
                      </a:r>
                      <a:endParaRPr lang="en-US" altLang="zh-CN" sz="900" b="1" i="0" u="none" strike="noStrike" kern="1200" dirty="0">
                        <a:solidFill>
                          <a:srgbClr val="000000"/>
                        </a:solidFill>
                        <a:effectLst/>
                        <a:latin typeface="+mn-lt"/>
                        <a:ea typeface="+mn-ea"/>
                        <a:cs typeface="+mn-cs"/>
                      </a:endParaRPr>
                    </a:p>
                  </a:txBody>
                  <a:tcPr marL="9525" marR="9525" marT="9525" marB="0" anchor="ctr"/>
                </a:tc>
                <a:tc>
                  <a:txBody>
                    <a:bodyPr/>
                    <a:lstStyle/>
                    <a:p>
                      <a:pPr algn="ctr" fontAlgn="ctr"/>
                      <a:r>
                        <a:rPr lang="en-US" altLang="zh-CN" sz="900" b="1" u="none" strike="noStrike" kern="1200" dirty="0">
                          <a:solidFill>
                            <a:srgbClr val="000000"/>
                          </a:solidFill>
                          <a:effectLst/>
                          <a:latin typeface="+mn-lt"/>
                        </a:rPr>
                        <a:t>1,131.4</a:t>
                      </a:r>
                      <a:endParaRPr lang="en-US" altLang="zh-CN" sz="900" b="1" i="0" u="none" strike="noStrike" kern="1200" dirty="0">
                        <a:solidFill>
                          <a:srgbClr val="000000"/>
                        </a:solidFill>
                        <a:effectLst/>
                        <a:latin typeface="+mn-lt"/>
                        <a:ea typeface="+mn-ea"/>
                        <a:cs typeface="+mn-cs"/>
                      </a:endParaRPr>
                    </a:p>
                  </a:txBody>
                  <a:tcPr marL="9525" marR="9525" marT="9525" marB="0" anchor="ctr"/>
                </a:tc>
                <a:tc>
                  <a:txBody>
                    <a:bodyPr/>
                    <a:lstStyle/>
                    <a:p>
                      <a:pPr algn="ctr" fontAlgn="ctr"/>
                      <a:r>
                        <a:rPr lang="en-US" altLang="zh-CN" sz="900" b="1" u="none" strike="noStrike" kern="1200" dirty="0">
                          <a:solidFill>
                            <a:srgbClr val="000000"/>
                          </a:solidFill>
                          <a:effectLst/>
                          <a:latin typeface="+mn-lt"/>
                        </a:rPr>
                        <a:t>419.5</a:t>
                      </a:r>
                      <a:endParaRPr lang="en-US" altLang="zh-CN" sz="900" b="1" i="0" u="none" strike="noStrike" kern="1200" dirty="0">
                        <a:solidFill>
                          <a:srgbClr val="000000"/>
                        </a:solidFill>
                        <a:effectLst/>
                        <a:latin typeface="+mn-lt"/>
                        <a:ea typeface="+mn-ea"/>
                        <a:cs typeface="+mn-cs"/>
                      </a:endParaRPr>
                    </a:p>
                  </a:txBody>
                  <a:tcPr marL="9525" marR="9525" marT="9525" marB="0" anchor="ctr"/>
                </a:tc>
                <a:tc>
                  <a:txBody>
                    <a:bodyPr/>
                    <a:lstStyle/>
                    <a:p>
                      <a:pPr algn="ctr" fontAlgn="ctr"/>
                      <a:r>
                        <a:rPr lang="en-US" altLang="zh-CN" sz="900" b="1" u="none" strike="noStrike" dirty="0">
                          <a:solidFill>
                            <a:srgbClr val="000000"/>
                          </a:solidFill>
                          <a:effectLst/>
                          <a:latin typeface="+mn-lt"/>
                        </a:rPr>
                        <a:t>2,740.6</a:t>
                      </a:r>
                      <a:endParaRPr lang="en-US" altLang="zh-CN" sz="900" b="1" i="0" u="none" strike="noStrike" dirty="0">
                        <a:solidFill>
                          <a:srgbClr val="000000"/>
                        </a:solidFill>
                        <a:effectLst/>
                        <a:latin typeface="+mn-lt"/>
                        <a:ea typeface="+mn-ea"/>
                      </a:endParaRPr>
                    </a:p>
                  </a:txBody>
                  <a:tcPr marL="9525" marR="9525" marT="9525" marB="0" anchor="ctr"/>
                </a:tc>
                <a:extLst>
                  <a:ext uri="{0D108BD9-81ED-4DB2-BD59-A6C34878D82A}">
                    <a16:rowId xmlns:a16="http://schemas.microsoft.com/office/drawing/2014/main" val="2155397220"/>
                  </a:ext>
                </a:extLst>
              </a:tr>
              <a:tr h="345787">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 Includes</a:t>
                      </a:r>
                      <a:r>
                        <a:rPr lang="zh-CN" altLang="en-US" sz="900" dirty="0">
                          <a:latin typeface="+mn-lt"/>
                        </a:rPr>
                        <a:t> </a:t>
                      </a:r>
                      <a:r>
                        <a:rPr lang="en-US" altLang="zh-CN" sz="900" dirty="0">
                          <a:latin typeface="+mn-lt"/>
                        </a:rPr>
                        <a:t>incineration</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b – Includes ATF, compressor oil, refrigeration oil, and turbine oil, among others</a:t>
                      </a:r>
                    </a:p>
                  </a:txBody>
                  <a:tcPr marL="46800" marR="9525" marT="9525" marB="0" anchor="ctr"/>
                </a:tc>
                <a:tc hMerge="1">
                  <a:txBody>
                    <a:bodyPr/>
                    <a:lstStyle/>
                    <a:p>
                      <a:pPr algn="ctr" fontAlgn="ctr"/>
                      <a:endParaRPr lang="en-US" altLang="zh-CN" sz="1100" b="1" i="0" u="none" strike="noStrike" kern="1200">
                        <a:solidFill>
                          <a:srgbClr val="000000"/>
                        </a:solidFill>
                        <a:effectLst/>
                        <a:latin typeface="+mn-lt"/>
                        <a:ea typeface="+mn-ea"/>
                        <a:cs typeface="+mn-cs"/>
                      </a:endParaRPr>
                    </a:p>
                  </a:txBody>
                  <a:tcPr marL="9525" marR="9525" marT="9525" marB="0" anchor="ctr"/>
                </a:tc>
                <a:tc hMerge="1">
                  <a:txBody>
                    <a:bodyPr/>
                    <a:lstStyle/>
                    <a:p>
                      <a:pPr algn="ctr" fontAlgn="ctr"/>
                      <a:endParaRPr lang="en-US" altLang="zh-CN" sz="1100" b="1" i="0" u="none" strike="noStrike" kern="1200">
                        <a:solidFill>
                          <a:srgbClr val="000000"/>
                        </a:solidFill>
                        <a:effectLst/>
                        <a:latin typeface="+mn-lt"/>
                        <a:ea typeface="+mn-ea"/>
                        <a:cs typeface="+mn-cs"/>
                      </a:endParaRPr>
                    </a:p>
                  </a:txBody>
                  <a:tcPr marL="9525" marR="9525" marT="9525" marB="0" anchor="ctr"/>
                </a:tc>
                <a:tc hMerge="1">
                  <a:txBody>
                    <a:bodyPr/>
                    <a:lstStyle/>
                    <a:p>
                      <a:pPr algn="ctr" fontAlgn="ctr"/>
                      <a:endParaRPr lang="en-US" altLang="zh-CN" sz="1100" b="1" i="0" u="none" strike="noStrike" kern="1200">
                        <a:solidFill>
                          <a:srgbClr val="000000"/>
                        </a:solidFill>
                        <a:effectLst/>
                        <a:latin typeface="+mn-lt"/>
                        <a:ea typeface="+mn-ea"/>
                        <a:cs typeface="+mn-cs"/>
                      </a:endParaRPr>
                    </a:p>
                  </a:txBody>
                  <a:tcPr marL="9525" marR="9525" marT="9525" marB="0" anchor="ctr"/>
                </a:tc>
                <a:tc hMerge="1">
                  <a:txBody>
                    <a:bodyPr/>
                    <a:lstStyle/>
                    <a:p>
                      <a:pPr algn="ctr" fontAlgn="ctr"/>
                      <a:endParaRPr lang="en-US" altLang="zh-CN" sz="1100" b="1" i="0" u="none" strike="noStrike">
                        <a:solidFill>
                          <a:srgbClr val="000000"/>
                        </a:solidFill>
                        <a:effectLst/>
                        <a:latin typeface="+mn-lt"/>
                        <a:ea typeface="+mn-ea"/>
                      </a:endParaRPr>
                    </a:p>
                  </a:txBody>
                  <a:tcPr marL="9525" marR="9525" marT="9525" marB="0" anchor="ctr"/>
                </a:tc>
                <a:extLst>
                  <a:ext uri="{0D108BD9-81ED-4DB2-BD59-A6C34878D82A}">
                    <a16:rowId xmlns:a16="http://schemas.microsoft.com/office/drawing/2014/main" val="2217248949"/>
                  </a:ext>
                </a:extLst>
              </a:tr>
            </a:tbl>
          </a:graphicData>
        </a:graphic>
      </p:graphicFrame>
      <p:sp>
        <p:nvSpPr>
          <p:cNvPr id="14" name="Content Placeholder 2">
            <a:extLst>
              <a:ext uri="{FF2B5EF4-FFF2-40B4-BE49-F238E27FC236}">
                <a16:creationId xmlns:a16="http://schemas.microsoft.com/office/drawing/2014/main" id="{5A2A5230-56C7-4033-82E5-8F5A3A829642}"/>
              </a:ext>
            </a:extLst>
          </p:cNvPr>
          <p:cNvSpPr txBox="1">
            <a:spLocks/>
          </p:cNvSpPr>
          <p:nvPr/>
        </p:nvSpPr>
        <p:spPr>
          <a:xfrm>
            <a:off x="6055795" y="4043606"/>
            <a:ext cx="5505451" cy="2351285"/>
          </a:xfrm>
          <a:prstGeom prst="rect">
            <a:avLst/>
          </a:prstGeom>
        </p:spPr>
        <p:txBody>
          <a:bodyPr wrap="square">
            <a:spAutoFit/>
          </a:bodyPr>
          <a:lstStyle>
            <a:defPPr>
              <a:defRPr lang="en-US"/>
            </a:defPPr>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Two predominant disposal ways for used oils are re-refining and processing into industrial fuel. Additionally, used oils can be incinerated or placed into landfilling after pre-treatment to remove ignitability and reactivity.</a:t>
            </a:r>
          </a:p>
          <a:p>
            <a:r>
              <a:rPr lang="en-US" altLang="zh-CN" dirty="0"/>
              <a:t>Compared to 2018, the overall disposal volume of used oil stayed flat in 2019 and dropped slightly due to a decline in used oil collection in 2020. Since 2018, the share of re-refining in the disposal of used oil has increased 7%. This is mainly due to a downfall in the processing of used oil into industrial fuel. The share of incineration and other disposal ways remained stable at around 16%. </a:t>
            </a:r>
          </a:p>
          <a:p>
            <a:r>
              <a:rPr lang="en-US" altLang="zh-CN" dirty="0"/>
              <a:t>Used oils generated from automotive and wind power industries are preferred for re-refining, thanks to less impurities and the guaranteed origin. Industrial used oils below the aforementioned collection baseline are preferred for use as fuels.</a:t>
            </a:r>
          </a:p>
        </p:txBody>
      </p:sp>
      <p:grpSp>
        <p:nvGrpSpPr>
          <p:cNvPr id="7" name="Group 6">
            <a:extLst>
              <a:ext uri="{FF2B5EF4-FFF2-40B4-BE49-F238E27FC236}">
                <a16:creationId xmlns:a16="http://schemas.microsoft.com/office/drawing/2014/main" id="{6AA4D9F2-023B-46EE-AADE-6223BF01AC88}"/>
              </a:ext>
            </a:extLst>
          </p:cNvPr>
          <p:cNvGrpSpPr/>
          <p:nvPr/>
        </p:nvGrpSpPr>
        <p:grpSpPr>
          <a:xfrm>
            <a:off x="10256149" y="6160664"/>
            <a:ext cx="1090782" cy="246221"/>
            <a:chOff x="10831993" y="6206610"/>
            <a:chExt cx="1090782" cy="246221"/>
          </a:xfrm>
        </p:grpSpPr>
        <p:sp>
          <p:nvSpPr>
            <p:cNvPr id="8" name="Freeform: Shape 7">
              <a:extLst>
                <a:ext uri="{FF2B5EF4-FFF2-40B4-BE49-F238E27FC236}">
                  <a16:creationId xmlns:a16="http://schemas.microsoft.com/office/drawing/2014/main" id="{BD095A3B-446B-4FE2-A172-FEA6A5244D7E}"/>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0B33E03B-340A-4DCF-8119-159419FA422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3114744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8">
            <a:extLst>
              <a:ext uri="{FF2B5EF4-FFF2-40B4-BE49-F238E27FC236}">
                <a16:creationId xmlns:a16="http://schemas.microsoft.com/office/drawing/2014/main" id="{2A50B264-6902-4C1F-AD3C-13FDDDA7DAEB}"/>
              </a:ext>
            </a:extLst>
          </p:cNvPr>
          <p:cNvGraphicFramePr/>
          <p:nvPr/>
        </p:nvGraphicFramePr>
        <p:xfrm>
          <a:off x="6683374" y="1040360"/>
          <a:ext cx="4137025" cy="295698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a:t>
            </a:r>
            <a:endParaRPr lang="en-IN" dirty="0"/>
          </a:p>
        </p:txBody>
      </p:sp>
      <p:sp>
        <p:nvSpPr>
          <p:cNvPr id="6" name="TextBox 5">
            <a:extLst>
              <a:ext uri="{FF2B5EF4-FFF2-40B4-BE49-F238E27FC236}">
                <a16:creationId xmlns:a16="http://schemas.microsoft.com/office/drawing/2014/main" id="{B00150F9-47A4-49D2-96B7-32180D8113A2}"/>
              </a:ext>
            </a:extLst>
          </p:cNvPr>
          <p:cNvSpPr txBox="1"/>
          <p:nvPr/>
        </p:nvSpPr>
        <p:spPr>
          <a:xfrm>
            <a:off x="7827167" y="3804442"/>
            <a:ext cx="2039938" cy="246221"/>
          </a:xfrm>
          <a:prstGeom prst="rect">
            <a:avLst/>
          </a:prstGeom>
          <a:noFill/>
        </p:spPr>
        <p:txBody>
          <a:bodyPr wrap="square" rtlCol="0">
            <a:spAutoFit/>
          </a:bodyPr>
          <a:lstStyle/>
          <a:p>
            <a:pPr algn="l"/>
            <a:r>
              <a:rPr lang="en-US" sz="1000" b="1" dirty="0">
                <a:latin typeface="+mj-lt"/>
              </a:rPr>
              <a:t>Total: 2,993.8 </a:t>
            </a:r>
            <a:r>
              <a:rPr lang="en-US" altLang="zh-CN" sz="1000" b="1" dirty="0">
                <a:latin typeface="+mj-lt"/>
              </a:rPr>
              <a:t>Kilotonnes</a:t>
            </a:r>
            <a:endParaRPr lang="en-IN" sz="1000" b="1" dirty="0">
              <a:latin typeface="+mj-lt"/>
            </a:endParaRP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extLst>
              <p:ext uri="{D42A27DB-BD31-4B8C-83A1-F6EECF244321}">
                <p14:modId xmlns:p14="http://schemas.microsoft.com/office/powerpoint/2010/main" val="27501876"/>
              </p:ext>
            </p:extLst>
          </p:nvPr>
        </p:nvGraphicFramePr>
        <p:xfrm>
          <a:off x="569395" y="1040360"/>
          <a:ext cx="5111750" cy="4360315"/>
        </p:xfrm>
        <a:graphic>
          <a:graphicData uri="http://schemas.openxmlformats.org/drawingml/2006/table">
            <a:tbl>
              <a:tblPr firstRow="1">
                <a:tableStyleId>{5C22544A-7EE6-4342-B048-85BDC9FD1C3A}</a:tableStyleId>
              </a:tblPr>
              <a:tblGrid>
                <a:gridCol w="1283207">
                  <a:extLst>
                    <a:ext uri="{9D8B030D-6E8A-4147-A177-3AD203B41FA5}">
                      <a16:colId xmlns:a16="http://schemas.microsoft.com/office/drawing/2014/main" val="3179253707"/>
                    </a:ext>
                  </a:extLst>
                </a:gridCol>
                <a:gridCol w="1006376">
                  <a:extLst>
                    <a:ext uri="{9D8B030D-6E8A-4147-A177-3AD203B41FA5}">
                      <a16:colId xmlns:a16="http://schemas.microsoft.com/office/drawing/2014/main" val="2331960324"/>
                    </a:ext>
                  </a:extLst>
                </a:gridCol>
                <a:gridCol w="922511">
                  <a:extLst>
                    <a:ext uri="{9D8B030D-6E8A-4147-A177-3AD203B41FA5}">
                      <a16:colId xmlns:a16="http://schemas.microsoft.com/office/drawing/2014/main" val="2517212798"/>
                    </a:ext>
                  </a:extLst>
                </a:gridCol>
                <a:gridCol w="922511">
                  <a:extLst>
                    <a:ext uri="{9D8B030D-6E8A-4147-A177-3AD203B41FA5}">
                      <a16:colId xmlns:a16="http://schemas.microsoft.com/office/drawing/2014/main" val="990219322"/>
                    </a:ext>
                  </a:extLst>
                </a:gridCol>
                <a:gridCol w="977145">
                  <a:extLst>
                    <a:ext uri="{9D8B030D-6E8A-4147-A177-3AD203B41FA5}">
                      <a16:colId xmlns:a16="http://schemas.microsoft.com/office/drawing/2014/main" val="2079407051"/>
                    </a:ext>
                  </a:extLst>
                </a:gridCol>
              </a:tblGrid>
              <a:tr h="293140">
                <a:tc gridSpan="5">
                  <a:txBody>
                    <a:bodyPr/>
                    <a:lstStyle/>
                    <a:p>
                      <a:r>
                        <a:rPr lang="en-US" sz="900" dirty="0">
                          <a:latin typeface="+mn-lt"/>
                        </a:rPr>
                        <a:t>USED OIL DISPOSAL BY PRODUCT TYPE, 2021</a:t>
                      </a:r>
                      <a:endParaRPr lang="en-US" sz="900" dirty="0">
                        <a:latin typeface="+mn-lt"/>
                        <a:ea typeface="+mn-ea"/>
                      </a:endParaRPr>
                    </a:p>
                  </a:txBody>
                  <a:tcPr marL="4680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31331">
                <a:tc>
                  <a:txBody>
                    <a:bodyPr/>
                    <a:lstStyle/>
                    <a:p>
                      <a:r>
                        <a:rPr lang="en-US" sz="900" b="1" dirty="0">
                          <a:solidFill>
                            <a:schemeClr val="tx1"/>
                          </a:solidFill>
                          <a:latin typeface="+mn-lt"/>
                        </a:rPr>
                        <a:t>LUBRICANT TYPE</a:t>
                      </a:r>
                      <a:endParaRPr lang="en-US" sz="900" b="1" dirty="0">
                        <a:solidFill>
                          <a:schemeClr val="tx1"/>
                        </a:solidFill>
                        <a:latin typeface="+mn-lt"/>
                        <a:ea typeface="+mn-ea"/>
                      </a:endParaRPr>
                    </a:p>
                  </a:txBody>
                  <a:tcPr marL="46800" marR="45720" anchor="ctr"/>
                </a:tc>
                <a:tc gridSpan="4">
                  <a:txBody>
                    <a:bodyPr/>
                    <a:lstStyle/>
                    <a:p>
                      <a:pPr algn="ctr"/>
                      <a:r>
                        <a:rPr lang="en-US" sz="900" b="1" dirty="0">
                          <a:solidFill>
                            <a:schemeClr val="tx1"/>
                          </a:solidFill>
                          <a:latin typeface="+mn-lt"/>
                        </a:rPr>
                        <a:t>KILOTONNES</a:t>
                      </a:r>
                      <a:endParaRPr lang="en-US" sz="900" b="1" dirty="0">
                        <a:solidFill>
                          <a:schemeClr val="tx1"/>
                        </a:solidFill>
                        <a:latin typeface="+mn-lt"/>
                        <a:ea typeface="+mn-ea"/>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331331">
                <a:tc>
                  <a:txBody>
                    <a:bodyPr/>
                    <a:lstStyle/>
                    <a:p>
                      <a:endParaRPr lang="en-US" sz="900" b="1" dirty="0">
                        <a:solidFill>
                          <a:schemeClr val="tx1"/>
                        </a:solidFill>
                        <a:latin typeface="+mn-lt"/>
                        <a:ea typeface="+mn-ea"/>
                      </a:endParaRPr>
                    </a:p>
                  </a:txBody>
                  <a:tcPr marL="46800" marR="45720" anchor="ctr"/>
                </a:tc>
                <a:tc>
                  <a:txBody>
                    <a:bodyPr/>
                    <a:lstStyle/>
                    <a:p>
                      <a:pPr algn="ctr"/>
                      <a:r>
                        <a:rPr lang="en-US" sz="900" b="1" dirty="0">
                          <a:solidFill>
                            <a:schemeClr val="tx1"/>
                          </a:solidFill>
                          <a:latin typeface="+mn-lt"/>
                        </a:rPr>
                        <a:t>RE-REFINING</a:t>
                      </a:r>
                      <a:endParaRPr lang="en-US" sz="900" b="1" dirty="0">
                        <a:solidFill>
                          <a:schemeClr val="tx1"/>
                        </a:solidFill>
                        <a:latin typeface="+mn-lt"/>
                        <a:ea typeface="+mn-ea"/>
                      </a:endParaRPr>
                    </a:p>
                  </a:txBody>
                  <a:tcPr marL="45720" marR="45720" anchor="ctr"/>
                </a:tc>
                <a:tc>
                  <a:txBody>
                    <a:bodyPr/>
                    <a:lstStyle/>
                    <a:p>
                      <a:pPr algn="ctr"/>
                      <a:r>
                        <a:rPr lang="en-US" sz="900" b="1" dirty="0">
                          <a:solidFill>
                            <a:schemeClr val="tx1"/>
                          </a:solidFill>
                          <a:latin typeface="+mn-lt"/>
                        </a:rPr>
                        <a:t>FUEL</a:t>
                      </a:r>
                      <a:endParaRPr lang="en-US" sz="900" b="1" dirty="0">
                        <a:solidFill>
                          <a:schemeClr val="tx1"/>
                        </a:solidFill>
                        <a:latin typeface="+mn-lt"/>
                        <a:ea typeface="+mn-ea"/>
                      </a:endParaRPr>
                    </a:p>
                  </a:txBody>
                  <a:tcPr marL="45720" marR="45720" anchor="ctr"/>
                </a:tc>
                <a:tc>
                  <a:txBody>
                    <a:bodyPr/>
                    <a:lstStyle/>
                    <a:p>
                      <a:pPr algn="ctr"/>
                      <a:r>
                        <a:rPr lang="en-US" sz="900" b="1" dirty="0">
                          <a:solidFill>
                            <a:schemeClr val="tx1"/>
                          </a:solidFill>
                          <a:latin typeface="+mn-lt"/>
                        </a:rPr>
                        <a:t>ALL OTHER-a</a:t>
                      </a:r>
                      <a:endParaRPr lang="en-US" sz="900" b="1" dirty="0">
                        <a:solidFill>
                          <a:schemeClr val="tx1"/>
                        </a:solidFill>
                        <a:latin typeface="+mn-lt"/>
                        <a:ea typeface="+mn-ea"/>
                      </a:endParaRPr>
                    </a:p>
                  </a:txBody>
                  <a:tcPr marL="45720" marR="45720" anchor="ctr"/>
                </a:tc>
                <a:tc>
                  <a:txBody>
                    <a:bodyPr/>
                    <a:lstStyle/>
                    <a:p>
                      <a:pPr algn="ctr"/>
                      <a:r>
                        <a:rPr lang="en-US" sz="900" b="1" dirty="0">
                          <a:solidFill>
                            <a:schemeClr val="tx1"/>
                          </a:solidFill>
                          <a:latin typeface="+mn-lt"/>
                        </a:rPr>
                        <a:t>TOTAL</a:t>
                      </a:r>
                      <a:endParaRPr lang="en-US" sz="900" b="1" dirty="0">
                        <a:solidFill>
                          <a:schemeClr val="tx1"/>
                        </a:solidFill>
                        <a:latin typeface="+mn-lt"/>
                        <a:ea typeface="+mn-ea"/>
                      </a:endParaRPr>
                    </a:p>
                  </a:txBody>
                  <a:tcPr marL="45720" marR="45720" anchor="ctr"/>
                </a:tc>
                <a:extLst>
                  <a:ext uri="{0D108BD9-81ED-4DB2-BD59-A6C34878D82A}">
                    <a16:rowId xmlns:a16="http://schemas.microsoft.com/office/drawing/2014/main" val="1557228252"/>
                  </a:ext>
                </a:extLst>
              </a:tr>
              <a:tr h="331331">
                <a:tc>
                  <a:txBody>
                    <a:bodyPr/>
                    <a:lstStyle/>
                    <a:p>
                      <a:pPr algn="l" fontAlgn="ctr"/>
                      <a:r>
                        <a:rPr lang="en-US" sz="900" b="0" u="none" strike="noStrike" kern="1200" dirty="0">
                          <a:solidFill>
                            <a:srgbClr val="000000"/>
                          </a:solidFill>
                          <a:effectLst/>
                          <a:latin typeface="+mn-lt"/>
                        </a:rPr>
                        <a:t>HDMO</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531.2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348.0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36.6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915.8</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2272450835"/>
                  </a:ext>
                </a:extLst>
              </a:tr>
              <a:tr h="331331">
                <a:tc>
                  <a:txBody>
                    <a:bodyPr/>
                    <a:lstStyle/>
                    <a:p>
                      <a:pPr algn="l" fontAlgn="ctr"/>
                      <a:r>
                        <a:rPr lang="en-US" sz="900" b="0" u="none" strike="noStrike" kern="1200" dirty="0">
                          <a:solidFill>
                            <a:srgbClr val="000000"/>
                          </a:solidFill>
                          <a:effectLst/>
                          <a:latin typeface="+mn-lt"/>
                        </a:rPr>
                        <a:t>PCMO</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463.1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272.1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63.2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798.4</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1640954900"/>
                  </a:ext>
                </a:extLst>
              </a:tr>
              <a:tr h="331331">
                <a:tc>
                  <a:txBody>
                    <a:bodyPr/>
                    <a:lstStyle/>
                    <a:p>
                      <a:pPr algn="l" fontAlgn="ctr"/>
                      <a:r>
                        <a:rPr lang="en-US" sz="900" b="0" u="none" strike="noStrike" kern="1200" dirty="0">
                          <a:solidFill>
                            <a:srgbClr val="000000"/>
                          </a:solidFill>
                          <a:effectLst/>
                          <a:latin typeface="+mn-lt"/>
                        </a:rPr>
                        <a:t>Hydraulic Fluid</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107.7</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116.8</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39.7</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264.2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2962307556"/>
                  </a:ext>
                </a:extLst>
              </a:tr>
              <a:tr h="331331">
                <a:tc>
                  <a:txBody>
                    <a:bodyPr/>
                    <a:lstStyle/>
                    <a:p>
                      <a:pPr algn="l" fontAlgn="ctr"/>
                      <a:r>
                        <a:rPr lang="en-US" sz="900" b="0" u="none" strike="noStrike" kern="1200" dirty="0">
                          <a:solidFill>
                            <a:srgbClr val="000000"/>
                          </a:solidFill>
                          <a:effectLst/>
                          <a:latin typeface="+mn-lt"/>
                        </a:rPr>
                        <a:t>Process Oil</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41.3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27.5</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160.4</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229.2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3433052152"/>
                  </a:ext>
                </a:extLst>
              </a:tr>
              <a:tr h="331331">
                <a:tc>
                  <a:txBody>
                    <a:bodyPr/>
                    <a:lstStyle/>
                    <a:p>
                      <a:pPr algn="l" fontAlgn="ctr"/>
                      <a:r>
                        <a:rPr lang="en-US" sz="900" b="0" u="none" strike="noStrike" kern="1200" dirty="0">
                          <a:solidFill>
                            <a:srgbClr val="000000"/>
                          </a:solidFill>
                          <a:effectLst/>
                          <a:latin typeface="+mn-lt"/>
                        </a:rPr>
                        <a:t>MWF</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22.1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12.4</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103.5</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138.0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702151843"/>
                  </a:ext>
                </a:extLst>
              </a:tr>
              <a:tr h="331331">
                <a:tc>
                  <a:txBody>
                    <a:bodyPr/>
                    <a:lstStyle/>
                    <a:p>
                      <a:pPr algn="l" fontAlgn="ctr"/>
                      <a:r>
                        <a:rPr lang="en-US" sz="900" b="0" u="none" strike="noStrike" kern="1200" dirty="0">
                          <a:solidFill>
                            <a:srgbClr val="000000"/>
                          </a:solidFill>
                          <a:effectLst/>
                          <a:latin typeface="+mn-lt"/>
                        </a:rPr>
                        <a:t>Industrial Engine Oil</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35.6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59.2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7.0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101.8</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1243585966"/>
                  </a:ext>
                </a:extLst>
              </a:tr>
              <a:tr h="331331">
                <a:tc>
                  <a:txBody>
                    <a:bodyPr/>
                    <a:lstStyle/>
                    <a:p>
                      <a:pPr algn="l" fontAlgn="ctr"/>
                      <a:r>
                        <a:rPr lang="en-US" sz="900" b="0" u="none" strike="noStrike" kern="1200" dirty="0">
                          <a:solidFill>
                            <a:srgbClr val="000000"/>
                          </a:solidFill>
                          <a:effectLst/>
                          <a:latin typeface="+mn-lt"/>
                        </a:rPr>
                        <a:t>MCO</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fontAlgn="ctr"/>
                      <a:r>
                        <a:rPr lang="en-US" altLang="zh-CN" sz="900" b="0" u="none" strike="noStrike" kern="1200" dirty="0">
                          <a:solidFill>
                            <a:srgbClr val="000000"/>
                          </a:solidFill>
                          <a:effectLst/>
                          <a:latin typeface="+mn-lt"/>
                        </a:rPr>
                        <a:t>6.8</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68.5</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8.3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83.6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3970667299"/>
                  </a:ext>
                </a:extLst>
              </a:tr>
              <a:tr h="331331">
                <a:tc>
                  <a:txBody>
                    <a:bodyPr/>
                    <a:lstStyle/>
                    <a:p>
                      <a:pPr algn="l" fontAlgn="ctr"/>
                      <a:r>
                        <a:rPr lang="en-US" sz="900" b="0" u="none" strike="noStrike" kern="1200" dirty="0">
                          <a:solidFill>
                            <a:srgbClr val="000000"/>
                          </a:solidFill>
                          <a:effectLst/>
                          <a:latin typeface="+mn-lt"/>
                        </a:rPr>
                        <a:t>All other-b</a:t>
                      </a:r>
                      <a:endParaRPr lang="en-US" sz="900" b="0" i="0" u="none" strike="noStrike" kern="1200" dirty="0">
                        <a:solidFill>
                          <a:srgbClr val="000000"/>
                        </a:solidFill>
                        <a:effectLst/>
                        <a:latin typeface="+mn-lt"/>
                        <a:ea typeface="等线" panose="02010600030101010101" pitchFamily="2" charset="-122"/>
                        <a:cs typeface="+mn-cs"/>
                      </a:endParaRPr>
                    </a:p>
                  </a:txBody>
                  <a:tcPr marL="46800" marR="9525" marT="9525" marB="0" anchor="ctr"/>
                </a:tc>
                <a:tc>
                  <a:txBody>
                    <a:bodyPr/>
                    <a:lstStyle/>
                    <a:p>
                      <a:pPr algn="ctr" rtl="0" fontAlgn="ctr"/>
                      <a:r>
                        <a:rPr lang="en-US" altLang="zh-CN" sz="900" b="0" u="none" strike="noStrike" dirty="0">
                          <a:solidFill>
                            <a:srgbClr val="000000"/>
                          </a:solidFill>
                          <a:effectLst/>
                          <a:latin typeface="+mn-lt"/>
                        </a:rPr>
                        <a:t>154.8</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rtl="0" fontAlgn="ctr"/>
                      <a:r>
                        <a:rPr lang="en-US" altLang="zh-CN" sz="900" b="0" u="none" strike="noStrike" dirty="0">
                          <a:solidFill>
                            <a:srgbClr val="000000"/>
                          </a:solidFill>
                          <a:effectLst/>
                          <a:latin typeface="+mn-lt"/>
                        </a:rPr>
                        <a:t>264.7</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rtl="0" fontAlgn="ctr"/>
                      <a:r>
                        <a:rPr lang="en-US" altLang="zh-CN" sz="900" b="0" u="none" strike="noStrike" dirty="0">
                          <a:solidFill>
                            <a:srgbClr val="000000"/>
                          </a:solidFill>
                          <a:effectLst/>
                          <a:latin typeface="+mn-lt"/>
                        </a:rPr>
                        <a:t>43.1</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latin typeface="+mn-lt"/>
                        </a:rPr>
                        <a:t>462.6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1231204980"/>
                  </a:ext>
                </a:extLst>
              </a:tr>
              <a:tr h="331331">
                <a:tc>
                  <a:txBody>
                    <a:bodyPr/>
                    <a:lstStyle/>
                    <a:p>
                      <a:pPr algn="l" fontAlgn="ctr"/>
                      <a:r>
                        <a:rPr lang="en-US" sz="900" b="1" u="none" strike="noStrike" dirty="0">
                          <a:solidFill>
                            <a:srgbClr val="000000"/>
                          </a:solidFill>
                          <a:effectLst/>
                          <a:latin typeface="+mn-lt"/>
                        </a:rPr>
                        <a:t>Total</a:t>
                      </a:r>
                      <a:endParaRPr lang="en-US" sz="900" b="1" i="0" u="none" strike="noStrike" dirty="0">
                        <a:solidFill>
                          <a:srgbClr val="000000"/>
                        </a:solidFill>
                        <a:effectLst/>
                        <a:latin typeface="+mn-lt"/>
                        <a:ea typeface="+mn-ea"/>
                      </a:endParaRPr>
                    </a:p>
                  </a:txBody>
                  <a:tcPr marL="46800" marR="9525" marT="9525" marB="0" anchor="ctr"/>
                </a:tc>
                <a:tc>
                  <a:txBody>
                    <a:bodyPr/>
                    <a:lstStyle/>
                    <a:p>
                      <a:pPr algn="ctr" fontAlgn="ctr"/>
                      <a:r>
                        <a:rPr lang="en-US" altLang="zh-CN" sz="900" b="1" u="none" strike="noStrike" kern="1200" dirty="0">
                          <a:solidFill>
                            <a:srgbClr val="000000"/>
                          </a:solidFill>
                          <a:effectLst/>
                          <a:latin typeface="+mn-lt"/>
                        </a:rPr>
                        <a:t>1,362.6</a:t>
                      </a:r>
                      <a:endParaRPr lang="en-US" altLang="zh-CN" sz="900" b="1" i="0" u="none" strike="noStrike" kern="1200" dirty="0">
                        <a:solidFill>
                          <a:srgbClr val="000000"/>
                        </a:solidFill>
                        <a:effectLst/>
                        <a:latin typeface="+mn-lt"/>
                        <a:ea typeface="+mn-ea"/>
                        <a:cs typeface="+mn-cs"/>
                      </a:endParaRPr>
                    </a:p>
                  </a:txBody>
                  <a:tcPr marL="9525" marR="9525" marT="9525" marB="0" anchor="ctr"/>
                </a:tc>
                <a:tc>
                  <a:txBody>
                    <a:bodyPr/>
                    <a:lstStyle/>
                    <a:p>
                      <a:pPr algn="ctr" fontAlgn="ctr"/>
                      <a:r>
                        <a:rPr lang="en-US" altLang="zh-CN" sz="900" b="1" u="none" strike="noStrike" kern="1200" dirty="0">
                          <a:solidFill>
                            <a:srgbClr val="000000"/>
                          </a:solidFill>
                          <a:effectLst/>
                          <a:latin typeface="+mn-lt"/>
                        </a:rPr>
                        <a:t>1,169.2</a:t>
                      </a:r>
                      <a:endParaRPr lang="en-US" altLang="zh-CN" sz="900" b="1" i="0" u="none" strike="noStrike" kern="1200" dirty="0">
                        <a:solidFill>
                          <a:srgbClr val="000000"/>
                        </a:solidFill>
                        <a:effectLst/>
                        <a:latin typeface="+mn-lt"/>
                        <a:ea typeface="+mn-ea"/>
                        <a:cs typeface="+mn-cs"/>
                      </a:endParaRPr>
                    </a:p>
                  </a:txBody>
                  <a:tcPr marL="9525" marR="9525" marT="9525" marB="0" anchor="ctr"/>
                </a:tc>
                <a:tc>
                  <a:txBody>
                    <a:bodyPr/>
                    <a:lstStyle/>
                    <a:p>
                      <a:pPr algn="ctr" fontAlgn="ctr"/>
                      <a:r>
                        <a:rPr lang="en-US" altLang="zh-CN" sz="900" b="1" u="none" strike="noStrike" kern="1200" dirty="0">
                          <a:solidFill>
                            <a:srgbClr val="000000"/>
                          </a:solidFill>
                          <a:effectLst/>
                          <a:latin typeface="+mn-lt"/>
                        </a:rPr>
                        <a:t>319.4</a:t>
                      </a:r>
                      <a:endParaRPr lang="en-US" altLang="zh-CN" sz="900" b="1" i="0" u="none" strike="noStrike" kern="1200" dirty="0">
                        <a:solidFill>
                          <a:srgbClr val="000000"/>
                        </a:solidFill>
                        <a:effectLst/>
                        <a:latin typeface="+mn-lt"/>
                        <a:ea typeface="+mn-ea"/>
                        <a:cs typeface="+mn-cs"/>
                      </a:endParaRPr>
                    </a:p>
                  </a:txBody>
                  <a:tcPr marL="9525" marR="9525" marT="9525" marB="0" anchor="ctr"/>
                </a:tc>
                <a:tc>
                  <a:txBody>
                    <a:bodyPr/>
                    <a:lstStyle/>
                    <a:p>
                      <a:pPr algn="ctr" fontAlgn="ctr"/>
                      <a:r>
                        <a:rPr lang="en-US" altLang="zh-CN" sz="900" b="1" u="none" strike="noStrike" dirty="0">
                          <a:solidFill>
                            <a:srgbClr val="000000"/>
                          </a:solidFill>
                          <a:effectLst/>
                          <a:latin typeface="+mn-lt"/>
                        </a:rPr>
                        <a:t>2,993.8</a:t>
                      </a:r>
                      <a:endParaRPr lang="en-US" altLang="zh-CN" sz="900" b="1" i="0" u="none" strike="noStrike" dirty="0">
                        <a:solidFill>
                          <a:srgbClr val="000000"/>
                        </a:solidFill>
                        <a:effectLst/>
                        <a:latin typeface="+mn-lt"/>
                        <a:ea typeface="+mn-ea"/>
                      </a:endParaRPr>
                    </a:p>
                  </a:txBody>
                  <a:tcPr marL="9525" marR="9525" marT="9525" marB="0" anchor="ctr"/>
                </a:tc>
                <a:extLst>
                  <a:ext uri="{0D108BD9-81ED-4DB2-BD59-A6C34878D82A}">
                    <a16:rowId xmlns:a16="http://schemas.microsoft.com/office/drawing/2014/main" val="2155397220"/>
                  </a:ext>
                </a:extLst>
              </a:tr>
              <a:tr h="422534">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 Includes</a:t>
                      </a:r>
                      <a:r>
                        <a:rPr lang="zh-CN" altLang="en-US" sz="900" dirty="0">
                          <a:latin typeface="+mn-lt"/>
                        </a:rPr>
                        <a:t> </a:t>
                      </a:r>
                      <a:r>
                        <a:rPr lang="en-US" altLang="zh-CN" sz="900" dirty="0">
                          <a:latin typeface="+mn-lt"/>
                        </a:rPr>
                        <a:t>incineration</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b – Includes ATF, compressor oil, refrigeration oil, and turbine oil, among others</a:t>
                      </a:r>
                    </a:p>
                  </a:txBody>
                  <a:tcPr marL="46800" marR="9525" marT="9525" marB="0" anchor="ctr"/>
                </a:tc>
                <a:tc hMerge="1">
                  <a:txBody>
                    <a:bodyPr/>
                    <a:lstStyle/>
                    <a:p>
                      <a:pPr algn="ctr" fontAlgn="ctr"/>
                      <a:endParaRPr lang="en-US" altLang="zh-CN" sz="1100" b="1" i="0" u="none" strike="noStrike" kern="1200">
                        <a:solidFill>
                          <a:srgbClr val="000000"/>
                        </a:solidFill>
                        <a:effectLst/>
                        <a:latin typeface="+mn-lt"/>
                        <a:ea typeface="+mn-ea"/>
                        <a:cs typeface="+mn-cs"/>
                      </a:endParaRPr>
                    </a:p>
                  </a:txBody>
                  <a:tcPr marL="9525" marR="9525" marT="9525" marB="0" anchor="ctr"/>
                </a:tc>
                <a:tc hMerge="1">
                  <a:txBody>
                    <a:bodyPr/>
                    <a:lstStyle/>
                    <a:p>
                      <a:pPr algn="ctr" fontAlgn="ctr"/>
                      <a:endParaRPr lang="en-US" altLang="zh-CN" sz="1100" b="1" i="0" u="none" strike="noStrike" kern="1200">
                        <a:solidFill>
                          <a:srgbClr val="000000"/>
                        </a:solidFill>
                        <a:effectLst/>
                        <a:latin typeface="+mn-lt"/>
                        <a:ea typeface="+mn-ea"/>
                        <a:cs typeface="+mn-cs"/>
                      </a:endParaRPr>
                    </a:p>
                  </a:txBody>
                  <a:tcPr marL="9525" marR="9525" marT="9525" marB="0" anchor="ctr"/>
                </a:tc>
                <a:tc hMerge="1">
                  <a:txBody>
                    <a:bodyPr/>
                    <a:lstStyle/>
                    <a:p>
                      <a:pPr algn="ctr" fontAlgn="ctr"/>
                      <a:endParaRPr lang="en-US" altLang="zh-CN" sz="1100" b="1" i="0" u="none" strike="noStrike" kern="1200">
                        <a:solidFill>
                          <a:srgbClr val="000000"/>
                        </a:solidFill>
                        <a:effectLst/>
                        <a:latin typeface="+mn-lt"/>
                        <a:ea typeface="+mn-ea"/>
                        <a:cs typeface="+mn-cs"/>
                      </a:endParaRPr>
                    </a:p>
                  </a:txBody>
                  <a:tcPr marL="9525" marR="9525" marT="9525" marB="0" anchor="ctr"/>
                </a:tc>
                <a:tc hMerge="1">
                  <a:txBody>
                    <a:bodyPr/>
                    <a:lstStyle/>
                    <a:p>
                      <a:pPr algn="ctr" fontAlgn="ctr"/>
                      <a:endParaRPr lang="en-US" altLang="zh-CN" sz="1100" b="1" i="0" u="none" strike="noStrike">
                        <a:solidFill>
                          <a:srgbClr val="000000"/>
                        </a:solidFill>
                        <a:effectLst/>
                        <a:latin typeface="+mn-lt"/>
                        <a:ea typeface="+mn-ea"/>
                      </a:endParaRPr>
                    </a:p>
                  </a:txBody>
                  <a:tcPr marL="9525" marR="9525" marT="9525" marB="0" anchor="ctr"/>
                </a:tc>
                <a:extLst>
                  <a:ext uri="{0D108BD9-81ED-4DB2-BD59-A6C34878D82A}">
                    <a16:rowId xmlns:a16="http://schemas.microsoft.com/office/drawing/2014/main" val="2217248949"/>
                  </a:ext>
                </a:extLst>
              </a:tr>
            </a:tbl>
          </a:graphicData>
        </a:graphic>
      </p:graphicFrame>
      <p:sp>
        <p:nvSpPr>
          <p:cNvPr id="14" name="Content Placeholder 2">
            <a:extLst>
              <a:ext uri="{FF2B5EF4-FFF2-40B4-BE49-F238E27FC236}">
                <a16:creationId xmlns:a16="http://schemas.microsoft.com/office/drawing/2014/main" id="{5A2A5230-56C7-4033-82E5-8F5A3A829642}"/>
              </a:ext>
            </a:extLst>
          </p:cNvPr>
          <p:cNvSpPr txBox="1">
            <a:spLocks/>
          </p:cNvSpPr>
          <p:nvPr/>
        </p:nvSpPr>
        <p:spPr>
          <a:xfrm>
            <a:off x="6036744" y="4225943"/>
            <a:ext cx="5505451" cy="897040"/>
          </a:xfrm>
          <a:prstGeom prst="rect">
            <a:avLst/>
          </a:prstGeom>
        </p:spPr>
        <p:txBody>
          <a:bodyPr wrap="square">
            <a:spAutoFit/>
          </a:bodyPr>
          <a:lstStyle>
            <a:defPPr>
              <a:defRPr lang="en-US"/>
            </a:defPPr>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Re-refining of used oil increased in 2021, mainly driven by improved collection amid the growing demand for basestocks in China. </a:t>
            </a:r>
          </a:p>
          <a:p>
            <a:r>
              <a:rPr lang="en-US" altLang="zh-CN" dirty="0"/>
              <a:t>As a result, a decline in terms of share of fuel for the disposal of used oil is expected in 2021.</a:t>
            </a:r>
          </a:p>
        </p:txBody>
      </p:sp>
    </p:spTree>
    <p:extLst>
      <p:ext uri="{BB962C8B-B14F-4D97-AF65-F5344CB8AC3E}">
        <p14:creationId xmlns:p14="http://schemas.microsoft.com/office/powerpoint/2010/main" val="21106322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59E54-A719-47CB-85A0-1D8B33A7DA97}"/>
              </a:ext>
            </a:extLst>
          </p:cNvPr>
          <p:cNvSpPr>
            <a:spLocks noGrp="1"/>
          </p:cNvSpPr>
          <p:nvPr>
            <p:ph type="title"/>
          </p:nvPr>
        </p:nvSpPr>
        <p:spPr/>
        <p:txBody>
          <a:bodyPr/>
          <a:lstStyle/>
          <a:p>
            <a:r>
              <a:rPr lang="en-US" altLang="zh-CN" dirty="0"/>
              <a:t>Key Re-refining Technologies in China</a:t>
            </a:r>
            <a:endParaRPr lang="zh-CN" altLang="en-US"/>
          </a:p>
        </p:txBody>
      </p:sp>
      <p:sp>
        <p:nvSpPr>
          <p:cNvPr id="3" name="灯片编号占位符 2">
            <a:extLst>
              <a:ext uri="{FF2B5EF4-FFF2-40B4-BE49-F238E27FC236}">
                <a16:creationId xmlns:a16="http://schemas.microsoft.com/office/drawing/2014/main" id="{B61E6AEF-F982-4CA4-9495-8C7FF41A173D}"/>
              </a:ext>
            </a:extLst>
          </p:cNvPr>
          <p:cNvSpPr txBox="1">
            <a:spLocks/>
          </p:cNvSpPr>
          <p:nvPr/>
        </p:nvSpPr>
        <p:spPr>
          <a:xfrm>
            <a:off x="371395" y="6566198"/>
            <a:ext cx="198000" cy="2304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200" dirty="0">
              <a:solidFill>
                <a:schemeClr val="tx1">
                  <a:tint val="75000"/>
                </a:schemeClr>
              </a:solidFill>
            </a:endParaRPr>
          </a:p>
        </p:txBody>
      </p:sp>
      <p:graphicFrame>
        <p:nvGraphicFramePr>
          <p:cNvPr id="4" name="表格 5">
            <a:extLst>
              <a:ext uri="{FF2B5EF4-FFF2-40B4-BE49-F238E27FC236}">
                <a16:creationId xmlns:a16="http://schemas.microsoft.com/office/drawing/2014/main" id="{B80B099C-4631-4252-A2DF-30CCA4471FA9}"/>
              </a:ext>
            </a:extLst>
          </p:cNvPr>
          <p:cNvGraphicFramePr>
            <a:graphicFrameLocks noGrp="1"/>
          </p:cNvGraphicFramePr>
          <p:nvPr/>
        </p:nvGraphicFramePr>
        <p:xfrm>
          <a:off x="569396" y="1765206"/>
          <a:ext cx="10771370" cy="2267449"/>
        </p:xfrm>
        <a:graphic>
          <a:graphicData uri="http://schemas.openxmlformats.org/drawingml/2006/table">
            <a:tbl>
              <a:tblPr firstRow="1">
                <a:tableStyleId>{21E4AEA4-8DFA-4A89-87EB-49C32662AFE0}</a:tableStyleId>
              </a:tblPr>
              <a:tblGrid>
                <a:gridCol w="1763938">
                  <a:extLst>
                    <a:ext uri="{9D8B030D-6E8A-4147-A177-3AD203B41FA5}">
                      <a16:colId xmlns:a16="http://schemas.microsoft.com/office/drawing/2014/main" val="2544614943"/>
                    </a:ext>
                  </a:extLst>
                </a:gridCol>
                <a:gridCol w="9007432">
                  <a:extLst>
                    <a:ext uri="{9D8B030D-6E8A-4147-A177-3AD203B41FA5}">
                      <a16:colId xmlns:a16="http://schemas.microsoft.com/office/drawing/2014/main" val="634870788"/>
                    </a:ext>
                  </a:extLst>
                </a:gridCol>
              </a:tblGrid>
              <a:tr h="347209">
                <a:tc>
                  <a:txBody>
                    <a:bodyPr/>
                    <a:lstStyle/>
                    <a:p>
                      <a:pPr algn="l"/>
                      <a:r>
                        <a:rPr lang="en-US" altLang="zh-CN" sz="900" b="1" dirty="0">
                          <a:solidFill>
                            <a:schemeClr val="bg1"/>
                          </a:solidFill>
                        </a:rPr>
                        <a:t>DISTILLATION METHODS</a:t>
                      </a:r>
                      <a:endParaRPr lang="zh-CN" altLang="en-US" sz="900" b="1" dirty="0">
                        <a:solidFill>
                          <a:schemeClr val="bg1"/>
                        </a:solidFill>
                      </a:endParaRPr>
                    </a:p>
                  </a:txBody>
                  <a:tcPr anchor="ctr">
                    <a:solidFill>
                      <a:schemeClr val="accent1"/>
                    </a:solidFill>
                  </a:tcPr>
                </a:tc>
                <a:tc>
                  <a:txBody>
                    <a:bodyPr/>
                    <a:lstStyle/>
                    <a:p>
                      <a:pPr algn="l"/>
                      <a:r>
                        <a:rPr lang="en-US" altLang="zh-CN" sz="900" b="1" dirty="0">
                          <a:solidFill>
                            <a:schemeClr val="bg1"/>
                          </a:solidFill>
                        </a:rPr>
                        <a:t>DEFINITION</a:t>
                      </a:r>
                      <a:endParaRPr lang="zh-CN" altLang="en-US" sz="900" b="1" dirty="0">
                        <a:solidFill>
                          <a:schemeClr val="bg1"/>
                        </a:solidFill>
                      </a:endParaRPr>
                    </a:p>
                  </a:txBody>
                  <a:tcPr anchor="ctr">
                    <a:solidFill>
                      <a:schemeClr val="accent1"/>
                    </a:solidFill>
                  </a:tcPr>
                </a:tc>
                <a:extLst>
                  <a:ext uri="{0D108BD9-81ED-4DB2-BD59-A6C34878D82A}">
                    <a16:rowId xmlns:a16="http://schemas.microsoft.com/office/drawing/2014/main" val="1810275191"/>
                  </a:ext>
                </a:extLst>
              </a:tr>
              <a:tr h="640080">
                <a:tc>
                  <a:txBody>
                    <a:bodyPr/>
                    <a:lstStyle/>
                    <a:p>
                      <a:pPr algn="l"/>
                      <a:r>
                        <a:rPr lang="en-US" altLang="zh-CN" sz="900" dirty="0"/>
                        <a:t>Atmospheric and Vacuum Distillation</a:t>
                      </a:r>
                      <a:endParaRPr lang="zh-CN" altLang="en-US" sz="900" dirty="0"/>
                    </a:p>
                  </a:txBody>
                  <a:tcPr anchor="ctr"/>
                </a:tc>
                <a:tc>
                  <a:txBody>
                    <a:bodyPr/>
                    <a:lstStyle/>
                    <a:p>
                      <a:pPr algn="l"/>
                      <a:r>
                        <a:rPr lang="en-US" altLang="zh-CN" sz="900" dirty="0"/>
                        <a:t>A process in which the boiling point of the distillate is lowered by increasing the vacuum in the system and the material is vaporized and separated according to the boiling point difference under reduced pressure, so as to obtain different distillate products</a:t>
                      </a:r>
                      <a:endParaRPr lang="zh-CN" altLang="en-US" sz="900" dirty="0"/>
                    </a:p>
                  </a:txBody>
                  <a:tcPr anchor="ctr"/>
                </a:tc>
                <a:extLst>
                  <a:ext uri="{0D108BD9-81ED-4DB2-BD59-A6C34878D82A}">
                    <a16:rowId xmlns:a16="http://schemas.microsoft.com/office/drawing/2014/main" val="1974445204"/>
                  </a:ext>
                </a:extLst>
              </a:tr>
              <a:tr h="640080">
                <a:tc>
                  <a:txBody>
                    <a:bodyPr/>
                    <a:lstStyle/>
                    <a:p>
                      <a:pPr algn="l"/>
                      <a:r>
                        <a:rPr lang="en-US" altLang="zh-CN" sz="900" dirty="0"/>
                        <a:t>Molecular Distillation</a:t>
                      </a:r>
                      <a:endParaRPr lang="zh-CN" altLang="en-US" sz="900" dirty="0"/>
                    </a:p>
                  </a:txBody>
                  <a:tcPr anchor="ctr"/>
                </a:tc>
                <a:tc>
                  <a:txBody>
                    <a:bodyPr/>
                    <a:lstStyle/>
                    <a:p>
                      <a:pPr algn="l"/>
                      <a:r>
                        <a:rPr lang="en-US" altLang="zh-CN" sz="900" dirty="0"/>
                        <a:t>A process that uses the difference in the mean free path of the molecular motion of chemical substances to separate the light components mixed in the used mineral oil under different conditions, to make the lubricant molecules far below their boiling point and cracking temperature</a:t>
                      </a:r>
                    </a:p>
                  </a:txBody>
                  <a:tcPr anchor="ctr"/>
                </a:tc>
                <a:extLst>
                  <a:ext uri="{0D108BD9-81ED-4DB2-BD59-A6C34878D82A}">
                    <a16:rowId xmlns:a16="http://schemas.microsoft.com/office/drawing/2014/main" val="1549163172"/>
                  </a:ext>
                </a:extLst>
              </a:tr>
              <a:tr h="640080">
                <a:tc>
                  <a:txBody>
                    <a:bodyPr/>
                    <a:lstStyle/>
                    <a:p>
                      <a:pPr algn="l"/>
                      <a:r>
                        <a:rPr lang="en-US" altLang="zh-CN" sz="900" dirty="0"/>
                        <a:t>Thin Film Distillation</a:t>
                      </a:r>
                      <a:endParaRPr lang="zh-CN" altLang="en-US" sz="900"/>
                    </a:p>
                  </a:txBody>
                  <a:tcPr anchor="ctr"/>
                </a:tc>
                <a:tc>
                  <a:txBody>
                    <a:bodyPr/>
                    <a:lstStyle/>
                    <a:p>
                      <a:pPr algn="l"/>
                      <a:r>
                        <a:rPr lang="en-US" altLang="zh-CN" sz="900" dirty="0"/>
                        <a:t>A way of separating mixtures and substances by making use of low evaporation temperatures and low vacuum to tackle the chore. Its wipe film variant generates a thin film of liquid on the inner surface of the vertical evaporator using a wiper system</a:t>
                      </a:r>
                      <a:endParaRPr lang="zh-CN" altLang="en-US" sz="900" dirty="0"/>
                    </a:p>
                  </a:txBody>
                  <a:tcPr anchor="ctr"/>
                </a:tc>
                <a:extLst>
                  <a:ext uri="{0D108BD9-81ED-4DB2-BD59-A6C34878D82A}">
                    <a16:rowId xmlns:a16="http://schemas.microsoft.com/office/drawing/2014/main" val="1574136889"/>
                  </a:ext>
                </a:extLst>
              </a:tr>
            </a:tbl>
          </a:graphicData>
        </a:graphic>
      </p:graphicFrame>
      <p:graphicFrame>
        <p:nvGraphicFramePr>
          <p:cNvPr id="5" name="表格 5">
            <a:extLst>
              <a:ext uri="{FF2B5EF4-FFF2-40B4-BE49-F238E27FC236}">
                <a16:creationId xmlns:a16="http://schemas.microsoft.com/office/drawing/2014/main" id="{5C019703-FCAD-4855-BA67-E00CDB4FD442}"/>
              </a:ext>
            </a:extLst>
          </p:cNvPr>
          <p:cNvGraphicFramePr>
            <a:graphicFrameLocks noGrp="1"/>
          </p:cNvGraphicFramePr>
          <p:nvPr/>
        </p:nvGraphicFramePr>
        <p:xfrm>
          <a:off x="569396" y="4194705"/>
          <a:ext cx="10771370" cy="2057465"/>
        </p:xfrm>
        <a:graphic>
          <a:graphicData uri="http://schemas.openxmlformats.org/drawingml/2006/table">
            <a:tbl>
              <a:tblPr firstRow="1">
                <a:tableStyleId>{21E4AEA4-8DFA-4A89-87EB-49C32662AFE0}</a:tableStyleId>
              </a:tblPr>
              <a:tblGrid>
                <a:gridCol w="1763938">
                  <a:extLst>
                    <a:ext uri="{9D8B030D-6E8A-4147-A177-3AD203B41FA5}">
                      <a16:colId xmlns:a16="http://schemas.microsoft.com/office/drawing/2014/main" val="2544614943"/>
                    </a:ext>
                  </a:extLst>
                </a:gridCol>
                <a:gridCol w="9007432">
                  <a:extLst>
                    <a:ext uri="{9D8B030D-6E8A-4147-A177-3AD203B41FA5}">
                      <a16:colId xmlns:a16="http://schemas.microsoft.com/office/drawing/2014/main" val="634870788"/>
                    </a:ext>
                  </a:extLst>
                </a:gridCol>
              </a:tblGrid>
              <a:tr h="376919">
                <a:tc>
                  <a:txBody>
                    <a:bodyPr/>
                    <a:lstStyle/>
                    <a:p>
                      <a:pPr algn="l"/>
                      <a:r>
                        <a:rPr lang="en-US" altLang="zh-CN" sz="900" b="1" dirty="0">
                          <a:solidFill>
                            <a:schemeClr val="bg1"/>
                          </a:solidFill>
                        </a:rPr>
                        <a:t>REFINING METHODS</a:t>
                      </a:r>
                      <a:endParaRPr lang="zh-CN" altLang="en-US" sz="900" b="1" dirty="0">
                        <a:solidFill>
                          <a:schemeClr val="bg1"/>
                        </a:solidFill>
                      </a:endParaRPr>
                    </a:p>
                  </a:txBody>
                  <a:tcPr anchor="ctr">
                    <a:solidFill>
                      <a:schemeClr val="accent1"/>
                    </a:solidFill>
                  </a:tcPr>
                </a:tc>
                <a:tc>
                  <a:txBody>
                    <a:bodyPr/>
                    <a:lstStyle/>
                    <a:p>
                      <a:pPr algn="l"/>
                      <a:r>
                        <a:rPr lang="en-US" altLang="zh-CN" sz="900" b="1" dirty="0">
                          <a:solidFill>
                            <a:schemeClr val="bg1"/>
                          </a:solidFill>
                        </a:rPr>
                        <a:t>DEFINITION</a:t>
                      </a:r>
                      <a:endParaRPr lang="zh-CN" altLang="en-US" sz="900" b="1" dirty="0">
                        <a:solidFill>
                          <a:schemeClr val="bg1"/>
                        </a:solidFill>
                      </a:endParaRPr>
                    </a:p>
                  </a:txBody>
                  <a:tcPr anchor="ctr">
                    <a:solidFill>
                      <a:schemeClr val="accent1"/>
                    </a:solidFill>
                  </a:tcPr>
                </a:tc>
                <a:extLst>
                  <a:ext uri="{0D108BD9-81ED-4DB2-BD59-A6C34878D82A}">
                    <a16:rowId xmlns:a16="http://schemas.microsoft.com/office/drawing/2014/main" val="1810275191"/>
                  </a:ext>
                </a:extLst>
              </a:tr>
              <a:tr h="560182">
                <a:tc>
                  <a:txBody>
                    <a:bodyPr/>
                    <a:lstStyle/>
                    <a:p>
                      <a:pPr algn="l"/>
                      <a:r>
                        <a:rPr lang="en-US" altLang="zh-CN" sz="900" dirty="0"/>
                        <a:t>NMP Solvent</a:t>
                      </a:r>
                      <a:endParaRPr lang="zh-CN" altLang="en-US" sz="900" dirty="0"/>
                    </a:p>
                  </a:txBody>
                  <a:tcPr anchor="ctr"/>
                </a:tc>
                <a:tc>
                  <a:txBody>
                    <a:bodyPr/>
                    <a:lstStyle/>
                    <a:p>
                      <a:pPr algn="l"/>
                      <a:r>
                        <a:rPr lang="en-US" altLang="zh-CN" sz="900" dirty="0"/>
                        <a:t>A process of refining the oil by selectively separating the non-ideal components based on different solubilities of the solvent to the components in the oil</a:t>
                      </a:r>
                      <a:endParaRPr lang="zh-CN" altLang="en-US" sz="900" dirty="0"/>
                    </a:p>
                  </a:txBody>
                  <a:tcPr anchor="ctr"/>
                </a:tc>
                <a:extLst>
                  <a:ext uri="{0D108BD9-81ED-4DB2-BD59-A6C34878D82A}">
                    <a16:rowId xmlns:a16="http://schemas.microsoft.com/office/drawing/2014/main" val="1974445204"/>
                  </a:ext>
                </a:extLst>
              </a:tr>
              <a:tr h="560182">
                <a:tc>
                  <a:txBody>
                    <a:bodyPr/>
                    <a:lstStyle/>
                    <a:p>
                      <a:pPr algn="l"/>
                      <a:r>
                        <a:rPr lang="en-US" altLang="zh-CN" sz="900" dirty="0"/>
                        <a:t>Clay Refining</a:t>
                      </a:r>
                      <a:endParaRPr lang="zh-CN" altLang="en-US" sz="900" dirty="0"/>
                    </a:p>
                  </a:txBody>
                  <a:tcPr anchor="ctr"/>
                </a:tc>
                <a:tc>
                  <a:txBody>
                    <a:bodyPr/>
                    <a:lstStyle/>
                    <a:p>
                      <a:pPr algn="l"/>
                      <a:r>
                        <a:rPr lang="en-US" altLang="zh-CN" sz="900" dirty="0"/>
                        <a:t>A refining process that uses clay as an adsorbent to improve the color and stability of oil products</a:t>
                      </a:r>
                    </a:p>
                  </a:txBody>
                  <a:tcPr anchor="ctr"/>
                </a:tc>
                <a:extLst>
                  <a:ext uri="{0D108BD9-81ED-4DB2-BD59-A6C34878D82A}">
                    <a16:rowId xmlns:a16="http://schemas.microsoft.com/office/drawing/2014/main" val="1549163172"/>
                  </a:ext>
                </a:extLst>
              </a:tr>
              <a:tr h="560182">
                <a:tc>
                  <a:txBody>
                    <a:bodyPr/>
                    <a:lstStyle/>
                    <a:p>
                      <a:pPr algn="l"/>
                      <a:r>
                        <a:rPr lang="en-US" altLang="zh-CN" sz="900" dirty="0"/>
                        <a:t>Hydrogenation</a:t>
                      </a:r>
                      <a:endParaRPr lang="zh-CN" altLang="en-US" sz="900"/>
                    </a:p>
                  </a:txBody>
                  <a:tcPr anchor="ctr"/>
                </a:tc>
                <a:tc>
                  <a:txBody>
                    <a:bodyPr/>
                    <a:lstStyle/>
                    <a:p>
                      <a:pPr algn="l"/>
                      <a:r>
                        <a:rPr lang="en-US" altLang="zh-CN" sz="900" dirty="0"/>
                        <a:t>The process of hydrogenation reaction of oil products under certain operating conditions through hydrogenation reactor filled with a catalyst; hydrogenation saturation of unsaturated hydrocarbons in oil products; ring-opening of fused aromatic hydrocarbons; and removal of sulfur, nitrogen, and other heteroatoms process</a:t>
                      </a:r>
                      <a:endParaRPr lang="zh-CN" altLang="en-US" sz="900" dirty="0"/>
                    </a:p>
                  </a:txBody>
                  <a:tcPr anchor="ctr"/>
                </a:tc>
                <a:extLst>
                  <a:ext uri="{0D108BD9-81ED-4DB2-BD59-A6C34878D82A}">
                    <a16:rowId xmlns:a16="http://schemas.microsoft.com/office/drawing/2014/main" val="1574136889"/>
                  </a:ext>
                </a:extLst>
              </a:tr>
            </a:tbl>
          </a:graphicData>
        </a:graphic>
      </p:graphicFrame>
      <p:sp>
        <p:nvSpPr>
          <p:cNvPr id="6" name="文本框 5">
            <a:extLst>
              <a:ext uri="{FF2B5EF4-FFF2-40B4-BE49-F238E27FC236}">
                <a16:creationId xmlns:a16="http://schemas.microsoft.com/office/drawing/2014/main" id="{2107AB5A-E8B0-4E9C-B3C1-E33056063FD3}"/>
              </a:ext>
            </a:extLst>
          </p:cNvPr>
          <p:cNvSpPr txBox="1"/>
          <p:nvPr/>
        </p:nvSpPr>
        <p:spPr>
          <a:xfrm>
            <a:off x="569395" y="881214"/>
            <a:ext cx="10771371" cy="689291"/>
          </a:xfrm>
          <a:prstGeom prst="rect">
            <a:avLst/>
          </a:prstGeom>
        </p:spPr>
        <p:txBody>
          <a:bodyPr wrap="square" lIns="91440" tIns="45720" rIns="91440" bIns="45720" anchor="t">
            <a:spAutoFit/>
          </a:bodyPr>
          <a:lstStyle>
            <a:defPPr>
              <a:defRPr lang="en-US"/>
            </a:defPPr>
            <a:lvl1pPr marL="228600" indent="-228600">
              <a:lnSpc>
                <a:spcPct val="100000"/>
              </a:lnSpc>
              <a:spcBef>
                <a:spcPts val="0"/>
              </a:spcBef>
              <a:spcAft>
                <a:spcPts val="600"/>
              </a:spcAft>
              <a:buClr>
                <a:schemeClr val="accent1"/>
              </a:buClr>
              <a:buSzPct val="110000"/>
              <a:buFont typeface="Wingdings" panose="05000000000000000000" pitchFamily="2" charset="2"/>
              <a:buChar char=""/>
              <a:defRPr sz="900"/>
            </a:lvl1pPr>
            <a:lvl2pPr marL="685800"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spcAft>
                <a:spcPts val="0"/>
              </a:spcAft>
            </a:pPr>
            <a:r>
              <a:rPr lang="en-US" altLang="zh-CN" dirty="0"/>
              <a:t>The mainstream re-refining process in China is mainly composed of distillation and refining. In the distillation process, used oil obtains the middle distillate of re-refined basestocks through three distillation methods. After distillation, the oil products are refined through NMP solvent or clay refining to produce re-refined Group I basestocks, and in some plants, through Hydrogenation to produce re-refined Group II </a:t>
            </a:r>
            <a:r>
              <a:rPr lang="en-US" altLang="zh-CN" dirty="0" err="1"/>
              <a:t>basestocks</a:t>
            </a:r>
            <a:r>
              <a:rPr lang="en-US" altLang="zh-CN" dirty="0"/>
              <a:t>.</a:t>
            </a:r>
            <a:endParaRPr lang="zh-CN" altLang="en-US" dirty="0"/>
          </a:p>
        </p:txBody>
      </p:sp>
    </p:spTree>
    <p:extLst>
      <p:ext uri="{BB962C8B-B14F-4D97-AF65-F5344CB8AC3E}">
        <p14:creationId xmlns:p14="http://schemas.microsoft.com/office/powerpoint/2010/main" val="16492609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Re-refining</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extLst>
              <p:ext uri="{D42A27DB-BD31-4B8C-83A1-F6EECF244321}">
                <p14:modId xmlns:p14="http://schemas.microsoft.com/office/powerpoint/2010/main" val="4061778648"/>
              </p:ext>
            </p:extLst>
          </p:nvPr>
        </p:nvGraphicFramePr>
        <p:xfrm>
          <a:off x="5443713" y="946229"/>
          <a:ext cx="6098482" cy="5074662"/>
        </p:xfrm>
        <a:graphic>
          <a:graphicData uri="http://schemas.openxmlformats.org/drawingml/2006/table">
            <a:tbl>
              <a:tblPr firstRow="1">
                <a:tableStyleId>{5C22544A-7EE6-4342-B048-85BDC9FD1C3A}</a:tableStyleId>
              </a:tblPr>
              <a:tblGrid>
                <a:gridCol w="2602807">
                  <a:extLst>
                    <a:ext uri="{9D8B030D-6E8A-4147-A177-3AD203B41FA5}">
                      <a16:colId xmlns:a16="http://schemas.microsoft.com/office/drawing/2014/main" val="3179253707"/>
                    </a:ext>
                  </a:extLst>
                </a:gridCol>
                <a:gridCol w="1219200">
                  <a:extLst>
                    <a:ext uri="{9D8B030D-6E8A-4147-A177-3AD203B41FA5}">
                      <a16:colId xmlns:a16="http://schemas.microsoft.com/office/drawing/2014/main" val="2331960324"/>
                    </a:ext>
                  </a:extLst>
                </a:gridCol>
                <a:gridCol w="1257300">
                  <a:extLst>
                    <a:ext uri="{9D8B030D-6E8A-4147-A177-3AD203B41FA5}">
                      <a16:colId xmlns:a16="http://schemas.microsoft.com/office/drawing/2014/main" val="2517212798"/>
                    </a:ext>
                  </a:extLst>
                </a:gridCol>
                <a:gridCol w="1019175">
                  <a:extLst>
                    <a:ext uri="{9D8B030D-6E8A-4147-A177-3AD203B41FA5}">
                      <a16:colId xmlns:a16="http://schemas.microsoft.com/office/drawing/2014/main" val="2720062467"/>
                    </a:ext>
                  </a:extLst>
                </a:gridCol>
              </a:tblGrid>
              <a:tr h="260921">
                <a:tc gridSpan="4">
                  <a:txBody>
                    <a:bodyPr/>
                    <a:lstStyle/>
                    <a:p>
                      <a:r>
                        <a:rPr lang="en-US" sz="900" b="1" dirty="0">
                          <a:effectLst/>
                        </a:rPr>
                        <a:t>MAJOR USED OIL RE-REFINERS IN CHINA, 2020</a:t>
                      </a:r>
                      <a:endParaRPr lang="en-US" sz="900" dirty="0">
                        <a:latin typeface="+mn-lt"/>
                      </a:endParaRPr>
                    </a:p>
                  </a:txBody>
                  <a:tcPr marL="45720" marR="0" marT="0" marB="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60921">
                <a:tc>
                  <a:txBody>
                    <a:bodyPr/>
                    <a:lstStyle/>
                    <a:p>
                      <a:pPr algn="ctr"/>
                      <a:endParaRPr lang="en-US" sz="900" b="1" dirty="0">
                        <a:solidFill>
                          <a:schemeClr val="tx1"/>
                        </a:solidFill>
                        <a:latin typeface="+mn-lt"/>
                      </a:endParaRPr>
                    </a:p>
                  </a:txBody>
                  <a:tcPr marL="45720" marR="0" marT="0" marB="0" anchor="ctr"/>
                </a:tc>
                <a:tc gridSpan="3">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extLst>
                  <a:ext uri="{0D108BD9-81ED-4DB2-BD59-A6C34878D82A}">
                    <a16:rowId xmlns:a16="http://schemas.microsoft.com/office/drawing/2014/main" val="4149384710"/>
                  </a:ext>
                </a:extLst>
              </a:tr>
              <a:tr h="429753">
                <a:tc>
                  <a:txBody>
                    <a:bodyPr/>
                    <a:lstStyle/>
                    <a:p>
                      <a:pPr algn="l"/>
                      <a:r>
                        <a:rPr lang="en-US" sz="900" b="1" dirty="0">
                          <a:solidFill>
                            <a:schemeClr val="tx1"/>
                          </a:solidFill>
                        </a:rPr>
                        <a:t>COMPANY</a:t>
                      </a:r>
                      <a:endParaRPr lang="en-US" sz="900" b="1" dirty="0">
                        <a:solidFill>
                          <a:schemeClr val="tx1"/>
                        </a:solidFill>
                        <a:latin typeface="+mn-lt"/>
                      </a:endParaRPr>
                    </a:p>
                  </a:txBody>
                  <a:tcPr marL="45720" marR="0" marT="0" marB="0" anchor="ctr"/>
                </a:tc>
                <a:tc>
                  <a:txBody>
                    <a:bodyPr/>
                    <a:lstStyle/>
                    <a:p>
                      <a:pPr algn="ctr"/>
                      <a:r>
                        <a:rPr lang="en-US" sz="900" b="1" dirty="0">
                          <a:solidFill>
                            <a:schemeClr val="tx1"/>
                          </a:solidFill>
                        </a:rPr>
                        <a:t>USED OIL FEED CAPACITY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RE-REFINED BASESTOCKS CAPACITY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RE-REFINED BASESTOCKS PRODUCTION</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557228252"/>
                  </a:ext>
                </a:extLst>
              </a:tr>
              <a:tr h="350126">
                <a:tc>
                  <a:txBody>
                    <a:bodyPr/>
                    <a:lstStyle/>
                    <a:p>
                      <a:r>
                        <a:rPr lang="en-US" sz="900" dirty="0">
                          <a:solidFill>
                            <a:schemeClr val="tx1"/>
                          </a:solidFill>
                        </a:rPr>
                        <a:t>Hebei Jingu Renewable Resources</a:t>
                      </a:r>
                      <a:endParaRPr lang="en-US" sz="900" dirty="0">
                        <a:solidFill>
                          <a:schemeClr val="tx1"/>
                        </a:solidFill>
                        <a:latin typeface="+mn-lt"/>
                      </a:endParaRPr>
                    </a:p>
                  </a:txBody>
                  <a:tcPr marL="45720" marR="0" marT="0" marB="0" anchor="ctr"/>
                </a:tc>
                <a:tc>
                  <a:txBody>
                    <a:bodyPr/>
                    <a:lstStyle/>
                    <a:p>
                      <a:pPr marL="0" algn="ctr" defTabSz="914400" rtl="0" eaLnBrk="1" latinLnBrk="0" hangingPunct="1"/>
                      <a:r>
                        <a:rPr lang="en-US" sz="900" kern="1200" dirty="0">
                          <a:solidFill>
                            <a:schemeClr val="tx1"/>
                          </a:solidFill>
                        </a:rPr>
                        <a:t>360</a:t>
                      </a:r>
                      <a:endParaRPr lang="en-US" sz="900" kern="1200" dirty="0">
                        <a:solidFill>
                          <a:schemeClr val="tx1"/>
                        </a:solidFill>
                        <a:latin typeface="+mn-lt"/>
                        <a:ea typeface="+mn-ea"/>
                        <a:cs typeface="+mn-cs"/>
                      </a:endParaRPr>
                    </a:p>
                  </a:txBody>
                  <a:tcPr marL="45720" marR="45720" anchor="ctr"/>
                </a:tc>
                <a:tc>
                  <a:txBody>
                    <a:bodyPr/>
                    <a:lstStyle/>
                    <a:p>
                      <a:pPr algn="ctr"/>
                      <a:r>
                        <a:rPr lang="en-US" sz="900" dirty="0">
                          <a:solidFill>
                            <a:schemeClr val="tx1"/>
                          </a:solidFill>
                        </a:rPr>
                        <a:t>235</a:t>
                      </a:r>
                      <a:endParaRPr lang="en-US" sz="900" dirty="0">
                        <a:solidFill>
                          <a:schemeClr val="tx1"/>
                        </a:solidFill>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kern="1200" dirty="0">
                          <a:solidFill>
                            <a:schemeClr val="tx1"/>
                          </a:solidFill>
                        </a:rPr>
                        <a:t>200</a:t>
                      </a:r>
                      <a:endParaRPr lang="en-US" altLang="zh-CN" sz="900" kern="1200" dirty="0">
                        <a:solidFill>
                          <a:schemeClr val="tx1"/>
                        </a:solidFill>
                        <a:latin typeface="+mn-lt"/>
                        <a:ea typeface="+mn-ea"/>
                        <a:cs typeface="+mn-cs"/>
                      </a:endParaRPr>
                    </a:p>
                  </a:txBody>
                  <a:tcPr marL="45720" marR="45720" anchor="ctr"/>
                </a:tc>
                <a:extLst>
                  <a:ext uri="{0D108BD9-81ED-4DB2-BD59-A6C34878D82A}">
                    <a16:rowId xmlns:a16="http://schemas.microsoft.com/office/drawing/2014/main" val="1848090846"/>
                  </a:ext>
                </a:extLst>
              </a:tr>
              <a:tr h="350126">
                <a:tc>
                  <a:txBody>
                    <a:bodyPr/>
                    <a:lstStyle/>
                    <a:p>
                      <a:r>
                        <a:rPr lang="en-US" sz="900" dirty="0">
                          <a:solidFill>
                            <a:schemeClr val="tx1"/>
                          </a:solidFill>
                        </a:rPr>
                        <a:t>Dongying Guo’an Chemical</a:t>
                      </a:r>
                      <a:endParaRPr lang="en-US" sz="900" dirty="0">
                        <a:solidFill>
                          <a:schemeClr val="tx1"/>
                        </a:solidFill>
                        <a:latin typeface="+mn-lt"/>
                      </a:endParaRPr>
                    </a:p>
                  </a:txBody>
                  <a:tcPr marL="45720" marR="0" marT="0" marB="0" anchor="ctr"/>
                </a:tc>
                <a:tc>
                  <a:txBody>
                    <a:bodyPr/>
                    <a:lstStyle/>
                    <a:p>
                      <a:pPr algn="ctr"/>
                      <a:r>
                        <a:rPr lang="en-US" sz="900" dirty="0">
                          <a:solidFill>
                            <a:schemeClr val="tx1"/>
                          </a:solidFill>
                        </a:rPr>
                        <a:t>200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135</a:t>
                      </a:r>
                      <a:endParaRPr lang="en-US" sz="900" dirty="0">
                        <a:solidFill>
                          <a:schemeClr val="tx1"/>
                        </a:solidFill>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dirty="0">
                          <a:solidFill>
                            <a:schemeClr val="tx1"/>
                          </a:solidFill>
                        </a:rPr>
                        <a:t>80</a:t>
                      </a:r>
                      <a:endParaRPr lang="en-US" altLang="zh-CN" sz="900" dirty="0">
                        <a:solidFill>
                          <a:schemeClr val="tx1"/>
                        </a:solidFill>
                        <a:latin typeface="+mn-lt"/>
                      </a:endParaRPr>
                    </a:p>
                  </a:txBody>
                  <a:tcPr marL="45720" marR="45720" anchor="ctr"/>
                </a:tc>
                <a:extLst>
                  <a:ext uri="{0D108BD9-81ED-4DB2-BD59-A6C34878D82A}">
                    <a16:rowId xmlns:a16="http://schemas.microsoft.com/office/drawing/2014/main" val="3679107894"/>
                  </a:ext>
                </a:extLst>
              </a:tr>
              <a:tr h="350126">
                <a:tc>
                  <a:txBody>
                    <a:bodyPr/>
                    <a:lstStyle/>
                    <a:p>
                      <a:r>
                        <a:rPr lang="en-US" sz="900" dirty="0">
                          <a:solidFill>
                            <a:schemeClr val="tx1"/>
                          </a:solidFill>
                        </a:rPr>
                        <a:t>Yantai Liheng Environmental Technology</a:t>
                      </a:r>
                      <a:endParaRPr lang="en-US" sz="900" dirty="0">
                        <a:solidFill>
                          <a:schemeClr val="tx1"/>
                        </a:solidFill>
                        <a:latin typeface="+mn-lt"/>
                      </a:endParaRPr>
                    </a:p>
                  </a:txBody>
                  <a:tcPr marL="45720" marR="0" marT="0" marB="0" anchor="ctr"/>
                </a:tc>
                <a:tc>
                  <a:txBody>
                    <a:bodyPr/>
                    <a:lstStyle/>
                    <a:p>
                      <a:pPr algn="ctr"/>
                      <a:r>
                        <a:rPr lang="en-US" sz="900" dirty="0">
                          <a:solidFill>
                            <a:schemeClr val="tx1"/>
                          </a:solidFill>
                        </a:rPr>
                        <a:t>100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60</a:t>
                      </a:r>
                      <a:endParaRPr lang="en-US" sz="900" dirty="0">
                        <a:solidFill>
                          <a:schemeClr val="tx1"/>
                        </a:solidFill>
                        <a:latin typeface="+mn-lt"/>
                      </a:endParaRPr>
                    </a:p>
                  </a:txBody>
                  <a:tcPr marL="45720" marR="45720" anchor="ctr"/>
                </a:tc>
                <a:extLst>
                  <a:ext uri="{0D108BD9-81ED-4DB2-BD59-A6C34878D82A}">
                    <a16:rowId xmlns:a16="http://schemas.microsoft.com/office/drawing/2014/main" val="310905082"/>
                  </a:ext>
                </a:extLst>
              </a:tr>
              <a:tr h="350126">
                <a:tc>
                  <a:txBody>
                    <a:bodyPr/>
                    <a:lstStyle/>
                    <a:p>
                      <a:r>
                        <a:rPr lang="en-US" sz="900" dirty="0">
                          <a:solidFill>
                            <a:schemeClr val="tx1"/>
                          </a:solidFill>
                        </a:rPr>
                        <a:t>Zibo Zhongtai Environmental Technology</a:t>
                      </a:r>
                      <a:endParaRPr lang="en-US" sz="900" dirty="0">
                        <a:solidFill>
                          <a:schemeClr val="tx1"/>
                        </a:solidFill>
                        <a:latin typeface="+mn-lt"/>
                      </a:endParaRPr>
                    </a:p>
                  </a:txBody>
                  <a:tcPr marL="45720" marR="0" marT="0" marB="0" anchor="ctr"/>
                </a:tc>
                <a:tc>
                  <a:txBody>
                    <a:bodyPr/>
                    <a:lstStyle/>
                    <a:p>
                      <a:pPr algn="ctr"/>
                      <a:r>
                        <a:rPr lang="en-US" sz="900" dirty="0">
                          <a:solidFill>
                            <a:schemeClr val="tx1"/>
                          </a:solidFill>
                        </a:rPr>
                        <a:t>100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60</a:t>
                      </a:r>
                      <a:endParaRPr lang="en-US" sz="900" dirty="0">
                        <a:solidFill>
                          <a:schemeClr val="tx1"/>
                        </a:solidFill>
                        <a:latin typeface="+mn-lt"/>
                      </a:endParaRPr>
                    </a:p>
                  </a:txBody>
                  <a:tcPr marL="45720" marR="45720" anchor="ctr"/>
                </a:tc>
                <a:extLst>
                  <a:ext uri="{0D108BD9-81ED-4DB2-BD59-A6C34878D82A}">
                    <a16:rowId xmlns:a16="http://schemas.microsoft.com/office/drawing/2014/main" val="2507219846"/>
                  </a:ext>
                </a:extLst>
              </a:tr>
              <a:tr h="350126">
                <a:tc>
                  <a:txBody>
                    <a:bodyPr/>
                    <a:lstStyle/>
                    <a:p>
                      <a:r>
                        <a:rPr lang="en-US" sz="900" dirty="0">
                          <a:solidFill>
                            <a:schemeClr val="tx1"/>
                          </a:solidFill>
                        </a:rPr>
                        <a:t>Yantai Qisheng Petrochemical</a:t>
                      </a:r>
                      <a:endParaRPr lang="en-US" sz="900" dirty="0">
                        <a:solidFill>
                          <a:schemeClr val="tx1"/>
                        </a:solidFill>
                        <a:latin typeface="+mn-lt"/>
                      </a:endParaRPr>
                    </a:p>
                  </a:txBody>
                  <a:tcPr marL="45720" marR="0" marT="0" marB="0" anchor="ctr"/>
                </a:tc>
                <a:tc>
                  <a:txBody>
                    <a:bodyPr/>
                    <a:lstStyle/>
                    <a:p>
                      <a:pPr algn="ctr"/>
                      <a:r>
                        <a:rPr lang="en-US" sz="900" dirty="0">
                          <a:solidFill>
                            <a:schemeClr val="tx1"/>
                          </a:solidFill>
                        </a:rPr>
                        <a:t>100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40</a:t>
                      </a:r>
                      <a:endParaRPr lang="en-US" sz="900" dirty="0">
                        <a:solidFill>
                          <a:schemeClr val="tx1"/>
                        </a:solidFill>
                        <a:latin typeface="+mn-lt"/>
                      </a:endParaRPr>
                    </a:p>
                  </a:txBody>
                  <a:tcPr marL="45720" marR="45720" anchor="ctr"/>
                </a:tc>
                <a:extLst>
                  <a:ext uri="{0D108BD9-81ED-4DB2-BD59-A6C34878D82A}">
                    <a16:rowId xmlns:a16="http://schemas.microsoft.com/office/drawing/2014/main" val="727475684"/>
                  </a:ext>
                </a:extLst>
              </a:tr>
              <a:tr h="350126">
                <a:tc>
                  <a:txBody>
                    <a:bodyPr/>
                    <a:lstStyle/>
                    <a:p>
                      <a:r>
                        <a:rPr lang="en-US" sz="900" dirty="0">
                          <a:solidFill>
                            <a:schemeClr val="tx1"/>
                          </a:solidFill>
                        </a:rPr>
                        <a:t>Shanxi Kejiada Energy</a:t>
                      </a:r>
                      <a:endParaRPr lang="en-US" sz="900" dirty="0">
                        <a:solidFill>
                          <a:schemeClr val="tx1"/>
                        </a:solidFill>
                        <a:latin typeface="+mn-lt"/>
                      </a:endParaRPr>
                    </a:p>
                  </a:txBody>
                  <a:tcPr marL="45720" marR="0" marT="0" marB="0" anchor="ctr"/>
                </a:tc>
                <a:tc>
                  <a:txBody>
                    <a:bodyPr/>
                    <a:lstStyle/>
                    <a:p>
                      <a:pPr algn="ctr"/>
                      <a:r>
                        <a:rPr lang="en-US" sz="900" dirty="0">
                          <a:solidFill>
                            <a:schemeClr val="tx1"/>
                          </a:solidFill>
                        </a:rPr>
                        <a:t>100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65</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48</a:t>
                      </a:r>
                      <a:endParaRPr lang="en-US" sz="900" dirty="0">
                        <a:solidFill>
                          <a:schemeClr val="tx1"/>
                        </a:solidFill>
                        <a:latin typeface="+mn-lt"/>
                      </a:endParaRPr>
                    </a:p>
                  </a:txBody>
                  <a:tcPr marL="45720" marR="45720" anchor="ctr"/>
                </a:tc>
                <a:extLst>
                  <a:ext uri="{0D108BD9-81ED-4DB2-BD59-A6C34878D82A}">
                    <a16:rowId xmlns:a16="http://schemas.microsoft.com/office/drawing/2014/main" val="204296422"/>
                  </a:ext>
                </a:extLst>
              </a:tr>
              <a:tr h="350126">
                <a:tc>
                  <a:txBody>
                    <a:bodyPr/>
                    <a:lstStyle/>
                    <a:p>
                      <a:r>
                        <a:rPr lang="en-US" sz="900" dirty="0">
                          <a:solidFill>
                            <a:schemeClr val="tx1"/>
                          </a:solidFill>
                        </a:rPr>
                        <a:t>Inner Mongolia Chengrun Energy Technology</a:t>
                      </a:r>
                      <a:endParaRPr lang="en-US" sz="900" dirty="0">
                        <a:solidFill>
                          <a:schemeClr val="tx1"/>
                        </a:solidFill>
                        <a:latin typeface="+mn-lt"/>
                      </a:endParaRPr>
                    </a:p>
                  </a:txBody>
                  <a:tcPr marL="45720" marR="0" marT="0" marB="0" anchor="ctr"/>
                </a:tc>
                <a:tc>
                  <a:txBody>
                    <a:bodyPr/>
                    <a:lstStyle/>
                    <a:p>
                      <a:pPr algn="ctr"/>
                      <a:r>
                        <a:rPr lang="en-US" sz="900" dirty="0">
                          <a:solidFill>
                            <a:schemeClr val="tx1"/>
                          </a:solidFill>
                        </a:rPr>
                        <a:t>100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24</a:t>
                      </a:r>
                      <a:endParaRPr lang="en-US" sz="900" dirty="0">
                        <a:solidFill>
                          <a:schemeClr val="tx1"/>
                        </a:solidFill>
                        <a:latin typeface="+mn-lt"/>
                      </a:endParaRPr>
                    </a:p>
                  </a:txBody>
                  <a:tcPr marL="45720" marR="45720" anchor="ctr"/>
                </a:tc>
                <a:extLst>
                  <a:ext uri="{0D108BD9-81ED-4DB2-BD59-A6C34878D82A}">
                    <a16:rowId xmlns:a16="http://schemas.microsoft.com/office/drawing/2014/main" val="1497154565"/>
                  </a:ext>
                </a:extLst>
              </a:tr>
              <a:tr h="350126">
                <a:tc>
                  <a:txBody>
                    <a:bodyPr/>
                    <a:lstStyle/>
                    <a:p>
                      <a:r>
                        <a:rPr lang="en-US" sz="900" dirty="0">
                          <a:solidFill>
                            <a:schemeClr val="tx1"/>
                          </a:solidFill>
                        </a:rPr>
                        <a:t>Xinjiang Juli Environment Protection Tech.-a</a:t>
                      </a:r>
                      <a:endParaRPr lang="en-US" sz="900" dirty="0">
                        <a:solidFill>
                          <a:schemeClr val="tx1"/>
                        </a:solidFill>
                        <a:latin typeface="+mn-lt"/>
                      </a:endParaRPr>
                    </a:p>
                  </a:txBody>
                  <a:tcPr marL="45720" marR="0" marT="0" marB="0" anchor="ctr"/>
                </a:tc>
                <a:tc>
                  <a:txBody>
                    <a:bodyPr/>
                    <a:lstStyle/>
                    <a:p>
                      <a:pPr algn="ctr"/>
                      <a:r>
                        <a:rPr lang="en-US" altLang="zh-CN" sz="900" dirty="0"/>
                        <a:t>50</a:t>
                      </a:r>
                      <a:endParaRPr lang="zh-CN" altLang="en-US" sz="900">
                        <a:latin typeface="+mn-lt"/>
                      </a:endParaRPr>
                    </a:p>
                  </a:txBody>
                  <a:tcPr anchor="ctr"/>
                </a:tc>
                <a:tc>
                  <a:txBody>
                    <a:bodyPr/>
                    <a:lstStyle/>
                    <a:p>
                      <a:pPr algn="ctr"/>
                      <a:r>
                        <a:rPr lang="en-US" altLang="zh-CN" sz="900" dirty="0"/>
                        <a:t>33</a:t>
                      </a:r>
                      <a:endParaRPr lang="zh-CN" altLang="en-US" sz="9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dirty="0"/>
                        <a:t>7</a:t>
                      </a:r>
                      <a:endParaRPr lang="zh-CN" altLang="en-US" sz="900" dirty="0">
                        <a:latin typeface="+mn-lt"/>
                      </a:endParaRPr>
                    </a:p>
                  </a:txBody>
                  <a:tcPr marL="45720" marR="45720" anchor="ctr"/>
                </a:tc>
                <a:extLst>
                  <a:ext uri="{0D108BD9-81ED-4DB2-BD59-A6C34878D82A}">
                    <a16:rowId xmlns:a16="http://schemas.microsoft.com/office/drawing/2014/main" val="3259050483"/>
                  </a:ext>
                </a:extLst>
              </a:tr>
              <a:tr h="350126">
                <a:tc>
                  <a:txBody>
                    <a:bodyPr/>
                    <a:lstStyle/>
                    <a:p>
                      <a:r>
                        <a:rPr lang="en-US" sz="900" dirty="0">
                          <a:solidFill>
                            <a:schemeClr val="tx1"/>
                          </a:solidFill>
                        </a:rPr>
                        <a:t>All other-b</a:t>
                      </a:r>
                      <a:endParaRPr lang="en-US" sz="900" dirty="0">
                        <a:solidFill>
                          <a:schemeClr val="tx1"/>
                        </a:solidFill>
                        <a:latin typeface="+mn-lt"/>
                      </a:endParaRPr>
                    </a:p>
                  </a:txBody>
                  <a:tcPr marL="45720" marR="0" marT="0" marB="0" anchor="ctr"/>
                </a:tc>
                <a:tc>
                  <a:txBody>
                    <a:bodyPr/>
                    <a:lstStyle/>
                    <a:p>
                      <a:pPr algn="ctr"/>
                      <a:r>
                        <a:rPr lang="en-US" sz="900" dirty="0">
                          <a:solidFill>
                            <a:schemeClr val="tx1"/>
                          </a:solidFill>
                        </a:rPr>
                        <a:t>890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592</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278</a:t>
                      </a:r>
                      <a:endParaRPr lang="en-US" sz="900" dirty="0">
                        <a:solidFill>
                          <a:schemeClr val="tx1"/>
                        </a:solidFill>
                        <a:latin typeface="+mn-lt"/>
                      </a:endParaRPr>
                    </a:p>
                  </a:txBody>
                  <a:tcPr marL="45720" marR="45720" anchor="ctr"/>
                </a:tc>
                <a:extLst>
                  <a:ext uri="{0D108BD9-81ED-4DB2-BD59-A6C34878D82A}">
                    <a16:rowId xmlns:a16="http://schemas.microsoft.com/office/drawing/2014/main" val="4235197012"/>
                  </a:ext>
                </a:extLst>
              </a:tr>
              <a:tr h="350126">
                <a:tc>
                  <a:txBody>
                    <a:bodyPr/>
                    <a:lstStyle/>
                    <a:p>
                      <a:r>
                        <a:rPr lang="en-US" sz="900" b="1" dirty="0">
                          <a:solidFill>
                            <a:schemeClr val="tx1"/>
                          </a:solidFill>
                        </a:rPr>
                        <a:t>Total</a:t>
                      </a:r>
                      <a:endParaRPr lang="en-US" sz="900" b="1" dirty="0">
                        <a:solidFill>
                          <a:schemeClr val="tx1"/>
                        </a:solidFill>
                        <a:latin typeface="+mn-lt"/>
                      </a:endParaRPr>
                    </a:p>
                  </a:txBody>
                  <a:tcPr marL="45720" marR="0" marT="0" marB="0" anchor="ctr"/>
                </a:tc>
                <a:tc>
                  <a:txBody>
                    <a:bodyPr/>
                    <a:lstStyle/>
                    <a:p>
                      <a:pPr algn="ctr"/>
                      <a:r>
                        <a:rPr lang="en-US" sz="900" b="1" dirty="0">
                          <a:solidFill>
                            <a:schemeClr val="tx1"/>
                          </a:solidFill>
                        </a:rPr>
                        <a:t>2,000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1,340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797</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869931867"/>
                  </a:ext>
                </a:extLst>
              </a:tr>
              <a:tr h="492027">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a- Group II re-refinery.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b- Includies Auhui Guofu Lubricant Industry, Chedi Chemical Industry, Jiean New Energy Tech, Changzhou Finas, Zhuhai Clean Oil Petrochemical, Dingshen Petrochemical, Shanxi Jiahe Environment Tech, Huayang Changqing, etc.</a:t>
                      </a:r>
                      <a:endParaRPr lang="en-US" sz="900" dirty="0">
                        <a:solidFill>
                          <a:schemeClr val="tx1"/>
                        </a:solidFill>
                        <a:latin typeface="+mn-lt"/>
                      </a:endParaRPr>
                    </a:p>
                  </a:txBody>
                  <a:tcPr marL="45720" marR="0" marT="0" marB="0" anchor="ct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extLst>
                  <a:ext uri="{0D108BD9-81ED-4DB2-BD59-A6C34878D82A}">
                    <a16:rowId xmlns:a16="http://schemas.microsoft.com/office/drawing/2014/main" val="3044624929"/>
                  </a:ext>
                </a:extLst>
              </a:tr>
            </a:tbl>
          </a:graphicData>
        </a:graphic>
      </p:graphicFrame>
      <p:sp>
        <p:nvSpPr>
          <p:cNvPr id="9" name="Content Placeholder 2">
            <a:extLst>
              <a:ext uri="{FF2B5EF4-FFF2-40B4-BE49-F238E27FC236}">
                <a16:creationId xmlns:a16="http://schemas.microsoft.com/office/drawing/2014/main" id="{FF2F8133-139D-41B7-804F-20FFA1A95548}"/>
              </a:ext>
            </a:extLst>
          </p:cNvPr>
          <p:cNvSpPr txBox="1">
            <a:spLocks/>
          </p:cNvSpPr>
          <p:nvPr/>
        </p:nvSpPr>
        <p:spPr>
          <a:xfrm>
            <a:off x="569395" y="946229"/>
            <a:ext cx="4313323" cy="4636526"/>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In 2020, 797 KT re-refined basestocks were produced in China, which is 18% higher than the total production amount in 2018, despite a decline in used oil collection volume due to pandemic. The growing trend indicates that re-refining has emerged as the main disposal method of used oil, mainly driven by the higher profitability of re-refined basestocks than industrial fuels. </a:t>
            </a:r>
          </a:p>
          <a:p>
            <a:endParaRPr lang="en-US" altLang="zh-CN" dirty="0"/>
          </a:p>
          <a:p>
            <a:r>
              <a:rPr lang="en-US" altLang="zh-CN" dirty="0"/>
              <a:t>In China, about 40–50 re-refiners were operating with an annual re-refining capacity at 1,340 kilotonnes as of 2020. Among them, two are large re-refiners with an annual feed capacity of over 200 kilotonnes. Around 10–15 are midsized re-refiners with a feed capacity between 50 and 100 kilotonnes. The rest 30~45 are small re-refiners with an annual feed capacity of smaller than 50 kilotonnes, mostly about 10 </a:t>
            </a:r>
            <a:r>
              <a:rPr lang="en-US" altLang="zh-CN" dirty="0" err="1"/>
              <a:t>kilotonnes</a:t>
            </a:r>
            <a:r>
              <a:rPr lang="en-US" altLang="zh-CN" dirty="0"/>
              <a:t>.</a:t>
            </a:r>
          </a:p>
          <a:p>
            <a:endParaRPr lang="en-US" altLang="zh-CN" dirty="0"/>
          </a:p>
          <a:p>
            <a:r>
              <a:rPr lang="en-US" altLang="zh-CN" dirty="0"/>
              <a:t>Regarding re-refining technologies, N-Methyl Pyrrolidinone (NMP) solvent after distillation is popular among all re-refiners, whereas distillation methods vary among different-sized re-refiners. Large and medium-sized re-refiners choose atmospheric vacuum distillation, some small ones use molecular distillation that operates at a lower distillation temperature. Kettle-type distillation has gradually been phased out of the market due to low-quality end products.</a:t>
            </a:r>
          </a:p>
        </p:txBody>
      </p:sp>
      <p:grpSp>
        <p:nvGrpSpPr>
          <p:cNvPr id="6" name="Group 5">
            <a:extLst>
              <a:ext uri="{FF2B5EF4-FFF2-40B4-BE49-F238E27FC236}">
                <a16:creationId xmlns:a16="http://schemas.microsoft.com/office/drawing/2014/main" id="{A1CA75B4-3208-4332-B4F3-58CA39D4C712}"/>
              </a:ext>
            </a:extLst>
          </p:cNvPr>
          <p:cNvGrpSpPr/>
          <p:nvPr/>
        </p:nvGrpSpPr>
        <p:grpSpPr>
          <a:xfrm>
            <a:off x="10256149" y="6160664"/>
            <a:ext cx="1090782" cy="246221"/>
            <a:chOff x="10831993" y="6206610"/>
            <a:chExt cx="1090782" cy="246221"/>
          </a:xfrm>
        </p:grpSpPr>
        <p:sp>
          <p:nvSpPr>
            <p:cNvPr id="7" name="Freeform: Shape 6">
              <a:extLst>
                <a:ext uri="{FF2B5EF4-FFF2-40B4-BE49-F238E27FC236}">
                  <a16:creationId xmlns:a16="http://schemas.microsoft.com/office/drawing/2014/main" id="{8B63A7AD-36AB-48C3-B275-567727CBEF31}"/>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639267C6-A37F-4159-8FA9-BF069D4FFC70}"/>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401621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lIns="91440" tIns="45720" rIns="91440" bIns="45720" anchor="ctr" anchorCtr="0">
            <a:spAutoFit/>
          </a:bodyPr>
          <a:lstStyle/>
          <a:p>
            <a:r>
              <a:rPr lang="en-US">
                <a:latin typeface="Lucida Sans"/>
              </a:rPr>
              <a:t>Introduction</a:t>
            </a:r>
            <a:endParaRPr lang="en-US"/>
          </a:p>
        </p:txBody>
      </p:sp>
      <p:sp>
        <p:nvSpPr>
          <p:cNvPr id="4" name="Content Placeholder 3">
            <a:extLst>
              <a:ext uri="{FF2B5EF4-FFF2-40B4-BE49-F238E27FC236}">
                <a16:creationId xmlns:a16="http://schemas.microsoft.com/office/drawing/2014/main" id="{53C60169-2BF5-45F5-ABE1-3E91064C3E64}"/>
              </a:ext>
            </a:extLst>
          </p:cNvPr>
          <p:cNvSpPr>
            <a:spLocks noGrp="1"/>
          </p:cNvSpPr>
          <p:nvPr>
            <p:ph sz="quarter" idx="13"/>
          </p:nvPr>
        </p:nvSpPr>
        <p:spPr>
          <a:xfrm>
            <a:off x="569396" y="975616"/>
            <a:ext cx="10972800" cy="3182281"/>
          </a:xfrm>
        </p:spPr>
        <p:txBody>
          <a:bodyPr/>
          <a:lstStyle/>
          <a:p>
            <a:r>
              <a:rPr lang="en-US" altLang="zh-CN">
                <a:latin typeface="+mn-lt"/>
              </a:rPr>
              <a:t>This chapter summarizes key findings from Kline &amp; Company’s comprehensive study of the market for used oils and the market for re-refined </a:t>
            </a:r>
            <a:r>
              <a:rPr lang="en-US" altLang="zh-CN" err="1">
                <a:latin typeface="+mn-lt"/>
              </a:rPr>
              <a:t>basestocks</a:t>
            </a:r>
            <a:r>
              <a:rPr lang="en-US" altLang="zh-CN">
                <a:latin typeface="+mn-lt"/>
              </a:rPr>
              <a:t> in seven regions or countries. It also summarizes regulations related to used oil collection, transportation, disposal, and re-refining in the additional four countries covered briefly in this study.</a:t>
            </a:r>
          </a:p>
          <a:p>
            <a:endParaRPr lang="en-US" altLang="zh-CN">
              <a:latin typeface="+mn-lt"/>
            </a:endParaRPr>
          </a:p>
          <a:p>
            <a:r>
              <a:rPr lang="en-US" altLang="zh-CN">
                <a:latin typeface="+mn-lt"/>
              </a:rPr>
              <a:t>Finished lubricants are unique among refinery products, as they are not consumed during their use. Most lubricants are not destroyed during their service life. They degrade and accumulate contaminants during operation, causing them to lose their efficacy as lubricants. At the end of their service life, lubricants have to be replaced, and the original lubricant that is drained from a vehicle or a piece of industrial equipment is referred to as “used oil.” The amount of used oil generated and the type of contaminants that it contains are dependent on the lubricant type and service conditions.</a:t>
            </a:r>
          </a:p>
          <a:p>
            <a:endParaRPr lang="en-US" altLang="zh-CN">
              <a:latin typeface="+mn-lt"/>
            </a:endParaRPr>
          </a:p>
          <a:p>
            <a:r>
              <a:rPr lang="en-US" altLang="zh-CN">
                <a:latin typeface="+mn-lt"/>
              </a:rPr>
              <a:t>The U.S. Environmental Protection Agency (EPA) defines used oil for regulatory purposes as “any oil that has been refined from crude oil or any synthetic oil that has been used and, as a result of such use, tends to get contaminated by physical and chemical impurities.” </a:t>
            </a:r>
          </a:p>
          <a:p>
            <a:endParaRPr lang="en-US" altLang="zh-CN">
              <a:latin typeface="+mn-lt"/>
            </a:endParaRPr>
          </a:p>
          <a:p>
            <a:r>
              <a:rPr lang="en-US" altLang="zh-CN">
                <a:latin typeface="+mn-lt"/>
              </a:rPr>
              <a:t>Three main criteria determine if a substance is a “used oil” or not: origin, use, and contaminants. The oil should have origins in crude oil or synthetic materials; hence, animal and vegetable oils are not classified as used oils. Secondly, the oil has to be used in operation. Unused waste oils, such as bottom clean-out waste from virgin fuel storage tanks and virgin fuel oils which are spilled, are not classified as used oils. Thirdly, the oil has to be contaminated due to use with physical (wear metals, sludge, and soot) and chemical (solvents, halogens, water, and fuel) contaminants. Also excluded from the EPA definition of used oil are products such as antifreeze, kerosene, and various solvents. This definition of used oils is followed in the study.</a:t>
            </a:r>
            <a:endParaRPr lang="en-IN">
              <a:latin typeface="+mn-lt"/>
            </a:endParaRPr>
          </a:p>
        </p:txBody>
      </p:sp>
    </p:spTree>
    <p:custDataLst>
      <p:tags r:id="rId1"/>
    </p:custDataLst>
    <p:extLst>
      <p:ext uri="{BB962C8B-B14F-4D97-AF65-F5344CB8AC3E}">
        <p14:creationId xmlns:p14="http://schemas.microsoft.com/office/powerpoint/2010/main" val="21236227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Re-refining </a:t>
            </a:r>
          </a:p>
        </p:txBody>
      </p:sp>
      <p:sp>
        <p:nvSpPr>
          <p:cNvPr id="9" name="Content Placeholder 2">
            <a:extLst>
              <a:ext uri="{FF2B5EF4-FFF2-40B4-BE49-F238E27FC236}">
                <a16:creationId xmlns:a16="http://schemas.microsoft.com/office/drawing/2014/main" id="{FF2F8133-139D-41B7-804F-20FFA1A95548}"/>
              </a:ext>
            </a:extLst>
          </p:cNvPr>
          <p:cNvSpPr txBox="1">
            <a:spLocks/>
          </p:cNvSpPr>
          <p:nvPr/>
        </p:nvSpPr>
        <p:spPr>
          <a:xfrm>
            <a:off x="569395" y="905491"/>
            <a:ext cx="10972800" cy="2351285"/>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Re-refiners primarily produce Group I basestocks. The key barrier to producing Group II basestocks is the high fixed investment and operation cost of hydrogenation facilities. However, some re-refiners, such as Changzhou Finas, Zibo Zhongtai, and Xinjiang Juli, have plans for upgrading to Group II basestocks production considering higher selling prices of Group II basestocks, around CNY 1,000 (USD 154) per tonne more than re-refined Group I basestocks, as well as less hazardous waste emitted during production process. For instance, Xinjiang Juli Environmental Protection Technology currently has an annual production capacity of 33 kilotonnes Group II re-refined basestocks at a yield rate of 65%.</a:t>
            </a:r>
          </a:p>
          <a:p>
            <a:r>
              <a:rPr lang="en-US" altLang="zh-CN" dirty="0"/>
              <a:t>Re-refined Group I basestocks are mainly sold to local small and medium-sized lubricant blenders via contracts. The price of re-refined basestocks fluctuates with the price of crude oil but is about CNY 200-500 (USD 31 to 77) per tonne cheaper than virgin basestocks. </a:t>
            </a:r>
          </a:p>
          <a:p>
            <a:r>
              <a:rPr lang="en-US" altLang="zh-CN" dirty="0"/>
              <a:t>A majority of re-refiners operate open-loop re-refining businesses by selling re-refined basestocks only. Recently, the closed-loop business model has become an emerging trend. In this business model, re-refiners collect used oil from lubricant customers and produce re-refined basestocks, which are used to produce finished lubricants and then sold to the customers from whom they purchase used oil. To maximize profit margins, some leading re-refiners have moved or attempted to move downstream into selling finished lubricants to the same customer from where they purchase used oil, which completes a closed-loop re-refining business. Currently, in</a:t>
            </a:r>
            <a:r>
              <a:rPr lang="zh-CN" altLang="en-US" dirty="0"/>
              <a:t> </a:t>
            </a:r>
            <a:r>
              <a:rPr lang="en-US" altLang="zh-CN" dirty="0"/>
              <a:t>Shandong province, Zibo Zhongtai and Yantai Liheng both operate closed-loop re-refining businesses, representing nearly 20% of overall businesses each.</a:t>
            </a:r>
          </a:p>
        </p:txBody>
      </p:sp>
      <p:pic>
        <p:nvPicPr>
          <p:cNvPr id="6" name="图片 5">
            <a:extLst>
              <a:ext uri="{FF2B5EF4-FFF2-40B4-BE49-F238E27FC236}">
                <a16:creationId xmlns:a16="http://schemas.microsoft.com/office/drawing/2014/main" id="{AF599D5C-ED7A-4096-A37F-E45885DF2E55}"/>
              </a:ext>
            </a:extLst>
          </p:cNvPr>
          <p:cNvPicPr/>
          <p:nvPr/>
        </p:nvPicPr>
        <p:blipFill rotWithShape="1">
          <a:blip r:embed="rId3"/>
          <a:srcRect t="7125" b="7317"/>
          <a:stretch/>
        </p:blipFill>
        <p:spPr bwMode="auto">
          <a:xfrm>
            <a:off x="2600325" y="3667125"/>
            <a:ext cx="6991351" cy="2700337"/>
          </a:xfrm>
          <a:prstGeom prst="rect">
            <a:avLst/>
          </a:prstGeom>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9D47C998-B5DA-4B1C-9409-6DAA6B65C266}"/>
              </a:ext>
            </a:extLst>
          </p:cNvPr>
          <p:cNvSpPr txBox="1"/>
          <p:nvPr/>
        </p:nvSpPr>
        <p:spPr>
          <a:xfrm>
            <a:off x="3829123" y="3405515"/>
            <a:ext cx="4533755" cy="246221"/>
          </a:xfrm>
          <a:prstGeom prst="rect">
            <a:avLst/>
          </a:prstGeom>
          <a:noFill/>
        </p:spPr>
        <p:txBody>
          <a:bodyPr wrap="square">
            <a:spAutoFit/>
          </a:bodyPr>
          <a:lstStyle/>
          <a:p>
            <a:pPr algn="ctr"/>
            <a:r>
              <a:rPr lang="en-US" altLang="zh-CN" sz="1000" b="1" dirty="0">
                <a:solidFill>
                  <a:schemeClr val="accent1"/>
                </a:solidFill>
              </a:rPr>
              <a:t>A CLOSED LOOP USED OIL RE-REFINING BUSINESS MODEL, 2020</a:t>
            </a:r>
            <a:endParaRPr lang="zh-CN" altLang="en-US" sz="1000" b="1" dirty="0">
              <a:solidFill>
                <a:schemeClr val="accent1"/>
              </a:solidFill>
            </a:endParaRPr>
          </a:p>
        </p:txBody>
      </p:sp>
    </p:spTree>
    <p:custDataLst>
      <p:tags r:id="rId1"/>
    </p:custDataLst>
    <p:extLst>
      <p:ext uri="{BB962C8B-B14F-4D97-AF65-F5344CB8AC3E}">
        <p14:creationId xmlns:p14="http://schemas.microsoft.com/office/powerpoint/2010/main" val="14934797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D0D1F38-28B9-45DF-80E8-1EFC128730B2}"/>
              </a:ext>
            </a:extLst>
          </p:cNvPr>
          <p:cNvSpPr/>
          <p:nvPr/>
        </p:nvSpPr>
        <p:spPr>
          <a:xfrm>
            <a:off x="630295" y="1244056"/>
            <a:ext cx="4868862" cy="4737644"/>
          </a:xfrm>
          <a:prstGeom prst="roundRect">
            <a:avLst>
              <a:gd name="adj" fmla="val 4474"/>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buClr>
                <a:srgbClr val="27638E"/>
              </a:buClr>
              <a:buSzPct val="110000"/>
              <a:defRPr/>
            </a:pPr>
            <a:r>
              <a:rPr lang="en-US" altLang="zh-CN" sz="1200" b="1" dirty="0">
                <a:solidFill>
                  <a:schemeClr val="accent1"/>
                </a:solidFill>
              </a:rPr>
              <a:t>Company Overview</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Ownership: </a:t>
            </a:r>
            <a:r>
              <a:rPr lang="en-US" altLang="zh-CN" sz="900" dirty="0">
                <a:solidFill>
                  <a:srgbClr val="000000"/>
                </a:solidFill>
              </a:rPr>
              <a:t>Private. 90% owned by Huichuan Zhao, 10% owned by Long Zhao.</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CEO: </a:t>
            </a:r>
            <a:r>
              <a:rPr lang="en-US" altLang="zh-CN" sz="900" dirty="0">
                <a:solidFill>
                  <a:srgbClr val="000000"/>
                </a:solidFill>
              </a:rPr>
              <a:t>Huichuan Zhao</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Location</a:t>
            </a:r>
            <a:r>
              <a:rPr lang="en-US" altLang="zh-CN" sz="900" dirty="0">
                <a:solidFill>
                  <a:srgbClr val="000000"/>
                </a:solidFill>
              </a:rPr>
              <a:t>: Xinji, Hebei</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Employee number: </a:t>
            </a:r>
            <a:r>
              <a:rPr lang="en-US" altLang="zh-CN" sz="900" dirty="0">
                <a:solidFill>
                  <a:srgbClr val="000000"/>
                </a:solidFill>
              </a:rPr>
              <a:t>~600</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Business model: </a:t>
            </a:r>
            <a:r>
              <a:rPr lang="en-US" altLang="zh-CN" sz="900" dirty="0">
                <a:solidFill>
                  <a:srgbClr val="000000"/>
                </a:solidFill>
              </a:rPr>
              <a:t>open loop, covering used oil re-refining and lubricant blending</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Key technologies: </a:t>
            </a:r>
            <a:r>
              <a:rPr lang="en-US" altLang="zh-CN" sz="900" dirty="0">
                <a:solidFill>
                  <a:srgbClr val="000000"/>
                </a:solidFill>
              </a:rPr>
              <a:t>Atmospheric and vacuum distillation; molecular distillation; NMP solvent after distillation</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Main products: </a:t>
            </a:r>
            <a:r>
              <a:rPr lang="en-US" altLang="zh-CN" sz="900" dirty="0">
                <a:solidFill>
                  <a:srgbClr val="000000"/>
                </a:solidFill>
              </a:rPr>
              <a:t>Group I basestocks; lubricant, fatty acid methyl ester (biodiesel); asphalt plant (by-product)</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Activities: </a:t>
            </a:r>
            <a:r>
              <a:rPr lang="en-US" altLang="zh-CN" sz="900" dirty="0">
                <a:solidFill>
                  <a:srgbClr val="000000"/>
                </a:solidFill>
              </a:rPr>
              <a:t>Hebei </a:t>
            </a:r>
            <a:r>
              <a:rPr lang="en-US" altLang="zh-CN" sz="900" dirty="0" err="1">
                <a:solidFill>
                  <a:srgbClr val="000000"/>
                </a:solidFill>
              </a:rPr>
              <a:t>Jingu</a:t>
            </a:r>
            <a:r>
              <a:rPr lang="en-US" altLang="zh-CN" sz="900" dirty="0">
                <a:solidFill>
                  <a:srgbClr val="000000"/>
                </a:solidFill>
              </a:rPr>
              <a:t>, founded in 1987, owns two subsidiaries, Hebei Jingu New Energy and Hebei Jingu Plasticizer. The company registers a total annual production capacity of 150,000 tonnes re-refined basestocks and 250,000 tonnes biodiesel under the current Hazardous Waste Operation License. In 2011, Jingu started the lubricant blending business with an annual capacity of 50,000 tonnes, mainly producing gear oil, hydraulic oil, HDMO, and PCMO, etc. By-products of re-refining processes in the asphalt plant are mainly sold to fuel oil manufacturers.</a:t>
            </a:r>
          </a:p>
        </p:txBody>
      </p:sp>
      <p:sp>
        <p:nvSpPr>
          <p:cNvPr id="10" name="Title 1">
            <a:extLst>
              <a:ext uri="{FF2B5EF4-FFF2-40B4-BE49-F238E27FC236}">
                <a16:creationId xmlns:a16="http://schemas.microsoft.com/office/drawing/2014/main" id="{EBAAD7F0-C51B-4728-BD54-98E94DF75446}"/>
              </a:ext>
            </a:extLst>
          </p:cNvPr>
          <p:cNvSpPr>
            <a:spLocks noGrp="1"/>
          </p:cNvSpPr>
          <p:nvPr>
            <p:ph type="title"/>
          </p:nvPr>
        </p:nvSpPr>
        <p:spPr>
          <a:xfrm>
            <a:off x="569395" y="286403"/>
            <a:ext cx="10972800" cy="400110"/>
          </a:xfrm>
        </p:spPr>
        <p:txBody>
          <a:bodyPr/>
          <a:lstStyle/>
          <a:p>
            <a:r>
              <a:rPr lang="en-US" altLang="zh-CN" sz="2000" dirty="0">
                <a:solidFill>
                  <a:schemeClr val="tx1"/>
                </a:solidFill>
                <a:latin typeface="Lucida Sans" panose="020B0602030504020204" pitchFamily="34" charset="0"/>
              </a:rPr>
              <a:t>Hebei Jingu Recycling Resources Development</a:t>
            </a:r>
          </a:p>
        </p:txBody>
      </p:sp>
      <p:graphicFrame>
        <p:nvGraphicFramePr>
          <p:cNvPr id="14" name="Table 3">
            <a:extLst>
              <a:ext uri="{FF2B5EF4-FFF2-40B4-BE49-F238E27FC236}">
                <a16:creationId xmlns:a16="http://schemas.microsoft.com/office/drawing/2014/main" id="{15E2D886-A68D-42B3-8CFB-640EFE27CBF8}"/>
              </a:ext>
            </a:extLst>
          </p:cNvPr>
          <p:cNvGraphicFramePr>
            <a:graphicFrameLocks noGrp="1"/>
          </p:cNvGraphicFramePr>
          <p:nvPr/>
        </p:nvGraphicFramePr>
        <p:xfrm>
          <a:off x="6096000" y="1342214"/>
          <a:ext cx="5184775" cy="1516278"/>
        </p:xfrm>
        <a:graphic>
          <a:graphicData uri="http://schemas.openxmlformats.org/drawingml/2006/table">
            <a:tbl>
              <a:tblPr firstRow="1">
                <a:tableStyleId>{5C22544A-7EE6-4342-B048-85BDC9FD1C3A}</a:tableStyleId>
              </a:tblPr>
              <a:tblGrid>
                <a:gridCol w="1004979">
                  <a:extLst>
                    <a:ext uri="{9D8B030D-6E8A-4147-A177-3AD203B41FA5}">
                      <a16:colId xmlns:a16="http://schemas.microsoft.com/office/drawing/2014/main" val="1784737038"/>
                    </a:ext>
                  </a:extLst>
                </a:gridCol>
                <a:gridCol w="894806">
                  <a:extLst>
                    <a:ext uri="{9D8B030D-6E8A-4147-A177-3AD203B41FA5}">
                      <a16:colId xmlns:a16="http://schemas.microsoft.com/office/drawing/2014/main" val="1823383388"/>
                    </a:ext>
                  </a:extLst>
                </a:gridCol>
                <a:gridCol w="894806">
                  <a:extLst>
                    <a:ext uri="{9D8B030D-6E8A-4147-A177-3AD203B41FA5}">
                      <a16:colId xmlns:a16="http://schemas.microsoft.com/office/drawing/2014/main" val="3179253707"/>
                    </a:ext>
                  </a:extLst>
                </a:gridCol>
                <a:gridCol w="894806">
                  <a:extLst>
                    <a:ext uri="{9D8B030D-6E8A-4147-A177-3AD203B41FA5}">
                      <a16:colId xmlns:a16="http://schemas.microsoft.com/office/drawing/2014/main" val="2331960324"/>
                    </a:ext>
                  </a:extLst>
                </a:gridCol>
                <a:gridCol w="894806">
                  <a:extLst>
                    <a:ext uri="{9D8B030D-6E8A-4147-A177-3AD203B41FA5}">
                      <a16:colId xmlns:a16="http://schemas.microsoft.com/office/drawing/2014/main" val="2517212798"/>
                    </a:ext>
                  </a:extLst>
                </a:gridCol>
                <a:gridCol w="600572">
                  <a:extLst>
                    <a:ext uri="{9D8B030D-6E8A-4147-A177-3AD203B41FA5}">
                      <a16:colId xmlns:a16="http://schemas.microsoft.com/office/drawing/2014/main" val="314971463"/>
                    </a:ext>
                  </a:extLst>
                </a:gridCol>
              </a:tblGrid>
              <a:tr h="267634">
                <a:tc gridSpan="6">
                  <a:txBody>
                    <a:bodyPr/>
                    <a:lstStyle/>
                    <a:p>
                      <a:r>
                        <a:rPr lang="en-US" sz="900" dirty="0">
                          <a:latin typeface="+mn-lt"/>
                        </a:rPr>
                        <a:t>KEY RE-REFINERY ASSETS, 2020</a:t>
                      </a:r>
                    </a:p>
                  </a:txBody>
                  <a:tcPr marL="45720" marR="45720" anchor="ctr"/>
                </a:tc>
                <a:tc hMerge="1">
                  <a:txBody>
                    <a:bodyPr/>
                    <a:lstStyle/>
                    <a:p>
                      <a:endParaRPr lang="zh-CN" altLang="en-US"/>
                    </a:p>
                  </a:txBody>
                  <a:tcPr/>
                </a:tc>
                <a:tc hMerge="1">
                  <a:txBody>
                    <a:bodyPr/>
                    <a:lstStyle/>
                    <a:p>
                      <a:r>
                        <a:rPr lang="en-US" sz="1100">
                          <a:latin typeface="+mj-lt"/>
                        </a:rPr>
                        <a:t>Key Re-refinery Assets</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200">
                        <a:latin typeface="+mj-lt"/>
                      </a:endParaRPr>
                    </a:p>
                  </a:txBody>
                  <a:tcPr marL="45720" marR="45720" anchor="ctr"/>
                </a:tc>
                <a:extLst>
                  <a:ext uri="{0D108BD9-81ED-4DB2-BD59-A6C34878D82A}">
                    <a16:rowId xmlns:a16="http://schemas.microsoft.com/office/drawing/2014/main" val="2647999941"/>
                  </a:ext>
                </a:extLst>
              </a:tr>
              <a:tr h="234251">
                <a:tc>
                  <a:txBody>
                    <a:bodyPr/>
                    <a:lstStyle/>
                    <a:p>
                      <a:pPr algn="ctr"/>
                      <a:endParaRPr lang="en-US" sz="900" b="1" dirty="0">
                        <a:solidFill>
                          <a:schemeClr val="tx1"/>
                        </a:solidFill>
                        <a:latin typeface="+mn-lt"/>
                      </a:endParaRPr>
                    </a:p>
                  </a:txBody>
                  <a:tcPr marL="45720" marR="45720" anchor="ctr">
                    <a:solidFill>
                      <a:schemeClr val="bg2">
                        <a:lumMod val="40000"/>
                        <a:lumOff val="60000"/>
                      </a:schemeClr>
                    </a:solidFill>
                  </a:tcPr>
                </a:tc>
                <a:tc gridSpan="4">
                  <a:txBody>
                    <a:bodyPr/>
                    <a:lstStyle/>
                    <a:p>
                      <a:pPr algn="ctr"/>
                      <a:r>
                        <a:rPr lang="en-US" sz="900" b="1" dirty="0">
                          <a:solidFill>
                            <a:schemeClr val="tx1"/>
                          </a:solidFill>
                          <a:latin typeface="+mn-lt"/>
                        </a:rPr>
                        <a:t>KILOTONNES</a:t>
                      </a:r>
                    </a:p>
                  </a:txBody>
                  <a:tcPr marL="45720" marR="45720" anchor="ctr">
                    <a:solidFill>
                      <a:schemeClr val="bg2">
                        <a:lumMod val="40000"/>
                        <a:lumOff val="60000"/>
                      </a:schemeClr>
                    </a:solidFill>
                  </a:tcPr>
                </a:tc>
                <a:tc hMerge="1">
                  <a:txBody>
                    <a:bodyPr/>
                    <a:lstStyle/>
                    <a:p>
                      <a:pPr algn="ctr"/>
                      <a:r>
                        <a:rPr lang="en-US" sz="1100" b="1" err="1">
                          <a:solidFill>
                            <a:schemeClr val="tx1"/>
                          </a:solidFill>
                          <a:latin typeface="Lucida Sans" panose="020B0602030504020204" pitchFamily="34" charset="0"/>
                        </a:rPr>
                        <a:t>Kilotonnes</a:t>
                      </a: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a:txBody>
                    <a:bodyPr/>
                    <a:lstStyle/>
                    <a:p>
                      <a:pPr algn="ctr"/>
                      <a:endParaRPr lang="en-US" sz="900" b="1" dirty="0">
                        <a:solidFill>
                          <a:schemeClr val="tx1"/>
                        </a:solidFill>
                        <a:latin typeface="+mn-lt"/>
                      </a:endParaRPr>
                    </a:p>
                  </a:txBody>
                  <a:tcPr marL="45720" marR="45720" anchor="ctr">
                    <a:solidFill>
                      <a:schemeClr val="bg2">
                        <a:lumMod val="40000"/>
                        <a:lumOff val="60000"/>
                      </a:schemeClr>
                    </a:solidFill>
                  </a:tcPr>
                </a:tc>
                <a:extLst>
                  <a:ext uri="{0D108BD9-81ED-4DB2-BD59-A6C34878D82A}">
                    <a16:rowId xmlns:a16="http://schemas.microsoft.com/office/drawing/2014/main" val="3260514661"/>
                  </a:ext>
                </a:extLst>
              </a:tr>
              <a:tr h="466534">
                <a:tc>
                  <a:txBody>
                    <a:bodyPr/>
                    <a:lstStyle/>
                    <a:p>
                      <a:pPr algn="ctr"/>
                      <a:r>
                        <a:rPr lang="en-US" sz="900" b="1" dirty="0">
                          <a:solidFill>
                            <a:schemeClr val="tx1"/>
                          </a:solidFill>
                          <a:latin typeface="+mn-lt"/>
                        </a:rPr>
                        <a:t>MAIN PRODUCTS</a:t>
                      </a:r>
                    </a:p>
                  </a:txBody>
                  <a:tcPr marL="45720" marR="45720" anchor="ctr">
                    <a:solidFill>
                      <a:schemeClr val="bg2">
                        <a:lumMod val="40000"/>
                        <a:lumOff val="60000"/>
                      </a:schemeClr>
                    </a:solidFill>
                  </a:tcPr>
                </a:tc>
                <a:tc>
                  <a:txBody>
                    <a:bodyPr/>
                    <a:lstStyle/>
                    <a:p>
                      <a:pPr algn="ctr"/>
                      <a:r>
                        <a:rPr lang="en-US" sz="900" b="1" dirty="0">
                          <a:solidFill>
                            <a:schemeClr val="tx1"/>
                          </a:solidFill>
                          <a:latin typeface="+mn-lt"/>
                        </a:rPr>
                        <a:t>UO FEED CAPACITY</a:t>
                      </a:r>
                    </a:p>
                  </a:txBody>
                  <a:tcPr marL="45720" marR="45720" anchor="ctr">
                    <a:solidFill>
                      <a:schemeClr val="bg2">
                        <a:lumMod val="40000"/>
                        <a:lumOff val="60000"/>
                      </a:schemeClr>
                    </a:solidFill>
                  </a:tcPr>
                </a:tc>
                <a:tc>
                  <a:txBody>
                    <a:bodyPr/>
                    <a:lstStyle/>
                    <a:p>
                      <a:pPr algn="ctr"/>
                      <a:r>
                        <a:rPr lang="en-US" sz="900" b="1" dirty="0">
                          <a:solidFill>
                            <a:schemeClr val="tx1"/>
                          </a:solidFill>
                          <a:latin typeface="+mn-lt"/>
                        </a:rPr>
                        <a:t>UO COLLECTION</a:t>
                      </a:r>
                    </a:p>
                  </a:txBody>
                  <a:tcPr marL="45720" marR="45720" anchor="ctr">
                    <a:solidFill>
                      <a:schemeClr val="bg2">
                        <a:lumMod val="40000"/>
                        <a:lumOff val="60000"/>
                      </a:schemeClr>
                    </a:solidFill>
                  </a:tcPr>
                </a:tc>
                <a:tc>
                  <a:txBody>
                    <a:bodyPr/>
                    <a:lstStyle/>
                    <a:p>
                      <a:pPr algn="ctr"/>
                      <a:r>
                        <a:rPr lang="en-US" sz="900" b="1" dirty="0">
                          <a:solidFill>
                            <a:schemeClr val="tx1"/>
                          </a:solidFill>
                          <a:latin typeface="+mn-lt"/>
                        </a:rPr>
                        <a:t>RRBO CAPACITY</a:t>
                      </a:r>
                    </a:p>
                  </a:txBody>
                  <a:tcPr marL="45720" marR="45720" anchor="ctr">
                    <a:solidFill>
                      <a:schemeClr val="bg2">
                        <a:lumMod val="40000"/>
                        <a:lumOff val="60000"/>
                      </a:schemeClr>
                    </a:solidFill>
                  </a:tcPr>
                </a:tc>
                <a:tc>
                  <a:txBody>
                    <a:bodyPr/>
                    <a:lstStyle/>
                    <a:p>
                      <a:pPr algn="ctr"/>
                      <a:r>
                        <a:rPr lang="en-US" sz="900" b="1" dirty="0">
                          <a:solidFill>
                            <a:schemeClr val="tx1"/>
                          </a:solidFill>
                          <a:latin typeface="+mn-lt"/>
                        </a:rPr>
                        <a:t>RRBO PRODUCTION</a:t>
                      </a:r>
                    </a:p>
                  </a:txBody>
                  <a:tcPr marL="45720" marR="45720" anchor="ctr">
                    <a:solidFill>
                      <a:schemeClr val="bg2">
                        <a:lumMod val="40000"/>
                        <a:lumOff val="60000"/>
                      </a:schemeClr>
                    </a:solidFill>
                  </a:tcPr>
                </a:tc>
                <a:tc>
                  <a:txBody>
                    <a:bodyPr/>
                    <a:lstStyle/>
                    <a:p>
                      <a:pPr algn="ctr"/>
                      <a:r>
                        <a:rPr lang="en-US" sz="900" b="1" dirty="0">
                          <a:solidFill>
                            <a:schemeClr val="tx1"/>
                          </a:solidFill>
                          <a:latin typeface="+mn-lt"/>
                        </a:rPr>
                        <a:t>YIELD</a:t>
                      </a:r>
                    </a:p>
                  </a:txBody>
                  <a:tcPr marL="45720" marR="45720" anchor="ctr">
                    <a:solidFill>
                      <a:schemeClr val="bg2">
                        <a:lumMod val="40000"/>
                        <a:lumOff val="60000"/>
                      </a:schemeClr>
                    </a:solidFill>
                  </a:tcPr>
                </a:tc>
                <a:extLst>
                  <a:ext uri="{0D108BD9-81ED-4DB2-BD59-A6C34878D82A}">
                    <a16:rowId xmlns:a16="http://schemas.microsoft.com/office/drawing/2014/main" val="1557228252"/>
                  </a:ext>
                </a:extLst>
              </a:tr>
              <a:tr h="547859">
                <a:tc>
                  <a:txBody>
                    <a:bodyPr/>
                    <a:lstStyle/>
                    <a:p>
                      <a:pPr algn="ctr"/>
                      <a:r>
                        <a:rPr lang="en-US" altLang="zh-CN" sz="900" dirty="0">
                          <a:solidFill>
                            <a:schemeClr val="tx1"/>
                          </a:solidFill>
                          <a:latin typeface="+mn-lt"/>
                        </a:rPr>
                        <a:t>Gp.I basestocks</a:t>
                      </a:r>
                    </a:p>
                  </a:txBody>
                  <a:tcPr marL="45720" marR="45720" anchor="ctr">
                    <a:solidFill>
                      <a:schemeClr val="bg2">
                        <a:lumMod val="40000"/>
                        <a:lumOff val="60000"/>
                      </a:schemeClr>
                    </a:solidFill>
                  </a:tcPr>
                </a:tc>
                <a:tc>
                  <a:txBody>
                    <a:bodyPr/>
                    <a:lstStyle/>
                    <a:p>
                      <a:pPr algn="ctr"/>
                      <a:r>
                        <a:rPr lang="en-US" sz="900" dirty="0">
                          <a:solidFill>
                            <a:schemeClr val="tx1"/>
                          </a:solidFill>
                          <a:latin typeface="+mn-lt"/>
                        </a:rPr>
                        <a:t>360</a:t>
                      </a:r>
                    </a:p>
                  </a:txBody>
                  <a:tcPr marL="45720" marR="45720" anchor="ctr">
                    <a:solidFill>
                      <a:schemeClr val="bg2">
                        <a:lumMod val="40000"/>
                        <a:lumOff val="60000"/>
                      </a:schemeClr>
                    </a:solidFill>
                  </a:tcPr>
                </a:tc>
                <a:tc>
                  <a:txBody>
                    <a:bodyPr/>
                    <a:lstStyle/>
                    <a:p>
                      <a:pPr marL="0" algn="ctr" defTabSz="914400" rtl="0" eaLnBrk="1" latinLnBrk="0" hangingPunct="1"/>
                      <a:r>
                        <a:rPr lang="en-US" altLang="zh-CN" sz="900" kern="1200" dirty="0">
                          <a:solidFill>
                            <a:schemeClr val="tx1"/>
                          </a:solidFill>
                          <a:latin typeface="+mn-lt"/>
                          <a:ea typeface="+mn-ea"/>
                          <a:cs typeface="+mn-cs"/>
                        </a:rPr>
                        <a:t>308</a:t>
                      </a:r>
                    </a:p>
                  </a:txBody>
                  <a:tcPr anchor="ctr">
                    <a:solidFill>
                      <a:schemeClr val="bg2">
                        <a:lumMod val="40000"/>
                        <a:lumOff val="60000"/>
                      </a:schemeClr>
                    </a:solidFill>
                  </a:tcPr>
                </a:tc>
                <a:tc>
                  <a:txBody>
                    <a:bodyPr/>
                    <a:lstStyle/>
                    <a:p>
                      <a:pPr marL="0" algn="ctr" defTabSz="914400" rtl="0" eaLnBrk="1" latinLnBrk="0" hangingPunct="1"/>
                      <a:r>
                        <a:rPr lang="en-US" altLang="zh-CN" sz="900" kern="1200" dirty="0">
                          <a:solidFill>
                            <a:schemeClr val="tx1"/>
                          </a:solidFill>
                          <a:latin typeface="+mn-lt"/>
                          <a:ea typeface="+mn-ea"/>
                          <a:cs typeface="+mn-cs"/>
                        </a:rPr>
                        <a:t>235</a:t>
                      </a:r>
                    </a:p>
                  </a:txBody>
                  <a:tcPr anchor="ctr">
                    <a:solidFill>
                      <a:schemeClr val="bg2">
                        <a:lumMod val="40000"/>
                        <a:lumOff val="60000"/>
                      </a:schemeClr>
                    </a:solidFill>
                  </a:tcPr>
                </a:tc>
                <a:tc>
                  <a:txBody>
                    <a:bodyPr/>
                    <a:lstStyle/>
                    <a:p>
                      <a:pPr algn="ctr"/>
                      <a:r>
                        <a:rPr lang="en-US" sz="900" dirty="0">
                          <a:solidFill>
                            <a:schemeClr val="tx1"/>
                          </a:solidFill>
                          <a:latin typeface="+mn-lt"/>
                        </a:rPr>
                        <a:t>200</a:t>
                      </a:r>
                    </a:p>
                  </a:txBody>
                  <a:tcPr marL="45720" marR="45720" anchor="ctr">
                    <a:solidFill>
                      <a:schemeClr val="bg2">
                        <a:lumMod val="40000"/>
                        <a:lumOff val="60000"/>
                      </a:schemeClr>
                    </a:solidFill>
                  </a:tcPr>
                </a:tc>
                <a:tc>
                  <a:txBody>
                    <a:bodyPr/>
                    <a:lstStyle/>
                    <a:p>
                      <a:pPr algn="ctr"/>
                      <a:r>
                        <a:rPr lang="en-US" sz="900" dirty="0">
                          <a:solidFill>
                            <a:schemeClr val="tx1"/>
                          </a:solidFill>
                          <a:latin typeface="+mn-lt"/>
                        </a:rPr>
                        <a:t>65%</a:t>
                      </a:r>
                    </a:p>
                  </a:txBody>
                  <a:tcPr marL="45720" marR="45720" anchor="ctr">
                    <a:solidFill>
                      <a:schemeClr val="bg2">
                        <a:lumMod val="40000"/>
                        <a:lumOff val="60000"/>
                      </a:schemeClr>
                    </a:solidFill>
                  </a:tcPr>
                </a:tc>
                <a:extLst>
                  <a:ext uri="{0D108BD9-81ED-4DB2-BD59-A6C34878D82A}">
                    <a16:rowId xmlns:a16="http://schemas.microsoft.com/office/drawing/2014/main" val="1918521654"/>
                  </a:ext>
                </a:extLst>
              </a:tr>
            </a:tbl>
          </a:graphicData>
        </a:graphic>
      </p:graphicFrame>
      <p:sp>
        <p:nvSpPr>
          <p:cNvPr id="16" name="文本框 15">
            <a:extLst>
              <a:ext uri="{FF2B5EF4-FFF2-40B4-BE49-F238E27FC236}">
                <a16:creationId xmlns:a16="http://schemas.microsoft.com/office/drawing/2014/main" id="{373B4844-A544-4FAE-9A81-6AA9B2E44048}"/>
              </a:ext>
            </a:extLst>
          </p:cNvPr>
          <p:cNvSpPr txBox="1"/>
          <p:nvPr/>
        </p:nvSpPr>
        <p:spPr>
          <a:xfrm>
            <a:off x="7336686" y="3274533"/>
            <a:ext cx="3232297" cy="246221"/>
          </a:xfrm>
          <a:prstGeom prst="rect">
            <a:avLst/>
          </a:prstGeom>
          <a:noFill/>
        </p:spPr>
        <p:txBody>
          <a:bodyPr wrap="square" rtlCol="0">
            <a:spAutoFit/>
          </a:bodyPr>
          <a:lstStyle/>
          <a:p>
            <a:pPr algn="ctr"/>
            <a:r>
              <a:rPr lang="en-US" altLang="zh-CN" sz="1000" b="1" dirty="0">
                <a:solidFill>
                  <a:schemeClr val="accent1"/>
                </a:solidFill>
              </a:rPr>
              <a:t>USED OIL VALUE CHAIN POSITIONING</a:t>
            </a:r>
          </a:p>
        </p:txBody>
      </p:sp>
      <p:sp>
        <p:nvSpPr>
          <p:cNvPr id="18" name="Rectangle: Rounded Corners 39">
            <a:extLst>
              <a:ext uri="{FF2B5EF4-FFF2-40B4-BE49-F238E27FC236}">
                <a16:creationId xmlns:a16="http://schemas.microsoft.com/office/drawing/2014/main" id="{DA3C858D-7282-46CF-B44E-B9ED78F0FBDA}"/>
              </a:ext>
            </a:extLst>
          </p:cNvPr>
          <p:cNvSpPr/>
          <p:nvPr/>
        </p:nvSpPr>
        <p:spPr>
          <a:xfrm>
            <a:off x="6275388" y="4505440"/>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Collection</a:t>
            </a:r>
          </a:p>
        </p:txBody>
      </p:sp>
      <p:sp>
        <p:nvSpPr>
          <p:cNvPr id="19" name="Rectangle: Rounded Corners 40">
            <a:extLst>
              <a:ext uri="{FF2B5EF4-FFF2-40B4-BE49-F238E27FC236}">
                <a16:creationId xmlns:a16="http://schemas.microsoft.com/office/drawing/2014/main" id="{8D355AA2-B47F-4763-BF5A-17193254EF19}"/>
              </a:ext>
            </a:extLst>
          </p:cNvPr>
          <p:cNvSpPr/>
          <p:nvPr/>
        </p:nvSpPr>
        <p:spPr>
          <a:xfrm>
            <a:off x="8219957" y="3833229"/>
            <a:ext cx="2090991"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ysClr val="windowText" lastClr="000000"/>
                </a:solidFill>
                <a:cs typeface="Arial" charset="0"/>
              </a:rPr>
              <a:t>Disposition</a:t>
            </a:r>
          </a:p>
          <a:p>
            <a:pPr algn="ctr"/>
            <a:r>
              <a:rPr lang="en-US" altLang="zh-CN" sz="1000" dirty="0">
                <a:solidFill>
                  <a:sysClr val="windowText" lastClr="000000"/>
                </a:solidFill>
                <a:cs typeface="Arial" charset="0"/>
              </a:rPr>
              <a:t>(Incineration/landfilling etc.)</a:t>
            </a:r>
          </a:p>
        </p:txBody>
      </p:sp>
      <p:sp>
        <p:nvSpPr>
          <p:cNvPr id="22" name="Rectangle: Rounded Corners 39">
            <a:extLst>
              <a:ext uri="{FF2B5EF4-FFF2-40B4-BE49-F238E27FC236}">
                <a16:creationId xmlns:a16="http://schemas.microsoft.com/office/drawing/2014/main" id="{3F9A946B-95CF-4B00-B461-638222A82E46}"/>
              </a:ext>
            </a:extLst>
          </p:cNvPr>
          <p:cNvSpPr/>
          <p:nvPr/>
        </p:nvSpPr>
        <p:spPr>
          <a:xfrm>
            <a:off x="10164530" y="5177651"/>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Blending</a:t>
            </a:r>
          </a:p>
        </p:txBody>
      </p:sp>
      <p:sp>
        <p:nvSpPr>
          <p:cNvPr id="23" name="Rectangle: Rounded Corners 39">
            <a:extLst>
              <a:ext uri="{FF2B5EF4-FFF2-40B4-BE49-F238E27FC236}">
                <a16:creationId xmlns:a16="http://schemas.microsoft.com/office/drawing/2014/main" id="{EEB0580C-852C-45C9-9616-B6628C52105F}"/>
              </a:ext>
            </a:extLst>
          </p:cNvPr>
          <p:cNvSpPr/>
          <p:nvPr/>
        </p:nvSpPr>
        <p:spPr>
          <a:xfrm>
            <a:off x="8219959" y="5177651"/>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Re-refining</a:t>
            </a:r>
          </a:p>
          <a:p>
            <a:pPr algn="ctr"/>
            <a:r>
              <a:rPr lang="en-US" altLang="zh-CN" sz="1000" dirty="0">
                <a:solidFill>
                  <a:schemeClr val="bg1"/>
                </a:solidFill>
                <a:cs typeface="Arial" charset="0"/>
              </a:rPr>
              <a:t>(Base Oils)</a:t>
            </a:r>
          </a:p>
        </p:txBody>
      </p:sp>
      <p:cxnSp>
        <p:nvCxnSpPr>
          <p:cNvPr id="24" name="连接符: 肘形 23">
            <a:extLst>
              <a:ext uri="{FF2B5EF4-FFF2-40B4-BE49-F238E27FC236}">
                <a16:creationId xmlns:a16="http://schemas.microsoft.com/office/drawing/2014/main" id="{EBCF3559-BD56-4D04-B4A5-C0DE9BF93173}"/>
              </a:ext>
            </a:extLst>
          </p:cNvPr>
          <p:cNvCxnSpPr>
            <a:cxnSpLocks/>
            <a:stCxn id="18" idx="0"/>
            <a:endCxn id="19" idx="1"/>
          </p:cNvCxnSpPr>
          <p:nvPr/>
        </p:nvCxnSpPr>
        <p:spPr>
          <a:xfrm rot="5400000" flipH="1" flipV="1">
            <a:off x="7328375" y="3613859"/>
            <a:ext cx="486410" cy="129675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连接符: 肘形 25">
            <a:extLst>
              <a:ext uri="{FF2B5EF4-FFF2-40B4-BE49-F238E27FC236}">
                <a16:creationId xmlns:a16="http://schemas.microsoft.com/office/drawing/2014/main" id="{858F127A-B615-4943-8F29-0560A59E9E6F}"/>
              </a:ext>
            </a:extLst>
          </p:cNvPr>
          <p:cNvCxnSpPr>
            <a:cxnSpLocks/>
            <a:stCxn id="18" idx="2"/>
            <a:endCxn id="23" idx="1"/>
          </p:cNvCxnSpPr>
          <p:nvPr/>
        </p:nvCxnSpPr>
        <p:spPr>
          <a:xfrm rot="16200000" flipH="1">
            <a:off x="7328376" y="4471869"/>
            <a:ext cx="486410" cy="129675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32BA732B-E679-4D8E-93DD-E79A3F35D7AD}"/>
              </a:ext>
            </a:extLst>
          </p:cNvPr>
          <p:cNvCxnSpPr>
            <a:stCxn id="23" idx="3"/>
            <a:endCxn id="22" idx="1"/>
          </p:cNvCxnSpPr>
          <p:nvPr/>
        </p:nvCxnSpPr>
        <p:spPr>
          <a:xfrm>
            <a:off x="9515591" y="5363452"/>
            <a:ext cx="6489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Rectangle: Rounded Corners 40">
            <a:extLst>
              <a:ext uri="{FF2B5EF4-FFF2-40B4-BE49-F238E27FC236}">
                <a16:creationId xmlns:a16="http://schemas.microsoft.com/office/drawing/2014/main" id="{1F60C020-546F-42AB-81E4-88DB3103F9F9}"/>
              </a:ext>
            </a:extLst>
          </p:cNvPr>
          <p:cNvSpPr/>
          <p:nvPr/>
        </p:nvSpPr>
        <p:spPr>
          <a:xfrm>
            <a:off x="8219958" y="4505438"/>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Processing</a:t>
            </a:r>
          </a:p>
          <a:p>
            <a:pPr algn="ctr"/>
            <a:r>
              <a:rPr lang="en-US" altLang="zh-CN" sz="1000" dirty="0">
                <a:solidFill>
                  <a:schemeClr val="bg1"/>
                </a:solidFill>
                <a:cs typeface="Arial" charset="0"/>
              </a:rPr>
              <a:t>(VGO/MDO etc.)</a:t>
            </a:r>
          </a:p>
        </p:txBody>
      </p:sp>
      <p:cxnSp>
        <p:nvCxnSpPr>
          <p:cNvPr id="40" name="直接箭头连接符 39">
            <a:extLst>
              <a:ext uri="{FF2B5EF4-FFF2-40B4-BE49-F238E27FC236}">
                <a16:creationId xmlns:a16="http://schemas.microsoft.com/office/drawing/2014/main" id="{B1BEA8A7-899F-4385-8E2A-CE47D1965D36}"/>
              </a:ext>
            </a:extLst>
          </p:cNvPr>
          <p:cNvCxnSpPr>
            <a:cxnSpLocks/>
            <a:stCxn id="18" idx="3"/>
            <a:endCxn id="39" idx="1"/>
          </p:cNvCxnSpPr>
          <p:nvPr/>
        </p:nvCxnSpPr>
        <p:spPr>
          <a:xfrm flipV="1">
            <a:off x="7571020" y="4691239"/>
            <a:ext cx="648938"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 name="Picture 2">
            <a:extLst>
              <a:ext uri="{FF2B5EF4-FFF2-40B4-BE49-F238E27FC236}">
                <a16:creationId xmlns:a16="http://schemas.microsoft.com/office/drawing/2014/main" id="{C5281E5C-2A4F-4B3A-8458-31D4FE1F24EE}"/>
              </a:ext>
            </a:extLst>
          </p:cNvPr>
          <p:cNvPicPr>
            <a:picLocks noChangeAspect="1" noChangeArrowheads="1"/>
          </p:cNvPicPr>
          <p:nvPr/>
        </p:nvPicPr>
        <p:blipFill>
          <a:blip r:embed="rId4">
            <a:clrChange>
              <a:clrFrom>
                <a:srgbClr val="F9F9F9"/>
              </a:clrFrom>
              <a:clrTo>
                <a:srgbClr val="F9F9F9">
                  <a:alpha val="0"/>
                </a:srgbClr>
              </a:clrTo>
            </a:clrChange>
            <a:extLst>
              <a:ext uri="{28A0092B-C50C-407E-A947-70E740481C1C}">
                <a14:useLocalDpi xmlns:a14="http://schemas.microsoft.com/office/drawing/2010/main" val="0"/>
              </a:ext>
            </a:extLst>
          </a:blip>
          <a:srcRect/>
          <a:stretch>
            <a:fillRect/>
          </a:stretch>
        </p:blipFill>
        <p:spPr bwMode="auto">
          <a:xfrm>
            <a:off x="10274743" y="200235"/>
            <a:ext cx="1185419" cy="57244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F0B93BAA-D5B6-4B6C-A46B-6D734D3022C5}"/>
              </a:ext>
            </a:extLst>
          </p:cNvPr>
          <p:cNvGrpSpPr/>
          <p:nvPr/>
        </p:nvGrpSpPr>
        <p:grpSpPr>
          <a:xfrm>
            <a:off x="10256149" y="6160664"/>
            <a:ext cx="1090782" cy="246221"/>
            <a:chOff x="10831993" y="6206610"/>
            <a:chExt cx="1090782" cy="246221"/>
          </a:xfrm>
        </p:grpSpPr>
        <p:sp>
          <p:nvSpPr>
            <p:cNvPr id="21" name="Freeform: Shape 20">
              <a:extLst>
                <a:ext uri="{FF2B5EF4-FFF2-40B4-BE49-F238E27FC236}">
                  <a16:creationId xmlns:a16="http://schemas.microsoft.com/office/drawing/2014/main" id="{A2DDF89E-5D62-4DDC-98A2-4DD5DEFBA31E}"/>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Rectangle 24">
              <a:extLst>
                <a:ext uri="{FF2B5EF4-FFF2-40B4-BE49-F238E27FC236}">
                  <a16:creationId xmlns:a16="http://schemas.microsoft.com/office/drawing/2014/main" id="{0D00BEC9-CC5F-443E-88D9-69A533F39BB7}"/>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7532911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3">
            <a:extLst>
              <a:ext uri="{FF2B5EF4-FFF2-40B4-BE49-F238E27FC236}">
                <a16:creationId xmlns:a16="http://schemas.microsoft.com/office/drawing/2014/main" id="{31192A3E-B268-487B-BA67-0A4D4C8A99C6}"/>
              </a:ext>
            </a:extLst>
          </p:cNvPr>
          <p:cNvSpPr>
            <a:spLocks/>
          </p:cNvSpPr>
          <p:nvPr/>
        </p:nvSpPr>
        <p:spPr bwMode="auto">
          <a:xfrm>
            <a:off x="1076567" y="1458602"/>
            <a:ext cx="4710693" cy="1986870"/>
          </a:xfrm>
          <a:custGeom>
            <a:avLst/>
            <a:gdLst>
              <a:gd name="T0" fmla="*/ 2147483646 w 2652"/>
              <a:gd name="T1" fmla="*/ 2147483646 h 1208"/>
              <a:gd name="T2" fmla="*/ 2147483646 w 2652"/>
              <a:gd name="T3" fmla="*/ 0 h 1208"/>
              <a:gd name="T4" fmla="*/ 0 w 2652"/>
              <a:gd name="T5" fmla="*/ 0 h 1208"/>
              <a:gd name="T6" fmla="*/ 0 w 2652"/>
              <a:gd name="T7" fmla="*/ 2147483646 h 1208"/>
              <a:gd name="T8" fmla="*/ 2147483646 w 2652"/>
              <a:gd name="T9" fmla="*/ 2147483646 h 1208"/>
              <a:gd name="T10" fmla="*/ 2147483646 w 2652"/>
              <a:gd name="T11" fmla="*/ 2147483646 h 1208"/>
              <a:gd name="T12" fmla="*/ 2147483646 w 2652"/>
              <a:gd name="T13" fmla="*/ 2147483646 h 1208"/>
              <a:gd name="T14" fmla="*/ 2147483646 w 2652"/>
              <a:gd name="T15" fmla="*/ 2147483646 h 1208"/>
              <a:gd name="T16" fmla="*/ 2147483646 w 2652"/>
              <a:gd name="T17" fmla="*/ 2147483646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cap="flat" cmpd="sng">
            <a:solidFill>
              <a:srgbClr val="27638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6" name="Freeform 4">
            <a:extLst>
              <a:ext uri="{FF2B5EF4-FFF2-40B4-BE49-F238E27FC236}">
                <a16:creationId xmlns:a16="http://schemas.microsoft.com/office/drawing/2014/main" id="{31181075-3DDD-4D0F-9056-758B18E2DF25}"/>
              </a:ext>
            </a:extLst>
          </p:cNvPr>
          <p:cNvSpPr>
            <a:spLocks/>
          </p:cNvSpPr>
          <p:nvPr/>
        </p:nvSpPr>
        <p:spPr bwMode="auto">
          <a:xfrm flipV="1">
            <a:off x="1066270" y="3786738"/>
            <a:ext cx="4726397" cy="1920208"/>
          </a:xfrm>
          <a:custGeom>
            <a:avLst/>
            <a:gdLst>
              <a:gd name="T0" fmla="*/ 2147483646 w 2652"/>
              <a:gd name="T1" fmla="*/ 2147483646 h 1208"/>
              <a:gd name="T2" fmla="*/ 2147483646 w 2652"/>
              <a:gd name="T3" fmla="*/ 0 h 1208"/>
              <a:gd name="T4" fmla="*/ 0 w 2652"/>
              <a:gd name="T5" fmla="*/ 0 h 1208"/>
              <a:gd name="T6" fmla="*/ 0 w 2652"/>
              <a:gd name="T7" fmla="*/ 2147483646 h 1208"/>
              <a:gd name="T8" fmla="*/ 2147483646 w 2652"/>
              <a:gd name="T9" fmla="*/ 2147483646 h 1208"/>
              <a:gd name="T10" fmla="*/ 2147483646 w 2652"/>
              <a:gd name="T11" fmla="*/ 2147483646 h 1208"/>
              <a:gd name="T12" fmla="*/ 2147483646 w 2652"/>
              <a:gd name="T13" fmla="*/ 2147483646 h 1208"/>
              <a:gd name="T14" fmla="*/ 2147483646 w 2652"/>
              <a:gd name="T15" fmla="*/ 2147483646 h 1208"/>
              <a:gd name="T16" fmla="*/ 2147483646 w 2652"/>
              <a:gd name="T17" fmla="*/ 2147483646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cap="flat" cmpd="sng">
            <a:solidFill>
              <a:srgbClr val="27638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7" name="Freeform 5">
            <a:extLst>
              <a:ext uri="{FF2B5EF4-FFF2-40B4-BE49-F238E27FC236}">
                <a16:creationId xmlns:a16="http://schemas.microsoft.com/office/drawing/2014/main" id="{115D5D4A-7B51-4350-9723-D7A376DA3F45}"/>
              </a:ext>
            </a:extLst>
          </p:cNvPr>
          <p:cNvSpPr>
            <a:spLocks/>
          </p:cNvSpPr>
          <p:nvPr/>
        </p:nvSpPr>
        <p:spPr bwMode="auto">
          <a:xfrm flipH="1">
            <a:off x="6135612" y="1484750"/>
            <a:ext cx="4731840" cy="1960722"/>
          </a:xfrm>
          <a:custGeom>
            <a:avLst/>
            <a:gdLst>
              <a:gd name="T0" fmla="*/ 2147483646 w 2652"/>
              <a:gd name="T1" fmla="*/ 2147483646 h 1208"/>
              <a:gd name="T2" fmla="*/ 2147483646 w 2652"/>
              <a:gd name="T3" fmla="*/ 0 h 1208"/>
              <a:gd name="T4" fmla="*/ 0 w 2652"/>
              <a:gd name="T5" fmla="*/ 0 h 1208"/>
              <a:gd name="T6" fmla="*/ 0 w 2652"/>
              <a:gd name="T7" fmla="*/ 2147483646 h 1208"/>
              <a:gd name="T8" fmla="*/ 2147483646 w 2652"/>
              <a:gd name="T9" fmla="*/ 2147483646 h 1208"/>
              <a:gd name="T10" fmla="*/ 2147483646 w 2652"/>
              <a:gd name="T11" fmla="*/ 2147483646 h 1208"/>
              <a:gd name="T12" fmla="*/ 2147483646 w 2652"/>
              <a:gd name="T13" fmla="*/ 2147483646 h 1208"/>
              <a:gd name="T14" fmla="*/ 2147483646 w 2652"/>
              <a:gd name="T15" fmla="*/ 2147483646 h 1208"/>
              <a:gd name="T16" fmla="*/ 2147483646 w 2652"/>
              <a:gd name="T17" fmla="*/ 2147483646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cap="flat" cmpd="sng">
            <a:solidFill>
              <a:srgbClr val="27638E"/>
            </a:solidFill>
            <a:prstDash val="solid"/>
            <a:round/>
            <a:headEnd type="none" w="med" len="med"/>
            <a:tailEnd type="none" w="med" len="med"/>
          </a:ln>
          <a:effectLst/>
        </p:spPr>
        <p:txBody>
          <a:bodyPr wrap="none" lIns="0" tIns="0" rIns="0" bIns="0" anchor="ctr"/>
          <a:lstStyle/>
          <a:p>
            <a:endParaRPr lang="zh-CN" altLang="en-US"/>
          </a:p>
        </p:txBody>
      </p:sp>
      <p:sp>
        <p:nvSpPr>
          <p:cNvPr id="18" name="Freeform 6">
            <a:extLst>
              <a:ext uri="{FF2B5EF4-FFF2-40B4-BE49-F238E27FC236}">
                <a16:creationId xmlns:a16="http://schemas.microsoft.com/office/drawing/2014/main" id="{58943D93-82B1-47EA-B67A-F90D8E894A88}"/>
              </a:ext>
            </a:extLst>
          </p:cNvPr>
          <p:cNvSpPr>
            <a:spLocks/>
          </p:cNvSpPr>
          <p:nvPr/>
        </p:nvSpPr>
        <p:spPr bwMode="auto">
          <a:xfrm flipH="1" flipV="1">
            <a:off x="6125663" y="3774083"/>
            <a:ext cx="4726353" cy="1938463"/>
          </a:xfrm>
          <a:custGeom>
            <a:avLst/>
            <a:gdLst>
              <a:gd name="T0" fmla="*/ 2147483646 w 2652"/>
              <a:gd name="T1" fmla="*/ 2147483646 h 1208"/>
              <a:gd name="T2" fmla="*/ 2147483646 w 2652"/>
              <a:gd name="T3" fmla="*/ 0 h 1208"/>
              <a:gd name="T4" fmla="*/ 0 w 2652"/>
              <a:gd name="T5" fmla="*/ 0 h 1208"/>
              <a:gd name="T6" fmla="*/ 0 w 2652"/>
              <a:gd name="T7" fmla="*/ 2147483646 h 1208"/>
              <a:gd name="T8" fmla="*/ 2147483646 w 2652"/>
              <a:gd name="T9" fmla="*/ 2147483646 h 1208"/>
              <a:gd name="T10" fmla="*/ 2147483646 w 2652"/>
              <a:gd name="T11" fmla="*/ 2147483646 h 1208"/>
              <a:gd name="T12" fmla="*/ 2147483646 w 2652"/>
              <a:gd name="T13" fmla="*/ 2147483646 h 1208"/>
              <a:gd name="T14" fmla="*/ 2147483646 w 2652"/>
              <a:gd name="T15" fmla="*/ 2147483646 h 1208"/>
              <a:gd name="T16" fmla="*/ 2147483646 w 2652"/>
              <a:gd name="T17" fmla="*/ 2147483646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cap="flat" cmpd="sng">
            <a:solidFill>
              <a:srgbClr val="27638E"/>
            </a:solidFill>
            <a:prstDash val="solid"/>
            <a:round/>
            <a:headEnd type="none" w="med" len="med"/>
            <a:tailEnd type="none" w="med" len="med"/>
          </a:ln>
          <a:effectLst/>
        </p:spPr>
        <p:txBody>
          <a:bodyPr wrap="none" lIns="0" tIns="0" rIns="0" bIns="0" anchor="ctr"/>
          <a:lstStyle/>
          <a:p>
            <a:endParaRPr lang="zh-CN" altLang="en-US"/>
          </a:p>
        </p:txBody>
      </p:sp>
      <p:sp>
        <p:nvSpPr>
          <p:cNvPr id="19" name="Oval 7">
            <a:extLst>
              <a:ext uri="{FF2B5EF4-FFF2-40B4-BE49-F238E27FC236}">
                <a16:creationId xmlns:a16="http://schemas.microsoft.com/office/drawing/2014/main" id="{F5B7131D-132B-411F-9856-DF10348E31D1}"/>
              </a:ext>
            </a:extLst>
          </p:cNvPr>
          <p:cNvSpPr>
            <a:spLocks noChangeArrowheads="1"/>
          </p:cNvSpPr>
          <p:nvPr/>
        </p:nvSpPr>
        <p:spPr bwMode="auto">
          <a:xfrm>
            <a:off x="4981672" y="2652226"/>
            <a:ext cx="1924684" cy="1924684"/>
          </a:xfrm>
          <a:prstGeom prst="ellipse">
            <a:avLst/>
          </a:prstGeom>
          <a:solidFill>
            <a:schemeClr val="accent2"/>
          </a:solidFill>
          <a:ln w="6350">
            <a:solidFill>
              <a:schemeClr val="accent2"/>
            </a:solidFill>
            <a:round/>
            <a:headEnd/>
            <a:tailEnd/>
          </a:ln>
          <a:effectLst>
            <a:outerShdw dist="35921" dir="2700000" algn="ctr" rotWithShape="0">
              <a:schemeClr val="accent1">
                <a:lumMod val="40000"/>
                <a:lumOff val="60000"/>
              </a:schemeClr>
            </a:outerShdw>
          </a:effectLst>
        </p:spPr>
        <p:txBody>
          <a:bodyPr wrap="none" lIns="7200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Hebei Jingu</a:t>
            </a:r>
            <a:endParaRPr lang="zh-CN" altLang="en-US" sz="1400" dirty="0">
              <a:solidFill>
                <a:schemeClr val="bg1"/>
              </a:solidFill>
              <a:latin typeface="+mn-lt"/>
            </a:endParaRPr>
          </a:p>
        </p:txBody>
      </p:sp>
      <p:sp>
        <p:nvSpPr>
          <p:cNvPr id="21" name="Rectangle 9">
            <a:extLst>
              <a:ext uri="{FF2B5EF4-FFF2-40B4-BE49-F238E27FC236}">
                <a16:creationId xmlns:a16="http://schemas.microsoft.com/office/drawing/2014/main" id="{3888A821-FAEB-47D5-96DA-3415F10E0F54}"/>
              </a:ext>
            </a:extLst>
          </p:cNvPr>
          <p:cNvSpPr>
            <a:spLocks noChangeArrowheads="1"/>
          </p:cNvSpPr>
          <p:nvPr/>
        </p:nvSpPr>
        <p:spPr bwMode="auto">
          <a:xfrm>
            <a:off x="1191709" y="1637076"/>
            <a:ext cx="3696857" cy="1581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The company has a large feed capacity at 360 KT/year, collecting used oil mainly from North China provinces. </a:t>
            </a:r>
          </a:p>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It obtained technology certificates published by the Hebei government.</a:t>
            </a:r>
          </a:p>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It is forward-integrated for lubricant production, including gasoline engine oil, diesel engine oil, gear oil, hydraulic oil, etc. It also operates a toll-blending business.</a:t>
            </a:r>
          </a:p>
        </p:txBody>
      </p:sp>
      <p:sp>
        <p:nvSpPr>
          <p:cNvPr id="25" name="Rectangle 13">
            <a:extLst>
              <a:ext uri="{FF2B5EF4-FFF2-40B4-BE49-F238E27FC236}">
                <a16:creationId xmlns:a16="http://schemas.microsoft.com/office/drawing/2014/main" id="{7A62F551-9C0C-45D6-99B3-39AB384C0155}"/>
              </a:ext>
            </a:extLst>
          </p:cNvPr>
          <p:cNvSpPr>
            <a:spLocks noChangeArrowheads="1"/>
          </p:cNvSpPr>
          <p:nvPr/>
        </p:nvSpPr>
        <p:spPr bwMode="auto">
          <a:xfrm>
            <a:off x="1076567" y="1115734"/>
            <a:ext cx="4716099" cy="365125"/>
          </a:xfrm>
          <a:prstGeom prst="rect">
            <a:avLst/>
          </a:prstGeom>
          <a:solidFill>
            <a:srgbClr val="27638E"/>
          </a:solidFill>
          <a:ln w="25400">
            <a:noFill/>
            <a:miter lim="800000"/>
            <a:headEnd/>
            <a:tailEnd/>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Strength</a:t>
            </a:r>
            <a:endParaRPr lang="zh-CN" altLang="en-US" sz="1400">
              <a:solidFill>
                <a:schemeClr val="bg1"/>
              </a:solidFill>
              <a:latin typeface="+mn-lt"/>
            </a:endParaRPr>
          </a:p>
        </p:txBody>
      </p:sp>
      <p:sp>
        <p:nvSpPr>
          <p:cNvPr id="26" name="Rectangle 14">
            <a:extLst>
              <a:ext uri="{FF2B5EF4-FFF2-40B4-BE49-F238E27FC236}">
                <a16:creationId xmlns:a16="http://schemas.microsoft.com/office/drawing/2014/main" id="{37EB9CAA-239E-4AA8-A5DA-F95B6CA74778}"/>
              </a:ext>
            </a:extLst>
          </p:cNvPr>
          <p:cNvSpPr>
            <a:spLocks noChangeArrowheads="1"/>
          </p:cNvSpPr>
          <p:nvPr/>
        </p:nvSpPr>
        <p:spPr bwMode="auto">
          <a:xfrm>
            <a:off x="6135568" y="1119762"/>
            <a:ext cx="4741788" cy="365125"/>
          </a:xfrm>
          <a:prstGeom prst="rect">
            <a:avLst/>
          </a:prstGeom>
          <a:solidFill>
            <a:srgbClr val="27638E"/>
          </a:solidFill>
          <a:ln w="25400">
            <a:noFill/>
            <a:miter lim="800000"/>
            <a:headEnd/>
            <a:tailEnd/>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Weakness</a:t>
            </a:r>
            <a:endParaRPr lang="zh-CN" altLang="en-US" sz="1400">
              <a:solidFill>
                <a:schemeClr val="bg1"/>
              </a:solidFill>
              <a:latin typeface="+mn-lt"/>
            </a:endParaRPr>
          </a:p>
        </p:txBody>
      </p:sp>
      <p:sp>
        <p:nvSpPr>
          <p:cNvPr id="27" name="Rectangle 15">
            <a:extLst>
              <a:ext uri="{FF2B5EF4-FFF2-40B4-BE49-F238E27FC236}">
                <a16:creationId xmlns:a16="http://schemas.microsoft.com/office/drawing/2014/main" id="{E791D0B0-B73C-4F33-941E-217256DE241C}"/>
              </a:ext>
            </a:extLst>
          </p:cNvPr>
          <p:cNvSpPr>
            <a:spLocks noChangeArrowheads="1"/>
          </p:cNvSpPr>
          <p:nvPr/>
        </p:nvSpPr>
        <p:spPr bwMode="auto">
          <a:xfrm>
            <a:off x="1066269" y="5712547"/>
            <a:ext cx="4733283" cy="365125"/>
          </a:xfrm>
          <a:prstGeom prst="rect">
            <a:avLst/>
          </a:prstGeom>
          <a:solidFill>
            <a:srgbClr val="27638E"/>
          </a:solidFill>
          <a:ln w="25400">
            <a:noFill/>
            <a:miter lim="800000"/>
            <a:headEnd/>
            <a:tailEnd/>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Opportunity</a:t>
            </a:r>
            <a:endParaRPr lang="zh-CN" altLang="en-US" sz="1400">
              <a:solidFill>
                <a:schemeClr val="bg1"/>
              </a:solidFill>
              <a:latin typeface="+mn-lt"/>
            </a:endParaRPr>
          </a:p>
        </p:txBody>
      </p:sp>
      <p:sp>
        <p:nvSpPr>
          <p:cNvPr id="28" name="Rectangle 16">
            <a:extLst>
              <a:ext uri="{FF2B5EF4-FFF2-40B4-BE49-F238E27FC236}">
                <a16:creationId xmlns:a16="http://schemas.microsoft.com/office/drawing/2014/main" id="{E4A7BB00-BA02-4A59-98E2-4AF66BF085A6}"/>
              </a:ext>
            </a:extLst>
          </p:cNvPr>
          <p:cNvSpPr>
            <a:spLocks noChangeArrowheads="1"/>
          </p:cNvSpPr>
          <p:nvPr/>
        </p:nvSpPr>
        <p:spPr bwMode="auto">
          <a:xfrm>
            <a:off x="6125664" y="5708870"/>
            <a:ext cx="4741788" cy="365125"/>
          </a:xfrm>
          <a:prstGeom prst="rect">
            <a:avLst/>
          </a:prstGeom>
          <a:solidFill>
            <a:srgbClr val="27638E"/>
          </a:solidFill>
          <a:ln w="25400">
            <a:noFill/>
            <a:miter lim="800000"/>
            <a:headEnd/>
            <a:tailEnd/>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Threat</a:t>
            </a:r>
            <a:endParaRPr lang="zh-CN" altLang="en-US" sz="1400">
              <a:solidFill>
                <a:schemeClr val="bg1"/>
              </a:solidFill>
              <a:latin typeface="+mn-lt"/>
            </a:endParaRPr>
          </a:p>
        </p:txBody>
      </p:sp>
      <p:pic>
        <p:nvPicPr>
          <p:cNvPr id="24" name="Picture 2">
            <a:extLst>
              <a:ext uri="{FF2B5EF4-FFF2-40B4-BE49-F238E27FC236}">
                <a16:creationId xmlns:a16="http://schemas.microsoft.com/office/drawing/2014/main" id="{339C6FF6-5733-1F47-9E4C-E6229DEC9E54}"/>
              </a:ext>
            </a:extLst>
          </p:cNvPr>
          <p:cNvPicPr>
            <a:picLocks noChangeAspect="1" noChangeArrowheads="1"/>
          </p:cNvPicPr>
          <p:nvPr/>
        </p:nvPicPr>
        <p:blipFill>
          <a:blip r:embed="rId3">
            <a:clrChange>
              <a:clrFrom>
                <a:srgbClr val="F9F9F9"/>
              </a:clrFrom>
              <a:clrTo>
                <a:srgbClr val="F9F9F9">
                  <a:alpha val="0"/>
                </a:srgbClr>
              </a:clrTo>
            </a:clrChange>
            <a:extLst>
              <a:ext uri="{28A0092B-C50C-407E-A947-70E740481C1C}">
                <a14:useLocalDpi xmlns:a14="http://schemas.microsoft.com/office/drawing/2010/main" val="0"/>
              </a:ext>
            </a:extLst>
          </a:blip>
          <a:srcRect/>
          <a:stretch>
            <a:fillRect/>
          </a:stretch>
        </p:blipFill>
        <p:spPr bwMode="auto">
          <a:xfrm>
            <a:off x="10274743" y="200235"/>
            <a:ext cx="1185419" cy="57244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9">
            <a:extLst>
              <a:ext uri="{FF2B5EF4-FFF2-40B4-BE49-F238E27FC236}">
                <a16:creationId xmlns:a16="http://schemas.microsoft.com/office/drawing/2014/main" id="{E9E5B89E-5644-4BB5-8E89-6AEF4383BD4B}"/>
              </a:ext>
            </a:extLst>
          </p:cNvPr>
          <p:cNvSpPr>
            <a:spLocks noChangeArrowheads="1"/>
          </p:cNvSpPr>
          <p:nvPr/>
        </p:nvSpPr>
        <p:spPr bwMode="auto">
          <a:xfrm>
            <a:off x="1234149" y="3949478"/>
            <a:ext cx="3611975" cy="1089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The Hebei government encourages the local recycling industry via tax exemption.</a:t>
            </a:r>
          </a:p>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Downstream lubricant integration could increase the margin if volume grows evidently, as well as operation certificates for a larger business size are obtained.</a:t>
            </a:r>
          </a:p>
        </p:txBody>
      </p:sp>
      <p:sp>
        <p:nvSpPr>
          <p:cNvPr id="30" name="Rectangle 9">
            <a:extLst>
              <a:ext uri="{FF2B5EF4-FFF2-40B4-BE49-F238E27FC236}">
                <a16:creationId xmlns:a16="http://schemas.microsoft.com/office/drawing/2014/main" id="{C1516235-6FA1-4296-80A3-E857F316C714}"/>
              </a:ext>
            </a:extLst>
          </p:cNvPr>
          <p:cNvSpPr>
            <a:spLocks noChangeArrowheads="1"/>
          </p:cNvSpPr>
          <p:nvPr/>
        </p:nvSpPr>
        <p:spPr bwMode="auto">
          <a:xfrm>
            <a:off x="6344001" y="1661657"/>
            <a:ext cx="4352318" cy="389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Currently, the yield rate is comparatively low at 65% mainly due to the low-quality used oil sourced from collectors to ensure capacity utilization.</a:t>
            </a:r>
          </a:p>
        </p:txBody>
      </p:sp>
      <p:sp>
        <p:nvSpPr>
          <p:cNvPr id="31" name="Rectangle 9">
            <a:extLst>
              <a:ext uri="{FF2B5EF4-FFF2-40B4-BE49-F238E27FC236}">
                <a16:creationId xmlns:a16="http://schemas.microsoft.com/office/drawing/2014/main" id="{2610AB78-48A1-477D-8D9A-417F5D573AB4}"/>
              </a:ext>
            </a:extLst>
          </p:cNvPr>
          <p:cNvSpPr>
            <a:spLocks noChangeArrowheads="1"/>
          </p:cNvSpPr>
          <p:nvPr/>
        </p:nvSpPr>
        <p:spPr bwMode="auto">
          <a:xfrm>
            <a:off x="7399342" y="3949478"/>
            <a:ext cx="3256145" cy="881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The company pays a high feed cost as it is mainly reliant on collectors.</a:t>
            </a:r>
          </a:p>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Currently, nearly 60% margin comes from tax reduction, which has a high level of uncertainty.</a:t>
            </a:r>
          </a:p>
        </p:txBody>
      </p:sp>
      <p:sp>
        <p:nvSpPr>
          <p:cNvPr id="33" name="Title 1">
            <a:extLst>
              <a:ext uri="{FF2B5EF4-FFF2-40B4-BE49-F238E27FC236}">
                <a16:creationId xmlns:a16="http://schemas.microsoft.com/office/drawing/2014/main" id="{9A3BA98C-06D0-4D7A-8747-35A3BE46CA11}"/>
              </a:ext>
            </a:extLst>
          </p:cNvPr>
          <p:cNvSpPr>
            <a:spLocks noGrp="1"/>
          </p:cNvSpPr>
          <p:nvPr>
            <p:ph type="title"/>
          </p:nvPr>
        </p:nvSpPr>
        <p:spPr>
          <a:xfrm>
            <a:off x="569395" y="286403"/>
            <a:ext cx="10972800" cy="400110"/>
          </a:xfrm>
        </p:spPr>
        <p:txBody>
          <a:bodyPr/>
          <a:lstStyle/>
          <a:p>
            <a:r>
              <a:rPr lang="en-US" altLang="zh-CN" sz="2000" dirty="0">
                <a:solidFill>
                  <a:schemeClr val="tx1"/>
                </a:solidFill>
                <a:latin typeface="Lucida Sans" panose="020B0602030504020204" pitchFamily="34" charset="0"/>
              </a:rPr>
              <a:t>Hebei Jingu Recycling Resources Development</a:t>
            </a:r>
          </a:p>
        </p:txBody>
      </p:sp>
    </p:spTree>
    <p:custDataLst>
      <p:tags r:id="rId1"/>
    </p:custDataLst>
    <p:extLst>
      <p:ext uri="{BB962C8B-B14F-4D97-AF65-F5344CB8AC3E}">
        <p14:creationId xmlns:p14="http://schemas.microsoft.com/office/powerpoint/2010/main" val="19665731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D0D1F38-28B9-45DF-80E8-1EFC128730B2}"/>
              </a:ext>
            </a:extLst>
          </p:cNvPr>
          <p:cNvSpPr/>
          <p:nvPr/>
        </p:nvSpPr>
        <p:spPr>
          <a:xfrm>
            <a:off x="551831" y="1045832"/>
            <a:ext cx="5327650" cy="5031117"/>
          </a:xfrm>
          <a:prstGeom prst="roundRect">
            <a:avLst>
              <a:gd name="adj" fmla="val 4474"/>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buClr>
                <a:srgbClr val="27638E"/>
              </a:buClr>
              <a:buSzPct val="110000"/>
              <a:defRPr/>
            </a:pPr>
            <a:r>
              <a:rPr lang="en-US" altLang="zh-CN" sz="1200" b="1" dirty="0">
                <a:solidFill>
                  <a:schemeClr val="accent1"/>
                </a:solidFill>
              </a:rPr>
              <a:t>Company Overview</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Ownership: </a:t>
            </a:r>
            <a:r>
              <a:rPr lang="en-US" altLang="zh-CN" sz="900" dirty="0">
                <a:solidFill>
                  <a:srgbClr val="000000"/>
                </a:solidFill>
              </a:rPr>
              <a:t>Private. 98.9% owned by Hui Chen, 1% owned by Chongyang Zhang</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CEO: </a:t>
            </a:r>
            <a:r>
              <a:rPr lang="en-US" altLang="zh-CN" sz="900" dirty="0">
                <a:solidFill>
                  <a:srgbClr val="000000"/>
                </a:solidFill>
              </a:rPr>
              <a:t>Chongyang Zhang</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Location: </a:t>
            </a:r>
            <a:r>
              <a:rPr lang="en-US" altLang="zh-CN" sz="900" dirty="0">
                <a:solidFill>
                  <a:srgbClr val="000000"/>
                </a:solidFill>
              </a:rPr>
              <a:t>Dongying, Shandong</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Employee number: </a:t>
            </a:r>
            <a:r>
              <a:rPr lang="en-US" altLang="zh-CN" sz="900" dirty="0">
                <a:solidFill>
                  <a:srgbClr val="000000"/>
                </a:solidFill>
              </a:rPr>
              <a:t>150</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Business model: </a:t>
            </a:r>
            <a:r>
              <a:rPr lang="en-US" altLang="zh-CN" sz="900" dirty="0">
                <a:solidFill>
                  <a:srgbClr val="000000"/>
                </a:solidFill>
              </a:rPr>
              <a:t>open loop, covering used oil collection, processing, re-refining; production, transportation, trade of petroleum</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Key technologies: </a:t>
            </a:r>
            <a:r>
              <a:rPr lang="en-US" altLang="zh-CN" sz="900" dirty="0">
                <a:solidFill>
                  <a:srgbClr val="000000"/>
                </a:solidFill>
              </a:rPr>
              <a:t>atmospheric and vacuum distillation; molecular distillation; NMP solvent after distillation</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Main products: </a:t>
            </a:r>
            <a:r>
              <a:rPr lang="en-US" altLang="zh-CN" sz="900" dirty="0">
                <a:solidFill>
                  <a:srgbClr val="000000"/>
                </a:solidFill>
              </a:rPr>
              <a:t>Group I basestock (150SN/250SN/350SN); Asphalt; Diesel; Naphtha</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Activities</a:t>
            </a:r>
            <a:r>
              <a:rPr lang="en-US" altLang="zh-CN" sz="900" dirty="0">
                <a:solidFill>
                  <a:srgbClr val="000000"/>
                </a:solidFill>
              </a:rPr>
              <a:t>: Established in April 2007, Dongying Guo’an Chemical is a high-tech new-energy industrial enterprise with a total investment amount of CNY 2 billion. Between 2011 and 2015, the company invested nearly CNY 1 billion in a used oil re-refining project with the molecular distillation method, whose annual capacity is 200,000 tonnes. This project has increased the yield rate of base oil to 88%. After years of upgrading, the total utilization rate of used oil has reached 98%. However, Guo’an has gradually switched the core business from basestocks to re-refined fuels in recent years, due to misconducts in environment-protection terms. In August 2021, Guo’an invested CNY 10 million in the environmental renovation of the 200,000 tonnes/year re-refining project.</a:t>
            </a:r>
          </a:p>
        </p:txBody>
      </p:sp>
      <p:sp>
        <p:nvSpPr>
          <p:cNvPr id="10" name="Title 1">
            <a:extLst>
              <a:ext uri="{FF2B5EF4-FFF2-40B4-BE49-F238E27FC236}">
                <a16:creationId xmlns:a16="http://schemas.microsoft.com/office/drawing/2014/main" id="{EBAAD7F0-C51B-4728-BD54-98E94DF75446}"/>
              </a:ext>
            </a:extLst>
          </p:cNvPr>
          <p:cNvSpPr>
            <a:spLocks noGrp="1"/>
          </p:cNvSpPr>
          <p:nvPr>
            <p:ph type="title"/>
          </p:nvPr>
        </p:nvSpPr>
        <p:spPr>
          <a:xfrm>
            <a:off x="569395" y="286403"/>
            <a:ext cx="10972800" cy="400110"/>
          </a:xfrm>
        </p:spPr>
        <p:txBody>
          <a:bodyPr/>
          <a:lstStyle/>
          <a:p>
            <a:r>
              <a:rPr lang="en-US" dirty="0"/>
              <a:t>Dongying Guo’an Chemical</a:t>
            </a:r>
          </a:p>
        </p:txBody>
      </p:sp>
      <p:pic>
        <p:nvPicPr>
          <p:cNvPr id="1026" name="Picture 2" descr="国安化工">
            <a:extLst>
              <a:ext uri="{FF2B5EF4-FFF2-40B4-BE49-F238E27FC236}">
                <a16:creationId xmlns:a16="http://schemas.microsoft.com/office/drawing/2014/main" id="{D1F3173A-A6BE-4495-8884-E2F8F58EB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326" y="239565"/>
            <a:ext cx="2740869" cy="4937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3">
            <a:extLst>
              <a:ext uri="{FF2B5EF4-FFF2-40B4-BE49-F238E27FC236}">
                <a16:creationId xmlns:a16="http://schemas.microsoft.com/office/drawing/2014/main" id="{15E2D886-A68D-42B3-8CFB-640EFE27CBF8}"/>
              </a:ext>
            </a:extLst>
          </p:cNvPr>
          <p:cNvGraphicFramePr>
            <a:graphicFrameLocks noGrp="1"/>
          </p:cNvGraphicFramePr>
          <p:nvPr/>
        </p:nvGraphicFramePr>
        <p:xfrm>
          <a:off x="6167714" y="1273805"/>
          <a:ext cx="5564186" cy="1497489"/>
        </p:xfrm>
        <a:graphic>
          <a:graphicData uri="http://schemas.openxmlformats.org/drawingml/2006/table">
            <a:tbl>
              <a:tblPr firstRow="1">
                <a:tableStyleId>{5C22544A-7EE6-4342-B048-85BDC9FD1C3A}</a:tableStyleId>
              </a:tblPr>
              <a:tblGrid>
                <a:gridCol w="1078521">
                  <a:extLst>
                    <a:ext uri="{9D8B030D-6E8A-4147-A177-3AD203B41FA5}">
                      <a16:colId xmlns:a16="http://schemas.microsoft.com/office/drawing/2014/main" val="1784737038"/>
                    </a:ext>
                  </a:extLst>
                </a:gridCol>
                <a:gridCol w="960286">
                  <a:extLst>
                    <a:ext uri="{9D8B030D-6E8A-4147-A177-3AD203B41FA5}">
                      <a16:colId xmlns:a16="http://schemas.microsoft.com/office/drawing/2014/main" val="1823383388"/>
                    </a:ext>
                  </a:extLst>
                </a:gridCol>
                <a:gridCol w="960286">
                  <a:extLst>
                    <a:ext uri="{9D8B030D-6E8A-4147-A177-3AD203B41FA5}">
                      <a16:colId xmlns:a16="http://schemas.microsoft.com/office/drawing/2014/main" val="3179253707"/>
                    </a:ext>
                  </a:extLst>
                </a:gridCol>
                <a:gridCol w="960286">
                  <a:extLst>
                    <a:ext uri="{9D8B030D-6E8A-4147-A177-3AD203B41FA5}">
                      <a16:colId xmlns:a16="http://schemas.microsoft.com/office/drawing/2014/main" val="2331960324"/>
                    </a:ext>
                  </a:extLst>
                </a:gridCol>
                <a:gridCol w="960286">
                  <a:extLst>
                    <a:ext uri="{9D8B030D-6E8A-4147-A177-3AD203B41FA5}">
                      <a16:colId xmlns:a16="http://schemas.microsoft.com/office/drawing/2014/main" val="2517212798"/>
                    </a:ext>
                  </a:extLst>
                </a:gridCol>
                <a:gridCol w="644521">
                  <a:extLst>
                    <a:ext uri="{9D8B030D-6E8A-4147-A177-3AD203B41FA5}">
                      <a16:colId xmlns:a16="http://schemas.microsoft.com/office/drawing/2014/main" val="314971463"/>
                    </a:ext>
                  </a:extLst>
                </a:gridCol>
              </a:tblGrid>
              <a:tr h="277732">
                <a:tc gridSpan="6">
                  <a:txBody>
                    <a:bodyPr/>
                    <a:lstStyle/>
                    <a:p>
                      <a:r>
                        <a:rPr lang="en-US" sz="900" dirty="0"/>
                        <a:t>KEY RE-REFINERY ASSETS, 2020</a:t>
                      </a:r>
                      <a:endParaRPr lang="en-US" sz="900" dirty="0">
                        <a:latin typeface="+mn-lt"/>
                      </a:endParaRPr>
                    </a:p>
                  </a:txBody>
                  <a:tcPr marL="45720" marR="45720" anchor="ctr"/>
                </a:tc>
                <a:tc hMerge="1">
                  <a:txBody>
                    <a:bodyPr/>
                    <a:lstStyle/>
                    <a:p>
                      <a:endParaRPr lang="zh-CN" altLang="en-US"/>
                    </a:p>
                  </a:txBody>
                  <a:tcPr/>
                </a:tc>
                <a:tc hMerge="1">
                  <a:txBody>
                    <a:bodyPr/>
                    <a:lstStyle/>
                    <a:p>
                      <a:r>
                        <a:rPr lang="en-US" sz="1100">
                          <a:latin typeface="+mj-lt"/>
                        </a:rPr>
                        <a:t>Key Re-refinery Assets</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200">
                        <a:latin typeface="+mj-lt"/>
                      </a:endParaRPr>
                    </a:p>
                  </a:txBody>
                  <a:tcPr marL="45720" marR="45720" anchor="ctr"/>
                </a:tc>
                <a:extLst>
                  <a:ext uri="{0D108BD9-81ED-4DB2-BD59-A6C34878D82A}">
                    <a16:rowId xmlns:a16="http://schemas.microsoft.com/office/drawing/2014/main" val="2647999941"/>
                  </a:ext>
                </a:extLst>
              </a:tr>
              <a:tr h="255490">
                <a:tc>
                  <a:txBody>
                    <a:bodyPr/>
                    <a:lstStyle/>
                    <a:p>
                      <a:pPr algn="ctr"/>
                      <a:endParaRPr lang="en-US" sz="900" b="1" dirty="0">
                        <a:solidFill>
                          <a:schemeClr val="tx1"/>
                        </a:solidFill>
                        <a:latin typeface="+mn-lt"/>
                      </a:endParaRPr>
                    </a:p>
                  </a:txBody>
                  <a:tcPr marL="45720" marR="45720" anchor="ctr"/>
                </a:tc>
                <a:tc gridSpan="4">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pPr algn="ctr"/>
                      <a:r>
                        <a:rPr lang="en-US" sz="1100" b="1" err="1">
                          <a:solidFill>
                            <a:schemeClr val="tx1"/>
                          </a:solidFill>
                          <a:latin typeface="Lucida Sans" panose="020B0602030504020204" pitchFamily="34" charset="0"/>
                        </a:rPr>
                        <a:t>Kilotonnes</a:t>
                      </a: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a:txBody>
                    <a:bodyPr/>
                    <a:lstStyle/>
                    <a:p>
                      <a:pPr algn="ctr"/>
                      <a:endParaRPr lang="en-US" sz="900" b="1" dirty="0">
                        <a:solidFill>
                          <a:schemeClr val="tx1"/>
                        </a:solidFill>
                        <a:latin typeface="+mn-lt"/>
                      </a:endParaRPr>
                    </a:p>
                  </a:txBody>
                  <a:tcPr marL="45720" marR="45720" anchor="ctr"/>
                </a:tc>
                <a:extLst>
                  <a:ext uri="{0D108BD9-81ED-4DB2-BD59-A6C34878D82A}">
                    <a16:rowId xmlns:a16="http://schemas.microsoft.com/office/drawing/2014/main" val="3260514661"/>
                  </a:ext>
                </a:extLst>
              </a:tr>
              <a:tr h="389321">
                <a:tc>
                  <a:txBody>
                    <a:bodyPr/>
                    <a:lstStyle/>
                    <a:p>
                      <a:pPr algn="ctr"/>
                      <a:r>
                        <a:rPr lang="en-US" sz="900" b="1" dirty="0">
                          <a:solidFill>
                            <a:schemeClr val="tx1"/>
                          </a:solidFill>
                        </a:rPr>
                        <a:t>MAIN PRODUCTS</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UO FEED CAPACITY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UO COLLECTION</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RRBO CAPACITY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RRBO PRODUCTION</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YIELD </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557228252"/>
                  </a:ext>
                </a:extLst>
              </a:tr>
              <a:tr h="574946">
                <a:tc>
                  <a:txBody>
                    <a:bodyPr/>
                    <a:lstStyle/>
                    <a:p>
                      <a:pPr algn="ctr"/>
                      <a:r>
                        <a:rPr lang="en-US" sz="900" dirty="0">
                          <a:solidFill>
                            <a:schemeClr val="tx1"/>
                          </a:solidFill>
                        </a:rPr>
                        <a:t>Gp.I basestocks (150SN/250SN/350SN)</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200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91</a:t>
                      </a:r>
                      <a:endParaRPr lang="en-US" sz="900" dirty="0">
                        <a:solidFill>
                          <a:schemeClr val="tx1"/>
                        </a:solidFill>
                        <a:latin typeface="+mn-lt"/>
                      </a:endParaRPr>
                    </a:p>
                  </a:txBody>
                  <a:tcPr marL="45720" marR="45720" anchor="ctr"/>
                </a:tc>
                <a:tc>
                  <a:txBody>
                    <a:bodyPr/>
                    <a:lstStyle/>
                    <a:p>
                      <a:pPr marL="0" algn="ctr" defTabSz="914400" rtl="0" eaLnBrk="1" latinLnBrk="0" hangingPunct="1"/>
                      <a:r>
                        <a:rPr lang="en-US" altLang="zh-CN" sz="900" kern="1200" dirty="0">
                          <a:solidFill>
                            <a:schemeClr val="tx1"/>
                          </a:solidFill>
                        </a:rPr>
                        <a:t>135</a:t>
                      </a:r>
                      <a:endParaRPr lang="zh-CN" altLang="en-US" sz="900" kern="1200">
                        <a:solidFill>
                          <a:schemeClr val="tx1"/>
                        </a:solidFill>
                        <a:latin typeface="+mn-lt"/>
                        <a:ea typeface="+mn-ea"/>
                        <a:cs typeface="+mn-cs"/>
                      </a:endParaRPr>
                    </a:p>
                  </a:txBody>
                  <a:tcPr anchor="ctr"/>
                </a:tc>
                <a:tc>
                  <a:txBody>
                    <a:bodyPr/>
                    <a:lstStyle/>
                    <a:p>
                      <a:pPr algn="ctr"/>
                      <a:r>
                        <a:rPr lang="en-US" sz="900" dirty="0">
                          <a:solidFill>
                            <a:schemeClr val="tx1"/>
                          </a:solidFill>
                        </a:rPr>
                        <a:t>80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60</a:t>
                      </a:r>
                      <a:r>
                        <a:rPr lang="en-US" altLang="zh-CN" sz="900" dirty="0">
                          <a:solidFill>
                            <a:schemeClr val="tx1"/>
                          </a:solidFill>
                        </a:rPr>
                        <a:t>%</a:t>
                      </a:r>
                      <a:endParaRPr lang="en-US" sz="900" dirty="0">
                        <a:solidFill>
                          <a:schemeClr val="tx1"/>
                        </a:solidFill>
                        <a:latin typeface="+mn-lt"/>
                      </a:endParaRPr>
                    </a:p>
                  </a:txBody>
                  <a:tcPr marL="45720" marR="45720" anchor="ctr"/>
                </a:tc>
                <a:extLst>
                  <a:ext uri="{0D108BD9-81ED-4DB2-BD59-A6C34878D82A}">
                    <a16:rowId xmlns:a16="http://schemas.microsoft.com/office/drawing/2014/main" val="1918521654"/>
                  </a:ext>
                </a:extLst>
              </a:tr>
            </a:tbl>
          </a:graphicData>
        </a:graphic>
      </p:graphicFrame>
      <p:sp>
        <p:nvSpPr>
          <p:cNvPr id="16" name="文本框 15">
            <a:extLst>
              <a:ext uri="{FF2B5EF4-FFF2-40B4-BE49-F238E27FC236}">
                <a16:creationId xmlns:a16="http://schemas.microsoft.com/office/drawing/2014/main" id="{373B4844-A544-4FAE-9A81-6AA9B2E44048}"/>
              </a:ext>
            </a:extLst>
          </p:cNvPr>
          <p:cNvSpPr txBox="1"/>
          <p:nvPr/>
        </p:nvSpPr>
        <p:spPr>
          <a:xfrm>
            <a:off x="7418718" y="3147897"/>
            <a:ext cx="3232297" cy="246221"/>
          </a:xfrm>
          <a:prstGeom prst="rect">
            <a:avLst/>
          </a:prstGeom>
          <a:noFill/>
        </p:spPr>
        <p:txBody>
          <a:bodyPr wrap="square" rtlCol="0">
            <a:spAutoFit/>
          </a:bodyPr>
          <a:lstStyle/>
          <a:p>
            <a:pPr algn="ctr"/>
            <a:r>
              <a:rPr lang="en-US" altLang="zh-CN" sz="1000" b="1" dirty="0">
                <a:solidFill>
                  <a:schemeClr val="accent1"/>
                </a:solidFill>
              </a:rPr>
              <a:t>USED OIL VALUE CHAIN POSITIONING</a:t>
            </a:r>
          </a:p>
        </p:txBody>
      </p:sp>
      <p:sp>
        <p:nvSpPr>
          <p:cNvPr id="18" name="Rectangle: Rounded Corners 39">
            <a:extLst>
              <a:ext uri="{FF2B5EF4-FFF2-40B4-BE49-F238E27FC236}">
                <a16:creationId xmlns:a16="http://schemas.microsoft.com/office/drawing/2014/main" id="{DA3C858D-7282-46CF-B44E-B9ED78F0FBDA}"/>
              </a:ext>
            </a:extLst>
          </p:cNvPr>
          <p:cNvSpPr/>
          <p:nvPr/>
        </p:nvSpPr>
        <p:spPr>
          <a:xfrm>
            <a:off x="6357421" y="4409638"/>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Collection</a:t>
            </a:r>
            <a:endParaRPr lang="zh-CN" altLang="en-US" sz="1000" b="1">
              <a:solidFill>
                <a:schemeClr val="bg1"/>
              </a:solidFill>
              <a:cs typeface="Arial" charset="0"/>
            </a:endParaRPr>
          </a:p>
        </p:txBody>
      </p:sp>
      <p:sp>
        <p:nvSpPr>
          <p:cNvPr id="19" name="Rectangle: Rounded Corners 40">
            <a:extLst>
              <a:ext uri="{FF2B5EF4-FFF2-40B4-BE49-F238E27FC236}">
                <a16:creationId xmlns:a16="http://schemas.microsoft.com/office/drawing/2014/main" id="{8D355AA2-B47F-4763-BF5A-17193254EF19}"/>
              </a:ext>
            </a:extLst>
          </p:cNvPr>
          <p:cNvSpPr/>
          <p:nvPr/>
        </p:nvSpPr>
        <p:spPr>
          <a:xfrm>
            <a:off x="8301990" y="3737427"/>
            <a:ext cx="2090991"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ysClr val="windowText" lastClr="000000"/>
                </a:solidFill>
                <a:cs typeface="Arial" charset="0"/>
              </a:rPr>
              <a:t>Disposition</a:t>
            </a:r>
          </a:p>
          <a:p>
            <a:pPr algn="ctr"/>
            <a:r>
              <a:rPr lang="en-US" altLang="zh-CN" sz="1000" dirty="0">
                <a:solidFill>
                  <a:sysClr val="windowText" lastClr="000000"/>
                </a:solidFill>
                <a:cs typeface="Arial" charset="0"/>
              </a:rPr>
              <a:t>(Incineration/landfilling etc.)</a:t>
            </a:r>
            <a:endParaRPr lang="zh-CN" altLang="en-US" sz="1000">
              <a:solidFill>
                <a:sysClr val="windowText" lastClr="000000"/>
              </a:solidFill>
              <a:cs typeface="Arial" charset="0"/>
            </a:endParaRPr>
          </a:p>
        </p:txBody>
      </p:sp>
      <p:sp>
        <p:nvSpPr>
          <p:cNvPr id="22" name="Rectangle: Rounded Corners 39">
            <a:extLst>
              <a:ext uri="{FF2B5EF4-FFF2-40B4-BE49-F238E27FC236}">
                <a16:creationId xmlns:a16="http://schemas.microsoft.com/office/drawing/2014/main" id="{3F9A946B-95CF-4B00-B461-638222A82E46}"/>
              </a:ext>
            </a:extLst>
          </p:cNvPr>
          <p:cNvSpPr/>
          <p:nvPr/>
        </p:nvSpPr>
        <p:spPr>
          <a:xfrm>
            <a:off x="10246563" y="5081849"/>
            <a:ext cx="1295632"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cs typeface="Arial" charset="0"/>
              </a:rPr>
              <a:t>Blending</a:t>
            </a:r>
            <a:endParaRPr lang="zh-CN" altLang="en-US" sz="1000" b="1">
              <a:solidFill>
                <a:schemeClr val="tx1"/>
              </a:solidFill>
              <a:cs typeface="Arial" charset="0"/>
            </a:endParaRPr>
          </a:p>
        </p:txBody>
      </p:sp>
      <p:sp>
        <p:nvSpPr>
          <p:cNvPr id="23" name="Rectangle: Rounded Corners 39">
            <a:extLst>
              <a:ext uri="{FF2B5EF4-FFF2-40B4-BE49-F238E27FC236}">
                <a16:creationId xmlns:a16="http://schemas.microsoft.com/office/drawing/2014/main" id="{EEB0580C-852C-45C9-9616-B6628C52105F}"/>
              </a:ext>
            </a:extLst>
          </p:cNvPr>
          <p:cNvSpPr/>
          <p:nvPr/>
        </p:nvSpPr>
        <p:spPr>
          <a:xfrm>
            <a:off x="8301992" y="5081849"/>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Re-refining</a:t>
            </a:r>
          </a:p>
          <a:p>
            <a:pPr algn="ctr"/>
            <a:r>
              <a:rPr lang="en-US" altLang="zh-CN" sz="1000" dirty="0">
                <a:solidFill>
                  <a:schemeClr val="bg1"/>
                </a:solidFill>
                <a:cs typeface="Arial" charset="0"/>
              </a:rPr>
              <a:t>(Base Oils)</a:t>
            </a:r>
            <a:endParaRPr lang="zh-CN" altLang="en-US" sz="1000">
              <a:solidFill>
                <a:schemeClr val="bg1"/>
              </a:solidFill>
              <a:cs typeface="Arial" charset="0"/>
            </a:endParaRPr>
          </a:p>
        </p:txBody>
      </p:sp>
      <p:cxnSp>
        <p:nvCxnSpPr>
          <p:cNvPr id="24" name="连接符: 肘形 23">
            <a:extLst>
              <a:ext uri="{FF2B5EF4-FFF2-40B4-BE49-F238E27FC236}">
                <a16:creationId xmlns:a16="http://schemas.microsoft.com/office/drawing/2014/main" id="{EBCF3559-BD56-4D04-B4A5-C0DE9BF93173}"/>
              </a:ext>
            </a:extLst>
          </p:cNvPr>
          <p:cNvCxnSpPr>
            <a:cxnSpLocks/>
            <a:stCxn id="18" idx="0"/>
            <a:endCxn id="19" idx="1"/>
          </p:cNvCxnSpPr>
          <p:nvPr/>
        </p:nvCxnSpPr>
        <p:spPr>
          <a:xfrm rot="5400000" flipH="1" flipV="1">
            <a:off x="7410408" y="3518057"/>
            <a:ext cx="486410" cy="129675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连接符: 肘形 25">
            <a:extLst>
              <a:ext uri="{FF2B5EF4-FFF2-40B4-BE49-F238E27FC236}">
                <a16:creationId xmlns:a16="http://schemas.microsoft.com/office/drawing/2014/main" id="{858F127A-B615-4943-8F29-0560A59E9E6F}"/>
              </a:ext>
            </a:extLst>
          </p:cNvPr>
          <p:cNvCxnSpPr>
            <a:cxnSpLocks/>
            <a:stCxn id="18" idx="2"/>
            <a:endCxn id="23" idx="1"/>
          </p:cNvCxnSpPr>
          <p:nvPr/>
        </p:nvCxnSpPr>
        <p:spPr>
          <a:xfrm rot="16200000" flipH="1">
            <a:off x="7410409" y="4376067"/>
            <a:ext cx="486410" cy="129675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32BA732B-E679-4D8E-93DD-E79A3F35D7AD}"/>
              </a:ext>
            </a:extLst>
          </p:cNvPr>
          <p:cNvCxnSpPr>
            <a:stCxn id="23" idx="3"/>
            <a:endCxn id="22" idx="1"/>
          </p:cNvCxnSpPr>
          <p:nvPr/>
        </p:nvCxnSpPr>
        <p:spPr>
          <a:xfrm>
            <a:off x="9597624" y="5267650"/>
            <a:ext cx="6489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Rectangle: Rounded Corners 40">
            <a:extLst>
              <a:ext uri="{FF2B5EF4-FFF2-40B4-BE49-F238E27FC236}">
                <a16:creationId xmlns:a16="http://schemas.microsoft.com/office/drawing/2014/main" id="{1F60C020-546F-42AB-81E4-88DB3103F9F9}"/>
              </a:ext>
            </a:extLst>
          </p:cNvPr>
          <p:cNvSpPr/>
          <p:nvPr/>
        </p:nvSpPr>
        <p:spPr>
          <a:xfrm>
            <a:off x="8301991" y="4409636"/>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Processing</a:t>
            </a:r>
          </a:p>
          <a:p>
            <a:pPr algn="ctr"/>
            <a:r>
              <a:rPr lang="en-US" altLang="zh-CN" sz="1000" dirty="0">
                <a:solidFill>
                  <a:schemeClr val="bg1"/>
                </a:solidFill>
                <a:cs typeface="Arial" charset="0"/>
              </a:rPr>
              <a:t>(VGO/MDO etc.)</a:t>
            </a:r>
            <a:endParaRPr lang="zh-CN" altLang="en-US" sz="1000">
              <a:solidFill>
                <a:schemeClr val="bg1"/>
              </a:solidFill>
              <a:cs typeface="Arial" charset="0"/>
            </a:endParaRPr>
          </a:p>
        </p:txBody>
      </p:sp>
      <p:cxnSp>
        <p:nvCxnSpPr>
          <p:cNvPr id="40" name="直接箭头连接符 39">
            <a:extLst>
              <a:ext uri="{FF2B5EF4-FFF2-40B4-BE49-F238E27FC236}">
                <a16:creationId xmlns:a16="http://schemas.microsoft.com/office/drawing/2014/main" id="{B1BEA8A7-899F-4385-8E2A-CE47D1965D36}"/>
              </a:ext>
            </a:extLst>
          </p:cNvPr>
          <p:cNvCxnSpPr>
            <a:cxnSpLocks/>
            <a:stCxn id="18" idx="3"/>
            <a:endCxn id="39" idx="1"/>
          </p:cNvCxnSpPr>
          <p:nvPr/>
        </p:nvCxnSpPr>
        <p:spPr>
          <a:xfrm flipV="1">
            <a:off x="7653053" y="4595437"/>
            <a:ext cx="648938"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76DF518-E143-463E-A892-4D39EC84AAFE}"/>
              </a:ext>
            </a:extLst>
          </p:cNvPr>
          <p:cNvGrpSpPr/>
          <p:nvPr/>
        </p:nvGrpSpPr>
        <p:grpSpPr>
          <a:xfrm>
            <a:off x="10256149" y="6160664"/>
            <a:ext cx="1090782" cy="246221"/>
            <a:chOff x="10831993" y="6206610"/>
            <a:chExt cx="1090782" cy="246221"/>
          </a:xfrm>
        </p:grpSpPr>
        <p:sp>
          <p:nvSpPr>
            <p:cNvPr id="20" name="Freeform: Shape 19">
              <a:extLst>
                <a:ext uri="{FF2B5EF4-FFF2-40B4-BE49-F238E27FC236}">
                  <a16:creationId xmlns:a16="http://schemas.microsoft.com/office/drawing/2014/main" id="{91C0AA57-9D65-4848-81E4-2583556A348B}"/>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Rectangle 20">
              <a:extLst>
                <a:ext uri="{FF2B5EF4-FFF2-40B4-BE49-F238E27FC236}">
                  <a16:creationId xmlns:a16="http://schemas.microsoft.com/office/drawing/2014/main" id="{DC2ED122-7325-4188-96AA-CBDE148164EF}"/>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16088772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a:xfrm>
            <a:off x="569395" y="286403"/>
            <a:ext cx="10972800" cy="400110"/>
          </a:xfrm>
        </p:spPr>
        <p:txBody>
          <a:bodyPr/>
          <a:lstStyle/>
          <a:p>
            <a:r>
              <a:rPr lang="en-US" altLang="zh-CN" dirty="0"/>
              <a:t>Dongying Guo’an Chemical</a:t>
            </a:r>
            <a:endParaRPr lang="en-US" dirty="0"/>
          </a:p>
        </p:txBody>
      </p:sp>
      <p:sp>
        <p:nvSpPr>
          <p:cNvPr id="15" name="Freeform 3">
            <a:extLst>
              <a:ext uri="{FF2B5EF4-FFF2-40B4-BE49-F238E27FC236}">
                <a16:creationId xmlns:a16="http://schemas.microsoft.com/office/drawing/2014/main" id="{31192A3E-B268-487B-BA67-0A4D4C8A99C6}"/>
              </a:ext>
            </a:extLst>
          </p:cNvPr>
          <p:cNvSpPr>
            <a:spLocks/>
          </p:cNvSpPr>
          <p:nvPr/>
        </p:nvSpPr>
        <p:spPr bwMode="auto">
          <a:xfrm>
            <a:off x="1228553" y="1449077"/>
            <a:ext cx="4710693" cy="1986870"/>
          </a:xfrm>
          <a:custGeom>
            <a:avLst/>
            <a:gdLst>
              <a:gd name="T0" fmla="*/ 2147483646 w 2652"/>
              <a:gd name="T1" fmla="*/ 2147483646 h 1208"/>
              <a:gd name="T2" fmla="*/ 2147483646 w 2652"/>
              <a:gd name="T3" fmla="*/ 0 h 1208"/>
              <a:gd name="T4" fmla="*/ 0 w 2652"/>
              <a:gd name="T5" fmla="*/ 0 h 1208"/>
              <a:gd name="T6" fmla="*/ 0 w 2652"/>
              <a:gd name="T7" fmla="*/ 2147483646 h 1208"/>
              <a:gd name="T8" fmla="*/ 2147483646 w 2652"/>
              <a:gd name="T9" fmla="*/ 2147483646 h 1208"/>
              <a:gd name="T10" fmla="*/ 2147483646 w 2652"/>
              <a:gd name="T11" fmla="*/ 2147483646 h 1208"/>
              <a:gd name="T12" fmla="*/ 2147483646 w 2652"/>
              <a:gd name="T13" fmla="*/ 2147483646 h 1208"/>
              <a:gd name="T14" fmla="*/ 2147483646 w 2652"/>
              <a:gd name="T15" fmla="*/ 2147483646 h 1208"/>
              <a:gd name="T16" fmla="*/ 2147483646 w 2652"/>
              <a:gd name="T17" fmla="*/ 2147483646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cap="flat" cmpd="sng">
            <a:solidFill>
              <a:srgbClr val="27638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6" name="Freeform 4">
            <a:extLst>
              <a:ext uri="{FF2B5EF4-FFF2-40B4-BE49-F238E27FC236}">
                <a16:creationId xmlns:a16="http://schemas.microsoft.com/office/drawing/2014/main" id="{31181075-3DDD-4D0F-9056-758B18E2DF25}"/>
              </a:ext>
            </a:extLst>
          </p:cNvPr>
          <p:cNvSpPr>
            <a:spLocks/>
          </p:cNvSpPr>
          <p:nvPr/>
        </p:nvSpPr>
        <p:spPr bwMode="auto">
          <a:xfrm flipV="1">
            <a:off x="1218256" y="3777213"/>
            <a:ext cx="4726397" cy="1920208"/>
          </a:xfrm>
          <a:custGeom>
            <a:avLst/>
            <a:gdLst>
              <a:gd name="T0" fmla="*/ 2147483646 w 2652"/>
              <a:gd name="T1" fmla="*/ 2147483646 h 1208"/>
              <a:gd name="T2" fmla="*/ 2147483646 w 2652"/>
              <a:gd name="T3" fmla="*/ 0 h 1208"/>
              <a:gd name="T4" fmla="*/ 0 w 2652"/>
              <a:gd name="T5" fmla="*/ 0 h 1208"/>
              <a:gd name="T6" fmla="*/ 0 w 2652"/>
              <a:gd name="T7" fmla="*/ 2147483646 h 1208"/>
              <a:gd name="T8" fmla="*/ 2147483646 w 2652"/>
              <a:gd name="T9" fmla="*/ 2147483646 h 1208"/>
              <a:gd name="T10" fmla="*/ 2147483646 w 2652"/>
              <a:gd name="T11" fmla="*/ 2147483646 h 1208"/>
              <a:gd name="T12" fmla="*/ 2147483646 w 2652"/>
              <a:gd name="T13" fmla="*/ 2147483646 h 1208"/>
              <a:gd name="T14" fmla="*/ 2147483646 w 2652"/>
              <a:gd name="T15" fmla="*/ 2147483646 h 1208"/>
              <a:gd name="T16" fmla="*/ 2147483646 w 2652"/>
              <a:gd name="T17" fmla="*/ 2147483646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cap="flat" cmpd="sng">
            <a:solidFill>
              <a:srgbClr val="27638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p>
        </p:txBody>
      </p:sp>
      <p:sp>
        <p:nvSpPr>
          <p:cNvPr id="17" name="Freeform 5">
            <a:extLst>
              <a:ext uri="{FF2B5EF4-FFF2-40B4-BE49-F238E27FC236}">
                <a16:creationId xmlns:a16="http://schemas.microsoft.com/office/drawing/2014/main" id="{115D5D4A-7B51-4350-9723-D7A376DA3F45}"/>
              </a:ext>
            </a:extLst>
          </p:cNvPr>
          <p:cNvSpPr>
            <a:spLocks/>
          </p:cNvSpPr>
          <p:nvPr/>
        </p:nvSpPr>
        <p:spPr bwMode="auto">
          <a:xfrm flipH="1">
            <a:off x="6287598" y="1475225"/>
            <a:ext cx="4731840" cy="1960722"/>
          </a:xfrm>
          <a:custGeom>
            <a:avLst/>
            <a:gdLst>
              <a:gd name="T0" fmla="*/ 2147483646 w 2652"/>
              <a:gd name="T1" fmla="*/ 2147483646 h 1208"/>
              <a:gd name="T2" fmla="*/ 2147483646 w 2652"/>
              <a:gd name="T3" fmla="*/ 0 h 1208"/>
              <a:gd name="T4" fmla="*/ 0 w 2652"/>
              <a:gd name="T5" fmla="*/ 0 h 1208"/>
              <a:gd name="T6" fmla="*/ 0 w 2652"/>
              <a:gd name="T7" fmla="*/ 2147483646 h 1208"/>
              <a:gd name="T8" fmla="*/ 2147483646 w 2652"/>
              <a:gd name="T9" fmla="*/ 2147483646 h 1208"/>
              <a:gd name="T10" fmla="*/ 2147483646 w 2652"/>
              <a:gd name="T11" fmla="*/ 2147483646 h 1208"/>
              <a:gd name="T12" fmla="*/ 2147483646 w 2652"/>
              <a:gd name="T13" fmla="*/ 2147483646 h 1208"/>
              <a:gd name="T14" fmla="*/ 2147483646 w 2652"/>
              <a:gd name="T15" fmla="*/ 2147483646 h 1208"/>
              <a:gd name="T16" fmla="*/ 2147483646 w 2652"/>
              <a:gd name="T17" fmla="*/ 2147483646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cap="flat" cmpd="sng">
            <a:solidFill>
              <a:srgbClr val="27638E"/>
            </a:solidFill>
            <a:prstDash val="solid"/>
            <a:round/>
            <a:headEnd type="none" w="med" len="med"/>
            <a:tailEnd type="none" w="med" len="med"/>
          </a:ln>
          <a:effectLst/>
        </p:spPr>
        <p:txBody>
          <a:bodyPr wrap="none" lIns="0" tIns="0" rIns="0" bIns="0" anchor="ctr"/>
          <a:lstStyle/>
          <a:p>
            <a:endParaRPr lang="zh-CN" altLang="en-US"/>
          </a:p>
        </p:txBody>
      </p:sp>
      <p:sp>
        <p:nvSpPr>
          <p:cNvPr id="18" name="Freeform 6">
            <a:extLst>
              <a:ext uri="{FF2B5EF4-FFF2-40B4-BE49-F238E27FC236}">
                <a16:creationId xmlns:a16="http://schemas.microsoft.com/office/drawing/2014/main" id="{58943D93-82B1-47EA-B67A-F90D8E894A88}"/>
              </a:ext>
            </a:extLst>
          </p:cNvPr>
          <p:cNvSpPr>
            <a:spLocks/>
          </p:cNvSpPr>
          <p:nvPr/>
        </p:nvSpPr>
        <p:spPr bwMode="auto">
          <a:xfrm flipH="1" flipV="1">
            <a:off x="6277649" y="3764558"/>
            <a:ext cx="4726353" cy="1938463"/>
          </a:xfrm>
          <a:custGeom>
            <a:avLst/>
            <a:gdLst>
              <a:gd name="T0" fmla="*/ 2147483646 w 2652"/>
              <a:gd name="T1" fmla="*/ 2147483646 h 1208"/>
              <a:gd name="T2" fmla="*/ 2147483646 w 2652"/>
              <a:gd name="T3" fmla="*/ 0 h 1208"/>
              <a:gd name="T4" fmla="*/ 0 w 2652"/>
              <a:gd name="T5" fmla="*/ 0 h 1208"/>
              <a:gd name="T6" fmla="*/ 0 w 2652"/>
              <a:gd name="T7" fmla="*/ 2147483646 h 1208"/>
              <a:gd name="T8" fmla="*/ 2147483646 w 2652"/>
              <a:gd name="T9" fmla="*/ 2147483646 h 1208"/>
              <a:gd name="T10" fmla="*/ 2147483646 w 2652"/>
              <a:gd name="T11" fmla="*/ 2147483646 h 1208"/>
              <a:gd name="T12" fmla="*/ 2147483646 w 2652"/>
              <a:gd name="T13" fmla="*/ 2147483646 h 1208"/>
              <a:gd name="T14" fmla="*/ 2147483646 w 2652"/>
              <a:gd name="T15" fmla="*/ 2147483646 h 1208"/>
              <a:gd name="T16" fmla="*/ 2147483646 w 2652"/>
              <a:gd name="T17" fmla="*/ 2147483646 h 1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2" h="1208">
                <a:moveTo>
                  <a:pt x="2652" y="600"/>
                </a:moveTo>
                <a:cubicBezTo>
                  <a:pt x="2652" y="300"/>
                  <a:pt x="2652" y="0"/>
                  <a:pt x="2652" y="0"/>
                </a:cubicBezTo>
                <a:cubicBezTo>
                  <a:pt x="1326" y="0"/>
                  <a:pt x="0" y="0"/>
                  <a:pt x="0" y="0"/>
                </a:cubicBezTo>
                <a:cubicBezTo>
                  <a:pt x="0" y="604"/>
                  <a:pt x="0" y="1208"/>
                  <a:pt x="0" y="1208"/>
                </a:cubicBezTo>
                <a:cubicBezTo>
                  <a:pt x="1018" y="1208"/>
                  <a:pt x="2037" y="1205"/>
                  <a:pt x="2036" y="1208"/>
                </a:cubicBezTo>
                <a:cubicBezTo>
                  <a:pt x="2046" y="1115"/>
                  <a:pt x="2059" y="1057"/>
                  <a:pt x="2091" y="986"/>
                </a:cubicBezTo>
                <a:cubicBezTo>
                  <a:pt x="2123" y="915"/>
                  <a:pt x="2173" y="838"/>
                  <a:pt x="2232" y="779"/>
                </a:cubicBezTo>
                <a:cubicBezTo>
                  <a:pt x="2291" y="720"/>
                  <a:pt x="2359" y="683"/>
                  <a:pt x="2430" y="653"/>
                </a:cubicBezTo>
                <a:cubicBezTo>
                  <a:pt x="2501" y="623"/>
                  <a:pt x="2529" y="614"/>
                  <a:pt x="2652" y="600"/>
                </a:cubicBezTo>
                <a:close/>
              </a:path>
            </a:pathLst>
          </a:custGeom>
          <a:noFill/>
          <a:ln w="6350" cap="flat" cmpd="sng">
            <a:solidFill>
              <a:srgbClr val="27638E"/>
            </a:solidFill>
            <a:prstDash val="solid"/>
            <a:round/>
            <a:headEnd type="none" w="med" len="med"/>
            <a:tailEnd type="none" w="med" len="med"/>
          </a:ln>
          <a:effectLst/>
        </p:spPr>
        <p:txBody>
          <a:bodyPr wrap="none" lIns="0" tIns="0" rIns="0" bIns="0" anchor="ctr"/>
          <a:lstStyle/>
          <a:p>
            <a:endParaRPr lang="zh-CN" altLang="en-US"/>
          </a:p>
        </p:txBody>
      </p:sp>
      <p:sp>
        <p:nvSpPr>
          <p:cNvPr id="19" name="Oval 7">
            <a:extLst>
              <a:ext uri="{FF2B5EF4-FFF2-40B4-BE49-F238E27FC236}">
                <a16:creationId xmlns:a16="http://schemas.microsoft.com/office/drawing/2014/main" id="{F5B7131D-132B-411F-9856-DF10348E31D1}"/>
              </a:ext>
            </a:extLst>
          </p:cNvPr>
          <p:cNvSpPr>
            <a:spLocks noChangeArrowheads="1"/>
          </p:cNvSpPr>
          <p:nvPr/>
        </p:nvSpPr>
        <p:spPr bwMode="auto">
          <a:xfrm>
            <a:off x="5133658" y="2642701"/>
            <a:ext cx="1924684" cy="1924684"/>
          </a:xfrm>
          <a:prstGeom prst="ellipse">
            <a:avLst/>
          </a:prstGeom>
          <a:solidFill>
            <a:schemeClr val="accent2"/>
          </a:solidFill>
          <a:ln w="6350">
            <a:solidFill>
              <a:schemeClr val="accent2"/>
            </a:solidFill>
            <a:round/>
            <a:headEnd/>
            <a:tailEnd/>
          </a:ln>
          <a:effectLst>
            <a:outerShdw dist="35921" dir="2700000" algn="ctr" rotWithShape="0">
              <a:schemeClr val="accent1">
                <a:lumMod val="40000"/>
                <a:lumOff val="60000"/>
              </a:schemeClr>
            </a:outerShdw>
          </a:effectLst>
        </p:spPr>
        <p:txBody>
          <a:bodyPr wrap="none" lIns="7200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Guo’an Chemical</a:t>
            </a:r>
            <a:endParaRPr lang="zh-CN" altLang="en-US" sz="1400" dirty="0">
              <a:solidFill>
                <a:schemeClr val="bg1"/>
              </a:solidFill>
              <a:latin typeface="+mn-lt"/>
            </a:endParaRPr>
          </a:p>
        </p:txBody>
      </p:sp>
      <p:sp>
        <p:nvSpPr>
          <p:cNvPr id="25" name="Rectangle 13">
            <a:extLst>
              <a:ext uri="{FF2B5EF4-FFF2-40B4-BE49-F238E27FC236}">
                <a16:creationId xmlns:a16="http://schemas.microsoft.com/office/drawing/2014/main" id="{7A62F551-9C0C-45D6-99B3-39AB384C0155}"/>
              </a:ext>
            </a:extLst>
          </p:cNvPr>
          <p:cNvSpPr>
            <a:spLocks noChangeArrowheads="1"/>
          </p:cNvSpPr>
          <p:nvPr/>
        </p:nvSpPr>
        <p:spPr bwMode="auto">
          <a:xfrm>
            <a:off x="1228553" y="1106209"/>
            <a:ext cx="4716099" cy="365125"/>
          </a:xfrm>
          <a:prstGeom prst="rect">
            <a:avLst/>
          </a:prstGeom>
          <a:solidFill>
            <a:srgbClr val="27638E"/>
          </a:solidFill>
          <a:ln w="25400">
            <a:noFill/>
            <a:miter lim="800000"/>
            <a:headEnd/>
            <a:tailEnd/>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Strength</a:t>
            </a:r>
            <a:endParaRPr lang="zh-CN" altLang="en-US" sz="1400">
              <a:solidFill>
                <a:schemeClr val="bg1"/>
              </a:solidFill>
              <a:latin typeface="+mn-lt"/>
            </a:endParaRPr>
          </a:p>
        </p:txBody>
      </p:sp>
      <p:sp>
        <p:nvSpPr>
          <p:cNvPr id="26" name="Rectangle 14">
            <a:extLst>
              <a:ext uri="{FF2B5EF4-FFF2-40B4-BE49-F238E27FC236}">
                <a16:creationId xmlns:a16="http://schemas.microsoft.com/office/drawing/2014/main" id="{37EB9CAA-239E-4AA8-A5DA-F95B6CA74778}"/>
              </a:ext>
            </a:extLst>
          </p:cNvPr>
          <p:cNvSpPr>
            <a:spLocks noChangeArrowheads="1"/>
          </p:cNvSpPr>
          <p:nvPr/>
        </p:nvSpPr>
        <p:spPr bwMode="auto">
          <a:xfrm>
            <a:off x="6287554" y="1110237"/>
            <a:ext cx="4741788" cy="365125"/>
          </a:xfrm>
          <a:prstGeom prst="rect">
            <a:avLst/>
          </a:prstGeom>
          <a:solidFill>
            <a:srgbClr val="27638E"/>
          </a:solidFill>
          <a:ln w="25400">
            <a:noFill/>
            <a:miter lim="800000"/>
            <a:headEnd/>
            <a:tailEnd/>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Weakness</a:t>
            </a:r>
            <a:endParaRPr lang="zh-CN" altLang="en-US" sz="1400">
              <a:solidFill>
                <a:schemeClr val="bg1"/>
              </a:solidFill>
              <a:latin typeface="+mn-lt"/>
            </a:endParaRPr>
          </a:p>
        </p:txBody>
      </p:sp>
      <p:sp>
        <p:nvSpPr>
          <p:cNvPr id="27" name="Rectangle 15">
            <a:extLst>
              <a:ext uri="{FF2B5EF4-FFF2-40B4-BE49-F238E27FC236}">
                <a16:creationId xmlns:a16="http://schemas.microsoft.com/office/drawing/2014/main" id="{E791D0B0-B73C-4F33-941E-217256DE241C}"/>
              </a:ext>
            </a:extLst>
          </p:cNvPr>
          <p:cNvSpPr>
            <a:spLocks noChangeArrowheads="1"/>
          </p:cNvSpPr>
          <p:nvPr/>
        </p:nvSpPr>
        <p:spPr bwMode="auto">
          <a:xfrm>
            <a:off x="1218255" y="5703022"/>
            <a:ext cx="4733283" cy="365125"/>
          </a:xfrm>
          <a:prstGeom prst="rect">
            <a:avLst/>
          </a:prstGeom>
          <a:solidFill>
            <a:srgbClr val="27638E"/>
          </a:solidFill>
          <a:ln w="25400">
            <a:noFill/>
            <a:miter lim="800000"/>
            <a:headEnd/>
            <a:tailEnd/>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Opportunities</a:t>
            </a:r>
            <a:endParaRPr lang="zh-CN" altLang="en-US" sz="1400">
              <a:solidFill>
                <a:schemeClr val="bg1"/>
              </a:solidFill>
              <a:latin typeface="+mn-lt"/>
            </a:endParaRPr>
          </a:p>
        </p:txBody>
      </p:sp>
      <p:sp>
        <p:nvSpPr>
          <p:cNvPr id="28" name="Rectangle 16">
            <a:extLst>
              <a:ext uri="{FF2B5EF4-FFF2-40B4-BE49-F238E27FC236}">
                <a16:creationId xmlns:a16="http://schemas.microsoft.com/office/drawing/2014/main" id="{E4A7BB00-BA02-4A59-98E2-4AF66BF085A6}"/>
              </a:ext>
            </a:extLst>
          </p:cNvPr>
          <p:cNvSpPr>
            <a:spLocks noChangeArrowheads="1"/>
          </p:cNvSpPr>
          <p:nvPr/>
        </p:nvSpPr>
        <p:spPr bwMode="auto">
          <a:xfrm>
            <a:off x="6277650" y="5699345"/>
            <a:ext cx="4741788" cy="365125"/>
          </a:xfrm>
          <a:prstGeom prst="rect">
            <a:avLst/>
          </a:prstGeom>
          <a:solidFill>
            <a:srgbClr val="27638E"/>
          </a:solidFill>
          <a:ln w="25400">
            <a:noFill/>
            <a:miter lim="800000"/>
            <a:headEnd/>
            <a:tailEnd/>
          </a:ln>
          <a:effectLst/>
        </p:spPr>
        <p:txBody>
          <a:bodyPr wrap="none" lIns="0" tIns="0" rIns="0" bIns="0" anchor="ctr"/>
          <a:lstStyle>
            <a:lvl1pPr>
              <a:defRPr sz="1300" b="1">
                <a:solidFill>
                  <a:srgbClr val="000000"/>
                </a:solidFill>
                <a:latin typeface="Arial" panose="020B0604020202020204" pitchFamily="34" charset="0"/>
                <a:ea typeface="宋体" panose="02010600030101010101" pitchFamily="2" charset="-122"/>
              </a:defRPr>
            </a:lvl1pPr>
            <a:lvl2pPr marL="742950" indent="-285750">
              <a:defRPr sz="1300" b="1">
                <a:solidFill>
                  <a:srgbClr val="000000"/>
                </a:solidFill>
                <a:latin typeface="Arial" panose="020B0604020202020204" pitchFamily="34" charset="0"/>
                <a:ea typeface="宋体" panose="02010600030101010101" pitchFamily="2" charset="-122"/>
              </a:defRPr>
            </a:lvl2pPr>
            <a:lvl3pPr marL="1143000" indent="-228600">
              <a:defRPr sz="1300" b="1">
                <a:solidFill>
                  <a:srgbClr val="000000"/>
                </a:solidFill>
                <a:latin typeface="Arial" panose="020B0604020202020204" pitchFamily="34" charset="0"/>
                <a:ea typeface="宋体" panose="02010600030101010101" pitchFamily="2" charset="-122"/>
              </a:defRPr>
            </a:lvl3pPr>
            <a:lvl4pPr marL="1600200" indent="-228600">
              <a:defRPr sz="1300" b="1">
                <a:solidFill>
                  <a:srgbClr val="000000"/>
                </a:solidFill>
                <a:latin typeface="Arial" panose="020B0604020202020204" pitchFamily="34" charset="0"/>
                <a:ea typeface="宋体" panose="02010600030101010101" pitchFamily="2" charset="-122"/>
              </a:defRPr>
            </a:lvl4pPr>
            <a:lvl5pPr marL="2057400" indent="-228600">
              <a:defRPr sz="1300" b="1">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algn="ctr"/>
            <a:r>
              <a:rPr lang="en-US" altLang="zh-CN" sz="1400" dirty="0">
                <a:solidFill>
                  <a:schemeClr val="bg1"/>
                </a:solidFill>
                <a:latin typeface="+mn-lt"/>
              </a:rPr>
              <a:t>Threats</a:t>
            </a:r>
            <a:endParaRPr lang="zh-CN" altLang="en-US" sz="1400">
              <a:solidFill>
                <a:schemeClr val="bg1"/>
              </a:solidFill>
              <a:latin typeface="+mn-lt"/>
            </a:endParaRPr>
          </a:p>
        </p:txBody>
      </p:sp>
      <p:pic>
        <p:nvPicPr>
          <p:cNvPr id="33" name="Picture 2" descr="国安化工">
            <a:extLst>
              <a:ext uri="{FF2B5EF4-FFF2-40B4-BE49-F238E27FC236}">
                <a16:creationId xmlns:a16="http://schemas.microsoft.com/office/drawing/2014/main" id="{87F1E00F-8DC0-412C-9BDD-465267C19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1326" y="239565"/>
            <a:ext cx="2740869" cy="49378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9">
            <a:extLst>
              <a:ext uri="{FF2B5EF4-FFF2-40B4-BE49-F238E27FC236}">
                <a16:creationId xmlns:a16="http://schemas.microsoft.com/office/drawing/2014/main" id="{CFAAAFF8-F9AA-468D-AA86-28B22B36F45F}"/>
              </a:ext>
            </a:extLst>
          </p:cNvPr>
          <p:cNvSpPr>
            <a:spLocks noChangeArrowheads="1"/>
          </p:cNvSpPr>
          <p:nvPr/>
        </p:nvSpPr>
        <p:spPr bwMode="auto">
          <a:xfrm>
            <a:off x="1445483" y="1811216"/>
            <a:ext cx="3688175" cy="881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The company is the largest re-refiner in Shandong province with annual feed capacity of 200 KT.</a:t>
            </a:r>
          </a:p>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It is renowned in the re-refining basestock market, with a long history and a good reputation.</a:t>
            </a:r>
            <a:endParaRPr lang="en-US" altLang="zh-CN" sz="1200" b="0" dirty="0">
              <a:latin typeface="+mn-lt"/>
            </a:endParaRPr>
          </a:p>
        </p:txBody>
      </p:sp>
      <p:sp>
        <p:nvSpPr>
          <p:cNvPr id="24" name="Rectangle 9">
            <a:extLst>
              <a:ext uri="{FF2B5EF4-FFF2-40B4-BE49-F238E27FC236}">
                <a16:creationId xmlns:a16="http://schemas.microsoft.com/office/drawing/2014/main" id="{8CDD65D9-9B07-4812-98A7-3AF1DA710B5F}"/>
              </a:ext>
            </a:extLst>
          </p:cNvPr>
          <p:cNvSpPr>
            <a:spLocks noChangeArrowheads="1"/>
          </p:cNvSpPr>
          <p:nvPr/>
        </p:nvSpPr>
        <p:spPr bwMode="auto">
          <a:xfrm>
            <a:off x="7167439" y="1707342"/>
            <a:ext cx="3526311" cy="1089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The company has a low utilization rate of a large feed capacity due to the undersupplied local market of used oil and strong competition in other cities of Shandong. </a:t>
            </a:r>
          </a:p>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The difficulty of collecting high-quality used oils leads to a decline of producing high-quality RRBO.</a:t>
            </a:r>
          </a:p>
        </p:txBody>
      </p:sp>
      <p:sp>
        <p:nvSpPr>
          <p:cNvPr id="30" name="Rectangle 9">
            <a:extLst>
              <a:ext uri="{FF2B5EF4-FFF2-40B4-BE49-F238E27FC236}">
                <a16:creationId xmlns:a16="http://schemas.microsoft.com/office/drawing/2014/main" id="{034C67BD-96B7-4135-A7DE-1B05FB015430}"/>
              </a:ext>
            </a:extLst>
          </p:cNvPr>
          <p:cNvSpPr>
            <a:spLocks noChangeArrowheads="1"/>
          </p:cNvSpPr>
          <p:nvPr/>
        </p:nvSpPr>
        <p:spPr bwMode="auto">
          <a:xfrm>
            <a:off x="7447433" y="4081913"/>
            <a:ext cx="3339873" cy="1089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Enhanced environmental enforcement in Shandong province raises fixed costs of waste treatment facilities.</a:t>
            </a:r>
          </a:p>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One of its largest RRBO customer, Tongyi, terminated its partnership with Guo’an and selected Hebei Jingu as its primary supplier of RRBO in 2020.</a:t>
            </a:r>
          </a:p>
        </p:txBody>
      </p:sp>
      <p:sp>
        <p:nvSpPr>
          <p:cNvPr id="31" name="Rectangle 9">
            <a:extLst>
              <a:ext uri="{FF2B5EF4-FFF2-40B4-BE49-F238E27FC236}">
                <a16:creationId xmlns:a16="http://schemas.microsoft.com/office/drawing/2014/main" id="{80BF5F36-6105-47E8-8D26-3F72F8DED0B1}"/>
              </a:ext>
            </a:extLst>
          </p:cNvPr>
          <p:cNvSpPr>
            <a:spLocks noChangeArrowheads="1"/>
          </p:cNvSpPr>
          <p:nvPr/>
        </p:nvSpPr>
        <p:spPr bwMode="auto">
          <a:xfrm>
            <a:off x="1404694" y="4081913"/>
            <a:ext cx="3619867" cy="596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90500"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11430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1600200" indent="-22860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2057400" indent="-22860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25146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9718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34290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886200" indent="-22860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228600" lvl="1" indent="-228600" defTabSz="914400">
              <a:lnSpc>
                <a:spcPct val="150000"/>
              </a:lnSpc>
              <a:spcAft>
                <a:spcPts val="600"/>
              </a:spcAft>
              <a:buClr>
                <a:schemeClr val="accent1"/>
              </a:buClr>
              <a:buSzPct val="110000"/>
              <a:buFont typeface="Wingdings" panose="05000000000000000000" pitchFamily="2" charset="2"/>
              <a:buChar char=""/>
            </a:pPr>
            <a:r>
              <a:rPr lang="en-US" altLang="zh-CN" sz="900" dirty="0">
                <a:solidFill>
                  <a:schemeClr val="tx1"/>
                </a:solidFill>
                <a:latin typeface="Lucida Sans" panose="020B0602030504020204" pitchFamily="34" charset="0"/>
                <a:ea typeface="+mn-ea"/>
              </a:rPr>
              <a:t>The Shandong government supports large re-refiners in terms of land usage, provides a simplified administration procedure for cross-city transportation of used oil, etc.</a:t>
            </a:r>
          </a:p>
        </p:txBody>
      </p:sp>
    </p:spTree>
    <p:custDataLst>
      <p:tags r:id="rId1"/>
    </p:custDataLst>
    <p:extLst>
      <p:ext uri="{BB962C8B-B14F-4D97-AF65-F5344CB8AC3E}">
        <p14:creationId xmlns:p14="http://schemas.microsoft.com/office/powerpoint/2010/main" val="2003976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D0D1F38-28B9-45DF-80E8-1EFC128730B2}"/>
              </a:ext>
            </a:extLst>
          </p:cNvPr>
          <p:cNvSpPr/>
          <p:nvPr/>
        </p:nvSpPr>
        <p:spPr>
          <a:xfrm>
            <a:off x="588963" y="1158329"/>
            <a:ext cx="5266810" cy="4594771"/>
          </a:xfrm>
          <a:prstGeom prst="roundRect">
            <a:avLst>
              <a:gd name="adj" fmla="val 4474"/>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buClr>
                <a:srgbClr val="27638E"/>
              </a:buClr>
              <a:buSzPct val="110000"/>
              <a:defRPr/>
            </a:pPr>
            <a:r>
              <a:rPr lang="en-US" altLang="zh-CN" sz="1200" b="1" dirty="0">
                <a:solidFill>
                  <a:schemeClr val="accent1"/>
                </a:solidFill>
              </a:rPr>
              <a:t>Company Overview</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Ownership: </a:t>
            </a:r>
            <a:r>
              <a:rPr lang="en-US" altLang="zh-CN" sz="900" dirty="0">
                <a:solidFill>
                  <a:srgbClr val="000000"/>
                </a:solidFill>
              </a:rPr>
              <a:t>Private. 90.5% owned by Feng Gao, 9.5% owned by Zhen Wang</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CEO: </a:t>
            </a:r>
            <a:r>
              <a:rPr lang="en-US" altLang="zh-CN" sz="900" dirty="0">
                <a:solidFill>
                  <a:srgbClr val="000000"/>
                </a:solidFill>
              </a:rPr>
              <a:t>Feng Gao</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Location:</a:t>
            </a:r>
            <a:r>
              <a:rPr lang="en-US" altLang="zh-CN" sz="900" dirty="0">
                <a:solidFill>
                  <a:srgbClr val="000000"/>
                </a:solidFill>
              </a:rPr>
              <a:t> Zibo, Shandong</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Employee number: </a:t>
            </a:r>
            <a:r>
              <a:rPr lang="en-US" altLang="zh-CN" sz="900" dirty="0">
                <a:solidFill>
                  <a:srgbClr val="000000"/>
                </a:solidFill>
              </a:rPr>
              <a:t>&lt;50</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Business model: </a:t>
            </a:r>
            <a:r>
              <a:rPr lang="en-US" altLang="zh-CN" sz="900" dirty="0">
                <a:solidFill>
                  <a:srgbClr val="000000"/>
                </a:solidFill>
              </a:rPr>
              <a:t>closed loop, covering used oil collection and re-refining; re-refined lubricant blending</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Key technologies:</a:t>
            </a:r>
            <a:r>
              <a:rPr lang="en-US" altLang="zh-CN" sz="900" dirty="0">
                <a:solidFill>
                  <a:srgbClr val="000000"/>
                </a:solidFill>
              </a:rPr>
              <a:t> atmospheric and vacuum distillation; NMP solvent after distillation</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Main products: </a:t>
            </a:r>
            <a:r>
              <a:rPr lang="en-US" altLang="zh-CN" sz="900" dirty="0">
                <a:solidFill>
                  <a:srgbClr val="000000"/>
                </a:solidFill>
              </a:rPr>
              <a:t>Group I basestocks (100/150/250/350); Group II basestocks; Lubricants (HDMO, gear oil, and hydraulic oil)</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Activities: </a:t>
            </a:r>
            <a:r>
              <a:rPr lang="en-US" altLang="zh-CN" sz="900" dirty="0">
                <a:solidFill>
                  <a:srgbClr val="000000"/>
                </a:solidFill>
              </a:rPr>
              <a:t>Zibo Zhongtai, founded in April 2000, collected around 86 KT used oil and produced 60 KT re-refined basestocks in 2020 with a high utilization rate of 86%. About 90% of the total basestocks production is Group I base oils, and the rest 10% falls into the Group II category. The company also operates a lubricant blending business with an annual capacity of 150 KT. The main re-refined lubricants are HDMO, gear oil, and hydraulic oil. However, the company primarily works as a toll blender for other lubricant blenders and does not own a lubricant brand.</a:t>
            </a:r>
          </a:p>
        </p:txBody>
      </p:sp>
      <p:sp>
        <p:nvSpPr>
          <p:cNvPr id="10" name="Title 1">
            <a:extLst>
              <a:ext uri="{FF2B5EF4-FFF2-40B4-BE49-F238E27FC236}">
                <a16:creationId xmlns:a16="http://schemas.microsoft.com/office/drawing/2014/main" id="{EBAAD7F0-C51B-4728-BD54-98E94DF75446}"/>
              </a:ext>
            </a:extLst>
          </p:cNvPr>
          <p:cNvSpPr>
            <a:spLocks noGrp="1"/>
          </p:cNvSpPr>
          <p:nvPr>
            <p:ph type="title"/>
          </p:nvPr>
        </p:nvSpPr>
        <p:spPr>
          <a:xfrm>
            <a:off x="569395" y="286403"/>
            <a:ext cx="10972800" cy="400110"/>
          </a:xfrm>
        </p:spPr>
        <p:txBody>
          <a:bodyPr/>
          <a:lstStyle/>
          <a:p>
            <a:r>
              <a:rPr lang="en-US" dirty="0"/>
              <a:t>Zibo Zhongtai Environmental Technology</a:t>
            </a:r>
          </a:p>
        </p:txBody>
      </p:sp>
      <p:graphicFrame>
        <p:nvGraphicFramePr>
          <p:cNvPr id="14" name="Table 3">
            <a:extLst>
              <a:ext uri="{FF2B5EF4-FFF2-40B4-BE49-F238E27FC236}">
                <a16:creationId xmlns:a16="http://schemas.microsoft.com/office/drawing/2014/main" id="{15E2D886-A68D-42B3-8CFB-640EFE27CBF8}"/>
              </a:ext>
            </a:extLst>
          </p:cNvPr>
          <p:cNvGraphicFramePr>
            <a:graphicFrameLocks noGrp="1"/>
          </p:cNvGraphicFramePr>
          <p:nvPr/>
        </p:nvGraphicFramePr>
        <p:xfrm>
          <a:off x="6275388" y="1308747"/>
          <a:ext cx="5266810" cy="1645972"/>
        </p:xfrm>
        <a:graphic>
          <a:graphicData uri="http://schemas.openxmlformats.org/drawingml/2006/table">
            <a:tbl>
              <a:tblPr firstRow="1">
                <a:tableStyleId>{5C22544A-7EE6-4342-B048-85BDC9FD1C3A}</a:tableStyleId>
              </a:tblPr>
              <a:tblGrid>
                <a:gridCol w="1020880">
                  <a:extLst>
                    <a:ext uri="{9D8B030D-6E8A-4147-A177-3AD203B41FA5}">
                      <a16:colId xmlns:a16="http://schemas.microsoft.com/office/drawing/2014/main" val="1784737038"/>
                    </a:ext>
                  </a:extLst>
                </a:gridCol>
                <a:gridCol w="908964">
                  <a:extLst>
                    <a:ext uri="{9D8B030D-6E8A-4147-A177-3AD203B41FA5}">
                      <a16:colId xmlns:a16="http://schemas.microsoft.com/office/drawing/2014/main" val="1823383388"/>
                    </a:ext>
                  </a:extLst>
                </a:gridCol>
                <a:gridCol w="908964">
                  <a:extLst>
                    <a:ext uri="{9D8B030D-6E8A-4147-A177-3AD203B41FA5}">
                      <a16:colId xmlns:a16="http://schemas.microsoft.com/office/drawing/2014/main" val="3179253707"/>
                    </a:ext>
                  </a:extLst>
                </a:gridCol>
                <a:gridCol w="908964">
                  <a:extLst>
                    <a:ext uri="{9D8B030D-6E8A-4147-A177-3AD203B41FA5}">
                      <a16:colId xmlns:a16="http://schemas.microsoft.com/office/drawing/2014/main" val="2331960324"/>
                    </a:ext>
                  </a:extLst>
                </a:gridCol>
                <a:gridCol w="908964">
                  <a:extLst>
                    <a:ext uri="{9D8B030D-6E8A-4147-A177-3AD203B41FA5}">
                      <a16:colId xmlns:a16="http://schemas.microsoft.com/office/drawing/2014/main" val="2517212798"/>
                    </a:ext>
                  </a:extLst>
                </a:gridCol>
                <a:gridCol w="610074">
                  <a:extLst>
                    <a:ext uri="{9D8B030D-6E8A-4147-A177-3AD203B41FA5}">
                      <a16:colId xmlns:a16="http://schemas.microsoft.com/office/drawing/2014/main" val="314971463"/>
                    </a:ext>
                  </a:extLst>
                </a:gridCol>
              </a:tblGrid>
              <a:tr h="301646">
                <a:tc gridSpan="6">
                  <a:txBody>
                    <a:bodyPr/>
                    <a:lstStyle/>
                    <a:p>
                      <a:r>
                        <a:rPr lang="en-US" sz="900" dirty="0"/>
                        <a:t>KEY RE-REFINERY ASSETS, 2020</a:t>
                      </a:r>
                      <a:endParaRPr lang="en-US" sz="900" dirty="0">
                        <a:latin typeface="+mn-lt"/>
                      </a:endParaRPr>
                    </a:p>
                  </a:txBody>
                  <a:tcPr marL="45720" marR="45720" anchor="ctr"/>
                </a:tc>
                <a:tc hMerge="1">
                  <a:txBody>
                    <a:bodyPr/>
                    <a:lstStyle/>
                    <a:p>
                      <a:endParaRPr lang="zh-CN" altLang="en-US"/>
                    </a:p>
                  </a:txBody>
                  <a:tcPr/>
                </a:tc>
                <a:tc hMerge="1">
                  <a:txBody>
                    <a:bodyPr/>
                    <a:lstStyle/>
                    <a:p>
                      <a:r>
                        <a:rPr lang="en-US" sz="1100">
                          <a:latin typeface="+mj-lt"/>
                        </a:rPr>
                        <a:t>Key Re-refinery Assets</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200">
                        <a:latin typeface="+mj-lt"/>
                      </a:endParaRPr>
                    </a:p>
                  </a:txBody>
                  <a:tcPr marL="45720" marR="45720" anchor="ctr"/>
                </a:tc>
                <a:extLst>
                  <a:ext uri="{0D108BD9-81ED-4DB2-BD59-A6C34878D82A}">
                    <a16:rowId xmlns:a16="http://schemas.microsoft.com/office/drawing/2014/main" val="2647999941"/>
                  </a:ext>
                </a:extLst>
              </a:tr>
              <a:tr h="264020">
                <a:tc>
                  <a:txBody>
                    <a:bodyPr/>
                    <a:lstStyle/>
                    <a:p>
                      <a:pPr algn="ctr"/>
                      <a:endParaRPr lang="en-US" sz="900" b="1" dirty="0">
                        <a:solidFill>
                          <a:schemeClr val="tx1"/>
                        </a:solidFill>
                        <a:latin typeface="+mn-lt"/>
                      </a:endParaRPr>
                    </a:p>
                  </a:txBody>
                  <a:tcPr marL="45720" marR="45720" anchor="ctr"/>
                </a:tc>
                <a:tc gridSpan="4">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pPr algn="ctr"/>
                      <a:r>
                        <a:rPr lang="en-US" sz="1100" b="1" err="1">
                          <a:solidFill>
                            <a:schemeClr val="tx1"/>
                          </a:solidFill>
                          <a:latin typeface="Lucida Sans" panose="020B0602030504020204" pitchFamily="34" charset="0"/>
                        </a:rPr>
                        <a:t>Kilotonnes</a:t>
                      </a: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a:txBody>
                    <a:bodyPr/>
                    <a:lstStyle/>
                    <a:p>
                      <a:pPr algn="ctr"/>
                      <a:endParaRPr lang="en-US" sz="900" b="1" dirty="0">
                        <a:solidFill>
                          <a:schemeClr val="tx1"/>
                        </a:solidFill>
                        <a:latin typeface="+mn-lt"/>
                      </a:endParaRPr>
                    </a:p>
                  </a:txBody>
                  <a:tcPr marL="45720" marR="45720" anchor="ctr"/>
                </a:tc>
                <a:extLst>
                  <a:ext uri="{0D108BD9-81ED-4DB2-BD59-A6C34878D82A}">
                    <a16:rowId xmlns:a16="http://schemas.microsoft.com/office/drawing/2014/main" val="3260514661"/>
                  </a:ext>
                </a:extLst>
              </a:tr>
              <a:tr h="525823">
                <a:tc>
                  <a:txBody>
                    <a:bodyPr/>
                    <a:lstStyle/>
                    <a:p>
                      <a:pPr algn="ctr"/>
                      <a:r>
                        <a:rPr lang="en-US" sz="900" b="1" dirty="0">
                          <a:solidFill>
                            <a:schemeClr val="tx1"/>
                          </a:solidFill>
                        </a:rPr>
                        <a:t>MAIN PRODUCTS</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UO FEED CAPACITY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UO COLLECTION</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RRBO CAPACITY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RRBO PRODUCTION</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YIELD RATE</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557228252"/>
                  </a:ext>
                </a:extLst>
              </a:tr>
              <a:tr h="554483">
                <a:tc>
                  <a:txBody>
                    <a:bodyPr/>
                    <a:lstStyle/>
                    <a:p>
                      <a:pPr algn="ctr"/>
                      <a:r>
                        <a:rPr lang="en-US" sz="900" dirty="0">
                          <a:solidFill>
                            <a:schemeClr val="tx1"/>
                          </a:solidFill>
                        </a:rPr>
                        <a:t>Gp.I basestocks (100/150/250/350)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100</a:t>
                      </a:r>
                      <a:endParaRPr lang="en-US" sz="900" dirty="0">
                        <a:solidFill>
                          <a:schemeClr val="tx1"/>
                        </a:solidFill>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kern="1200" dirty="0">
                          <a:solidFill>
                            <a:schemeClr val="dk1"/>
                          </a:solidFill>
                        </a:rPr>
                        <a:t>86</a:t>
                      </a:r>
                      <a:endParaRPr lang="zh-CN" altLang="en-US" sz="9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kern="1200" dirty="0">
                          <a:solidFill>
                            <a:schemeClr val="dk1"/>
                          </a:solidFill>
                        </a:rPr>
                        <a:t>70</a:t>
                      </a:r>
                      <a:endParaRPr lang="zh-CN" altLang="en-US" sz="9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dirty="0"/>
                        <a:t>60</a:t>
                      </a:r>
                      <a:endParaRPr lang="zh-CN" altLang="en-US" sz="900" dirty="0">
                        <a:latin typeface="+mn-lt"/>
                      </a:endParaRPr>
                    </a:p>
                  </a:txBody>
                  <a:tcPr marL="45720" marR="45720" anchor="ctr"/>
                </a:tc>
                <a:tc>
                  <a:txBody>
                    <a:bodyPr/>
                    <a:lstStyle/>
                    <a:p>
                      <a:pPr algn="ctr"/>
                      <a:r>
                        <a:rPr lang="en-US" sz="900" dirty="0">
                          <a:solidFill>
                            <a:schemeClr val="tx1"/>
                          </a:solidFill>
                        </a:rPr>
                        <a:t>70%</a:t>
                      </a:r>
                      <a:endParaRPr lang="en-US" sz="900" dirty="0">
                        <a:solidFill>
                          <a:schemeClr val="tx1"/>
                        </a:solidFill>
                        <a:latin typeface="+mn-lt"/>
                      </a:endParaRPr>
                    </a:p>
                  </a:txBody>
                  <a:tcPr marL="45720" marR="45720" anchor="ctr"/>
                </a:tc>
                <a:extLst>
                  <a:ext uri="{0D108BD9-81ED-4DB2-BD59-A6C34878D82A}">
                    <a16:rowId xmlns:a16="http://schemas.microsoft.com/office/drawing/2014/main" val="1918521654"/>
                  </a:ext>
                </a:extLst>
              </a:tr>
            </a:tbl>
          </a:graphicData>
        </a:graphic>
      </p:graphicFrame>
      <p:sp>
        <p:nvSpPr>
          <p:cNvPr id="16" name="文本框 15">
            <a:extLst>
              <a:ext uri="{FF2B5EF4-FFF2-40B4-BE49-F238E27FC236}">
                <a16:creationId xmlns:a16="http://schemas.microsoft.com/office/drawing/2014/main" id="{373B4844-A544-4FAE-9A81-6AA9B2E44048}"/>
              </a:ext>
            </a:extLst>
          </p:cNvPr>
          <p:cNvSpPr txBox="1"/>
          <p:nvPr/>
        </p:nvSpPr>
        <p:spPr>
          <a:xfrm>
            <a:off x="7292644" y="3182779"/>
            <a:ext cx="3232297" cy="246221"/>
          </a:xfrm>
          <a:prstGeom prst="rect">
            <a:avLst/>
          </a:prstGeom>
          <a:noFill/>
        </p:spPr>
        <p:txBody>
          <a:bodyPr wrap="square" rtlCol="0">
            <a:spAutoFit/>
          </a:bodyPr>
          <a:lstStyle/>
          <a:p>
            <a:pPr algn="ctr"/>
            <a:r>
              <a:rPr lang="en-US" altLang="zh-CN" sz="1000" b="1" dirty="0">
                <a:solidFill>
                  <a:schemeClr val="accent1"/>
                </a:solidFill>
              </a:rPr>
              <a:t>USED OIL VALUE CHAIN POSITIONING</a:t>
            </a:r>
          </a:p>
        </p:txBody>
      </p:sp>
      <p:sp>
        <p:nvSpPr>
          <p:cNvPr id="18" name="Rectangle: Rounded Corners 39">
            <a:extLst>
              <a:ext uri="{FF2B5EF4-FFF2-40B4-BE49-F238E27FC236}">
                <a16:creationId xmlns:a16="http://schemas.microsoft.com/office/drawing/2014/main" id="{DA3C858D-7282-46CF-B44E-B9ED78F0FBDA}"/>
              </a:ext>
            </a:extLst>
          </p:cNvPr>
          <p:cNvSpPr/>
          <p:nvPr/>
        </p:nvSpPr>
        <p:spPr>
          <a:xfrm>
            <a:off x="6275388" y="4369294"/>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Collection</a:t>
            </a:r>
            <a:endParaRPr lang="zh-CN" altLang="en-US" sz="1000" b="1">
              <a:solidFill>
                <a:schemeClr val="bg1"/>
              </a:solidFill>
              <a:cs typeface="Arial" charset="0"/>
            </a:endParaRPr>
          </a:p>
        </p:txBody>
      </p:sp>
      <p:sp>
        <p:nvSpPr>
          <p:cNvPr id="19" name="Rectangle: Rounded Corners 40">
            <a:extLst>
              <a:ext uri="{FF2B5EF4-FFF2-40B4-BE49-F238E27FC236}">
                <a16:creationId xmlns:a16="http://schemas.microsoft.com/office/drawing/2014/main" id="{8D355AA2-B47F-4763-BF5A-17193254EF19}"/>
              </a:ext>
            </a:extLst>
          </p:cNvPr>
          <p:cNvSpPr/>
          <p:nvPr/>
        </p:nvSpPr>
        <p:spPr>
          <a:xfrm>
            <a:off x="8219957" y="3697083"/>
            <a:ext cx="2090991"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ysClr val="windowText" lastClr="000000"/>
                </a:solidFill>
                <a:cs typeface="Arial" charset="0"/>
              </a:rPr>
              <a:t>Disposition</a:t>
            </a:r>
          </a:p>
          <a:p>
            <a:pPr algn="ctr"/>
            <a:r>
              <a:rPr lang="en-US" altLang="zh-CN" sz="1000" dirty="0">
                <a:solidFill>
                  <a:sysClr val="windowText" lastClr="000000"/>
                </a:solidFill>
                <a:cs typeface="Arial" charset="0"/>
              </a:rPr>
              <a:t>(Incineration/landfilling etc.)</a:t>
            </a:r>
            <a:endParaRPr lang="zh-CN" altLang="en-US" sz="1000">
              <a:solidFill>
                <a:sysClr val="windowText" lastClr="000000"/>
              </a:solidFill>
              <a:cs typeface="Arial" charset="0"/>
            </a:endParaRPr>
          </a:p>
        </p:txBody>
      </p:sp>
      <p:sp>
        <p:nvSpPr>
          <p:cNvPr id="22" name="Rectangle: Rounded Corners 39">
            <a:extLst>
              <a:ext uri="{FF2B5EF4-FFF2-40B4-BE49-F238E27FC236}">
                <a16:creationId xmlns:a16="http://schemas.microsoft.com/office/drawing/2014/main" id="{3F9A946B-95CF-4B00-B461-638222A82E46}"/>
              </a:ext>
            </a:extLst>
          </p:cNvPr>
          <p:cNvSpPr/>
          <p:nvPr/>
        </p:nvSpPr>
        <p:spPr>
          <a:xfrm>
            <a:off x="10164530" y="5041505"/>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Blending</a:t>
            </a:r>
            <a:endParaRPr lang="zh-CN" altLang="en-US" sz="1000" b="1">
              <a:solidFill>
                <a:schemeClr val="bg1"/>
              </a:solidFill>
              <a:cs typeface="Arial" charset="0"/>
            </a:endParaRPr>
          </a:p>
        </p:txBody>
      </p:sp>
      <p:sp>
        <p:nvSpPr>
          <p:cNvPr id="23" name="Rectangle: Rounded Corners 39">
            <a:extLst>
              <a:ext uri="{FF2B5EF4-FFF2-40B4-BE49-F238E27FC236}">
                <a16:creationId xmlns:a16="http://schemas.microsoft.com/office/drawing/2014/main" id="{EEB0580C-852C-45C9-9616-B6628C52105F}"/>
              </a:ext>
            </a:extLst>
          </p:cNvPr>
          <p:cNvSpPr/>
          <p:nvPr/>
        </p:nvSpPr>
        <p:spPr>
          <a:xfrm>
            <a:off x="8219959" y="5041505"/>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Re-refining</a:t>
            </a:r>
          </a:p>
          <a:p>
            <a:pPr algn="ctr"/>
            <a:r>
              <a:rPr lang="en-US" altLang="zh-CN" sz="1000" dirty="0">
                <a:solidFill>
                  <a:schemeClr val="bg1"/>
                </a:solidFill>
                <a:cs typeface="Arial" charset="0"/>
              </a:rPr>
              <a:t>(Base Oils)</a:t>
            </a:r>
            <a:endParaRPr lang="zh-CN" altLang="en-US" sz="1000">
              <a:solidFill>
                <a:schemeClr val="bg1"/>
              </a:solidFill>
              <a:cs typeface="Arial" charset="0"/>
            </a:endParaRPr>
          </a:p>
        </p:txBody>
      </p:sp>
      <p:cxnSp>
        <p:nvCxnSpPr>
          <p:cNvPr id="24" name="连接符: 肘形 23">
            <a:extLst>
              <a:ext uri="{FF2B5EF4-FFF2-40B4-BE49-F238E27FC236}">
                <a16:creationId xmlns:a16="http://schemas.microsoft.com/office/drawing/2014/main" id="{EBCF3559-BD56-4D04-B4A5-C0DE9BF93173}"/>
              </a:ext>
            </a:extLst>
          </p:cNvPr>
          <p:cNvCxnSpPr>
            <a:cxnSpLocks/>
            <a:stCxn id="18" idx="0"/>
            <a:endCxn id="19" idx="1"/>
          </p:cNvCxnSpPr>
          <p:nvPr/>
        </p:nvCxnSpPr>
        <p:spPr>
          <a:xfrm rot="5400000" flipH="1" flipV="1">
            <a:off x="7328375" y="3477713"/>
            <a:ext cx="486410" cy="129675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连接符: 肘形 25">
            <a:extLst>
              <a:ext uri="{FF2B5EF4-FFF2-40B4-BE49-F238E27FC236}">
                <a16:creationId xmlns:a16="http://schemas.microsoft.com/office/drawing/2014/main" id="{858F127A-B615-4943-8F29-0560A59E9E6F}"/>
              </a:ext>
            </a:extLst>
          </p:cNvPr>
          <p:cNvCxnSpPr>
            <a:cxnSpLocks/>
            <a:stCxn id="18" idx="2"/>
            <a:endCxn id="23" idx="1"/>
          </p:cNvCxnSpPr>
          <p:nvPr/>
        </p:nvCxnSpPr>
        <p:spPr>
          <a:xfrm rot="16200000" flipH="1">
            <a:off x="7328376" y="4335723"/>
            <a:ext cx="486410" cy="129675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32BA732B-E679-4D8E-93DD-E79A3F35D7AD}"/>
              </a:ext>
            </a:extLst>
          </p:cNvPr>
          <p:cNvCxnSpPr>
            <a:stCxn id="23" idx="3"/>
            <a:endCxn id="22" idx="1"/>
          </p:cNvCxnSpPr>
          <p:nvPr/>
        </p:nvCxnSpPr>
        <p:spPr>
          <a:xfrm>
            <a:off x="9515591" y="5227306"/>
            <a:ext cx="6489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Rectangle: Rounded Corners 40">
            <a:extLst>
              <a:ext uri="{FF2B5EF4-FFF2-40B4-BE49-F238E27FC236}">
                <a16:creationId xmlns:a16="http://schemas.microsoft.com/office/drawing/2014/main" id="{1F60C020-546F-42AB-81E4-88DB3103F9F9}"/>
              </a:ext>
            </a:extLst>
          </p:cNvPr>
          <p:cNvSpPr/>
          <p:nvPr/>
        </p:nvSpPr>
        <p:spPr>
          <a:xfrm>
            <a:off x="8219958" y="4369292"/>
            <a:ext cx="1295632"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ysClr val="windowText" lastClr="000000"/>
                </a:solidFill>
                <a:cs typeface="Arial" charset="0"/>
              </a:rPr>
              <a:t>Processing</a:t>
            </a:r>
          </a:p>
          <a:p>
            <a:pPr algn="ctr"/>
            <a:r>
              <a:rPr lang="en-US" altLang="zh-CN" sz="1000" dirty="0">
                <a:solidFill>
                  <a:sysClr val="windowText" lastClr="000000"/>
                </a:solidFill>
                <a:cs typeface="Arial" charset="0"/>
              </a:rPr>
              <a:t>(VGO/MDO etc.)</a:t>
            </a:r>
            <a:endParaRPr lang="zh-CN" altLang="en-US" sz="1000">
              <a:solidFill>
                <a:sysClr val="windowText" lastClr="000000"/>
              </a:solidFill>
              <a:cs typeface="Arial" charset="0"/>
            </a:endParaRPr>
          </a:p>
        </p:txBody>
      </p:sp>
      <p:cxnSp>
        <p:nvCxnSpPr>
          <p:cNvPr id="40" name="直接箭头连接符 39">
            <a:extLst>
              <a:ext uri="{FF2B5EF4-FFF2-40B4-BE49-F238E27FC236}">
                <a16:creationId xmlns:a16="http://schemas.microsoft.com/office/drawing/2014/main" id="{B1BEA8A7-899F-4385-8E2A-CE47D1965D36}"/>
              </a:ext>
            </a:extLst>
          </p:cNvPr>
          <p:cNvCxnSpPr>
            <a:cxnSpLocks/>
            <a:stCxn id="18" idx="3"/>
            <a:endCxn id="39" idx="1"/>
          </p:cNvCxnSpPr>
          <p:nvPr/>
        </p:nvCxnSpPr>
        <p:spPr>
          <a:xfrm flipV="1">
            <a:off x="7571020" y="4555093"/>
            <a:ext cx="648938"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5693474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D0D1F38-28B9-45DF-80E8-1EFC128730B2}"/>
              </a:ext>
            </a:extLst>
          </p:cNvPr>
          <p:cNvSpPr/>
          <p:nvPr/>
        </p:nvSpPr>
        <p:spPr>
          <a:xfrm>
            <a:off x="590549" y="1094514"/>
            <a:ext cx="5306495" cy="4606868"/>
          </a:xfrm>
          <a:prstGeom prst="roundRect">
            <a:avLst>
              <a:gd name="adj" fmla="val 4474"/>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buClr>
                <a:srgbClr val="27638E"/>
              </a:buClr>
              <a:buSzPct val="110000"/>
              <a:defRPr/>
            </a:pPr>
            <a:r>
              <a:rPr lang="en-US" altLang="zh-CN" sz="1200" b="1" dirty="0">
                <a:solidFill>
                  <a:schemeClr val="accent1"/>
                </a:solidFill>
              </a:rPr>
              <a:t>Company Overview</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Ownership: </a:t>
            </a:r>
            <a:r>
              <a:rPr lang="en-US" altLang="zh-CN" sz="900" dirty="0">
                <a:solidFill>
                  <a:srgbClr val="000000"/>
                </a:solidFill>
              </a:rPr>
              <a:t>Private. 46.17% owned by Shulong Li, 13.9% owned by </a:t>
            </a:r>
            <a:r>
              <a:rPr lang="en-US" altLang="zh-CN" sz="900" dirty="0" err="1">
                <a:solidFill>
                  <a:srgbClr val="000000"/>
                </a:solidFill>
              </a:rPr>
              <a:t>Anqing</a:t>
            </a:r>
            <a:r>
              <a:rPr lang="en-US" altLang="zh-CN" sz="900" dirty="0">
                <a:solidFill>
                  <a:srgbClr val="000000"/>
                </a:solidFill>
              </a:rPr>
              <a:t> </a:t>
            </a:r>
            <a:r>
              <a:rPr lang="en-US" altLang="zh-CN" sz="900" dirty="0" err="1">
                <a:solidFill>
                  <a:srgbClr val="000000"/>
                </a:solidFill>
              </a:rPr>
              <a:t>Guorui</a:t>
            </a:r>
            <a:r>
              <a:rPr lang="en-US" altLang="zh-CN" sz="900" dirty="0">
                <a:solidFill>
                  <a:srgbClr val="000000"/>
                </a:solidFill>
              </a:rPr>
              <a:t> Enterprise Management Consulting, the rest share owned by financial institutes and individuals.</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CEO: </a:t>
            </a:r>
            <a:r>
              <a:rPr lang="en-US" altLang="zh-CN" sz="900" dirty="0" err="1">
                <a:solidFill>
                  <a:srgbClr val="000000"/>
                </a:solidFill>
              </a:rPr>
              <a:t>Shulong</a:t>
            </a:r>
            <a:r>
              <a:rPr lang="en-US" altLang="zh-CN" sz="900" dirty="0">
                <a:solidFill>
                  <a:srgbClr val="000000"/>
                </a:solidFill>
              </a:rPr>
              <a:t> Li</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Location: </a:t>
            </a:r>
            <a:r>
              <a:rPr lang="en-US" altLang="zh-CN" sz="900" dirty="0" err="1">
                <a:solidFill>
                  <a:srgbClr val="000000"/>
                </a:solidFill>
              </a:rPr>
              <a:t>Anqing</a:t>
            </a:r>
            <a:r>
              <a:rPr lang="en-US" altLang="zh-CN" sz="900" dirty="0">
                <a:solidFill>
                  <a:srgbClr val="000000"/>
                </a:solidFill>
              </a:rPr>
              <a:t>, Anhui</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Employee number</a:t>
            </a:r>
            <a:r>
              <a:rPr lang="en-US" altLang="zh-CN" sz="900" dirty="0">
                <a:solidFill>
                  <a:srgbClr val="000000"/>
                </a:solidFill>
              </a:rPr>
              <a:t>: ~80</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Business model: </a:t>
            </a:r>
            <a:r>
              <a:rPr lang="en-US" altLang="zh-CN" sz="900" dirty="0">
                <a:solidFill>
                  <a:srgbClr val="000000"/>
                </a:solidFill>
              </a:rPr>
              <a:t>open loop, used oil re-refining only</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Key technologies</a:t>
            </a:r>
            <a:r>
              <a:rPr lang="en-US" altLang="zh-CN" sz="900" dirty="0">
                <a:solidFill>
                  <a:srgbClr val="000000"/>
                </a:solidFill>
              </a:rPr>
              <a:t>: atmospheric and vacuum distillation; NMP solvent after distillation</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Main products</a:t>
            </a:r>
            <a:r>
              <a:rPr lang="en-US" altLang="zh-CN" sz="900" dirty="0">
                <a:solidFill>
                  <a:srgbClr val="000000"/>
                </a:solidFill>
              </a:rPr>
              <a:t>: Group I basestocks; Substandard diesel (by-product of base oil production process)</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Activities: </a:t>
            </a:r>
            <a:r>
              <a:rPr lang="en-US" altLang="zh-CN" sz="900" dirty="0">
                <a:solidFill>
                  <a:srgbClr val="000000"/>
                </a:solidFill>
              </a:rPr>
              <a:t>Established in 2008, Guofu Technology is a high-tech enterprise specialized in the production and sales of re-refined base oils, with a total company capital of CNY 90.45 million. Guofu owned four fully owned subsidiaries, two of which operate re-refined-based oil businesses. Currently, Guofu has one used oil utilization project in operation, with an annual feed capacity of 50,000 tonnes. Another used oil project with an 80,000 tonnes/year production capacity of Group II basestocks is under construction; however, the commissioning date is not clear yet.</a:t>
            </a:r>
          </a:p>
        </p:txBody>
      </p:sp>
      <p:sp>
        <p:nvSpPr>
          <p:cNvPr id="10" name="Title 1">
            <a:extLst>
              <a:ext uri="{FF2B5EF4-FFF2-40B4-BE49-F238E27FC236}">
                <a16:creationId xmlns:a16="http://schemas.microsoft.com/office/drawing/2014/main" id="{EBAAD7F0-C51B-4728-BD54-98E94DF75446}"/>
              </a:ext>
            </a:extLst>
          </p:cNvPr>
          <p:cNvSpPr>
            <a:spLocks noGrp="1"/>
          </p:cNvSpPr>
          <p:nvPr>
            <p:ph type="title"/>
          </p:nvPr>
        </p:nvSpPr>
        <p:spPr>
          <a:xfrm>
            <a:off x="569395" y="286403"/>
            <a:ext cx="9322750" cy="400110"/>
          </a:xfrm>
        </p:spPr>
        <p:txBody>
          <a:bodyPr/>
          <a:lstStyle/>
          <a:p>
            <a:r>
              <a:rPr lang="en-US" dirty="0"/>
              <a:t>Guofu Technology</a:t>
            </a:r>
          </a:p>
        </p:txBody>
      </p:sp>
      <p:graphicFrame>
        <p:nvGraphicFramePr>
          <p:cNvPr id="14" name="Table 3">
            <a:extLst>
              <a:ext uri="{FF2B5EF4-FFF2-40B4-BE49-F238E27FC236}">
                <a16:creationId xmlns:a16="http://schemas.microsoft.com/office/drawing/2014/main" id="{15E2D886-A68D-42B3-8CFB-640EFE27CBF8}"/>
              </a:ext>
            </a:extLst>
          </p:cNvPr>
          <p:cNvGraphicFramePr>
            <a:graphicFrameLocks noGrp="1"/>
          </p:cNvGraphicFramePr>
          <p:nvPr/>
        </p:nvGraphicFramePr>
        <p:xfrm>
          <a:off x="6275386" y="1312413"/>
          <a:ext cx="5184775" cy="1356271"/>
        </p:xfrm>
        <a:graphic>
          <a:graphicData uri="http://schemas.openxmlformats.org/drawingml/2006/table">
            <a:tbl>
              <a:tblPr firstRow="1">
                <a:tableStyleId>{5C22544A-7EE6-4342-B048-85BDC9FD1C3A}</a:tableStyleId>
              </a:tblPr>
              <a:tblGrid>
                <a:gridCol w="1004979">
                  <a:extLst>
                    <a:ext uri="{9D8B030D-6E8A-4147-A177-3AD203B41FA5}">
                      <a16:colId xmlns:a16="http://schemas.microsoft.com/office/drawing/2014/main" val="1784737038"/>
                    </a:ext>
                  </a:extLst>
                </a:gridCol>
                <a:gridCol w="894806">
                  <a:extLst>
                    <a:ext uri="{9D8B030D-6E8A-4147-A177-3AD203B41FA5}">
                      <a16:colId xmlns:a16="http://schemas.microsoft.com/office/drawing/2014/main" val="1823383388"/>
                    </a:ext>
                  </a:extLst>
                </a:gridCol>
                <a:gridCol w="894806">
                  <a:extLst>
                    <a:ext uri="{9D8B030D-6E8A-4147-A177-3AD203B41FA5}">
                      <a16:colId xmlns:a16="http://schemas.microsoft.com/office/drawing/2014/main" val="3179253707"/>
                    </a:ext>
                  </a:extLst>
                </a:gridCol>
                <a:gridCol w="894806">
                  <a:extLst>
                    <a:ext uri="{9D8B030D-6E8A-4147-A177-3AD203B41FA5}">
                      <a16:colId xmlns:a16="http://schemas.microsoft.com/office/drawing/2014/main" val="2331960324"/>
                    </a:ext>
                  </a:extLst>
                </a:gridCol>
                <a:gridCol w="894806">
                  <a:extLst>
                    <a:ext uri="{9D8B030D-6E8A-4147-A177-3AD203B41FA5}">
                      <a16:colId xmlns:a16="http://schemas.microsoft.com/office/drawing/2014/main" val="2517212798"/>
                    </a:ext>
                  </a:extLst>
                </a:gridCol>
                <a:gridCol w="600572">
                  <a:extLst>
                    <a:ext uri="{9D8B030D-6E8A-4147-A177-3AD203B41FA5}">
                      <a16:colId xmlns:a16="http://schemas.microsoft.com/office/drawing/2014/main" val="314971463"/>
                    </a:ext>
                  </a:extLst>
                </a:gridCol>
              </a:tblGrid>
              <a:tr h="244847">
                <a:tc gridSpan="6">
                  <a:txBody>
                    <a:bodyPr/>
                    <a:lstStyle/>
                    <a:p>
                      <a:r>
                        <a:rPr lang="en-US" sz="900" dirty="0">
                          <a:latin typeface="+mn-lt"/>
                        </a:rPr>
                        <a:t>KEY RE-REFINERY ASSETS, 2020</a:t>
                      </a:r>
                    </a:p>
                  </a:txBody>
                  <a:tcPr marL="45720" marR="45720" anchor="ctr"/>
                </a:tc>
                <a:tc hMerge="1">
                  <a:txBody>
                    <a:bodyPr/>
                    <a:lstStyle/>
                    <a:p>
                      <a:endParaRPr lang="zh-CN" altLang="en-US"/>
                    </a:p>
                  </a:txBody>
                  <a:tcPr/>
                </a:tc>
                <a:tc hMerge="1">
                  <a:txBody>
                    <a:bodyPr/>
                    <a:lstStyle/>
                    <a:p>
                      <a:r>
                        <a:rPr lang="en-US" sz="1100">
                          <a:latin typeface="+mj-lt"/>
                        </a:rPr>
                        <a:t>Key Re-refinery Assets</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200">
                        <a:latin typeface="+mj-lt"/>
                      </a:endParaRPr>
                    </a:p>
                  </a:txBody>
                  <a:tcPr marL="45720" marR="45720" anchor="ctr"/>
                </a:tc>
                <a:extLst>
                  <a:ext uri="{0D108BD9-81ED-4DB2-BD59-A6C34878D82A}">
                    <a16:rowId xmlns:a16="http://schemas.microsoft.com/office/drawing/2014/main" val="2647999941"/>
                  </a:ext>
                </a:extLst>
              </a:tr>
              <a:tr h="214306">
                <a:tc>
                  <a:txBody>
                    <a:bodyPr/>
                    <a:lstStyle/>
                    <a:p>
                      <a:pPr algn="ctr"/>
                      <a:endParaRPr lang="en-US" sz="900" b="1" dirty="0">
                        <a:solidFill>
                          <a:schemeClr val="tx1"/>
                        </a:solidFill>
                        <a:latin typeface="+mn-lt"/>
                      </a:endParaRPr>
                    </a:p>
                  </a:txBody>
                  <a:tcPr marL="45720" marR="45720" anchor="ctr"/>
                </a:tc>
                <a:tc gridSpan="4">
                  <a:txBody>
                    <a:bodyPr/>
                    <a:lstStyle/>
                    <a:p>
                      <a:pPr algn="ctr"/>
                      <a:r>
                        <a:rPr lang="en-US" sz="900" b="1" dirty="0">
                          <a:solidFill>
                            <a:schemeClr val="tx1"/>
                          </a:solidFill>
                          <a:latin typeface="+mn-lt"/>
                        </a:rPr>
                        <a:t>KILOTONNES</a:t>
                      </a:r>
                    </a:p>
                  </a:txBody>
                  <a:tcPr marL="45720" marR="45720" anchor="ctr"/>
                </a:tc>
                <a:tc hMerge="1">
                  <a:txBody>
                    <a:bodyPr/>
                    <a:lstStyle/>
                    <a:p>
                      <a:pPr algn="ctr"/>
                      <a:r>
                        <a:rPr lang="en-US" sz="1100" b="1" err="1">
                          <a:solidFill>
                            <a:schemeClr val="tx1"/>
                          </a:solidFill>
                          <a:latin typeface="Lucida Sans" panose="020B0602030504020204" pitchFamily="34" charset="0"/>
                        </a:rPr>
                        <a:t>Kilotonnes</a:t>
                      </a: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a:txBody>
                    <a:bodyPr/>
                    <a:lstStyle/>
                    <a:p>
                      <a:pPr algn="ctr"/>
                      <a:endParaRPr lang="en-US" sz="900" b="1" dirty="0">
                        <a:solidFill>
                          <a:schemeClr val="tx1"/>
                        </a:solidFill>
                        <a:latin typeface="+mn-lt"/>
                      </a:endParaRPr>
                    </a:p>
                  </a:txBody>
                  <a:tcPr marL="45720" marR="45720" anchor="ctr"/>
                </a:tc>
                <a:extLst>
                  <a:ext uri="{0D108BD9-81ED-4DB2-BD59-A6C34878D82A}">
                    <a16:rowId xmlns:a16="http://schemas.microsoft.com/office/drawing/2014/main" val="3260514661"/>
                  </a:ext>
                </a:extLst>
              </a:tr>
              <a:tr h="426813">
                <a:tc>
                  <a:txBody>
                    <a:bodyPr/>
                    <a:lstStyle/>
                    <a:p>
                      <a:pPr algn="ctr"/>
                      <a:r>
                        <a:rPr lang="en-US" sz="900" b="1" dirty="0">
                          <a:solidFill>
                            <a:schemeClr val="tx1"/>
                          </a:solidFill>
                          <a:latin typeface="+mn-lt"/>
                        </a:rPr>
                        <a:t>MAIN PRODUCTS</a:t>
                      </a:r>
                    </a:p>
                  </a:txBody>
                  <a:tcPr marL="45720" marR="45720" anchor="ctr"/>
                </a:tc>
                <a:tc>
                  <a:txBody>
                    <a:bodyPr/>
                    <a:lstStyle/>
                    <a:p>
                      <a:pPr algn="ctr"/>
                      <a:r>
                        <a:rPr lang="en-US" sz="900" b="1" dirty="0">
                          <a:solidFill>
                            <a:schemeClr val="tx1"/>
                          </a:solidFill>
                          <a:latin typeface="+mn-lt"/>
                        </a:rPr>
                        <a:t>UO FEED CAPACITY</a:t>
                      </a:r>
                    </a:p>
                  </a:txBody>
                  <a:tcPr marL="45720" marR="45720" anchor="ctr"/>
                </a:tc>
                <a:tc>
                  <a:txBody>
                    <a:bodyPr/>
                    <a:lstStyle/>
                    <a:p>
                      <a:pPr algn="ctr"/>
                      <a:r>
                        <a:rPr lang="en-US" sz="900" b="1" dirty="0">
                          <a:solidFill>
                            <a:schemeClr val="tx1"/>
                          </a:solidFill>
                          <a:latin typeface="+mn-lt"/>
                        </a:rPr>
                        <a:t>UO COLLECTION</a:t>
                      </a:r>
                    </a:p>
                  </a:txBody>
                  <a:tcPr marL="45720" marR="45720" anchor="ctr"/>
                </a:tc>
                <a:tc>
                  <a:txBody>
                    <a:bodyPr/>
                    <a:lstStyle/>
                    <a:p>
                      <a:pPr algn="ctr"/>
                      <a:r>
                        <a:rPr lang="en-US" sz="900" b="1" dirty="0">
                          <a:solidFill>
                            <a:schemeClr val="tx1"/>
                          </a:solidFill>
                          <a:latin typeface="+mn-lt"/>
                        </a:rPr>
                        <a:t>RRBO CAPACITY</a:t>
                      </a:r>
                    </a:p>
                  </a:txBody>
                  <a:tcPr marL="45720" marR="45720" anchor="ctr"/>
                </a:tc>
                <a:tc>
                  <a:txBody>
                    <a:bodyPr/>
                    <a:lstStyle/>
                    <a:p>
                      <a:pPr algn="ctr"/>
                      <a:r>
                        <a:rPr lang="en-US" sz="900" b="1" dirty="0">
                          <a:solidFill>
                            <a:schemeClr val="tx1"/>
                          </a:solidFill>
                          <a:latin typeface="+mn-lt"/>
                        </a:rPr>
                        <a:t>RRBO PRODUCTION</a:t>
                      </a:r>
                    </a:p>
                  </a:txBody>
                  <a:tcPr marL="45720" marR="45720" anchor="ctr"/>
                </a:tc>
                <a:tc>
                  <a:txBody>
                    <a:bodyPr/>
                    <a:lstStyle/>
                    <a:p>
                      <a:pPr algn="ctr"/>
                      <a:r>
                        <a:rPr lang="en-US" sz="900" b="1" dirty="0">
                          <a:solidFill>
                            <a:schemeClr val="tx1"/>
                          </a:solidFill>
                          <a:latin typeface="+mn-lt"/>
                        </a:rPr>
                        <a:t>YIELD</a:t>
                      </a:r>
                    </a:p>
                  </a:txBody>
                  <a:tcPr marL="45720" marR="45720" anchor="ctr"/>
                </a:tc>
                <a:extLst>
                  <a:ext uri="{0D108BD9-81ED-4DB2-BD59-A6C34878D82A}">
                    <a16:rowId xmlns:a16="http://schemas.microsoft.com/office/drawing/2014/main" val="1557228252"/>
                  </a:ext>
                </a:extLst>
              </a:tr>
              <a:tr h="456011">
                <a:tc>
                  <a:txBody>
                    <a:bodyPr/>
                    <a:lstStyle/>
                    <a:p>
                      <a:pPr algn="ctr"/>
                      <a:r>
                        <a:rPr lang="en-US" sz="900" dirty="0">
                          <a:solidFill>
                            <a:schemeClr val="tx1"/>
                          </a:solidFill>
                          <a:latin typeface="+mn-lt"/>
                        </a:rPr>
                        <a:t>Gp.I basestocks</a:t>
                      </a:r>
                    </a:p>
                  </a:txBody>
                  <a:tcPr marL="45720" marR="45720" anchor="ctr"/>
                </a:tc>
                <a:tc>
                  <a:txBody>
                    <a:bodyPr/>
                    <a:lstStyle/>
                    <a:p>
                      <a:pPr algn="ctr"/>
                      <a:r>
                        <a:rPr lang="en-US" sz="900" dirty="0">
                          <a:solidFill>
                            <a:schemeClr val="tx1"/>
                          </a:solidFill>
                          <a:latin typeface="+mn-lt"/>
                        </a:rPr>
                        <a:t>50</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kern="1200" dirty="0">
                          <a:solidFill>
                            <a:schemeClr val="dk1"/>
                          </a:solidFill>
                          <a:latin typeface="+mn-lt"/>
                        </a:rPr>
                        <a:t>28</a:t>
                      </a:r>
                      <a:endParaRPr lang="zh-CN" altLang="en-US" sz="9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kern="1200" dirty="0">
                          <a:solidFill>
                            <a:schemeClr val="dk1"/>
                          </a:solidFill>
                          <a:latin typeface="+mn-lt"/>
                        </a:rPr>
                        <a:t>35</a:t>
                      </a:r>
                      <a:endParaRPr lang="zh-CN" altLang="en-US" sz="9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mn-lt"/>
                        </a:rPr>
                        <a:t>23</a:t>
                      </a:r>
                      <a:endParaRPr lang="zh-CN" altLang="en-US" sz="900" dirty="0">
                        <a:latin typeface="+mn-lt"/>
                      </a:endParaRPr>
                    </a:p>
                  </a:txBody>
                  <a:tcPr marL="45720" marR="45720" anchor="ctr"/>
                </a:tc>
                <a:tc>
                  <a:txBody>
                    <a:bodyPr/>
                    <a:lstStyle/>
                    <a:p>
                      <a:pPr algn="ctr"/>
                      <a:r>
                        <a:rPr lang="en-US" sz="900" dirty="0">
                          <a:solidFill>
                            <a:schemeClr val="tx1"/>
                          </a:solidFill>
                          <a:latin typeface="+mn-lt"/>
                        </a:rPr>
                        <a:t>70%</a:t>
                      </a:r>
                    </a:p>
                  </a:txBody>
                  <a:tcPr marL="45720" marR="45720" anchor="ctr"/>
                </a:tc>
                <a:extLst>
                  <a:ext uri="{0D108BD9-81ED-4DB2-BD59-A6C34878D82A}">
                    <a16:rowId xmlns:a16="http://schemas.microsoft.com/office/drawing/2014/main" val="1918521654"/>
                  </a:ext>
                </a:extLst>
              </a:tr>
            </a:tbl>
          </a:graphicData>
        </a:graphic>
      </p:graphicFrame>
      <p:sp>
        <p:nvSpPr>
          <p:cNvPr id="16" name="文本框 15">
            <a:extLst>
              <a:ext uri="{FF2B5EF4-FFF2-40B4-BE49-F238E27FC236}">
                <a16:creationId xmlns:a16="http://schemas.microsoft.com/office/drawing/2014/main" id="{373B4844-A544-4FAE-9A81-6AA9B2E44048}"/>
              </a:ext>
            </a:extLst>
          </p:cNvPr>
          <p:cNvSpPr txBox="1"/>
          <p:nvPr/>
        </p:nvSpPr>
        <p:spPr>
          <a:xfrm>
            <a:off x="7251624" y="3181069"/>
            <a:ext cx="3232297" cy="246221"/>
          </a:xfrm>
          <a:prstGeom prst="rect">
            <a:avLst/>
          </a:prstGeom>
          <a:noFill/>
        </p:spPr>
        <p:txBody>
          <a:bodyPr wrap="square" rtlCol="0">
            <a:spAutoFit/>
          </a:bodyPr>
          <a:lstStyle/>
          <a:p>
            <a:pPr algn="ctr"/>
            <a:r>
              <a:rPr lang="en-US" altLang="zh-CN" sz="1000" b="1" dirty="0">
                <a:solidFill>
                  <a:schemeClr val="accent1"/>
                </a:solidFill>
              </a:rPr>
              <a:t>USED OIL VALUE CHAIN POSITIONING</a:t>
            </a:r>
          </a:p>
        </p:txBody>
      </p:sp>
      <p:sp>
        <p:nvSpPr>
          <p:cNvPr id="18" name="Rectangle: Rounded Corners 39">
            <a:extLst>
              <a:ext uri="{FF2B5EF4-FFF2-40B4-BE49-F238E27FC236}">
                <a16:creationId xmlns:a16="http://schemas.microsoft.com/office/drawing/2014/main" id="{DA3C858D-7282-46CF-B44E-B9ED78F0FBDA}"/>
              </a:ext>
            </a:extLst>
          </p:cNvPr>
          <p:cNvSpPr/>
          <p:nvPr/>
        </p:nvSpPr>
        <p:spPr>
          <a:xfrm>
            <a:off x="6275387" y="4343515"/>
            <a:ext cx="1295632"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cs typeface="Arial" charset="0"/>
              </a:rPr>
              <a:t>Collection</a:t>
            </a:r>
            <a:endParaRPr lang="zh-CN" altLang="en-US" sz="1000" b="1">
              <a:solidFill>
                <a:schemeClr val="tx1"/>
              </a:solidFill>
              <a:cs typeface="Arial" charset="0"/>
            </a:endParaRPr>
          </a:p>
        </p:txBody>
      </p:sp>
      <p:sp>
        <p:nvSpPr>
          <p:cNvPr id="19" name="Rectangle: Rounded Corners 40">
            <a:extLst>
              <a:ext uri="{FF2B5EF4-FFF2-40B4-BE49-F238E27FC236}">
                <a16:creationId xmlns:a16="http://schemas.microsoft.com/office/drawing/2014/main" id="{8D355AA2-B47F-4763-BF5A-17193254EF19}"/>
              </a:ext>
            </a:extLst>
          </p:cNvPr>
          <p:cNvSpPr/>
          <p:nvPr/>
        </p:nvSpPr>
        <p:spPr>
          <a:xfrm>
            <a:off x="8219956" y="3671304"/>
            <a:ext cx="2090991"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ysClr val="windowText" lastClr="000000"/>
                </a:solidFill>
                <a:cs typeface="Arial" charset="0"/>
              </a:rPr>
              <a:t>Disposition</a:t>
            </a:r>
          </a:p>
          <a:p>
            <a:pPr algn="ctr"/>
            <a:r>
              <a:rPr lang="en-US" altLang="zh-CN" sz="1000" dirty="0">
                <a:solidFill>
                  <a:sysClr val="windowText" lastClr="000000"/>
                </a:solidFill>
                <a:cs typeface="Arial" charset="0"/>
              </a:rPr>
              <a:t>(Incineration/landfilling etc.)</a:t>
            </a:r>
            <a:endParaRPr lang="zh-CN" altLang="en-US" sz="1000">
              <a:solidFill>
                <a:sysClr val="windowText" lastClr="000000"/>
              </a:solidFill>
              <a:cs typeface="Arial" charset="0"/>
            </a:endParaRPr>
          </a:p>
        </p:txBody>
      </p:sp>
      <p:sp>
        <p:nvSpPr>
          <p:cNvPr id="22" name="Rectangle: Rounded Corners 39">
            <a:extLst>
              <a:ext uri="{FF2B5EF4-FFF2-40B4-BE49-F238E27FC236}">
                <a16:creationId xmlns:a16="http://schemas.microsoft.com/office/drawing/2014/main" id="{3F9A946B-95CF-4B00-B461-638222A82E46}"/>
              </a:ext>
            </a:extLst>
          </p:cNvPr>
          <p:cNvSpPr/>
          <p:nvPr/>
        </p:nvSpPr>
        <p:spPr>
          <a:xfrm>
            <a:off x="10164529" y="5015726"/>
            <a:ext cx="1295632"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cs typeface="Arial" charset="0"/>
              </a:rPr>
              <a:t>Blending</a:t>
            </a:r>
            <a:endParaRPr lang="zh-CN" altLang="en-US" sz="1000" b="1">
              <a:solidFill>
                <a:schemeClr val="tx1"/>
              </a:solidFill>
              <a:cs typeface="Arial" charset="0"/>
            </a:endParaRPr>
          </a:p>
        </p:txBody>
      </p:sp>
      <p:sp>
        <p:nvSpPr>
          <p:cNvPr id="23" name="Rectangle: Rounded Corners 39">
            <a:extLst>
              <a:ext uri="{FF2B5EF4-FFF2-40B4-BE49-F238E27FC236}">
                <a16:creationId xmlns:a16="http://schemas.microsoft.com/office/drawing/2014/main" id="{EEB0580C-852C-45C9-9616-B6628C52105F}"/>
              </a:ext>
            </a:extLst>
          </p:cNvPr>
          <p:cNvSpPr/>
          <p:nvPr/>
        </p:nvSpPr>
        <p:spPr>
          <a:xfrm>
            <a:off x="8219958" y="5015726"/>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Re-refining</a:t>
            </a:r>
          </a:p>
          <a:p>
            <a:pPr algn="ctr"/>
            <a:r>
              <a:rPr lang="en-US" altLang="zh-CN" sz="1000" dirty="0">
                <a:solidFill>
                  <a:schemeClr val="bg1"/>
                </a:solidFill>
                <a:cs typeface="Arial" charset="0"/>
              </a:rPr>
              <a:t>(Base Oils)</a:t>
            </a:r>
            <a:endParaRPr lang="zh-CN" altLang="en-US" sz="1000">
              <a:solidFill>
                <a:schemeClr val="bg1"/>
              </a:solidFill>
              <a:cs typeface="Arial" charset="0"/>
            </a:endParaRPr>
          </a:p>
        </p:txBody>
      </p:sp>
      <p:cxnSp>
        <p:nvCxnSpPr>
          <p:cNvPr id="24" name="连接符: 肘形 23">
            <a:extLst>
              <a:ext uri="{FF2B5EF4-FFF2-40B4-BE49-F238E27FC236}">
                <a16:creationId xmlns:a16="http://schemas.microsoft.com/office/drawing/2014/main" id="{EBCF3559-BD56-4D04-B4A5-C0DE9BF93173}"/>
              </a:ext>
            </a:extLst>
          </p:cNvPr>
          <p:cNvCxnSpPr>
            <a:cxnSpLocks/>
            <a:stCxn id="18" idx="0"/>
            <a:endCxn id="19" idx="1"/>
          </p:cNvCxnSpPr>
          <p:nvPr/>
        </p:nvCxnSpPr>
        <p:spPr>
          <a:xfrm rot="5400000" flipH="1" flipV="1">
            <a:off x="7328374" y="3451934"/>
            <a:ext cx="486410" cy="129675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连接符: 肘形 25">
            <a:extLst>
              <a:ext uri="{FF2B5EF4-FFF2-40B4-BE49-F238E27FC236}">
                <a16:creationId xmlns:a16="http://schemas.microsoft.com/office/drawing/2014/main" id="{858F127A-B615-4943-8F29-0560A59E9E6F}"/>
              </a:ext>
            </a:extLst>
          </p:cNvPr>
          <p:cNvCxnSpPr>
            <a:cxnSpLocks/>
            <a:stCxn id="18" idx="2"/>
            <a:endCxn id="23" idx="1"/>
          </p:cNvCxnSpPr>
          <p:nvPr/>
        </p:nvCxnSpPr>
        <p:spPr>
          <a:xfrm rot="16200000" flipH="1">
            <a:off x="7328375" y="4309944"/>
            <a:ext cx="486410" cy="129675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32BA732B-E679-4D8E-93DD-E79A3F35D7AD}"/>
              </a:ext>
            </a:extLst>
          </p:cNvPr>
          <p:cNvCxnSpPr>
            <a:stCxn id="23" idx="3"/>
            <a:endCxn id="22" idx="1"/>
          </p:cNvCxnSpPr>
          <p:nvPr/>
        </p:nvCxnSpPr>
        <p:spPr>
          <a:xfrm>
            <a:off x="9515590" y="5201527"/>
            <a:ext cx="6489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Rectangle: Rounded Corners 40">
            <a:extLst>
              <a:ext uri="{FF2B5EF4-FFF2-40B4-BE49-F238E27FC236}">
                <a16:creationId xmlns:a16="http://schemas.microsoft.com/office/drawing/2014/main" id="{1F60C020-546F-42AB-81E4-88DB3103F9F9}"/>
              </a:ext>
            </a:extLst>
          </p:cNvPr>
          <p:cNvSpPr/>
          <p:nvPr/>
        </p:nvSpPr>
        <p:spPr>
          <a:xfrm>
            <a:off x="8219957" y="4343513"/>
            <a:ext cx="1295632"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ysClr val="windowText" lastClr="000000"/>
                </a:solidFill>
                <a:cs typeface="Arial" charset="0"/>
              </a:rPr>
              <a:t>Processing</a:t>
            </a:r>
          </a:p>
          <a:p>
            <a:pPr algn="ctr"/>
            <a:r>
              <a:rPr lang="en-US" altLang="zh-CN" sz="1000" dirty="0">
                <a:solidFill>
                  <a:sysClr val="windowText" lastClr="000000"/>
                </a:solidFill>
                <a:cs typeface="Arial" charset="0"/>
              </a:rPr>
              <a:t>(VGO/MDO etc.)</a:t>
            </a:r>
            <a:endParaRPr lang="zh-CN" altLang="en-US" sz="1000">
              <a:solidFill>
                <a:sysClr val="windowText" lastClr="000000"/>
              </a:solidFill>
              <a:cs typeface="Arial" charset="0"/>
            </a:endParaRPr>
          </a:p>
        </p:txBody>
      </p:sp>
      <p:cxnSp>
        <p:nvCxnSpPr>
          <p:cNvPr id="40" name="直接箭头连接符 39">
            <a:extLst>
              <a:ext uri="{FF2B5EF4-FFF2-40B4-BE49-F238E27FC236}">
                <a16:creationId xmlns:a16="http://schemas.microsoft.com/office/drawing/2014/main" id="{B1BEA8A7-899F-4385-8E2A-CE47D1965D36}"/>
              </a:ext>
            </a:extLst>
          </p:cNvPr>
          <p:cNvCxnSpPr>
            <a:cxnSpLocks/>
            <a:stCxn id="18" idx="3"/>
            <a:endCxn id="39" idx="1"/>
          </p:cNvCxnSpPr>
          <p:nvPr/>
        </p:nvCxnSpPr>
        <p:spPr>
          <a:xfrm flipV="1">
            <a:off x="7571019" y="4529314"/>
            <a:ext cx="648938"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EF491589-A03E-DA43-A4F9-6999063CDA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907"/>
          <a:stretch/>
        </p:blipFill>
        <p:spPr bwMode="auto">
          <a:xfrm>
            <a:off x="10352247" y="35476"/>
            <a:ext cx="1107915" cy="9720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166600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FD0D1F38-28B9-45DF-80E8-1EFC128730B2}"/>
              </a:ext>
            </a:extLst>
          </p:cNvPr>
          <p:cNvSpPr/>
          <p:nvPr/>
        </p:nvSpPr>
        <p:spPr>
          <a:xfrm>
            <a:off x="623268" y="1146659"/>
            <a:ext cx="5003180" cy="4768366"/>
          </a:xfrm>
          <a:prstGeom prst="roundRect">
            <a:avLst>
              <a:gd name="adj" fmla="val 4474"/>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buClr>
                <a:srgbClr val="27638E"/>
              </a:buClr>
              <a:buSzPct val="110000"/>
              <a:defRPr/>
            </a:pPr>
            <a:r>
              <a:rPr lang="en-US" altLang="zh-CN" sz="1200" b="1" dirty="0">
                <a:solidFill>
                  <a:schemeClr val="accent1"/>
                </a:solidFill>
              </a:rPr>
              <a:t>Company Overview</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Ownership</a:t>
            </a:r>
            <a:r>
              <a:rPr lang="en-US" altLang="zh-CN" sz="900" dirty="0">
                <a:solidFill>
                  <a:srgbClr val="000000"/>
                </a:solidFill>
              </a:rPr>
              <a:t>: Private. 80% owned by Demin Cai, 10% owned by Desheng Cai, 7% owned by Xiaoxia Li, 3% owned by </a:t>
            </a:r>
            <a:r>
              <a:rPr lang="en-US" altLang="zh-CN" sz="900" dirty="0" err="1">
                <a:solidFill>
                  <a:srgbClr val="000000"/>
                </a:solidFill>
              </a:rPr>
              <a:t>Jianqiang</a:t>
            </a:r>
            <a:r>
              <a:rPr lang="en-US" altLang="zh-CN" sz="900" dirty="0">
                <a:solidFill>
                  <a:srgbClr val="000000"/>
                </a:solidFill>
              </a:rPr>
              <a:t> Luan.</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CEO: </a:t>
            </a:r>
            <a:r>
              <a:rPr lang="en-US" altLang="zh-CN" sz="900" dirty="0">
                <a:solidFill>
                  <a:srgbClr val="000000"/>
                </a:solidFill>
              </a:rPr>
              <a:t>Demin Cai</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Location: </a:t>
            </a:r>
            <a:r>
              <a:rPr lang="en-US" altLang="zh-CN" sz="900" dirty="0">
                <a:solidFill>
                  <a:srgbClr val="000000"/>
                </a:solidFill>
              </a:rPr>
              <a:t>Urumqi, Xinjiang</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Employee number</a:t>
            </a:r>
            <a:r>
              <a:rPr lang="en-US" altLang="zh-CN" sz="900" dirty="0">
                <a:solidFill>
                  <a:srgbClr val="000000"/>
                </a:solidFill>
              </a:rPr>
              <a:t>: 67</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Business model: </a:t>
            </a:r>
            <a:r>
              <a:rPr lang="en-US" altLang="zh-CN" sz="900" dirty="0">
                <a:solidFill>
                  <a:srgbClr val="000000"/>
                </a:solidFill>
              </a:rPr>
              <a:t>open loop, covering used oil collection and re-refining.</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Key technologies: </a:t>
            </a:r>
            <a:r>
              <a:rPr lang="en-US" altLang="zh-CN" sz="900" dirty="0">
                <a:solidFill>
                  <a:srgbClr val="000000"/>
                </a:solidFill>
              </a:rPr>
              <a:t>atmospheric and vacuum distillation; hydrogenation process</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Main products: </a:t>
            </a:r>
            <a:r>
              <a:rPr lang="en-US" altLang="zh-CN" sz="900" dirty="0">
                <a:solidFill>
                  <a:srgbClr val="000000"/>
                </a:solidFill>
              </a:rPr>
              <a:t>Group II basestocks, diesel (byproduct of base oil production process)</a:t>
            </a:r>
          </a:p>
          <a:p>
            <a:pPr marL="228600" indent="-230400">
              <a:lnSpc>
                <a:spcPct val="150000"/>
              </a:lnSpc>
              <a:spcAft>
                <a:spcPts val="600"/>
              </a:spcAft>
              <a:buClr>
                <a:srgbClr val="27638E"/>
              </a:buClr>
              <a:buSzPct val="110000"/>
              <a:buFont typeface="Wingdings" panose="05000000000000000000" pitchFamily="2" charset="2"/>
              <a:buChar char="l"/>
              <a:defRPr/>
            </a:pPr>
            <a:r>
              <a:rPr lang="en-US" altLang="zh-CN" sz="900" b="1" dirty="0">
                <a:solidFill>
                  <a:srgbClr val="000000"/>
                </a:solidFill>
              </a:rPr>
              <a:t>Activities</a:t>
            </a:r>
            <a:r>
              <a:rPr lang="en-US" altLang="zh-CN" sz="900" dirty="0">
                <a:solidFill>
                  <a:srgbClr val="000000"/>
                </a:solidFill>
              </a:rPr>
              <a:t>: Juli Environmental Protection Technology has invested CNY 136 million in two sets of production facilities for re-refined Group II </a:t>
            </a:r>
            <a:r>
              <a:rPr lang="en-US" altLang="zh-CN" sz="900" dirty="0" err="1">
                <a:solidFill>
                  <a:srgbClr val="000000"/>
                </a:solidFill>
              </a:rPr>
              <a:t>basestocks</a:t>
            </a:r>
            <a:r>
              <a:rPr lang="en-US" altLang="zh-CN" sz="900" dirty="0">
                <a:solidFill>
                  <a:srgbClr val="000000"/>
                </a:solidFill>
              </a:rPr>
              <a:t> — an atmospheric and vacuum distillation facility and a hydrogenation facility — with a designed capacity of 50,000 tonnes per year. According to the CEO, the company completed the upgradation of the production facility in May 2021. The anticipated annual production of Group II basestocks is around 10,000 tonnes by the end of 2021. To secure used oil supply and lubricant clients, Juli plans to operate a closed-loop business by collecting used oil from lubricant clients in the future.</a:t>
            </a:r>
          </a:p>
        </p:txBody>
      </p:sp>
      <p:sp>
        <p:nvSpPr>
          <p:cNvPr id="10" name="Title 1">
            <a:extLst>
              <a:ext uri="{FF2B5EF4-FFF2-40B4-BE49-F238E27FC236}">
                <a16:creationId xmlns:a16="http://schemas.microsoft.com/office/drawing/2014/main" id="{EBAAD7F0-C51B-4728-BD54-98E94DF75446}"/>
              </a:ext>
            </a:extLst>
          </p:cNvPr>
          <p:cNvSpPr>
            <a:spLocks noGrp="1"/>
          </p:cNvSpPr>
          <p:nvPr>
            <p:ph type="title"/>
          </p:nvPr>
        </p:nvSpPr>
        <p:spPr>
          <a:xfrm>
            <a:off x="569395" y="289330"/>
            <a:ext cx="9322750" cy="400110"/>
          </a:xfrm>
        </p:spPr>
        <p:txBody>
          <a:bodyPr/>
          <a:lstStyle/>
          <a:p>
            <a:r>
              <a:rPr lang="en-US" altLang="zh-CN" dirty="0">
                <a:solidFill>
                  <a:schemeClr val="dk1"/>
                </a:solidFill>
              </a:rPr>
              <a:t>Xinjiang Juli Environment Protection Technology</a:t>
            </a:r>
            <a:endParaRPr lang="zh-CN" altLang="en-US" dirty="0">
              <a:solidFill>
                <a:schemeClr val="dk1"/>
              </a:solidFill>
            </a:endParaRPr>
          </a:p>
        </p:txBody>
      </p:sp>
      <p:graphicFrame>
        <p:nvGraphicFramePr>
          <p:cNvPr id="14" name="Table 3">
            <a:extLst>
              <a:ext uri="{FF2B5EF4-FFF2-40B4-BE49-F238E27FC236}">
                <a16:creationId xmlns:a16="http://schemas.microsoft.com/office/drawing/2014/main" id="{15E2D886-A68D-42B3-8CFB-640EFE27CBF8}"/>
              </a:ext>
            </a:extLst>
          </p:cNvPr>
          <p:cNvGraphicFramePr>
            <a:graphicFrameLocks noGrp="1"/>
          </p:cNvGraphicFramePr>
          <p:nvPr/>
        </p:nvGraphicFramePr>
        <p:xfrm>
          <a:off x="6021155" y="1274332"/>
          <a:ext cx="5184775" cy="1504804"/>
        </p:xfrm>
        <a:graphic>
          <a:graphicData uri="http://schemas.openxmlformats.org/drawingml/2006/table">
            <a:tbl>
              <a:tblPr firstRow="1">
                <a:tableStyleId>{5C22544A-7EE6-4342-B048-85BDC9FD1C3A}</a:tableStyleId>
              </a:tblPr>
              <a:tblGrid>
                <a:gridCol w="1004979">
                  <a:extLst>
                    <a:ext uri="{9D8B030D-6E8A-4147-A177-3AD203B41FA5}">
                      <a16:colId xmlns:a16="http://schemas.microsoft.com/office/drawing/2014/main" val="1784737038"/>
                    </a:ext>
                  </a:extLst>
                </a:gridCol>
                <a:gridCol w="894806">
                  <a:extLst>
                    <a:ext uri="{9D8B030D-6E8A-4147-A177-3AD203B41FA5}">
                      <a16:colId xmlns:a16="http://schemas.microsoft.com/office/drawing/2014/main" val="1823383388"/>
                    </a:ext>
                  </a:extLst>
                </a:gridCol>
                <a:gridCol w="894806">
                  <a:extLst>
                    <a:ext uri="{9D8B030D-6E8A-4147-A177-3AD203B41FA5}">
                      <a16:colId xmlns:a16="http://schemas.microsoft.com/office/drawing/2014/main" val="3179253707"/>
                    </a:ext>
                  </a:extLst>
                </a:gridCol>
                <a:gridCol w="894806">
                  <a:extLst>
                    <a:ext uri="{9D8B030D-6E8A-4147-A177-3AD203B41FA5}">
                      <a16:colId xmlns:a16="http://schemas.microsoft.com/office/drawing/2014/main" val="2331960324"/>
                    </a:ext>
                  </a:extLst>
                </a:gridCol>
                <a:gridCol w="894806">
                  <a:extLst>
                    <a:ext uri="{9D8B030D-6E8A-4147-A177-3AD203B41FA5}">
                      <a16:colId xmlns:a16="http://schemas.microsoft.com/office/drawing/2014/main" val="2517212798"/>
                    </a:ext>
                  </a:extLst>
                </a:gridCol>
                <a:gridCol w="600572">
                  <a:extLst>
                    <a:ext uri="{9D8B030D-6E8A-4147-A177-3AD203B41FA5}">
                      <a16:colId xmlns:a16="http://schemas.microsoft.com/office/drawing/2014/main" val="314971463"/>
                    </a:ext>
                  </a:extLst>
                </a:gridCol>
              </a:tblGrid>
              <a:tr h="306089">
                <a:tc gridSpan="6">
                  <a:txBody>
                    <a:bodyPr/>
                    <a:lstStyle/>
                    <a:p>
                      <a:r>
                        <a:rPr lang="en-US" sz="900" dirty="0">
                          <a:latin typeface="+mn-lt"/>
                        </a:rPr>
                        <a:t>KEY RE-REFINERY ASSETS, 2020</a:t>
                      </a:r>
                    </a:p>
                  </a:txBody>
                  <a:tcPr marL="45720" marR="45720" anchor="ctr"/>
                </a:tc>
                <a:tc hMerge="1">
                  <a:txBody>
                    <a:bodyPr/>
                    <a:lstStyle/>
                    <a:p>
                      <a:endParaRPr lang="zh-CN" altLang="en-US"/>
                    </a:p>
                  </a:txBody>
                  <a:tcPr/>
                </a:tc>
                <a:tc hMerge="1">
                  <a:txBody>
                    <a:bodyPr/>
                    <a:lstStyle/>
                    <a:p>
                      <a:r>
                        <a:rPr lang="en-US" sz="1100">
                          <a:latin typeface="+mj-lt"/>
                        </a:rPr>
                        <a:t>Key Re-refinery Assets</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200">
                        <a:latin typeface="+mj-lt"/>
                      </a:endParaRPr>
                    </a:p>
                  </a:txBody>
                  <a:tcPr marL="45720" marR="45720" anchor="ctr"/>
                </a:tc>
                <a:extLst>
                  <a:ext uri="{0D108BD9-81ED-4DB2-BD59-A6C34878D82A}">
                    <a16:rowId xmlns:a16="http://schemas.microsoft.com/office/drawing/2014/main" val="2647999941"/>
                  </a:ext>
                </a:extLst>
              </a:tr>
              <a:tr h="267909">
                <a:tc>
                  <a:txBody>
                    <a:bodyPr/>
                    <a:lstStyle/>
                    <a:p>
                      <a:pPr algn="ctr"/>
                      <a:endParaRPr lang="en-US" sz="900" b="1" dirty="0">
                        <a:solidFill>
                          <a:schemeClr val="tx1"/>
                        </a:solidFill>
                        <a:latin typeface="+mn-lt"/>
                      </a:endParaRPr>
                    </a:p>
                  </a:txBody>
                  <a:tcPr marL="45720" marR="45720" anchor="ctr"/>
                </a:tc>
                <a:tc gridSpan="4">
                  <a:txBody>
                    <a:bodyPr/>
                    <a:lstStyle/>
                    <a:p>
                      <a:pPr algn="ctr"/>
                      <a:r>
                        <a:rPr lang="en-US" sz="900" b="1" dirty="0">
                          <a:solidFill>
                            <a:schemeClr val="tx1"/>
                          </a:solidFill>
                          <a:latin typeface="+mn-lt"/>
                        </a:rPr>
                        <a:t>KILOTONNES</a:t>
                      </a:r>
                    </a:p>
                  </a:txBody>
                  <a:tcPr marL="45720" marR="45720" anchor="ctr"/>
                </a:tc>
                <a:tc hMerge="1">
                  <a:txBody>
                    <a:bodyPr/>
                    <a:lstStyle/>
                    <a:p>
                      <a:pPr algn="ctr"/>
                      <a:r>
                        <a:rPr lang="en-US" sz="1100" b="1" err="1">
                          <a:solidFill>
                            <a:schemeClr val="tx1"/>
                          </a:solidFill>
                          <a:latin typeface="Lucida Sans" panose="020B0602030504020204" pitchFamily="34" charset="0"/>
                        </a:rPr>
                        <a:t>Kilotonnes</a:t>
                      </a: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11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a:txBody>
                    <a:bodyPr/>
                    <a:lstStyle/>
                    <a:p>
                      <a:pPr algn="ctr"/>
                      <a:endParaRPr lang="en-US" sz="900" b="1" dirty="0">
                        <a:solidFill>
                          <a:schemeClr val="tx1"/>
                        </a:solidFill>
                        <a:latin typeface="+mn-lt"/>
                      </a:endParaRPr>
                    </a:p>
                  </a:txBody>
                  <a:tcPr marL="45720" marR="45720" anchor="ctr"/>
                </a:tc>
                <a:extLst>
                  <a:ext uri="{0D108BD9-81ED-4DB2-BD59-A6C34878D82A}">
                    <a16:rowId xmlns:a16="http://schemas.microsoft.com/office/drawing/2014/main" val="3260514661"/>
                  </a:ext>
                </a:extLst>
              </a:tr>
              <a:tr h="445031">
                <a:tc>
                  <a:txBody>
                    <a:bodyPr/>
                    <a:lstStyle/>
                    <a:p>
                      <a:pPr algn="ctr"/>
                      <a:r>
                        <a:rPr lang="en-US" sz="900" b="1" dirty="0">
                          <a:solidFill>
                            <a:schemeClr val="tx1"/>
                          </a:solidFill>
                          <a:latin typeface="+mn-lt"/>
                        </a:rPr>
                        <a:t>MAIN PRODUCTS</a:t>
                      </a:r>
                    </a:p>
                  </a:txBody>
                  <a:tcPr marL="45720" marR="45720" anchor="ctr"/>
                </a:tc>
                <a:tc>
                  <a:txBody>
                    <a:bodyPr/>
                    <a:lstStyle/>
                    <a:p>
                      <a:pPr algn="ctr"/>
                      <a:r>
                        <a:rPr lang="en-US" sz="900" b="1" dirty="0">
                          <a:solidFill>
                            <a:schemeClr val="tx1"/>
                          </a:solidFill>
                          <a:latin typeface="+mn-lt"/>
                        </a:rPr>
                        <a:t>UO FEED CAPACITY</a:t>
                      </a:r>
                    </a:p>
                  </a:txBody>
                  <a:tcPr marL="45720" marR="45720" anchor="ctr"/>
                </a:tc>
                <a:tc>
                  <a:txBody>
                    <a:bodyPr/>
                    <a:lstStyle/>
                    <a:p>
                      <a:pPr algn="ctr"/>
                      <a:r>
                        <a:rPr lang="en-US" sz="900" b="1" dirty="0">
                          <a:solidFill>
                            <a:schemeClr val="tx1"/>
                          </a:solidFill>
                          <a:latin typeface="+mn-lt"/>
                        </a:rPr>
                        <a:t>UO COLLECTION</a:t>
                      </a:r>
                    </a:p>
                  </a:txBody>
                  <a:tcPr marL="45720" marR="45720" anchor="ctr"/>
                </a:tc>
                <a:tc>
                  <a:txBody>
                    <a:bodyPr/>
                    <a:lstStyle/>
                    <a:p>
                      <a:pPr algn="ctr"/>
                      <a:r>
                        <a:rPr lang="en-US" sz="900" b="1" dirty="0">
                          <a:solidFill>
                            <a:schemeClr val="tx1"/>
                          </a:solidFill>
                          <a:latin typeface="+mn-lt"/>
                        </a:rPr>
                        <a:t>RRBO CAPACITY</a:t>
                      </a:r>
                    </a:p>
                  </a:txBody>
                  <a:tcPr marL="45720" marR="45720" anchor="ctr"/>
                </a:tc>
                <a:tc>
                  <a:txBody>
                    <a:bodyPr/>
                    <a:lstStyle/>
                    <a:p>
                      <a:pPr algn="ctr"/>
                      <a:r>
                        <a:rPr lang="en-US" sz="900" b="1" dirty="0">
                          <a:solidFill>
                            <a:schemeClr val="tx1"/>
                          </a:solidFill>
                          <a:latin typeface="+mn-lt"/>
                        </a:rPr>
                        <a:t>RRBO PRODUCTION</a:t>
                      </a:r>
                    </a:p>
                  </a:txBody>
                  <a:tcPr marL="45720" marR="45720" anchor="ctr"/>
                </a:tc>
                <a:tc>
                  <a:txBody>
                    <a:bodyPr/>
                    <a:lstStyle/>
                    <a:p>
                      <a:pPr algn="ctr"/>
                      <a:r>
                        <a:rPr lang="en-US" sz="900" b="1" dirty="0">
                          <a:solidFill>
                            <a:schemeClr val="tx1"/>
                          </a:solidFill>
                          <a:latin typeface="+mn-lt"/>
                        </a:rPr>
                        <a:t>YIELD RATE</a:t>
                      </a:r>
                    </a:p>
                  </a:txBody>
                  <a:tcPr marL="45720" marR="45720" anchor="ctr"/>
                </a:tc>
                <a:extLst>
                  <a:ext uri="{0D108BD9-81ED-4DB2-BD59-A6C34878D82A}">
                    <a16:rowId xmlns:a16="http://schemas.microsoft.com/office/drawing/2014/main" val="1557228252"/>
                  </a:ext>
                </a:extLst>
              </a:tr>
              <a:tr h="485775">
                <a:tc>
                  <a:txBody>
                    <a:bodyPr/>
                    <a:lstStyle/>
                    <a:p>
                      <a:pPr algn="ctr"/>
                      <a:r>
                        <a:rPr lang="en-US" sz="900" dirty="0">
                          <a:solidFill>
                            <a:schemeClr val="tx1"/>
                          </a:solidFill>
                          <a:latin typeface="+mn-lt"/>
                        </a:rPr>
                        <a:t>Gp.II basestocks</a:t>
                      </a:r>
                    </a:p>
                  </a:txBody>
                  <a:tcPr marL="45720" marR="45720" anchor="ctr"/>
                </a:tc>
                <a:tc>
                  <a:txBody>
                    <a:bodyPr/>
                    <a:lstStyle/>
                    <a:p>
                      <a:pPr algn="ctr"/>
                      <a:r>
                        <a:rPr lang="en-US" sz="900" dirty="0">
                          <a:solidFill>
                            <a:schemeClr val="tx1"/>
                          </a:solidFill>
                          <a:latin typeface="+mn-lt"/>
                        </a:rPr>
                        <a:t>50</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kern="1200" dirty="0">
                          <a:solidFill>
                            <a:schemeClr val="dk1"/>
                          </a:solidFill>
                          <a:latin typeface="+mn-lt"/>
                        </a:rPr>
                        <a:t>11</a:t>
                      </a:r>
                      <a:endParaRPr lang="zh-CN" altLang="en-US" sz="900" kern="120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kern="1200" dirty="0">
                          <a:solidFill>
                            <a:schemeClr val="dk1"/>
                          </a:solidFill>
                          <a:latin typeface="+mn-lt"/>
                        </a:rPr>
                        <a:t>33</a:t>
                      </a:r>
                      <a:endParaRPr lang="zh-CN" altLang="en-US" sz="9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mn-lt"/>
                        </a:rPr>
                        <a:t>7</a:t>
                      </a:r>
                      <a:endParaRPr lang="zh-CN" altLang="en-US" sz="900">
                        <a:latin typeface="+mn-lt"/>
                      </a:endParaRPr>
                    </a:p>
                  </a:txBody>
                  <a:tcPr marL="45720" marR="45720" anchor="ctr"/>
                </a:tc>
                <a:tc>
                  <a:txBody>
                    <a:bodyPr/>
                    <a:lstStyle/>
                    <a:p>
                      <a:pPr algn="ctr"/>
                      <a:r>
                        <a:rPr lang="en-US" sz="900" dirty="0">
                          <a:solidFill>
                            <a:schemeClr val="tx1"/>
                          </a:solidFill>
                          <a:latin typeface="+mn-lt"/>
                        </a:rPr>
                        <a:t>66%</a:t>
                      </a:r>
                    </a:p>
                  </a:txBody>
                  <a:tcPr marL="45720" marR="45720" anchor="ctr"/>
                </a:tc>
                <a:extLst>
                  <a:ext uri="{0D108BD9-81ED-4DB2-BD59-A6C34878D82A}">
                    <a16:rowId xmlns:a16="http://schemas.microsoft.com/office/drawing/2014/main" val="1918521654"/>
                  </a:ext>
                </a:extLst>
              </a:tr>
            </a:tbl>
          </a:graphicData>
        </a:graphic>
      </p:graphicFrame>
      <p:sp>
        <p:nvSpPr>
          <p:cNvPr id="16" name="文本框 15">
            <a:extLst>
              <a:ext uri="{FF2B5EF4-FFF2-40B4-BE49-F238E27FC236}">
                <a16:creationId xmlns:a16="http://schemas.microsoft.com/office/drawing/2014/main" id="{373B4844-A544-4FAE-9A81-6AA9B2E44048}"/>
              </a:ext>
            </a:extLst>
          </p:cNvPr>
          <p:cNvSpPr txBox="1"/>
          <p:nvPr/>
        </p:nvSpPr>
        <p:spPr>
          <a:xfrm>
            <a:off x="7232575" y="3305889"/>
            <a:ext cx="3232297" cy="246221"/>
          </a:xfrm>
          <a:prstGeom prst="rect">
            <a:avLst/>
          </a:prstGeom>
          <a:noFill/>
        </p:spPr>
        <p:txBody>
          <a:bodyPr wrap="square" rtlCol="0">
            <a:spAutoFit/>
          </a:bodyPr>
          <a:lstStyle/>
          <a:p>
            <a:pPr algn="ctr"/>
            <a:r>
              <a:rPr lang="en-US" altLang="zh-CN" sz="1000" b="1" dirty="0">
                <a:solidFill>
                  <a:schemeClr val="accent1"/>
                </a:solidFill>
              </a:rPr>
              <a:t>USED OIL VALUE CHAIN POSITIONING</a:t>
            </a:r>
          </a:p>
        </p:txBody>
      </p:sp>
      <p:sp>
        <p:nvSpPr>
          <p:cNvPr id="18" name="Rectangle: Rounded Corners 39">
            <a:extLst>
              <a:ext uri="{FF2B5EF4-FFF2-40B4-BE49-F238E27FC236}">
                <a16:creationId xmlns:a16="http://schemas.microsoft.com/office/drawing/2014/main" id="{DA3C858D-7282-46CF-B44E-B9ED78F0FBDA}"/>
              </a:ext>
            </a:extLst>
          </p:cNvPr>
          <p:cNvSpPr/>
          <p:nvPr/>
        </p:nvSpPr>
        <p:spPr>
          <a:xfrm>
            <a:off x="6275386" y="4589498"/>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Collection</a:t>
            </a:r>
            <a:endParaRPr lang="zh-CN" altLang="en-US" sz="1000" b="1">
              <a:solidFill>
                <a:schemeClr val="bg1"/>
              </a:solidFill>
              <a:cs typeface="Arial" charset="0"/>
            </a:endParaRPr>
          </a:p>
        </p:txBody>
      </p:sp>
      <p:sp>
        <p:nvSpPr>
          <p:cNvPr id="19" name="Rectangle: Rounded Corners 40">
            <a:extLst>
              <a:ext uri="{FF2B5EF4-FFF2-40B4-BE49-F238E27FC236}">
                <a16:creationId xmlns:a16="http://schemas.microsoft.com/office/drawing/2014/main" id="{8D355AA2-B47F-4763-BF5A-17193254EF19}"/>
              </a:ext>
            </a:extLst>
          </p:cNvPr>
          <p:cNvSpPr/>
          <p:nvPr/>
        </p:nvSpPr>
        <p:spPr>
          <a:xfrm>
            <a:off x="8219955" y="3917287"/>
            <a:ext cx="2090991"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ysClr val="windowText" lastClr="000000"/>
                </a:solidFill>
                <a:cs typeface="Arial" charset="0"/>
              </a:rPr>
              <a:t>Disposition</a:t>
            </a:r>
          </a:p>
          <a:p>
            <a:pPr algn="ctr"/>
            <a:r>
              <a:rPr lang="en-US" altLang="zh-CN" sz="1000" dirty="0">
                <a:solidFill>
                  <a:sysClr val="windowText" lastClr="000000"/>
                </a:solidFill>
                <a:cs typeface="Arial" charset="0"/>
              </a:rPr>
              <a:t>(Incineration/landfilling etc.)</a:t>
            </a:r>
            <a:endParaRPr lang="zh-CN" altLang="en-US" sz="1000">
              <a:solidFill>
                <a:sysClr val="windowText" lastClr="000000"/>
              </a:solidFill>
              <a:cs typeface="Arial" charset="0"/>
            </a:endParaRPr>
          </a:p>
        </p:txBody>
      </p:sp>
      <p:sp>
        <p:nvSpPr>
          <p:cNvPr id="22" name="Rectangle: Rounded Corners 39">
            <a:extLst>
              <a:ext uri="{FF2B5EF4-FFF2-40B4-BE49-F238E27FC236}">
                <a16:creationId xmlns:a16="http://schemas.microsoft.com/office/drawing/2014/main" id="{3F9A946B-95CF-4B00-B461-638222A82E46}"/>
              </a:ext>
            </a:extLst>
          </p:cNvPr>
          <p:cNvSpPr/>
          <p:nvPr/>
        </p:nvSpPr>
        <p:spPr>
          <a:xfrm>
            <a:off x="10164528" y="5261709"/>
            <a:ext cx="1295632"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tx1"/>
                </a:solidFill>
                <a:cs typeface="Arial" charset="0"/>
              </a:rPr>
              <a:t>Blending</a:t>
            </a:r>
            <a:endParaRPr lang="zh-CN" altLang="en-US" sz="1000" b="1">
              <a:solidFill>
                <a:schemeClr val="tx1"/>
              </a:solidFill>
              <a:cs typeface="Arial" charset="0"/>
            </a:endParaRPr>
          </a:p>
        </p:txBody>
      </p:sp>
      <p:sp>
        <p:nvSpPr>
          <p:cNvPr id="23" name="Rectangle: Rounded Corners 39">
            <a:extLst>
              <a:ext uri="{FF2B5EF4-FFF2-40B4-BE49-F238E27FC236}">
                <a16:creationId xmlns:a16="http://schemas.microsoft.com/office/drawing/2014/main" id="{EEB0580C-852C-45C9-9616-B6628C52105F}"/>
              </a:ext>
            </a:extLst>
          </p:cNvPr>
          <p:cNvSpPr/>
          <p:nvPr/>
        </p:nvSpPr>
        <p:spPr>
          <a:xfrm>
            <a:off x="8219957" y="5261709"/>
            <a:ext cx="1295632" cy="371602"/>
          </a:xfrm>
          <a:prstGeom prst="roundRect">
            <a:avLst/>
          </a:prstGeom>
          <a:solidFill>
            <a:srgbClr val="2763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chemeClr val="bg1"/>
                </a:solidFill>
                <a:cs typeface="Arial" charset="0"/>
              </a:rPr>
              <a:t>Re-refining</a:t>
            </a:r>
          </a:p>
          <a:p>
            <a:pPr algn="ctr"/>
            <a:r>
              <a:rPr lang="en-US" altLang="zh-CN" sz="1000" dirty="0">
                <a:solidFill>
                  <a:schemeClr val="bg1"/>
                </a:solidFill>
                <a:cs typeface="Arial" charset="0"/>
              </a:rPr>
              <a:t>(Base Oils)</a:t>
            </a:r>
            <a:endParaRPr lang="zh-CN" altLang="en-US" sz="1000">
              <a:solidFill>
                <a:schemeClr val="bg1"/>
              </a:solidFill>
              <a:cs typeface="Arial" charset="0"/>
            </a:endParaRPr>
          </a:p>
        </p:txBody>
      </p:sp>
      <p:cxnSp>
        <p:nvCxnSpPr>
          <p:cNvPr id="24" name="连接符: 肘形 23">
            <a:extLst>
              <a:ext uri="{FF2B5EF4-FFF2-40B4-BE49-F238E27FC236}">
                <a16:creationId xmlns:a16="http://schemas.microsoft.com/office/drawing/2014/main" id="{EBCF3559-BD56-4D04-B4A5-C0DE9BF93173}"/>
              </a:ext>
            </a:extLst>
          </p:cNvPr>
          <p:cNvCxnSpPr>
            <a:cxnSpLocks/>
            <a:stCxn id="18" idx="0"/>
            <a:endCxn id="19" idx="1"/>
          </p:cNvCxnSpPr>
          <p:nvPr/>
        </p:nvCxnSpPr>
        <p:spPr>
          <a:xfrm rot="5400000" flipH="1" flipV="1">
            <a:off x="7328373" y="3697917"/>
            <a:ext cx="486410" cy="1296753"/>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连接符: 肘形 25">
            <a:extLst>
              <a:ext uri="{FF2B5EF4-FFF2-40B4-BE49-F238E27FC236}">
                <a16:creationId xmlns:a16="http://schemas.microsoft.com/office/drawing/2014/main" id="{858F127A-B615-4943-8F29-0560A59E9E6F}"/>
              </a:ext>
            </a:extLst>
          </p:cNvPr>
          <p:cNvCxnSpPr>
            <a:cxnSpLocks/>
            <a:stCxn id="18" idx="2"/>
            <a:endCxn id="23" idx="1"/>
          </p:cNvCxnSpPr>
          <p:nvPr/>
        </p:nvCxnSpPr>
        <p:spPr>
          <a:xfrm rot="16200000" flipH="1">
            <a:off x="7328374" y="4555927"/>
            <a:ext cx="486410" cy="1296755"/>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32BA732B-E679-4D8E-93DD-E79A3F35D7AD}"/>
              </a:ext>
            </a:extLst>
          </p:cNvPr>
          <p:cNvCxnSpPr>
            <a:stCxn id="23" idx="3"/>
            <a:endCxn id="22" idx="1"/>
          </p:cNvCxnSpPr>
          <p:nvPr/>
        </p:nvCxnSpPr>
        <p:spPr>
          <a:xfrm>
            <a:off x="9515589" y="5447510"/>
            <a:ext cx="64893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Rectangle: Rounded Corners 40">
            <a:extLst>
              <a:ext uri="{FF2B5EF4-FFF2-40B4-BE49-F238E27FC236}">
                <a16:creationId xmlns:a16="http://schemas.microsoft.com/office/drawing/2014/main" id="{1F60C020-546F-42AB-81E4-88DB3103F9F9}"/>
              </a:ext>
            </a:extLst>
          </p:cNvPr>
          <p:cNvSpPr/>
          <p:nvPr/>
        </p:nvSpPr>
        <p:spPr>
          <a:xfrm>
            <a:off x="8219956" y="4589496"/>
            <a:ext cx="1295632" cy="371602"/>
          </a:xfrm>
          <a:prstGeom prst="roundRect">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a:solidFill>
                  <a:sysClr val="windowText" lastClr="000000"/>
                </a:solidFill>
                <a:cs typeface="Arial" charset="0"/>
              </a:rPr>
              <a:t>Processing</a:t>
            </a:r>
          </a:p>
          <a:p>
            <a:pPr algn="ctr"/>
            <a:r>
              <a:rPr lang="en-US" altLang="zh-CN" sz="1000" dirty="0">
                <a:solidFill>
                  <a:sysClr val="windowText" lastClr="000000"/>
                </a:solidFill>
                <a:cs typeface="Arial" charset="0"/>
              </a:rPr>
              <a:t>(VGO/MDO etc.)</a:t>
            </a:r>
            <a:endParaRPr lang="zh-CN" altLang="en-US" sz="1000">
              <a:solidFill>
                <a:sysClr val="windowText" lastClr="000000"/>
              </a:solidFill>
              <a:cs typeface="Arial" charset="0"/>
            </a:endParaRPr>
          </a:p>
        </p:txBody>
      </p:sp>
      <p:cxnSp>
        <p:nvCxnSpPr>
          <p:cNvPr id="40" name="直接箭头连接符 39">
            <a:extLst>
              <a:ext uri="{FF2B5EF4-FFF2-40B4-BE49-F238E27FC236}">
                <a16:creationId xmlns:a16="http://schemas.microsoft.com/office/drawing/2014/main" id="{B1BEA8A7-899F-4385-8E2A-CE47D1965D36}"/>
              </a:ext>
            </a:extLst>
          </p:cNvPr>
          <p:cNvCxnSpPr>
            <a:cxnSpLocks/>
            <a:stCxn id="18" idx="3"/>
            <a:endCxn id="39" idx="1"/>
          </p:cNvCxnSpPr>
          <p:nvPr/>
        </p:nvCxnSpPr>
        <p:spPr>
          <a:xfrm flipV="1">
            <a:off x="7571018" y="4775297"/>
            <a:ext cx="648938"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E05D558A-6B61-AD40-8C8E-115A4BE95A0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65704" y="261085"/>
            <a:ext cx="3078595" cy="4566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711561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2743A3DB-F485-4E49-9A1B-36B9F8FC7813}"/>
              </a:ext>
            </a:extLst>
          </p:cNvPr>
          <p:cNvGraphicFramePr>
            <a:graphicFrameLocks noGrp="1"/>
          </p:cNvGraphicFramePr>
          <p:nvPr/>
        </p:nvGraphicFramePr>
        <p:xfrm>
          <a:off x="1328057" y="3856862"/>
          <a:ext cx="9535885" cy="2468339"/>
        </p:xfrm>
        <a:graphic>
          <a:graphicData uri="http://schemas.openxmlformats.org/drawingml/2006/table">
            <a:tbl>
              <a:tblPr firstRow="1">
                <a:tableStyleId>{5C22544A-7EE6-4342-B048-85BDC9FD1C3A}</a:tableStyleId>
              </a:tblPr>
              <a:tblGrid>
                <a:gridCol w="3260320">
                  <a:extLst>
                    <a:ext uri="{9D8B030D-6E8A-4147-A177-3AD203B41FA5}">
                      <a16:colId xmlns:a16="http://schemas.microsoft.com/office/drawing/2014/main" val="3707493383"/>
                    </a:ext>
                  </a:extLst>
                </a:gridCol>
                <a:gridCol w="2772550">
                  <a:extLst>
                    <a:ext uri="{9D8B030D-6E8A-4147-A177-3AD203B41FA5}">
                      <a16:colId xmlns:a16="http://schemas.microsoft.com/office/drawing/2014/main" val="3226148805"/>
                    </a:ext>
                  </a:extLst>
                </a:gridCol>
                <a:gridCol w="3503015">
                  <a:extLst>
                    <a:ext uri="{9D8B030D-6E8A-4147-A177-3AD203B41FA5}">
                      <a16:colId xmlns:a16="http://schemas.microsoft.com/office/drawing/2014/main" val="551480708"/>
                    </a:ext>
                  </a:extLst>
                </a:gridCol>
              </a:tblGrid>
              <a:tr h="277944">
                <a:tc>
                  <a:txBody>
                    <a:bodyPr/>
                    <a:lstStyle/>
                    <a:p>
                      <a:pPr algn="ctr"/>
                      <a:r>
                        <a:rPr lang="en-US" sz="900" dirty="0"/>
                        <a:t>RRBO BUYER TYPES</a:t>
                      </a:r>
                    </a:p>
                  </a:txBody>
                  <a:tcPr anchor="ctr"/>
                </a:tc>
                <a:tc>
                  <a:txBody>
                    <a:bodyPr/>
                    <a:lstStyle/>
                    <a:p>
                      <a:pPr algn="ctr"/>
                      <a:r>
                        <a:rPr lang="en-US" sz="900" dirty="0"/>
                        <a:t>KEY PLAYERS</a:t>
                      </a:r>
                    </a:p>
                  </a:txBody>
                  <a:tcPr anchor="ctr"/>
                </a:tc>
                <a:tc>
                  <a:txBody>
                    <a:bodyPr/>
                    <a:lstStyle/>
                    <a:p>
                      <a:pPr algn="ctr"/>
                      <a:r>
                        <a:rPr lang="en-US" sz="900" dirty="0"/>
                        <a:t>RATIONALE FOR BUYING RE-REFINED BASE OILS</a:t>
                      </a:r>
                    </a:p>
                  </a:txBody>
                  <a:tcPr anchor="ctr"/>
                </a:tc>
                <a:extLst>
                  <a:ext uri="{0D108BD9-81ED-4DB2-BD59-A6C34878D82A}">
                    <a16:rowId xmlns:a16="http://schemas.microsoft.com/office/drawing/2014/main" val="4067919389"/>
                  </a:ext>
                </a:extLst>
              </a:tr>
              <a:tr h="315327">
                <a:tc>
                  <a:txBody>
                    <a:bodyPr/>
                    <a:lstStyle/>
                    <a:p>
                      <a:r>
                        <a:rPr lang="en-US" sz="900" dirty="0"/>
                        <a:t>Supermajors</a:t>
                      </a:r>
                    </a:p>
                  </a:txBody>
                  <a:tcPr anchor="ctr"/>
                </a:tc>
                <a:tc>
                  <a:txBody>
                    <a:bodyPr/>
                    <a:lstStyle/>
                    <a:p>
                      <a:pPr algn="ctr"/>
                      <a:r>
                        <a:rPr lang="en-US" altLang="zh-CN" sz="900" dirty="0"/>
                        <a:t>Shell, Sinopec, PetroChina</a:t>
                      </a:r>
                      <a:endParaRPr lang="en-US" sz="900" dirty="0"/>
                    </a:p>
                  </a:txBody>
                  <a:tcPr anchor="ctr"/>
                </a:tc>
                <a:tc>
                  <a:txBody>
                    <a:bodyPr/>
                    <a:lstStyle/>
                    <a:p>
                      <a:pPr algn="ctr"/>
                      <a:r>
                        <a:rPr lang="en-US" altLang="zh-CN" sz="900" b="1" dirty="0">
                          <a:solidFill>
                            <a:schemeClr val="tx1"/>
                          </a:solidFill>
                        </a:rPr>
                        <a:t>Low cost</a:t>
                      </a:r>
                    </a:p>
                  </a:txBody>
                  <a:tcPr anchor="ctr"/>
                </a:tc>
                <a:extLst>
                  <a:ext uri="{0D108BD9-81ED-4DB2-BD59-A6C34878D82A}">
                    <a16:rowId xmlns:a16="http://schemas.microsoft.com/office/drawing/2014/main" val="3967677642"/>
                  </a:ext>
                </a:extLst>
              </a:tr>
              <a:tr h="293930">
                <a:tc>
                  <a:txBody>
                    <a:bodyPr/>
                    <a:lstStyle/>
                    <a:p>
                      <a:r>
                        <a:rPr lang="en-US" sz="900" dirty="0"/>
                        <a:t>Multinational Blenders</a:t>
                      </a:r>
                    </a:p>
                  </a:txBody>
                  <a:tcPr anchor="ctr"/>
                </a:tc>
                <a:tc>
                  <a:txBody>
                    <a:bodyPr/>
                    <a:lstStyle/>
                    <a:p>
                      <a:pPr algn="ctr"/>
                      <a:r>
                        <a:rPr lang="en-US" sz="900" dirty="0"/>
                        <a:t>Total, Quaker</a:t>
                      </a:r>
                    </a:p>
                  </a:txBody>
                  <a:tcPr anchor="ctr"/>
                </a:tc>
                <a:tc>
                  <a:txBody>
                    <a:bodyPr/>
                    <a:lstStyle/>
                    <a:p>
                      <a:pPr algn="ctr"/>
                      <a:r>
                        <a:rPr lang="en-US" altLang="zh-CN" sz="900" b="1" dirty="0">
                          <a:solidFill>
                            <a:schemeClr val="tx1"/>
                          </a:solidFill>
                        </a:rPr>
                        <a:t>Low cost</a:t>
                      </a:r>
                    </a:p>
                  </a:txBody>
                  <a:tcPr anchor="ctr"/>
                </a:tc>
                <a:extLst>
                  <a:ext uri="{0D108BD9-81ED-4DB2-BD59-A6C34878D82A}">
                    <a16:rowId xmlns:a16="http://schemas.microsoft.com/office/drawing/2014/main" val="3591313657"/>
                  </a:ext>
                </a:extLst>
              </a:tr>
              <a:tr h="422892">
                <a:tc>
                  <a:txBody>
                    <a:bodyPr/>
                    <a:lstStyle/>
                    <a:p>
                      <a:r>
                        <a:rPr lang="en-US" sz="900" dirty="0"/>
                        <a:t>Base Oil Re-refiners</a:t>
                      </a:r>
                    </a:p>
                  </a:txBody>
                  <a:tcPr anchor="ctr"/>
                </a:tc>
                <a:tc>
                  <a:txBody>
                    <a:bodyPr/>
                    <a:lstStyle/>
                    <a:p>
                      <a:pPr algn="ctr"/>
                      <a:r>
                        <a:rPr lang="en-US" altLang="zh-CN" sz="900" dirty="0"/>
                        <a:t>Hebei Jingu, Yantai Liheng, Zibo Zhongtai</a:t>
                      </a:r>
                    </a:p>
                  </a:txBody>
                  <a:tcPr anchor="ctr"/>
                </a:tc>
                <a:tc>
                  <a:txBody>
                    <a:bodyPr/>
                    <a:lstStyle/>
                    <a:p>
                      <a:pPr algn="ctr"/>
                      <a:r>
                        <a:rPr lang="en-US" sz="900" dirty="0"/>
                        <a:t>Forward integration</a:t>
                      </a:r>
                    </a:p>
                  </a:txBody>
                  <a:tcPr anchor="ctr"/>
                </a:tc>
                <a:extLst>
                  <a:ext uri="{0D108BD9-81ED-4DB2-BD59-A6C34878D82A}">
                    <a16:rowId xmlns:a16="http://schemas.microsoft.com/office/drawing/2014/main" val="3801873648"/>
                  </a:ext>
                </a:extLst>
              </a:tr>
              <a:tr h="772066">
                <a:tc>
                  <a:txBody>
                    <a:bodyPr/>
                    <a:lstStyle/>
                    <a:p>
                      <a:r>
                        <a:rPr lang="en-US" sz="900" b="1" dirty="0">
                          <a:solidFill>
                            <a:schemeClr val="tx1"/>
                          </a:solidFill>
                        </a:rPr>
                        <a:t>Large Private Local Blender</a:t>
                      </a:r>
                    </a:p>
                  </a:txBody>
                  <a:tcPr anchor="ctr"/>
                </a:tc>
                <a:tc>
                  <a:txBody>
                    <a:bodyPr/>
                    <a:lstStyle/>
                    <a:p>
                      <a:pPr algn="ctr"/>
                      <a:r>
                        <a:rPr lang="en-US" sz="900" b="1" dirty="0">
                          <a:solidFill>
                            <a:schemeClr val="tx1"/>
                          </a:solidFill>
                        </a:rPr>
                        <a:t>Tongyi</a:t>
                      </a:r>
                    </a:p>
                  </a:txBody>
                  <a:tcPr anchor="ctr"/>
                </a:tc>
                <a:tc>
                  <a:txBody>
                    <a:bodyPr/>
                    <a:lstStyle/>
                    <a:p>
                      <a:pPr marL="228600" indent="-228600" algn="l" defTabSz="914400" rtl="0" eaLnBrk="1" latinLnBrk="0" hangingPunct="1">
                        <a:lnSpc>
                          <a:spcPct val="100000"/>
                        </a:lnSpc>
                        <a:spcBef>
                          <a:spcPts val="0"/>
                        </a:spcBef>
                        <a:spcAft>
                          <a:spcPts val="600"/>
                        </a:spcAft>
                        <a:buClr>
                          <a:schemeClr val="accent1"/>
                        </a:buClr>
                        <a:buSzPct val="110000"/>
                        <a:buFont typeface="Wingdings" panose="05000000000000000000" pitchFamily="2" charset="2"/>
                        <a:buChar char=""/>
                      </a:pPr>
                      <a:r>
                        <a:rPr lang="en-US" altLang="zh-CN" sz="900" kern="1200" dirty="0">
                          <a:solidFill>
                            <a:schemeClr val="tx1"/>
                          </a:solidFill>
                          <a:latin typeface="Lucida Sans" panose="020B0602030504020204" pitchFamily="34" charset="0"/>
                          <a:ea typeface="+mn-ea"/>
                          <a:cs typeface="+mn-cs"/>
                        </a:rPr>
                        <a:t>To produce the sub-brand of Chuncui, which claims to use RRBO in formulation</a:t>
                      </a:r>
                    </a:p>
                    <a:p>
                      <a:pPr marL="228600" indent="-228600" algn="l" defTabSz="914400" rtl="0" eaLnBrk="1" latinLnBrk="0" hangingPunct="1">
                        <a:lnSpc>
                          <a:spcPct val="100000"/>
                        </a:lnSpc>
                        <a:spcBef>
                          <a:spcPts val="0"/>
                        </a:spcBef>
                        <a:spcAft>
                          <a:spcPts val="600"/>
                        </a:spcAft>
                        <a:buClr>
                          <a:schemeClr val="accent1"/>
                        </a:buClr>
                        <a:buSzPct val="110000"/>
                        <a:buFont typeface="Wingdings" panose="05000000000000000000" pitchFamily="2" charset="2"/>
                        <a:buChar char=""/>
                      </a:pPr>
                      <a:r>
                        <a:rPr lang="en-US" altLang="zh-CN" sz="900" kern="1200" dirty="0">
                          <a:solidFill>
                            <a:schemeClr val="tx1"/>
                          </a:solidFill>
                          <a:latin typeface="Lucida Sans" panose="020B0602030504020204" pitchFamily="34" charset="0"/>
                          <a:ea typeface="+mn-ea"/>
                          <a:cs typeface="+mn-cs"/>
                        </a:rPr>
                        <a:t>To build circular economy </a:t>
                      </a:r>
                    </a:p>
                    <a:p>
                      <a:pPr marL="228600" indent="-228600" algn="l" defTabSz="914400" rtl="0" eaLnBrk="1" latinLnBrk="0" hangingPunct="1">
                        <a:lnSpc>
                          <a:spcPct val="100000"/>
                        </a:lnSpc>
                        <a:spcBef>
                          <a:spcPts val="0"/>
                        </a:spcBef>
                        <a:spcAft>
                          <a:spcPts val="600"/>
                        </a:spcAft>
                        <a:buClr>
                          <a:schemeClr val="accent1"/>
                        </a:buClr>
                        <a:buSzPct val="110000"/>
                        <a:buFont typeface="Wingdings" panose="05000000000000000000" pitchFamily="2" charset="2"/>
                        <a:buChar char=""/>
                      </a:pPr>
                      <a:r>
                        <a:rPr lang="en-US" altLang="zh-CN" sz="900" kern="1200" dirty="0">
                          <a:solidFill>
                            <a:schemeClr val="tx1"/>
                          </a:solidFill>
                          <a:latin typeface="Lucida Sans" panose="020B0602030504020204" pitchFamily="34" charset="0"/>
                          <a:ea typeface="+mn-ea"/>
                          <a:cs typeface="+mn-cs"/>
                        </a:rPr>
                        <a:t>To reduce production cost</a:t>
                      </a:r>
                      <a:endParaRPr lang="en-US" sz="900" kern="1200" dirty="0">
                        <a:solidFill>
                          <a:schemeClr val="tx1"/>
                        </a:solidFill>
                        <a:latin typeface="Lucida Sans" panose="020B0602030504020204" pitchFamily="34" charset="0"/>
                        <a:ea typeface="+mn-ea"/>
                        <a:cs typeface="+mn-cs"/>
                      </a:endParaRPr>
                    </a:p>
                  </a:txBody>
                  <a:tcPr anchor="ctr"/>
                </a:tc>
                <a:extLst>
                  <a:ext uri="{0D108BD9-81ED-4DB2-BD59-A6C34878D82A}">
                    <a16:rowId xmlns:a16="http://schemas.microsoft.com/office/drawing/2014/main" val="746883711"/>
                  </a:ext>
                </a:extLst>
              </a:tr>
              <a:tr h="365766">
                <a:tc>
                  <a:txBody>
                    <a:bodyPr/>
                    <a:lstStyle/>
                    <a:p>
                      <a:r>
                        <a:rPr lang="en-US" sz="900" dirty="0"/>
                        <a:t>Midsized and small local blenders</a:t>
                      </a:r>
                    </a:p>
                  </a:txBody>
                  <a:tcPr anchor="ctr"/>
                </a:tc>
                <a:tc>
                  <a:txBody>
                    <a:bodyPr/>
                    <a:lstStyle/>
                    <a:p>
                      <a:pPr algn="ctr"/>
                      <a:r>
                        <a:rPr lang="en-US" sz="900" dirty="0"/>
                        <a:t>Lopal, Yuangen, Amer</a:t>
                      </a:r>
                    </a:p>
                  </a:txBody>
                  <a:tcPr anchor="ctr"/>
                </a:tc>
                <a:tc>
                  <a:txBody>
                    <a:bodyPr/>
                    <a:lstStyle/>
                    <a:p>
                      <a:pPr algn="ctr"/>
                      <a:r>
                        <a:rPr lang="en-US" altLang="zh-CN" sz="900" b="1" dirty="0">
                          <a:solidFill>
                            <a:schemeClr val="tx1"/>
                          </a:solidFill>
                        </a:rPr>
                        <a:t>Low cost</a:t>
                      </a:r>
                    </a:p>
                  </a:txBody>
                  <a:tcPr anchor="ctr"/>
                </a:tc>
                <a:extLst>
                  <a:ext uri="{0D108BD9-81ED-4DB2-BD59-A6C34878D82A}">
                    <a16:rowId xmlns:a16="http://schemas.microsoft.com/office/drawing/2014/main" val="3560833326"/>
                  </a:ext>
                </a:extLst>
              </a:tr>
            </a:tbl>
          </a:graphicData>
        </a:graphic>
      </p:graphicFrame>
      <p:sp>
        <p:nvSpPr>
          <p:cNvPr id="12" name="TextBox 11">
            <a:extLst>
              <a:ext uri="{FF2B5EF4-FFF2-40B4-BE49-F238E27FC236}">
                <a16:creationId xmlns:a16="http://schemas.microsoft.com/office/drawing/2014/main" id="{43E10703-D3E0-4539-BB5E-116925BEFEBB}"/>
              </a:ext>
            </a:extLst>
          </p:cNvPr>
          <p:cNvSpPr txBox="1"/>
          <p:nvPr/>
        </p:nvSpPr>
        <p:spPr>
          <a:xfrm>
            <a:off x="3260333" y="3429000"/>
            <a:ext cx="5671335" cy="246221"/>
          </a:xfrm>
          <a:prstGeom prst="rect">
            <a:avLst/>
          </a:prstGeom>
          <a:noFill/>
          <a:ln>
            <a:noFill/>
          </a:ln>
        </p:spPr>
        <p:txBody>
          <a:bodyPr wrap="square" rtlCol="0">
            <a:spAutoFit/>
          </a:bodyPr>
          <a:lstStyle/>
          <a:p>
            <a:pPr algn="ctr"/>
            <a:r>
              <a:rPr lang="en-US" sz="1000" b="1" dirty="0">
                <a:solidFill>
                  <a:schemeClr val="accent1"/>
                </a:solidFill>
                <a:latin typeface="+mj-lt"/>
              </a:rPr>
              <a:t> KEY BUYERS OF CHINA RE-REFINED BASESTOCKS</a:t>
            </a:r>
          </a:p>
        </p:txBody>
      </p:sp>
      <p:sp>
        <p:nvSpPr>
          <p:cNvPr id="11" name="文本框 10">
            <a:extLst>
              <a:ext uri="{FF2B5EF4-FFF2-40B4-BE49-F238E27FC236}">
                <a16:creationId xmlns:a16="http://schemas.microsoft.com/office/drawing/2014/main" id="{38E4A18C-FB78-49A9-9018-391109434942}"/>
              </a:ext>
            </a:extLst>
          </p:cNvPr>
          <p:cNvSpPr txBox="1"/>
          <p:nvPr/>
        </p:nvSpPr>
        <p:spPr>
          <a:xfrm>
            <a:off x="569395" y="973507"/>
            <a:ext cx="10941095" cy="2351285"/>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Although China has a large capacity of re-refined basestocks, these are mainly produced by local private refineries with no API/OEM certifications. Thus, major blenders are not willing to inform their clients that they are using re-refined basestocks. Some basestocks re-refiners also produce and sell lubricants by themselves, or even sell basestocks as total-loss oils to low-end markets such as agriculture.</a:t>
            </a:r>
          </a:p>
          <a:p>
            <a:r>
              <a:rPr lang="en-US" altLang="zh-CN" dirty="0"/>
              <a:t>Re-refining technologies are improving, and standards for re-refined basestocks have been set up. Consequently, more and more lubricant blenders are purchasing re-refined basestocks from credible re-refiners. For instance, Tongyi currently procures re-refined basestocks from Hebei Jingu.</a:t>
            </a:r>
          </a:p>
          <a:p>
            <a:r>
              <a:rPr lang="en-US" altLang="zh-CN" dirty="0"/>
              <a:t>The key driver of re-refined basestocks purchase is lower prices, as using re-refined basestocks is 15% to 20% less expensive than virgin basestocks. Leading re-refined basestocks buyers are therefore small and medium-sized private local blenders, because they are the most cost-sensitive players in the lubricant market.</a:t>
            </a:r>
          </a:p>
          <a:p>
            <a:r>
              <a:rPr lang="en-US" altLang="zh-CN" dirty="0"/>
              <a:t>State-owned companies such as Sinopec and PetroChina have shown interest in investing in the re-refined </a:t>
            </a:r>
            <a:r>
              <a:rPr lang="en-US" altLang="zh-CN" dirty="0" err="1"/>
              <a:t>basestocks</a:t>
            </a:r>
            <a:r>
              <a:rPr lang="en-US" altLang="zh-CN" dirty="0"/>
              <a:t> business in the future, but nothing has been finalized yet:</a:t>
            </a:r>
          </a:p>
          <a:p>
            <a:pPr lvl="1"/>
            <a:r>
              <a:rPr lang="en-US" altLang="zh-CN" dirty="0"/>
              <a:t>Sinopec plans to invest 40 billion RMB in “Green Enterprise Action” in the next three years. This action may include investing in the basestock re-refining business through acquisition or building up a new plant in one of its subsidiaries.</a:t>
            </a:r>
          </a:p>
          <a:p>
            <a:pPr lvl="1"/>
            <a:r>
              <a:rPr lang="en-US" altLang="zh-CN" dirty="0"/>
              <a:t>PetroChina aims to collaborate with private companies to invest in one re-refining basestock plant in the next three to five years.</a:t>
            </a:r>
          </a:p>
        </p:txBody>
      </p:sp>
      <p:sp>
        <p:nvSpPr>
          <p:cNvPr id="13" name="Title 1">
            <a:extLst>
              <a:ext uri="{FF2B5EF4-FFF2-40B4-BE49-F238E27FC236}">
                <a16:creationId xmlns:a16="http://schemas.microsoft.com/office/drawing/2014/main" id="{F9FF72CA-FB95-4F64-990C-9A4C4F04DBE7}"/>
              </a:ext>
            </a:extLst>
          </p:cNvPr>
          <p:cNvSpPr>
            <a:spLocks noGrp="1"/>
          </p:cNvSpPr>
          <p:nvPr>
            <p:ph type="title"/>
          </p:nvPr>
        </p:nvSpPr>
        <p:spPr>
          <a:xfrm>
            <a:off x="569395" y="289330"/>
            <a:ext cx="9322750" cy="400110"/>
          </a:xfrm>
        </p:spPr>
        <p:txBody>
          <a:bodyPr/>
          <a:lstStyle/>
          <a:p>
            <a:r>
              <a:rPr lang="en-US" altLang="zh-CN" dirty="0">
                <a:solidFill>
                  <a:schemeClr val="dk1"/>
                </a:solidFill>
              </a:rPr>
              <a:t>Attitudes Toward Re-refined Lubricants</a:t>
            </a:r>
            <a:endParaRPr lang="zh-CN" altLang="en-US">
              <a:solidFill>
                <a:schemeClr val="dk1"/>
              </a:solidFill>
            </a:endParaRPr>
          </a:p>
        </p:txBody>
      </p:sp>
    </p:spTree>
    <p:extLst>
      <p:ext uri="{BB962C8B-B14F-4D97-AF65-F5344CB8AC3E}">
        <p14:creationId xmlns:p14="http://schemas.microsoft.com/office/powerpoint/2010/main" val="35025389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Outlook</a:t>
            </a:r>
          </a:p>
        </p:txBody>
      </p:sp>
      <p:graphicFrame>
        <p:nvGraphicFramePr>
          <p:cNvPr id="6" name="Chart 5">
            <a:extLst>
              <a:ext uri="{FF2B5EF4-FFF2-40B4-BE49-F238E27FC236}">
                <a16:creationId xmlns:a16="http://schemas.microsoft.com/office/drawing/2014/main" id="{0869162A-9FB9-45B2-9139-AA81DEA72C49}"/>
              </a:ext>
            </a:extLst>
          </p:cNvPr>
          <p:cNvGraphicFramePr/>
          <p:nvPr>
            <p:extLst>
              <p:ext uri="{D42A27DB-BD31-4B8C-83A1-F6EECF244321}">
                <p14:modId xmlns:p14="http://schemas.microsoft.com/office/powerpoint/2010/main" val="2208342478"/>
              </p:ext>
            </p:extLst>
          </p:nvPr>
        </p:nvGraphicFramePr>
        <p:xfrm>
          <a:off x="6275387" y="1009745"/>
          <a:ext cx="5440363" cy="5521324"/>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a:extLst>
              <a:ext uri="{FF2B5EF4-FFF2-40B4-BE49-F238E27FC236}">
                <a16:creationId xmlns:a16="http://schemas.microsoft.com/office/drawing/2014/main" id="{9236D0B8-EBA5-404F-B54C-F0DA36239CC1}"/>
              </a:ext>
            </a:extLst>
          </p:cNvPr>
          <p:cNvSpPr txBox="1"/>
          <p:nvPr/>
        </p:nvSpPr>
        <p:spPr>
          <a:xfrm>
            <a:off x="569395" y="798647"/>
            <a:ext cx="5526605" cy="5675272"/>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Overall market demand for finished lubricant is expected to see significant growth of 6.9% to an estimated 6,967.4 KT in 2021 because of the sharp decline in lubricant demand in 2020. The next decade is anticipated to witness low growth of 0.4% per year between 2020 and 2025, and then a decline to 6,176.6 KT in 2030, representing an average annual decline of 1.5% from 2025 to 2030. </a:t>
            </a:r>
          </a:p>
          <a:p>
            <a:r>
              <a:rPr lang="en-US" altLang="zh-CN" dirty="0"/>
              <a:t>Industrial lubricants are anticipated to be the largest and best-performing segment throughout the forecast period. Besides recovering from the pandemic, the rising trend between 2020 and 2025 will mainly be driven by the first 10-year strategy plan, Made in China 2025, issued by the Chinese government for smart manufacturing development targeting high-value industrial sectors. The growing penetration of equipment digitalization will also drive demand for premium lubricants given real-time monitoring and total fluid analysis that can better illustrate the benefits of these lubricants.</a:t>
            </a:r>
          </a:p>
          <a:p>
            <a:pPr lvl="1"/>
            <a:r>
              <a:rPr lang="en-US" altLang="zh-CN" dirty="0"/>
              <a:t>This is expected to lead to a decline in lubricant demand in the industrial segment due to an increase in ODIs.</a:t>
            </a:r>
          </a:p>
          <a:p>
            <a:r>
              <a:rPr lang="en-US" altLang="zh-CN" dirty="0"/>
              <a:t>Demand for commercial lubricants is anticipated to remain flat in the first five years and decline 3.1% per year from 2025 to 2030. The reduced demand will be led by the adoption of long ODI vehicles and extended oil change intervals. In the off-highway sector, the upsizing trend of agriculture machinery encouraged by government subsidies and new emission standards, National Standard VI, also leads to less lubricant consumption in terms of volume and a shift in lubricant product portfolios. </a:t>
            </a:r>
          </a:p>
          <a:p>
            <a:r>
              <a:rPr lang="en-US" altLang="zh-CN" dirty="0"/>
              <a:t>The consumer segment is projected to experience stable annual growth of 1.1% from 2020 to 2025 but is expected to decline at an annual average rate of 3.6% from 2025 to 2030. After bouncing back from 2020, the overall demand is adversely impacted by multiple trends: the slowdown of new passenger vehicle sales as a result of diversified transportation choices, prolonged ODIs, the increasing penetration of synthetics (full and semi) in PCMO from currently 71% to 97%, and the slump of PCMO demand driven by the growing e-mobility penetration.</a:t>
            </a:r>
          </a:p>
        </p:txBody>
      </p:sp>
    </p:spTree>
    <p:custDataLst>
      <p:tags r:id="rId1"/>
    </p:custDataLst>
    <p:extLst>
      <p:ext uri="{BB962C8B-B14F-4D97-AF65-F5344CB8AC3E}">
        <p14:creationId xmlns:p14="http://schemas.microsoft.com/office/powerpoint/2010/main" val="1349894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Life Cycle Stages</a:t>
            </a:r>
          </a:p>
        </p:txBody>
      </p:sp>
      <p:sp>
        <p:nvSpPr>
          <p:cNvPr id="3" name="Content Placeholder 2">
            <a:extLst>
              <a:ext uri="{FF2B5EF4-FFF2-40B4-BE49-F238E27FC236}">
                <a16:creationId xmlns:a16="http://schemas.microsoft.com/office/drawing/2014/main" id="{81E12EAF-A3C2-4024-9FDD-C076FBF3B970}"/>
              </a:ext>
            </a:extLst>
          </p:cNvPr>
          <p:cNvSpPr>
            <a:spLocks noGrp="1"/>
          </p:cNvSpPr>
          <p:nvPr>
            <p:ph sz="quarter" idx="13"/>
          </p:nvPr>
        </p:nvSpPr>
        <p:spPr>
          <a:xfrm>
            <a:off x="569395" y="975616"/>
            <a:ext cx="11223555" cy="2974532"/>
          </a:xfrm>
        </p:spPr>
        <p:txBody>
          <a:bodyPr/>
          <a:lstStyle/>
          <a:p>
            <a:r>
              <a:rPr lang="en-US" altLang="zh-CN"/>
              <a:t>Generated used oil: All lubricant that is sold will eventually return as used oil with the exception of the volume that is consumed in service (for example, rubber process oil that is part of the final product), lost due to combustion, or leakages. The volume of lubricant that returns as used oil is defined as generated used oil.</a:t>
            </a:r>
          </a:p>
          <a:p>
            <a:endParaRPr lang="en-US" altLang="zh-CN"/>
          </a:p>
          <a:p>
            <a:r>
              <a:rPr lang="en-US" altLang="zh-CN"/>
              <a:t>Collected used oil: The generated used oil can be disposed of by the generator in a number of ways, or it can be sent to a used oil collector. The used oil volume that generators sell or give to collectors is called collected used oil. </a:t>
            </a:r>
          </a:p>
          <a:p>
            <a:endParaRPr lang="en-US" altLang="zh-CN"/>
          </a:p>
          <a:p>
            <a:r>
              <a:rPr lang="en-US" altLang="zh-CN"/>
              <a:t>Reclamation: The generator of the used oil may filter, dewater, and re-</a:t>
            </a:r>
            <a:r>
              <a:rPr lang="en-US" altLang="zh-CN" err="1"/>
              <a:t>additize</a:t>
            </a:r>
            <a:r>
              <a:rPr lang="en-US" altLang="zh-CN"/>
              <a:t> and re-use the used oil as a lubricant. This is defined as reclamation. This definition covers all instances when the used oil returns as a lubricant with minimal re-processing.</a:t>
            </a:r>
          </a:p>
          <a:p>
            <a:pPr lvl="1"/>
            <a:r>
              <a:rPr lang="en-US" altLang="zh-CN"/>
              <a:t>Other avenues of disposal for the generator, such as sending used oil to landfill, incineration of used oil, and combustion of used oil for fuel value, are straightforward and do not need elaboration. The generator may or may not clean the oil before disposing of it in any of the previously mentioned routes.</a:t>
            </a:r>
          </a:p>
          <a:p>
            <a:pPr lvl="1"/>
            <a:endParaRPr lang="en-US" altLang="zh-CN"/>
          </a:p>
          <a:p>
            <a:r>
              <a:rPr lang="en-US" altLang="zh-CN"/>
              <a:t>Re-refining: Used oil can be re-refined into </a:t>
            </a:r>
            <a:r>
              <a:rPr lang="en-US" altLang="zh-CN" err="1"/>
              <a:t>basestocks</a:t>
            </a:r>
            <a:r>
              <a:rPr lang="en-US" altLang="zh-CN"/>
              <a:t> that can be used to produce lubricants. Re-refiner can collect used oil themselves or get it from used oil collectors. Re-refining includes a broad spectrum of technologies, some of which are rudimentary. Re-refining in this report covers technologies such as thin-film evaporation, acid/clay treatment, solvent extraction, and hydrotreatment.</a:t>
            </a:r>
            <a:endParaRPr lang="en-IN"/>
          </a:p>
        </p:txBody>
      </p:sp>
      <p:grpSp>
        <p:nvGrpSpPr>
          <p:cNvPr id="4" name="Group 3">
            <a:extLst>
              <a:ext uri="{FF2B5EF4-FFF2-40B4-BE49-F238E27FC236}">
                <a16:creationId xmlns:a16="http://schemas.microsoft.com/office/drawing/2014/main" id="{B91982C9-97D1-4F4B-A22E-13BC872F18D0}"/>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15ED840E-7485-497A-9A1B-19E5F721B6F8}"/>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10F13C05-9F01-480D-B8AA-15F76EB1B9F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5180222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Industry Outlook</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87598" y="1175724"/>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387077" y="3943700"/>
            <a:ext cx="3162300" cy="246221"/>
          </a:xfrm>
          <a:prstGeom prst="rect">
            <a:avLst/>
          </a:prstGeom>
          <a:noFill/>
        </p:spPr>
        <p:txBody>
          <a:bodyPr wrap="square" rtlCol="0">
            <a:spAutoFit/>
          </a:bodyPr>
          <a:lstStyle/>
          <a:p>
            <a:pPr algn="ctr"/>
            <a:r>
              <a:rPr lang="en-US" sz="1000" b="1" dirty="0">
                <a:latin typeface="+mj-lt"/>
              </a:rPr>
              <a:t>Total:  6,650.3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467893" y="1175724"/>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nvGraphicFramePr>
        <p:xfrm>
          <a:off x="5123383" y="1175724"/>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nvGraphicFramePr>
        <p:xfrm>
          <a:off x="8076133" y="1175724"/>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3039789" y="3943700"/>
            <a:ext cx="3162300" cy="246221"/>
          </a:xfrm>
          <a:prstGeom prst="rect">
            <a:avLst/>
          </a:prstGeom>
          <a:noFill/>
        </p:spPr>
        <p:txBody>
          <a:bodyPr wrap="square" rtlCol="0">
            <a:spAutoFit/>
          </a:bodyPr>
          <a:lstStyle/>
          <a:p>
            <a:pPr algn="ctr"/>
            <a:r>
              <a:rPr lang="en-US" sz="1000" b="1" dirty="0">
                <a:latin typeface="+mj-lt"/>
              </a:rPr>
              <a:t>Total: 3,657.7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698058" y="3943700"/>
            <a:ext cx="3162300" cy="246221"/>
          </a:xfrm>
          <a:prstGeom prst="rect">
            <a:avLst/>
          </a:prstGeom>
          <a:noFill/>
        </p:spPr>
        <p:txBody>
          <a:bodyPr wrap="square" rtlCol="0">
            <a:spAutoFit/>
          </a:bodyPr>
          <a:lstStyle/>
          <a:p>
            <a:pPr algn="ctr"/>
            <a:r>
              <a:rPr lang="en-US" sz="1000" b="1" dirty="0">
                <a:latin typeface="+mj-lt"/>
              </a:rPr>
              <a:t>Total: 3,109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650808" y="3943700"/>
            <a:ext cx="3162300" cy="246221"/>
          </a:xfrm>
          <a:prstGeom prst="rect">
            <a:avLst/>
          </a:prstGeom>
          <a:noFill/>
        </p:spPr>
        <p:txBody>
          <a:bodyPr wrap="square" rtlCol="0">
            <a:spAutoFit/>
          </a:bodyPr>
          <a:lstStyle/>
          <a:p>
            <a:pPr algn="ctr"/>
            <a:r>
              <a:rPr lang="en-US" sz="1000" b="1" dirty="0">
                <a:latin typeface="+mj-lt"/>
              </a:rPr>
              <a:t>Total: 1,710 Kilotonnes</a:t>
            </a:r>
          </a:p>
        </p:txBody>
      </p:sp>
      <p:sp>
        <p:nvSpPr>
          <p:cNvPr id="14" name="Content Placeholder 2">
            <a:extLst>
              <a:ext uri="{FF2B5EF4-FFF2-40B4-BE49-F238E27FC236}">
                <a16:creationId xmlns:a16="http://schemas.microsoft.com/office/drawing/2014/main" id="{B0DAF15A-6031-4636-8C2F-A0DC109EAF6F}"/>
              </a:ext>
            </a:extLst>
          </p:cNvPr>
          <p:cNvSpPr txBox="1">
            <a:spLocks/>
          </p:cNvSpPr>
          <p:nvPr/>
        </p:nvSpPr>
        <p:spPr>
          <a:xfrm>
            <a:off x="569395" y="4362728"/>
            <a:ext cx="10824833" cy="1312539"/>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 2025, total used oil generation is expected to maintain stable annual growth of 1.7% to 3,657.7 KT as lubricant demand rises.</a:t>
            </a:r>
          </a:p>
          <a:p>
            <a:r>
              <a:rPr lang="en-US" dirty="0"/>
              <a:t>An estimated collection rate of 85% is expected in total used oil generation, representing 3,109 KT, due to stricter enforcement of regulations on used oil disposal.</a:t>
            </a:r>
          </a:p>
          <a:p>
            <a:r>
              <a:rPr lang="en-US" altLang="zh-CN" dirty="0"/>
              <a:t>Around 55% of all collected used oils is anticipated to be re-refined into basestocks, while another 31% is to be processed into industrial fuels. The continuously growing re-refining rate is driven by the improved quality of used oil and relatively higher profit margins of re-refined basestocks than those of industrial fuels. There will be no changes in the share of incineration, landfilling, and other disposal ways.</a:t>
            </a:r>
          </a:p>
          <a:p>
            <a:r>
              <a:rPr lang="en-US" altLang="zh-CN" dirty="0"/>
              <a:t>The average yield rate of re-refining is expected to reach 68% as re-refining technology improves. </a:t>
            </a:r>
            <a:endParaRPr lang="en-US" dirty="0"/>
          </a:p>
        </p:txBody>
      </p:sp>
      <p:grpSp>
        <p:nvGrpSpPr>
          <p:cNvPr id="13" name="Group 12">
            <a:extLst>
              <a:ext uri="{FF2B5EF4-FFF2-40B4-BE49-F238E27FC236}">
                <a16:creationId xmlns:a16="http://schemas.microsoft.com/office/drawing/2014/main" id="{4DB1337B-5DF7-4144-8C30-33DD371B6769}"/>
              </a:ext>
            </a:extLst>
          </p:cNvPr>
          <p:cNvGrpSpPr/>
          <p:nvPr/>
        </p:nvGrpSpPr>
        <p:grpSpPr>
          <a:xfrm>
            <a:off x="10256149" y="6160664"/>
            <a:ext cx="1090782" cy="246221"/>
            <a:chOff x="10831993" y="6206610"/>
            <a:chExt cx="1090782" cy="246221"/>
          </a:xfrm>
        </p:grpSpPr>
        <p:sp>
          <p:nvSpPr>
            <p:cNvPr id="15" name="Freeform: Shape 14">
              <a:extLst>
                <a:ext uri="{FF2B5EF4-FFF2-40B4-BE49-F238E27FC236}">
                  <a16:creationId xmlns:a16="http://schemas.microsoft.com/office/drawing/2014/main" id="{95673BC7-C65C-4B24-BEBC-5BAC56EB325B}"/>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Rectangle 15">
              <a:extLst>
                <a:ext uri="{FF2B5EF4-FFF2-40B4-BE49-F238E27FC236}">
                  <a16:creationId xmlns:a16="http://schemas.microsoft.com/office/drawing/2014/main" id="{614D3CF2-CAC7-4F6D-BADA-B4BCFC329D8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22475348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Industry Outlook </a:t>
            </a:r>
          </a:p>
        </p:txBody>
      </p:sp>
      <p:graphicFrame>
        <p:nvGraphicFramePr>
          <p:cNvPr id="14" name="Chart 3">
            <a:extLst>
              <a:ext uri="{FF2B5EF4-FFF2-40B4-BE49-F238E27FC236}">
                <a16:creationId xmlns:a16="http://schemas.microsoft.com/office/drawing/2014/main" id="{71BA61D9-B1D4-4542-9A0B-B177F21FC9DD}"/>
              </a:ext>
            </a:extLst>
          </p:cNvPr>
          <p:cNvGraphicFramePr/>
          <p:nvPr/>
        </p:nvGraphicFramePr>
        <p:xfrm>
          <a:off x="-135731" y="956649"/>
          <a:ext cx="4311650" cy="3137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6">
            <a:extLst>
              <a:ext uri="{FF2B5EF4-FFF2-40B4-BE49-F238E27FC236}">
                <a16:creationId xmlns:a16="http://schemas.microsoft.com/office/drawing/2014/main" id="{C67943E3-DE3C-4A93-8FEB-A0C98E49C83F}"/>
              </a:ext>
            </a:extLst>
          </p:cNvPr>
          <p:cNvGraphicFramePr/>
          <p:nvPr/>
        </p:nvGraphicFramePr>
        <p:xfrm>
          <a:off x="2522538" y="956649"/>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7">
            <a:extLst>
              <a:ext uri="{FF2B5EF4-FFF2-40B4-BE49-F238E27FC236}">
                <a16:creationId xmlns:a16="http://schemas.microsoft.com/office/drawing/2014/main" id="{D38FC6DD-90C0-4B88-BB48-D1E45D78E960}"/>
              </a:ext>
            </a:extLst>
          </p:cNvPr>
          <p:cNvGraphicFramePr/>
          <p:nvPr/>
        </p:nvGraphicFramePr>
        <p:xfrm>
          <a:off x="5175250" y="956649"/>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8">
            <a:extLst>
              <a:ext uri="{FF2B5EF4-FFF2-40B4-BE49-F238E27FC236}">
                <a16:creationId xmlns:a16="http://schemas.microsoft.com/office/drawing/2014/main" id="{00576C5E-B687-4723-8601-92D7A373CF93}"/>
              </a:ext>
            </a:extLst>
          </p:cNvPr>
          <p:cNvGraphicFramePr/>
          <p:nvPr/>
        </p:nvGraphicFramePr>
        <p:xfrm>
          <a:off x="8128000" y="956649"/>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4">
            <a:extLst>
              <a:ext uri="{FF2B5EF4-FFF2-40B4-BE49-F238E27FC236}">
                <a16:creationId xmlns:a16="http://schemas.microsoft.com/office/drawing/2014/main" id="{C9AF0756-F958-4BDF-B047-22905C23B297}"/>
              </a:ext>
            </a:extLst>
          </p:cNvPr>
          <p:cNvSpPr txBox="1"/>
          <p:nvPr/>
        </p:nvSpPr>
        <p:spPr>
          <a:xfrm>
            <a:off x="438944" y="3725272"/>
            <a:ext cx="3162300" cy="246221"/>
          </a:xfrm>
          <a:prstGeom prst="rect">
            <a:avLst/>
          </a:prstGeom>
          <a:noFill/>
        </p:spPr>
        <p:txBody>
          <a:bodyPr wrap="square" rtlCol="0">
            <a:spAutoFit/>
          </a:bodyPr>
          <a:lstStyle/>
          <a:p>
            <a:pPr algn="ctr"/>
            <a:r>
              <a:rPr lang="en-US" sz="1000" b="1" dirty="0">
                <a:latin typeface="+mj-lt"/>
              </a:rPr>
              <a:t>Total:  6,176.6 Kilotonnes</a:t>
            </a:r>
          </a:p>
        </p:txBody>
      </p:sp>
      <p:sp>
        <p:nvSpPr>
          <p:cNvPr id="19" name="TextBox 9">
            <a:extLst>
              <a:ext uri="{FF2B5EF4-FFF2-40B4-BE49-F238E27FC236}">
                <a16:creationId xmlns:a16="http://schemas.microsoft.com/office/drawing/2014/main" id="{C63618F2-D097-4F13-92F5-8EC5BDDFDA9F}"/>
              </a:ext>
            </a:extLst>
          </p:cNvPr>
          <p:cNvSpPr txBox="1"/>
          <p:nvPr/>
        </p:nvSpPr>
        <p:spPr>
          <a:xfrm>
            <a:off x="3091656" y="3718430"/>
            <a:ext cx="3162300" cy="246221"/>
          </a:xfrm>
          <a:prstGeom prst="rect">
            <a:avLst/>
          </a:prstGeom>
          <a:noFill/>
        </p:spPr>
        <p:txBody>
          <a:bodyPr wrap="square" rtlCol="0">
            <a:spAutoFit/>
          </a:bodyPr>
          <a:lstStyle/>
          <a:p>
            <a:pPr algn="ctr"/>
            <a:r>
              <a:rPr lang="en-US" sz="1000" b="1" dirty="0">
                <a:latin typeface="+mj-lt"/>
              </a:rPr>
              <a:t>Total: 3,520.7 Kilotonnes</a:t>
            </a:r>
          </a:p>
        </p:txBody>
      </p:sp>
      <p:sp>
        <p:nvSpPr>
          <p:cNvPr id="20" name="TextBox 10">
            <a:extLst>
              <a:ext uri="{FF2B5EF4-FFF2-40B4-BE49-F238E27FC236}">
                <a16:creationId xmlns:a16="http://schemas.microsoft.com/office/drawing/2014/main" id="{1E150952-26FA-4770-A22F-5862095B4D30}"/>
              </a:ext>
            </a:extLst>
          </p:cNvPr>
          <p:cNvSpPr txBox="1"/>
          <p:nvPr/>
        </p:nvSpPr>
        <p:spPr>
          <a:xfrm>
            <a:off x="5749925" y="3725272"/>
            <a:ext cx="3162300" cy="246221"/>
          </a:xfrm>
          <a:prstGeom prst="rect">
            <a:avLst/>
          </a:prstGeom>
          <a:noFill/>
        </p:spPr>
        <p:txBody>
          <a:bodyPr wrap="square" rtlCol="0">
            <a:spAutoFit/>
          </a:bodyPr>
          <a:lstStyle/>
          <a:p>
            <a:pPr algn="ctr"/>
            <a:r>
              <a:rPr lang="en-US" sz="1000" b="1" dirty="0">
                <a:latin typeface="+mj-lt"/>
              </a:rPr>
              <a:t>Total: 3,168.6 Kilotonnes</a:t>
            </a:r>
          </a:p>
        </p:txBody>
      </p:sp>
      <p:sp>
        <p:nvSpPr>
          <p:cNvPr id="21" name="TextBox 11">
            <a:extLst>
              <a:ext uri="{FF2B5EF4-FFF2-40B4-BE49-F238E27FC236}">
                <a16:creationId xmlns:a16="http://schemas.microsoft.com/office/drawing/2014/main" id="{6B0A6E1A-BC34-4040-96D7-32BC32BBCF9A}"/>
              </a:ext>
            </a:extLst>
          </p:cNvPr>
          <p:cNvSpPr txBox="1"/>
          <p:nvPr/>
        </p:nvSpPr>
        <p:spPr>
          <a:xfrm>
            <a:off x="8702675" y="3725272"/>
            <a:ext cx="3162300" cy="246221"/>
          </a:xfrm>
          <a:prstGeom prst="rect">
            <a:avLst/>
          </a:prstGeom>
          <a:noFill/>
        </p:spPr>
        <p:txBody>
          <a:bodyPr wrap="square" rtlCol="0">
            <a:spAutoFit/>
          </a:bodyPr>
          <a:lstStyle/>
          <a:p>
            <a:pPr algn="ctr"/>
            <a:r>
              <a:rPr lang="en-US" sz="1000" b="1" dirty="0">
                <a:latin typeface="+mj-lt"/>
              </a:rPr>
              <a:t>Total: 2,344.8 Kilotonnes</a:t>
            </a:r>
          </a:p>
        </p:txBody>
      </p:sp>
      <p:sp>
        <p:nvSpPr>
          <p:cNvPr id="22" name="Content Placeholder 2">
            <a:extLst>
              <a:ext uri="{FF2B5EF4-FFF2-40B4-BE49-F238E27FC236}">
                <a16:creationId xmlns:a16="http://schemas.microsoft.com/office/drawing/2014/main" id="{D9F8B666-1FC4-4858-9884-C75D18C26AC7}"/>
              </a:ext>
            </a:extLst>
          </p:cNvPr>
          <p:cNvSpPr txBox="1">
            <a:spLocks/>
          </p:cNvSpPr>
          <p:nvPr/>
        </p:nvSpPr>
        <p:spPr>
          <a:xfrm>
            <a:off x="638885" y="4069426"/>
            <a:ext cx="10903310" cy="2351285"/>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mn-lt"/>
              </a:rPr>
              <a:t>In 2030, the supply of used oil is estimated to decrease at an annual rate of 1.3% to 3,520.7 KT as the total consumption of lubricants declines. However, the generation rate of used oil has risen from 53% to 57%, mainly led by a declining lubricant </a:t>
            </a:r>
            <a:r>
              <a:rPr lang="en-US" altLang="zh-CN" dirty="0">
                <a:latin typeface="+mn-lt"/>
              </a:rPr>
              <a:t>loss </a:t>
            </a:r>
            <a:r>
              <a:rPr lang="en-US" dirty="0">
                <a:latin typeface="+mn-lt"/>
              </a:rPr>
              <a:t>in the consumption/handling process, better-designed vehicles and machinery, and the adoption of better-quality lubricants.</a:t>
            </a:r>
          </a:p>
          <a:p>
            <a:r>
              <a:rPr lang="en-US" dirty="0">
                <a:latin typeface="+mn-lt"/>
              </a:rPr>
              <a:t>Of all generated used oil, an estimated 90% will be collected, equivalent to 3,168.6 KT, if a well-regulated used oil market is in place by 2030. This is expected based on the implementation of regulations.</a:t>
            </a:r>
          </a:p>
          <a:p>
            <a:r>
              <a:rPr lang="en-US" altLang="zh-CN" dirty="0">
                <a:latin typeface="+mn-lt"/>
              </a:rPr>
              <a:t>The re-refining rate of used oil is expected to show</a:t>
            </a:r>
            <a:r>
              <a:rPr lang="zh-CN" altLang="en-US" dirty="0">
                <a:latin typeface="+mn-lt"/>
              </a:rPr>
              <a:t> </a:t>
            </a:r>
            <a:r>
              <a:rPr lang="en-US" altLang="zh-CN" dirty="0">
                <a:latin typeface="+mn-lt"/>
              </a:rPr>
              <a:t>a continuous upward trend, growing from 55% in 2025 to 74% in 2030. The growth is driven by the improved quality of used oil as a result of the growing usage of better-quality lubricants. Accordingly, the share of processing into industrial fuels is expected to decline to 13% during the same period, while the share of other disposal ways will slightly decline to 13%. This is because the proportion of used oil that cannot be re-refined or processed into fuel is expected to remain stable between 2020 and 2030.</a:t>
            </a:r>
          </a:p>
          <a:p>
            <a:r>
              <a:rPr lang="en-US" altLang="zh-CN" dirty="0">
                <a:latin typeface="+mn-lt"/>
              </a:rPr>
              <a:t>The volume of re-refined basestocks is expected to be nearly doubled during 2020–2030, reaching 2,344.8 KT, thanks to the technological improvement of midsized and small re-refiners. Additionally, governments incentives to encourage a circular economy also exert a positive impact on the used oil industry in China.</a:t>
            </a:r>
            <a:endParaRPr lang="en-US" dirty="0">
              <a:latin typeface="+mn-lt"/>
            </a:endParaRPr>
          </a:p>
        </p:txBody>
      </p:sp>
    </p:spTree>
    <p:custDataLst>
      <p:tags r:id="rId1"/>
    </p:custDataLst>
    <p:extLst>
      <p:ext uri="{BB962C8B-B14F-4D97-AF65-F5344CB8AC3E}">
        <p14:creationId xmlns:p14="http://schemas.microsoft.com/office/powerpoint/2010/main" val="7930866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Basestock Capacity Outlook</a:t>
            </a:r>
          </a:p>
        </p:txBody>
      </p:sp>
      <p:sp>
        <p:nvSpPr>
          <p:cNvPr id="8" name="Content Placeholder 2">
            <a:extLst>
              <a:ext uri="{FF2B5EF4-FFF2-40B4-BE49-F238E27FC236}">
                <a16:creationId xmlns:a16="http://schemas.microsoft.com/office/drawing/2014/main" id="{9D4C7B3C-A9A4-4439-A9B8-54FBB11CA329}"/>
              </a:ext>
            </a:extLst>
          </p:cNvPr>
          <p:cNvSpPr txBox="1">
            <a:spLocks/>
          </p:cNvSpPr>
          <p:nvPr/>
        </p:nvSpPr>
        <p:spPr>
          <a:xfrm>
            <a:off x="569395" y="5782399"/>
            <a:ext cx="10597775" cy="481542"/>
          </a:xfrm>
          <a:prstGeom prst="rect">
            <a:avLst/>
          </a:prstGeom>
        </p:spPr>
        <p:txBody>
          <a:bodyPr wrap="square">
            <a:spAutoFit/>
          </a:bodyPr>
          <a:lstStyle>
            <a:defPPr>
              <a:defRPr lang="en-US"/>
            </a:defPPr>
            <a:lvl1pPr marL="228600" indent="-228600">
              <a:lnSpc>
                <a:spcPct val="150000"/>
              </a:lnSpc>
              <a:spcBef>
                <a:spcPts val="0"/>
              </a:spcBef>
              <a:buClr>
                <a:schemeClr val="accent1"/>
              </a:buClr>
              <a:buSzPct val="110000"/>
              <a:buFont typeface="Wingdings" panose="05000000000000000000" pitchFamily="2" charset="2"/>
              <a:buChar char=""/>
              <a:defRPr sz="900"/>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Currently, Guofu has one used oil utilization project in operation with an annual feed capacity of 50,000 tonnes. </a:t>
            </a:r>
          </a:p>
          <a:p>
            <a:r>
              <a:rPr lang="en-US" dirty="0"/>
              <a:t>Another used oil project with an 80,000 tonnes/year production capacity of Group II basestocks is under construction; however, the commissioning date is not clear yet.</a:t>
            </a:r>
          </a:p>
        </p:txBody>
      </p:sp>
      <p:graphicFrame>
        <p:nvGraphicFramePr>
          <p:cNvPr id="6" name="Table 3">
            <a:extLst>
              <a:ext uri="{FF2B5EF4-FFF2-40B4-BE49-F238E27FC236}">
                <a16:creationId xmlns:a16="http://schemas.microsoft.com/office/drawing/2014/main" id="{706E49CE-53FB-4D0E-A078-808F2D459FE1}"/>
              </a:ext>
            </a:extLst>
          </p:cNvPr>
          <p:cNvGraphicFramePr>
            <a:graphicFrameLocks noGrp="1"/>
          </p:cNvGraphicFramePr>
          <p:nvPr>
            <p:extLst>
              <p:ext uri="{D42A27DB-BD31-4B8C-83A1-F6EECF244321}">
                <p14:modId xmlns:p14="http://schemas.microsoft.com/office/powerpoint/2010/main" val="4071293180"/>
              </p:ext>
            </p:extLst>
          </p:nvPr>
        </p:nvGraphicFramePr>
        <p:xfrm>
          <a:off x="1892792" y="910691"/>
          <a:ext cx="7575058" cy="4804240"/>
        </p:xfrm>
        <a:graphic>
          <a:graphicData uri="http://schemas.openxmlformats.org/drawingml/2006/table">
            <a:tbl>
              <a:tblPr firstRow="1">
                <a:tableStyleId>{5C22544A-7EE6-4342-B048-85BDC9FD1C3A}</a:tableStyleId>
              </a:tblPr>
              <a:tblGrid>
                <a:gridCol w="2921183">
                  <a:extLst>
                    <a:ext uri="{9D8B030D-6E8A-4147-A177-3AD203B41FA5}">
                      <a16:colId xmlns:a16="http://schemas.microsoft.com/office/drawing/2014/main" val="3179253707"/>
                    </a:ext>
                  </a:extLst>
                </a:gridCol>
                <a:gridCol w="1215350">
                  <a:extLst>
                    <a:ext uri="{9D8B030D-6E8A-4147-A177-3AD203B41FA5}">
                      <a16:colId xmlns:a16="http://schemas.microsoft.com/office/drawing/2014/main" val="2331960324"/>
                    </a:ext>
                  </a:extLst>
                </a:gridCol>
                <a:gridCol w="1219200">
                  <a:extLst>
                    <a:ext uri="{9D8B030D-6E8A-4147-A177-3AD203B41FA5}">
                      <a16:colId xmlns:a16="http://schemas.microsoft.com/office/drawing/2014/main" val="2517212798"/>
                    </a:ext>
                  </a:extLst>
                </a:gridCol>
                <a:gridCol w="1162050">
                  <a:extLst>
                    <a:ext uri="{9D8B030D-6E8A-4147-A177-3AD203B41FA5}">
                      <a16:colId xmlns:a16="http://schemas.microsoft.com/office/drawing/2014/main" val="2720062467"/>
                    </a:ext>
                  </a:extLst>
                </a:gridCol>
                <a:gridCol w="1057275">
                  <a:extLst>
                    <a:ext uri="{9D8B030D-6E8A-4147-A177-3AD203B41FA5}">
                      <a16:colId xmlns:a16="http://schemas.microsoft.com/office/drawing/2014/main" val="2547296680"/>
                    </a:ext>
                  </a:extLst>
                </a:gridCol>
              </a:tblGrid>
              <a:tr h="260921">
                <a:tc gridSpan="5">
                  <a:txBody>
                    <a:bodyPr/>
                    <a:lstStyle/>
                    <a:p>
                      <a:r>
                        <a:rPr lang="en-US" sz="900" b="1" dirty="0">
                          <a:effectLst/>
                        </a:rPr>
                        <a:t>MAJOR USED OIL RE-REFINERS IN CHINA, 2020-2030</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47999941"/>
                  </a:ext>
                </a:extLst>
              </a:tr>
              <a:tr h="332565">
                <a:tc>
                  <a:txBody>
                    <a:bodyPr/>
                    <a:lstStyle/>
                    <a:p>
                      <a:endParaRPr lang="en-US" sz="900" b="1" dirty="0">
                        <a:solidFill>
                          <a:schemeClr val="tx1"/>
                        </a:solidFill>
                        <a:latin typeface="+mn-lt"/>
                      </a:endParaRPr>
                    </a:p>
                  </a:txBody>
                  <a:tcPr marL="45720" marR="45720"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rPr>
                        <a:t>RE-REFINED BASESTOCKS CAPACITY (KILOTONNES)</a:t>
                      </a:r>
                      <a:endParaRPr lang="en-US" sz="900" b="1" dirty="0">
                        <a:solidFill>
                          <a:schemeClr val="tx1"/>
                        </a:solidFill>
                        <a:latin typeface="+mn-lt"/>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332565">
                <a:tc>
                  <a:txBody>
                    <a:bodyPr/>
                    <a:lstStyle/>
                    <a:p>
                      <a:r>
                        <a:rPr lang="en-US" sz="900" b="1" dirty="0">
                          <a:solidFill>
                            <a:schemeClr val="tx1"/>
                          </a:solidFill>
                        </a:rPr>
                        <a:t>Company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2025</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2030</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557228252"/>
                  </a:ext>
                </a:extLst>
              </a:tr>
              <a:tr h="332565">
                <a:tc>
                  <a:txBody>
                    <a:bodyPr/>
                    <a:lstStyle/>
                    <a:p>
                      <a:r>
                        <a:rPr lang="en-US" sz="900" dirty="0">
                          <a:solidFill>
                            <a:schemeClr val="tx1"/>
                          </a:solidFill>
                        </a:rPr>
                        <a:t>Hebei Jingu Renewable Resources</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235.0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235.0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235.0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235.0</a:t>
                      </a:r>
                      <a:endParaRPr lang="en-US" sz="900" dirty="0">
                        <a:solidFill>
                          <a:schemeClr val="tx1"/>
                        </a:solidFill>
                        <a:latin typeface="+mn-lt"/>
                      </a:endParaRPr>
                    </a:p>
                  </a:txBody>
                  <a:tcPr marL="45720" marR="45720" anchor="ctr"/>
                </a:tc>
                <a:extLst>
                  <a:ext uri="{0D108BD9-81ED-4DB2-BD59-A6C34878D82A}">
                    <a16:rowId xmlns:a16="http://schemas.microsoft.com/office/drawing/2014/main" val="1848090846"/>
                  </a:ext>
                </a:extLst>
              </a:tr>
              <a:tr h="332565">
                <a:tc>
                  <a:txBody>
                    <a:bodyPr/>
                    <a:lstStyle/>
                    <a:p>
                      <a:r>
                        <a:rPr lang="en-US" sz="900" dirty="0">
                          <a:solidFill>
                            <a:schemeClr val="tx1"/>
                          </a:solidFill>
                        </a:rPr>
                        <a:t>Dongying Guo’an Chemical</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135.0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135.0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135.0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135.0</a:t>
                      </a:r>
                      <a:endParaRPr lang="en-US" sz="900" dirty="0">
                        <a:solidFill>
                          <a:schemeClr val="tx1"/>
                        </a:solidFill>
                        <a:latin typeface="+mn-lt"/>
                      </a:endParaRPr>
                    </a:p>
                  </a:txBody>
                  <a:tcPr marL="45720" marR="45720" anchor="ctr"/>
                </a:tc>
                <a:extLst>
                  <a:ext uri="{0D108BD9-81ED-4DB2-BD59-A6C34878D82A}">
                    <a16:rowId xmlns:a16="http://schemas.microsoft.com/office/drawing/2014/main" val="3679107894"/>
                  </a:ext>
                </a:extLst>
              </a:tr>
              <a:tr h="332565">
                <a:tc>
                  <a:txBody>
                    <a:bodyPr/>
                    <a:lstStyle/>
                    <a:p>
                      <a:r>
                        <a:rPr lang="en-US" sz="900" dirty="0">
                          <a:solidFill>
                            <a:schemeClr val="tx1"/>
                          </a:solidFill>
                        </a:rPr>
                        <a:t>Yantai Liheng Environmental Technology</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extLst>
                  <a:ext uri="{0D108BD9-81ED-4DB2-BD59-A6C34878D82A}">
                    <a16:rowId xmlns:a16="http://schemas.microsoft.com/office/drawing/2014/main" val="310905082"/>
                  </a:ext>
                </a:extLst>
              </a:tr>
              <a:tr h="332565">
                <a:tc>
                  <a:txBody>
                    <a:bodyPr/>
                    <a:lstStyle/>
                    <a:p>
                      <a:r>
                        <a:rPr lang="en-US" sz="900" dirty="0">
                          <a:solidFill>
                            <a:schemeClr val="tx1"/>
                          </a:solidFill>
                        </a:rPr>
                        <a:t>Zibo Zhongtai Environmental Technology</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extLst>
                  <a:ext uri="{0D108BD9-81ED-4DB2-BD59-A6C34878D82A}">
                    <a16:rowId xmlns:a16="http://schemas.microsoft.com/office/drawing/2014/main" val="2507219846"/>
                  </a:ext>
                </a:extLst>
              </a:tr>
              <a:tr h="332565">
                <a:tc>
                  <a:txBody>
                    <a:bodyPr/>
                    <a:lstStyle/>
                    <a:p>
                      <a:r>
                        <a:rPr lang="en-US" sz="900" dirty="0">
                          <a:solidFill>
                            <a:schemeClr val="tx1"/>
                          </a:solidFill>
                        </a:rPr>
                        <a:t>Yantai Qisheng Petrochemical</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extLst>
                  <a:ext uri="{0D108BD9-81ED-4DB2-BD59-A6C34878D82A}">
                    <a16:rowId xmlns:a16="http://schemas.microsoft.com/office/drawing/2014/main" val="727475684"/>
                  </a:ext>
                </a:extLst>
              </a:tr>
              <a:tr h="332565">
                <a:tc>
                  <a:txBody>
                    <a:bodyPr/>
                    <a:lstStyle/>
                    <a:p>
                      <a:r>
                        <a:rPr lang="en-US" sz="900" dirty="0">
                          <a:solidFill>
                            <a:schemeClr val="tx1"/>
                          </a:solidFill>
                        </a:rPr>
                        <a:t>Shanxi Kejiada Energy</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65.0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65.0</a:t>
                      </a:r>
                      <a:endParaRPr lang="en-US" sz="900" dirty="0">
                        <a:solidFill>
                          <a:schemeClr val="tx1"/>
                        </a:solidFill>
                        <a:latin typeface="+mn-lt"/>
                      </a:endParaRPr>
                    </a:p>
                  </a:txBody>
                  <a:tcPr marL="45720" marR="45720" anchor="ctr"/>
                </a:tc>
                <a:extLst>
                  <a:ext uri="{0D108BD9-81ED-4DB2-BD59-A6C34878D82A}">
                    <a16:rowId xmlns:a16="http://schemas.microsoft.com/office/drawing/2014/main" val="204296422"/>
                  </a:ext>
                </a:extLst>
              </a:tr>
              <a:tr h="332565">
                <a:tc>
                  <a:txBody>
                    <a:bodyPr/>
                    <a:lstStyle/>
                    <a:p>
                      <a:r>
                        <a:rPr lang="en-US" sz="900" dirty="0">
                          <a:solidFill>
                            <a:schemeClr val="tx1"/>
                          </a:solidFill>
                        </a:rPr>
                        <a:t>Inner Mongolia Chengrun Energy Technology</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extLst>
                  <a:ext uri="{0D108BD9-81ED-4DB2-BD59-A6C34878D82A}">
                    <a16:rowId xmlns:a16="http://schemas.microsoft.com/office/drawing/2014/main" val="1497154565"/>
                  </a:ext>
                </a:extLst>
              </a:tr>
              <a:tr h="332565">
                <a:tc>
                  <a:txBody>
                    <a:bodyPr/>
                    <a:lstStyle/>
                    <a:p>
                      <a:r>
                        <a:rPr lang="en-US" sz="900" dirty="0">
                          <a:solidFill>
                            <a:schemeClr val="tx1"/>
                          </a:solidFill>
                        </a:rPr>
                        <a:t>Xinjiang Juli Environment Protection Tech.-a</a:t>
                      </a:r>
                      <a:endParaRPr lang="en-US" sz="900" dirty="0">
                        <a:solidFill>
                          <a:schemeClr val="tx1"/>
                        </a:solidFill>
                        <a:latin typeface="+mn-lt"/>
                      </a:endParaRPr>
                    </a:p>
                  </a:txBody>
                  <a:tcPr marL="45720" marR="45720" anchor="ctr"/>
                </a:tc>
                <a:tc>
                  <a:txBody>
                    <a:bodyPr/>
                    <a:lstStyle/>
                    <a:p>
                      <a:pPr algn="ctr"/>
                      <a:r>
                        <a:rPr lang="en-US" altLang="zh-CN" sz="900" dirty="0"/>
                        <a:t>33.0</a:t>
                      </a:r>
                      <a:endParaRPr lang="zh-CN" altLang="en-US" sz="900">
                        <a:latin typeface="+mn-lt"/>
                      </a:endParaRPr>
                    </a:p>
                  </a:txBody>
                  <a:tcPr anchor="ctr"/>
                </a:tc>
                <a:tc>
                  <a:txBody>
                    <a:bodyPr/>
                    <a:lstStyle/>
                    <a:p>
                      <a:pPr algn="ctr"/>
                      <a:r>
                        <a:rPr lang="en-US" altLang="zh-CN" sz="900" dirty="0"/>
                        <a:t>33.0</a:t>
                      </a:r>
                      <a:endParaRPr lang="zh-CN" altLang="en-US" sz="900">
                        <a:latin typeface="+mn-lt"/>
                      </a:endParaRPr>
                    </a:p>
                  </a:txBody>
                  <a:tcPr anchor="ctr"/>
                </a:tc>
                <a:tc>
                  <a:txBody>
                    <a:bodyPr/>
                    <a:lstStyle/>
                    <a:p>
                      <a:pPr algn="ctr"/>
                      <a:r>
                        <a:rPr lang="en-US" altLang="zh-CN" sz="900" dirty="0"/>
                        <a:t>33.0</a:t>
                      </a:r>
                      <a:endParaRPr lang="zh-CN" altLang="en-US" sz="900" dirty="0">
                        <a:latin typeface="+mn-lt"/>
                      </a:endParaRPr>
                    </a:p>
                  </a:txBody>
                  <a:tcPr anchor="ctr"/>
                </a:tc>
                <a:tc>
                  <a:txBody>
                    <a:bodyPr/>
                    <a:lstStyle/>
                    <a:p>
                      <a:pPr algn="ctr"/>
                      <a:r>
                        <a:rPr lang="en-US" altLang="zh-CN" sz="900" dirty="0"/>
                        <a:t>33.0</a:t>
                      </a:r>
                      <a:endParaRPr lang="zh-CN" altLang="en-US" sz="900">
                        <a:latin typeface="+mn-lt"/>
                      </a:endParaRPr>
                    </a:p>
                  </a:txBody>
                  <a:tcPr anchor="ctr"/>
                </a:tc>
                <a:extLst>
                  <a:ext uri="{0D108BD9-81ED-4DB2-BD59-A6C34878D82A}">
                    <a16:rowId xmlns:a16="http://schemas.microsoft.com/office/drawing/2014/main" val="3259050483"/>
                  </a:ext>
                </a:extLst>
              </a:tr>
              <a:tr h="332565">
                <a:tc>
                  <a:txBody>
                    <a:bodyPr/>
                    <a:lstStyle/>
                    <a:p>
                      <a:r>
                        <a:rPr lang="en-US" sz="900" dirty="0">
                          <a:solidFill>
                            <a:schemeClr val="tx1"/>
                          </a:solidFill>
                        </a:rPr>
                        <a:t>All other-b</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592.0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592.0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645.6</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645.6</a:t>
                      </a:r>
                      <a:endParaRPr lang="en-US" sz="900" dirty="0">
                        <a:solidFill>
                          <a:schemeClr val="tx1"/>
                        </a:solidFill>
                        <a:latin typeface="+mn-lt"/>
                      </a:endParaRPr>
                    </a:p>
                  </a:txBody>
                  <a:tcPr marL="45720" marR="45720" anchor="ctr"/>
                </a:tc>
                <a:extLst>
                  <a:ext uri="{0D108BD9-81ED-4DB2-BD59-A6C34878D82A}">
                    <a16:rowId xmlns:a16="http://schemas.microsoft.com/office/drawing/2014/main" val="4235197012"/>
                  </a:ext>
                </a:extLst>
              </a:tr>
              <a:tr h="332565">
                <a:tc>
                  <a:txBody>
                    <a:bodyPr/>
                    <a:lstStyle/>
                    <a:p>
                      <a:r>
                        <a:rPr lang="en-US" sz="900" b="1" dirty="0">
                          <a:solidFill>
                            <a:schemeClr val="tx1"/>
                          </a:solidFill>
                        </a:rPr>
                        <a:t>Total</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1,340.0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1,340.0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1,393.6</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1,393.6</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869931867"/>
                  </a:ext>
                </a:extLst>
              </a:tr>
              <a:tr h="552539">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a- Group II re-refinery.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b- Includies Auhui Guofu Lubricant Industry, Chedi Chemical Industry, Jiean New Energy Tech, Changzhou Finas, Zhuhai Clean Oil Petrochemical, Dingshen Petrochemical, Shanxi Jiahe Environment Tech, Huayang Changqing, etc.</a:t>
                      </a:r>
                      <a:endParaRPr lang="en-US" sz="900" dirty="0">
                        <a:solidFill>
                          <a:schemeClr val="tx1"/>
                        </a:solidFill>
                        <a:latin typeface="+mn-lt"/>
                      </a:endParaRPr>
                    </a:p>
                  </a:txBody>
                  <a:tcPr marL="45720" marR="45720" anchor="ct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3044624929"/>
                  </a:ext>
                </a:extLst>
              </a:tr>
            </a:tbl>
          </a:graphicData>
        </a:graphic>
      </p:graphicFrame>
    </p:spTree>
    <p:custDataLst>
      <p:tags r:id="rId1"/>
    </p:custDataLst>
    <p:extLst>
      <p:ext uri="{BB962C8B-B14F-4D97-AF65-F5344CB8AC3E}">
        <p14:creationId xmlns:p14="http://schemas.microsoft.com/office/powerpoint/2010/main" val="19626537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0045-5FE2-46FB-B174-E3C99D2B7D28}"/>
              </a:ext>
            </a:extLst>
          </p:cNvPr>
          <p:cNvSpPr>
            <a:spLocks noGrp="1"/>
          </p:cNvSpPr>
          <p:nvPr>
            <p:ph type="title"/>
          </p:nvPr>
        </p:nvSpPr>
        <p:spPr/>
        <p:txBody>
          <a:bodyPr/>
          <a:lstStyle/>
          <a:p>
            <a:r>
              <a:rPr lang="en-US" dirty="0"/>
              <a:t>Market Evaluation</a:t>
            </a:r>
          </a:p>
        </p:txBody>
      </p:sp>
      <p:sp>
        <p:nvSpPr>
          <p:cNvPr id="8" name="矩形: 圆角 7">
            <a:extLst>
              <a:ext uri="{FF2B5EF4-FFF2-40B4-BE49-F238E27FC236}">
                <a16:creationId xmlns:a16="http://schemas.microsoft.com/office/drawing/2014/main" id="{366FC25A-492E-4165-B161-90DC5F5A3C1D}"/>
              </a:ext>
            </a:extLst>
          </p:cNvPr>
          <p:cNvSpPr/>
          <p:nvPr/>
        </p:nvSpPr>
        <p:spPr>
          <a:xfrm>
            <a:off x="569394" y="980803"/>
            <a:ext cx="10612955" cy="3073219"/>
          </a:xfrm>
          <a:prstGeom prst="roundRect">
            <a:avLst>
              <a:gd name="adj" fmla="val 2993"/>
            </a:avLst>
          </a:prstGeom>
        </p:spPr>
        <p:txBody>
          <a:bodyPr wrap="square">
            <a:spAutoFit/>
          </a:bodyPr>
          <a:lstStyle/>
          <a:p>
            <a:pPr>
              <a:lnSpc>
                <a:spcPct val="150000"/>
              </a:lnSpc>
              <a:buClr>
                <a:schemeClr val="accent1"/>
              </a:buClr>
              <a:buSzPct val="110000"/>
            </a:pPr>
            <a:r>
              <a:rPr lang="en-US" altLang="zh-CN" sz="1200" b="1" dirty="0">
                <a:solidFill>
                  <a:schemeClr val="tx1"/>
                </a:solidFill>
              </a:rPr>
              <a:t>Opportunities</a:t>
            </a:r>
          </a:p>
          <a:p>
            <a:pPr>
              <a:lnSpc>
                <a:spcPct val="150000"/>
              </a:lnSpc>
              <a:buClr>
                <a:schemeClr val="accent1"/>
              </a:buClr>
              <a:buSzPct val="110000"/>
            </a:pPr>
            <a:r>
              <a:rPr lang="en-US" altLang="zh-CN" sz="900" dirty="0">
                <a:solidFill>
                  <a:schemeClr val="tx1"/>
                </a:solidFill>
              </a:rPr>
              <a:t>The use oil industry is expected to demonstrate growth opportunities for different stakeholders as stricter regulations roll out and a higher level of enforcement gets in place. </a:t>
            </a:r>
          </a:p>
          <a:p>
            <a:pPr marL="228600" indent="-228600">
              <a:lnSpc>
                <a:spcPct val="150000"/>
              </a:lnSpc>
              <a:buClr>
                <a:schemeClr val="accent1"/>
              </a:buClr>
              <a:buSzPct val="110000"/>
              <a:buFont typeface="Wingdings" panose="05000000000000000000" pitchFamily="2" charset="2"/>
              <a:buChar char=""/>
            </a:pPr>
            <a:r>
              <a:rPr lang="en-US" altLang="zh-CN" sz="900" dirty="0">
                <a:solidFill>
                  <a:schemeClr val="tx1"/>
                </a:solidFill>
              </a:rPr>
              <a:t>Generators would be regulated to reduce selling prices of used oils or pay disposal fees to collectors and re-refiners for used oil generated. Better-quality used oil can be collected if generators are enforced to store different types of used oil separately.</a:t>
            </a:r>
          </a:p>
          <a:p>
            <a:pPr marL="228600" indent="-228600">
              <a:lnSpc>
                <a:spcPct val="150000"/>
              </a:lnSpc>
              <a:buClr>
                <a:schemeClr val="accent1"/>
              </a:buClr>
              <a:buSzPct val="110000"/>
              <a:buFont typeface="Wingdings" panose="05000000000000000000" pitchFamily="2" charset="2"/>
              <a:buChar char=""/>
            </a:pPr>
            <a:r>
              <a:rPr lang="en-US" altLang="zh-CN" sz="900" dirty="0">
                <a:solidFill>
                  <a:schemeClr val="tx1"/>
                </a:solidFill>
              </a:rPr>
              <a:t>Collectors could collect high-quality used oil more easily from generators at a lower price if unlicensed collectors phase out in a well-regulated market.</a:t>
            </a:r>
          </a:p>
          <a:p>
            <a:pPr marL="228600" indent="-228600">
              <a:lnSpc>
                <a:spcPct val="150000"/>
              </a:lnSpc>
              <a:buClr>
                <a:schemeClr val="accent1"/>
              </a:buClr>
              <a:buSzPct val="110000"/>
              <a:buFont typeface="Wingdings" panose="05000000000000000000" pitchFamily="2" charset="2"/>
              <a:buChar char=""/>
            </a:pPr>
            <a:r>
              <a:rPr lang="en-US" altLang="zh-CN" sz="900" dirty="0">
                <a:solidFill>
                  <a:schemeClr val="tx1"/>
                </a:solidFill>
              </a:rPr>
              <a:t>Re-refiners would enjoy better chances to develop their </a:t>
            </a:r>
            <a:r>
              <a:rPr lang="en-US" altLang="zh-CN" sz="900" dirty="0" err="1">
                <a:solidFill>
                  <a:schemeClr val="tx1"/>
                </a:solidFill>
              </a:rPr>
              <a:t>basestocks</a:t>
            </a:r>
            <a:r>
              <a:rPr lang="en-US" altLang="zh-CN" sz="900" dirty="0">
                <a:solidFill>
                  <a:schemeClr val="tx1"/>
                </a:solidFill>
              </a:rPr>
              <a:t> businesses with the volume and quality of used oils trending higher. Some leading re-refiners are likely to forward-integrate to the lubricant blending business. This closed-loop business model expands profit margins of re-refiners by increasing the utilization rate of the </a:t>
            </a:r>
            <a:r>
              <a:rPr lang="en-US" altLang="zh-CN" sz="900" dirty="0" err="1">
                <a:solidFill>
                  <a:schemeClr val="tx1"/>
                </a:solidFill>
              </a:rPr>
              <a:t>basestocks</a:t>
            </a:r>
            <a:r>
              <a:rPr lang="en-US" altLang="zh-CN" sz="900" dirty="0">
                <a:solidFill>
                  <a:schemeClr val="tx1"/>
                </a:solidFill>
              </a:rPr>
              <a:t> production capacity and securing a part of raw material supply, because re-refiners can directly collect used oils from their lubricant end users. In addition, some re-refiners would choose to upgrade their re-refining technologies to produce Group II </a:t>
            </a:r>
            <a:r>
              <a:rPr lang="en-US" altLang="zh-CN" sz="900" dirty="0" err="1">
                <a:solidFill>
                  <a:schemeClr val="tx1"/>
                </a:solidFill>
              </a:rPr>
              <a:t>basestocks</a:t>
            </a:r>
            <a:r>
              <a:rPr lang="en-US" altLang="zh-CN" sz="900" dirty="0">
                <a:solidFill>
                  <a:schemeClr val="tx1"/>
                </a:solidFill>
              </a:rPr>
              <a:t> with enough capital in place and higher end-user acceptance of re-refined </a:t>
            </a:r>
            <a:r>
              <a:rPr lang="en-US" altLang="zh-CN" sz="900" dirty="0" err="1">
                <a:solidFill>
                  <a:schemeClr val="tx1"/>
                </a:solidFill>
              </a:rPr>
              <a:t>basestocks</a:t>
            </a:r>
            <a:r>
              <a:rPr lang="en-US" altLang="zh-CN" sz="900" dirty="0">
                <a:solidFill>
                  <a:schemeClr val="tx1"/>
                </a:solidFill>
              </a:rPr>
              <a:t>, given that re-refined Group II </a:t>
            </a:r>
            <a:r>
              <a:rPr lang="en-US" altLang="zh-CN" sz="900" dirty="0" err="1">
                <a:solidFill>
                  <a:schemeClr val="tx1"/>
                </a:solidFill>
              </a:rPr>
              <a:t>basestocks</a:t>
            </a:r>
            <a:r>
              <a:rPr lang="en-US" altLang="zh-CN" sz="900" dirty="0">
                <a:solidFill>
                  <a:schemeClr val="tx1"/>
                </a:solidFill>
              </a:rPr>
              <a:t> have a price edge over virgin Group II </a:t>
            </a:r>
            <a:r>
              <a:rPr lang="en-US" altLang="zh-CN" sz="900" dirty="0" err="1">
                <a:solidFill>
                  <a:schemeClr val="tx1"/>
                </a:solidFill>
              </a:rPr>
              <a:t>basestocks</a:t>
            </a:r>
            <a:r>
              <a:rPr lang="en-US" altLang="zh-CN" sz="900" dirty="0">
                <a:solidFill>
                  <a:schemeClr val="tx1"/>
                </a:solidFill>
              </a:rPr>
              <a:t>.</a:t>
            </a:r>
          </a:p>
          <a:p>
            <a:pPr marL="228600" indent="-228600">
              <a:lnSpc>
                <a:spcPct val="150000"/>
              </a:lnSpc>
              <a:buClr>
                <a:schemeClr val="accent1"/>
              </a:buClr>
              <a:buSzPct val="110000"/>
              <a:buFont typeface="Wingdings" panose="05000000000000000000" pitchFamily="2" charset="2"/>
              <a:buChar char=""/>
            </a:pPr>
            <a:r>
              <a:rPr lang="en-US" altLang="zh-CN" sz="900" dirty="0">
                <a:solidFill>
                  <a:schemeClr val="tx1"/>
                </a:solidFill>
              </a:rPr>
              <a:t>Large lubricant blenders could reduce the production cost of lubricants if they adopted re-refined </a:t>
            </a:r>
            <a:r>
              <a:rPr lang="en-US" altLang="zh-CN" sz="900" dirty="0" err="1">
                <a:solidFill>
                  <a:schemeClr val="tx1"/>
                </a:solidFill>
              </a:rPr>
              <a:t>basestocks</a:t>
            </a:r>
            <a:r>
              <a:rPr lang="en-US" altLang="zh-CN" sz="900" dirty="0">
                <a:solidFill>
                  <a:schemeClr val="tx1"/>
                </a:solidFill>
              </a:rPr>
              <a:t> in their formulations when the quality of re-refined </a:t>
            </a:r>
            <a:r>
              <a:rPr lang="en-US" altLang="zh-CN" sz="900" dirty="0" err="1">
                <a:solidFill>
                  <a:schemeClr val="tx1"/>
                </a:solidFill>
              </a:rPr>
              <a:t>basestocks</a:t>
            </a:r>
            <a:r>
              <a:rPr lang="en-US" altLang="zh-CN" sz="900" dirty="0">
                <a:solidFill>
                  <a:schemeClr val="tx1"/>
                </a:solidFill>
              </a:rPr>
              <a:t> can be paralleled to virgin </a:t>
            </a:r>
            <a:r>
              <a:rPr lang="en-US" altLang="zh-CN" sz="900" dirty="0" err="1">
                <a:solidFill>
                  <a:schemeClr val="tx1"/>
                </a:solidFill>
              </a:rPr>
              <a:t>basestocks</a:t>
            </a:r>
            <a:r>
              <a:rPr lang="en-US" altLang="zh-CN" sz="900" dirty="0">
                <a:solidFill>
                  <a:schemeClr val="tx1"/>
                </a:solidFill>
              </a:rPr>
              <a:t>. Some established lubricant blenders are possible to engage in the re-refining business via acquisitions or backward integration to build a closed lubricant recycling business loop, when lubricant end users adopt a relatively positive attitude toward re-refined lubricants. For instance, </a:t>
            </a:r>
            <a:r>
              <a:rPr lang="en-US" altLang="zh-CN" sz="900" dirty="0" err="1">
                <a:solidFill>
                  <a:schemeClr val="tx1"/>
                </a:solidFill>
              </a:rPr>
              <a:t>Tongyi</a:t>
            </a:r>
            <a:r>
              <a:rPr lang="en-US" altLang="zh-CN" sz="900" dirty="0">
                <a:solidFill>
                  <a:schemeClr val="tx1"/>
                </a:solidFill>
              </a:rPr>
              <a:t> plans to invest in a re-refinery in Xi’an, Shanxi, to supply re-refine </a:t>
            </a:r>
            <a:r>
              <a:rPr lang="en-US" altLang="zh-CN" sz="900" dirty="0" err="1">
                <a:solidFill>
                  <a:schemeClr val="tx1"/>
                </a:solidFill>
              </a:rPr>
              <a:t>basestocks</a:t>
            </a:r>
            <a:r>
              <a:rPr lang="en-US" altLang="zh-CN" sz="900" dirty="0">
                <a:solidFill>
                  <a:schemeClr val="tx1"/>
                </a:solidFill>
              </a:rPr>
              <a:t> for its own lubricant production by collecting used oil from its end customers or distributors.</a:t>
            </a:r>
          </a:p>
        </p:txBody>
      </p:sp>
      <p:grpSp>
        <p:nvGrpSpPr>
          <p:cNvPr id="5" name="Group 4">
            <a:extLst>
              <a:ext uri="{FF2B5EF4-FFF2-40B4-BE49-F238E27FC236}">
                <a16:creationId xmlns:a16="http://schemas.microsoft.com/office/drawing/2014/main" id="{3BE37B7F-A2FB-4EBC-88EA-3DDD255351F8}"/>
              </a:ext>
            </a:extLst>
          </p:cNvPr>
          <p:cNvGrpSpPr/>
          <p:nvPr/>
        </p:nvGrpSpPr>
        <p:grpSpPr>
          <a:xfrm>
            <a:off x="10256149" y="6160664"/>
            <a:ext cx="1090782" cy="246221"/>
            <a:chOff x="10831993" y="6206610"/>
            <a:chExt cx="1090782" cy="246221"/>
          </a:xfrm>
        </p:grpSpPr>
        <p:sp>
          <p:nvSpPr>
            <p:cNvPr id="6" name="Freeform: Shape 5">
              <a:extLst>
                <a:ext uri="{FF2B5EF4-FFF2-40B4-BE49-F238E27FC236}">
                  <a16:creationId xmlns:a16="http://schemas.microsoft.com/office/drawing/2014/main" id="{87612B6C-4257-4DE6-8EF6-D0F7F9BD106E}"/>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F2B6D625-CDEF-4B2D-AE9E-D33A71CDF70C}"/>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31625460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0045-5FE2-46FB-B174-E3C99D2B7D28}"/>
              </a:ext>
            </a:extLst>
          </p:cNvPr>
          <p:cNvSpPr>
            <a:spLocks noGrp="1"/>
          </p:cNvSpPr>
          <p:nvPr>
            <p:ph type="title"/>
          </p:nvPr>
        </p:nvSpPr>
        <p:spPr/>
        <p:txBody>
          <a:bodyPr/>
          <a:lstStyle/>
          <a:p>
            <a:r>
              <a:rPr lang="en-US" dirty="0"/>
              <a:t>Market Evaluation</a:t>
            </a:r>
          </a:p>
        </p:txBody>
      </p:sp>
      <p:sp>
        <p:nvSpPr>
          <p:cNvPr id="8" name="矩形: 圆角 7">
            <a:extLst>
              <a:ext uri="{FF2B5EF4-FFF2-40B4-BE49-F238E27FC236}">
                <a16:creationId xmlns:a16="http://schemas.microsoft.com/office/drawing/2014/main" id="{366FC25A-492E-4165-B161-90DC5F5A3C1D}"/>
              </a:ext>
            </a:extLst>
          </p:cNvPr>
          <p:cNvSpPr/>
          <p:nvPr/>
        </p:nvSpPr>
        <p:spPr>
          <a:xfrm>
            <a:off x="569395" y="923653"/>
            <a:ext cx="10565330" cy="3702494"/>
          </a:xfrm>
          <a:prstGeom prst="roundRect">
            <a:avLst>
              <a:gd name="adj" fmla="val 2993"/>
            </a:avLst>
          </a:prstGeom>
        </p:spPr>
        <p:txBody>
          <a:bodyPr wrap="square">
            <a:spAutoFit/>
          </a:bodyPr>
          <a:lstStyle/>
          <a:p>
            <a:pPr>
              <a:lnSpc>
                <a:spcPct val="150000"/>
              </a:lnSpc>
              <a:buClr>
                <a:schemeClr val="accent1"/>
              </a:buClr>
              <a:buSzPct val="110000"/>
            </a:pPr>
            <a:r>
              <a:rPr lang="en-US" altLang="zh-CN" sz="1200" b="1" dirty="0">
                <a:solidFill>
                  <a:schemeClr val="tx1"/>
                </a:solidFill>
              </a:rPr>
              <a:t>Challenges</a:t>
            </a:r>
          </a:p>
          <a:p>
            <a:pPr>
              <a:lnSpc>
                <a:spcPct val="150000"/>
              </a:lnSpc>
              <a:buClr>
                <a:schemeClr val="accent1"/>
              </a:buClr>
              <a:buSzPct val="110000"/>
            </a:pPr>
            <a:r>
              <a:rPr lang="en-US" altLang="zh-CN" sz="900" dirty="0">
                <a:solidFill>
                  <a:schemeClr val="tx1"/>
                </a:solidFill>
              </a:rPr>
              <a:t>Several persisting challenges still hinder the development of the used oil industry, including the low end-user acceptance of re-refined lubricants, difficulties in collecting high-quality used oil, lagging re-refining technologies, and high reliance on tax benefits.</a:t>
            </a:r>
          </a:p>
          <a:p>
            <a:pPr marL="228600" indent="-228600">
              <a:lnSpc>
                <a:spcPct val="150000"/>
              </a:lnSpc>
              <a:buClr>
                <a:schemeClr val="accent1"/>
              </a:buClr>
              <a:buSzPct val="110000"/>
              <a:buFont typeface="Wingdings" panose="05000000000000000000" pitchFamily="2" charset="2"/>
              <a:buChar char=""/>
            </a:pPr>
            <a:r>
              <a:rPr lang="en-US" altLang="zh-CN" sz="900" dirty="0">
                <a:solidFill>
                  <a:schemeClr val="tx1"/>
                </a:solidFill>
              </a:rPr>
              <a:t>Low end users’ acceptance of re-refined lubricants based on used oils is the top barrier to industry development. Leading lubricant blenders hesitate to adopt or claim the usage of re-refined basestocks in their formulations, mainly because end users have concerns about the quality and performance. Such concerns further put a ceiling over the production of these basestocks.</a:t>
            </a:r>
          </a:p>
          <a:p>
            <a:pPr marL="228600" indent="-228600">
              <a:lnSpc>
                <a:spcPct val="150000"/>
              </a:lnSpc>
              <a:buClr>
                <a:schemeClr val="accent1"/>
              </a:buClr>
              <a:buSzPct val="110000"/>
              <a:buFont typeface="Wingdings" panose="05000000000000000000" pitchFamily="2" charset="2"/>
              <a:buChar char=""/>
            </a:pPr>
            <a:r>
              <a:rPr lang="en-US" altLang="zh-CN" sz="900" dirty="0">
                <a:solidFill>
                  <a:schemeClr val="tx1"/>
                </a:solidFill>
              </a:rPr>
              <a:t>Difficulties in collecting high-quality used oil are mainly caused by low policy enforcements for generators and collectors to date. Almost no generators and collectors store different types of used lubricant separately as regulated, which lowers the average volume of high-quality used oil. Additionally, some generators sell used oils to unlicensed collectors because they offer higher collection prices than the licensed ones, or because generators themselves deliberately hide parts of used oil generation to avoid being shortlisted as key monitoring entities by local governments.</a:t>
            </a:r>
          </a:p>
          <a:p>
            <a:pPr marL="228600" indent="-228600">
              <a:lnSpc>
                <a:spcPct val="150000"/>
              </a:lnSpc>
              <a:buClr>
                <a:schemeClr val="accent1"/>
              </a:buClr>
              <a:buSzPct val="110000"/>
              <a:buFont typeface="Wingdings" panose="05000000000000000000" pitchFamily="2" charset="2"/>
              <a:buChar char=""/>
            </a:pPr>
            <a:r>
              <a:rPr lang="en-US" altLang="zh-CN" sz="900" dirty="0">
                <a:solidFill>
                  <a:schemeClr val="tx1"/>
                </a:solidFill>
              </a:rPr>
              <a:t>Lagging re-refining technologies lead to low quality and a stagnant yield rate of re-refined basestocks, which is similar to the 2018 levels, remaining at 67% on average. This is because most small and midsized re-refineries that adopt molecular and kettle-type distillation methods have an under-average yield rate of 65%. The yield rate is topped at 70% at the current stage and shows minimal improvement space with current technologies. Apart from that, high fixed investment required by the Group II basestocks production stops a vast majority of re-refiners from upgrading their re-refining technologies.</a:t>
            </a:r>
          </a:p>
          <a:p>
            <a:pPr marL="228600" indent="-228600">
              <a:lnSpc>
                <a:spcPct val="150000"/>
              </a:lnSpc>
              <a:buClr>
                <a:schemeClr val="accent1"/>
              </a:buClr>
              <a:buSzPct val="110000"/>
              <a:buFont typeface="Wingdings" panose="05000000000000000000" pitchFamily="2" charset="2"/>
              <a:buChar char=""/>
            </a:pPr>
            <a:r>
              <a:rPr lang="en-US" altLang="zh-CN" sz="900" dirty="0">
                <a:solidFill>
                  <a:schemeClr val="tx1"/>
                </a:solidFill>
              </a:rPr>
              <a:t>The profit margin of re-refiners and processors highly relies on tax benefits. The proportion of tax refund in overall profit margins increases from 38% to 46% as the quality of used oil decreases for basestocks production. Regarding processors, the share of tax refund further increases to about 62% for fuel production. The high reliance on tax benefits indicates that re-refiners and processors would be adversely impacted by uncertainties of tax benefits in the future.</a:t>
            </a:r>
          </a:p>
        </p:txBody>
      </p:sp>
    </p:spTree>
    <p:extLst>
      <p:ext uri="{BB962C8B-B14F-4D97-AF65-F5344CB8AC3E}">
        <p14:creationId xmlns:p14="http://schemas.microsoft.com/office/powerpoint/2010/main" val="27711314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78369D-AC4D-4C77-B1E6-023075066791}"/>
              </a:ext>
            </a:extLst>
          </p:cNvPr>
          <p:cNvSpPr>
            <a:spLocks noGrp="1"/>
          </p:cNvSpPr>
          <p:nvPr>
            <p:ph type="body" sz="quarter" idx="12"/>
          </p:nvPr>
        </p:nvSpPr>
        <p:spPr/>
        <p:txBody>
          <a:bodyPr/>
          <a:lstStyle/>
          <a:p>
            <a:r>
              <a:rPr lang="en-US" dirty="0"/>
              <a:t>India</a:t>
            </a:r>
          </a:p>
        </p:txBody>
      </p:sp>
    </p:spTree>
    <p:custDataLst>
      <p:tags r:id="rId1"/>
    </p:custDataLst>
    <p:extLst>
      <p:ext uri="{BB962C8B-B14F-4D97-AF65-F5344CB8AC3E}">
        <p14:creationId xmlns:p14="http://schemas.microsoft.com/office/powerpoint/2010/main" val="14465776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D7F0E-07BB-4B82-9F37-215901CF3DEF}"/>
              </a:ext>
            </a:extLst>
          </p:cNvPr>
          <p:cNvSpPr>
            <a:spLocks noGrp="1"/>
          </p:cNvSpPr>
          <p:nvPr>
            <p:ph type="title"/>
          </p:nvPr>
        </p:nvSpPr>
        <p:spPr/>
        <p:txBody>
          <a:bodyPr/>
          <a:lstStyle/>
          <a:p>
            <a:r>
              <a:rPr lang="en-US"/>
              <a:t>India Market Synopsis</a:t>
            </a:r>
          </a:p>
        </p:txBody>
      </p:sp>
      <p:graphicFrame>
        <p:nvGraphicFramePr>
          <p:cNvPr id="9" name="Content Placeholder 8">
            <a:extLst>
              <a:ext uri="{FF2B5EF4-FFF2-40B4-BE49-F238E27FC236}">
                <a16:creationId xmlns:a16="http://schemas.microsoft.com/office/drawing/2014/main" id="{96D6758A-6596-4610-B911-80DD574AC4A4}"/>
              </a:ext>
            </a:extLst>
          </p:cNvPr>
          <p:cNvGraphicFramePr>
            <a:graphicFrameLocks noGrp="1"/>
          </p:cNvGraphicFramePr>
          <p:nvPr>
            <p:ph sz="quarter" idx="19"/>
          </p:nvPr>
        </p:nvGraphicFramePr>
        <p:xfrm>
          <a:off x="263996" y="1077881"/>
          <a:ext cx="3746062" cy="2435226"/>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5">
            <a:extLst>
              <a:ext uri="{FF2B5EF4-FFF2-40B4-BE49-F238E27FC236}">
                <a16:creationId xmlns:a16="http://schemas.microsoft.com/office/drawing/2014/main" id="{C7572416-FAAC-47B3-92A1-DC2B8D5ECABE}"/>
              </a:ext>
            </a:extLst>
          </p:cNvPr>
          <p:cNvSpPr>
            <a:spLocks noGrp="1"/>
          </p:cNvSpPr>
          <p:nvPr>
            <p:ph sz="quarter" idx="21"/>
          </p:nvPr>
        </p:nvSpPr>
        <p:spPr>
          <a:xfrm>
            <a:off x="8241378" y="1087406"/>
            <a:ext cx="3574264" cy="2290692"/>
          </a:xfrm>
        </p:spPr>
        <p:txBody>
          <a:bodyPr/>
          <a:lstStyle/>
          <a:p>
            <a:pPr marL="0" indent="0">
              <a:lnSpc>
                <a:spcPct val="100000"/>
              </a:lnSpc>
              <a:spcAft>
                <a:spcPts val="600"/>
              </a:spcAft>
              <a:buClr>
                <a:srgbClr val="27638E"/>
              </a:buClr>
              <a:buNone/>
              <a:defRPr/>
            </a:pPr>
            <a:r>
              <a:rPr lang="en-US" sz="1000" b="1" dirty="0">
                <a:latin typeface="+mj-lt"/>
              </a:rPr>
              <a:t>Used Oil Regulations</a:t>
            </a:r>
          </a:p>
          <a:p>
            <a:pPr>
              <a:lnSpc>
                <a:spcPct val="100000"/>
              </a:lnSpc>
              <a:spcAft>
                <a:spcPts val="600"/>
              </a:spcAft>
            </a:pPr>
            <a:r>
              <a:rPr lang="en-US" dirty="0"/>
              <a:t>The key used oil regulation in India is </a:t>
            </a:r>
            <a:r>
              <a:rPr lang="en-US" sz="900" dirty="0">
                <a:solidFill>
                  <a:schemeClr val="tx1"/>
                </a:solidFill>
                <a:latin typeface="+mn-lt"/>
              </a:rPr>
              <a:t>H</a:t>
            </a:r>
            <a:r>
              <a:rPr kumimoji="0" lang="en-US" sz="900" b="0" u="none" strike="noStrike" kern="1200" cap="none" spc="0" normalizeH="0" baseline="0" noProof="0" dirty="0" err="1">
                <a:ln>
                  <a:noFill/>
                </a:ln>
                <a:solidFill>
                  <a:srgbClr val="000000"/>
                </a:solidFill>
                <a:effectLst/>
                <a:uLnTx/>
                <a:uFillTx/>
                <a:latin typeface="+mn-lt"/>
                <a:ea typeface="+mn-ea"/>
                <a:cs typeface="+mn-cs"/>
              </a:rPr>
              <a:t>azardous</a:t>
            </a:r>
            <a:r>
              <a:rPr kumimoji="0" lang="en-US" sz="900" b="0" u="none" strike="noStrike" kern="1200" cap="none" spc="0" normalizeH="0" baseline="0" noProof="0" dirty="0">
                <a:ln>
                  <a:noFill/>
                </a:ln>
                <a:solidFill>
                  <a:srgbClr val="000000"/>
                </a:solidFill>
                <a:effectLst/>
                <a:uLnTx/>
                <a:uFillTx/>
                <a:latin typeface="+mn-lt"/>
                <a:ea typeface="+mn-ea"/>
                <a:cs typeface="+mn-cs"/>
              </a:rPr>
              <a:t> Waste Management Handling &amp; Transboundary Movement Rules, 2016.</a:t>
            </a:r>
          </a:p>
          <a:p>
            <a:pPr>
              <a:lnSpc>
                <a:spcPct val="100000"/>
              </a:lnSpc>
              <a:spcAft>
                <a:spcPts val="600"/>
              </a:spcAft>
            </a:pPr>
            <a:r>
              <a:rPr lang="en-US" sz="900" kern="1200" dirty="0">
                <a:solidFill>
                  <a:schemeClr val="tx1"/>
                </a:solidFill>
                <a:latin typeface="+mn-lt"/>
                <a:ea typeface="+mn-ea"/>
                <a:cs typeface="+mn-cs"/>
              </a:rPr>
              <a:t>Generators generating used oil upwards of 10 </a:t>
            </a:r>
            <a:r>
              <a:rPr lang="en-US" sz="900" kern="1200" dirty="0" err="1">
                <a:solidFill>
                  <a:schemeClr val="tx1"/>
                </a:solidFill>
                <a:latin typeface="+mn-lt"/>
                <a:ea typeface="+mn-ea"/>
                <a:cs typeface="+mn-cs"/>
              </a:rPr>
              <a:t>tonnes</a:t>
            </a:r>
            <a:r>
              <a:rPr lang="en-US" sz="900" kern="1200" dirty="0">
                <a:solidFill>
                  <a:schemeClr val="tx1"/>
                </a:solidFill>
                <a:latin typeface="+mn-lt"/>
                <a:ea typeface="+mn-ea"/>
                <a:cs typeface="+mn-cs"/>
              </a:rPr>
              <a:t> annually must sell or auction the oil to a registered re-refiner or recycler/re-processor possessing a valid certificate of registration.</a:t>
            </a:r>
          </a:p>
          <a:p>
            <a:pPr>
              <a:lnSpc>
                <a:spcPct val="100000"/>
              </a:lnSpc>
              <a:spcAft>
                <a:spcPts val="600"/>
              </a:spcAft>
            </a:pPr>
            <a:r>
              <a:rPr lang="en-US" sz="900" kern="1200" dirty="0">
                <a:solidFill>
                  <a:schemeClr val="tx1"/>
                </a:solidFill>
                <a:latin typeface="+mn-lt"/>
                <a:ea typeface="+mn-ea"/>
                <a:cs typeface="+mn-cs"/>
              </a:rPr>
              <a:t>The state pollution control boards authorized re-refiners are responsible for the collection of used oil from the point of generation to shipping it to their facilities.</a:t>
            </a:r>
          </a:p>
          <a:p>
            <a:pPr>
              <a:lnSpc>
                <a:spcPct val="100000"/>
              </a:lnSpc>
              <a:spcAft>
                <a:spcPts val="600"/>
              </a:spcAft>
            </a:pPr>
            <a:r>
              <a:rPr lang="en-US" sz="900" kern="1200" dirty="0">
                <a:solidFill>
                  <a:schemeClr val="tx1"/>
                </a:solidFill>
                <a:latin typeface="+mn-lt"/>
                <a:ea typeface="+mn-ea"/>
                <a:cs typeface="+mn-cs"/>
              </a:rPr>
              <a:t>A re-refiner and recycler shall use only environmentally sound technologies while recycling used oil.</a:t>
            </a:r>
          </a:p>
        </p:txBody>
      </p:sp>
      <p:sp>
        <p:nvSpPr>
          <p:cNvPr id="15" name="Content Placeholder 14">
            <a:extLst>
              <a:ext uri="{FF2B5EF4-FFF2-40B4-BE49-F238E27FC236}">
                <a16:creationId xmlns:a16="http://schemas.microsoft.com/office/drawing/2014/main" id="{8AC0B1B6-AB67-4987-AAFB-D8FD62B3C907}"/>
              </a:ext>
            </a:extLst>
          </p:cNvPr>
          <p:cNvSpPr>
            <a:spLocks noGrp="1"/>
          </p:cNvSpPr>
          <p:nvPr>
            <p:ph sz="quarter" idx="20"/>
          </p:nvPr>
        </p:nvSpPr>
        <p:spPr>
          <a:xfrm>
            <a:off x="4124901" y="1023905"/>
            <a:ext cx="4048360" cy="2489202"/>
          </a:xfrm>
        </p:spPr>
        <p:txBody>
          <a:bodyPr/>
          <a:lstStyle/>
          <a:p>
            <a:pPr marL="0" indent="0">
              <a:lnSpc>
                <a:spcPct val="100000"/>
              </a:lnSpc>
              <a:spcBef>
                <a:spcPts val="0"/>
              </a:spcBef>
              <a:spcAft>
                <a:spcPts val="600"/>
              </a:spcAft>
              <a:buClr>
                <a:srgbClr val="27638E"/>
              </a:buClr>
              <a:buSzPct val="110000"/>
              <a:buNone/>
              <a:defRPr/>
            </a:pPr>
            <a:r>
              <a:rPr lang="en-US" sz="1000" b="1" dirty="0">
                <a:latin typeface="+mj-lt"/>
              </a:rPr>
              <a:t>Used Oil Material Balance</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n-lt"/>
              </a:rPr>
              <a:t>Used oil generation </a:t>
            </a:r>
            <a:r>
              <a:rPr lang="en-US" dirty="0">
                <a:latin typeface="+mn-lt"/>
              </a:rPr>
              <a:t>is low in India due to </a:t>
            </a:r>
            <a:r>
              <a:rPr kumimoji="0" lang="en-US" sz="900" b="0" i="0" u="none" strike="noStrike" kern="1200" cap="none" spc="0" normalizeH="0" baseline="0" noProof="0" dirty="0">
                <a:ln>
                  <a:noFill/>
                </a:ln>
                <a:solidFill>
                  <a:srgbClr val="000000"/>
                </a:solidFill>
                <a:effectLst/>
                <a:uLnTx/>
                <a:uFillTx/>
                <a:latin typeface="+mn-lt"/>
                <a:ea typeface="+mn-ea"/>
                <a:cs typeface="+mn-cs"/>
              </a:rPr>
              <a:t>high consumption of process oils such as rubber process oils and limited development in the automotive segment, particularly related to engine efficiency, since large number of vehicles in use in the country still have BS-IV engine in which lubricant losses are higher.</a:t>
            </a:r>
            <a:r>
              <a:rPr lang="en-US" sz="900" dirty="0">
                <a:latin typeface="+mn-lt"/>
              </a:rPr>
              <a:t> </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mn-lt"/>
              </a:rPr>
              <a:t>In 2021, no significant change in used oil generation and collection rates as the implementation of regulations remains unchanged .</a:t>
            </a:r>
          </a:p>
          <a:p>
            <a:pPr>
              <a:lnSpc>
                <a:spcPct val="100000"/>
              </a:lnSpc>
              <a:spcAft>
                <a:spcPts val="600"/>
              </a:spcAft>
              <a:buClr>
                <a:srgbClr val="27638E"/>
              </a:buClr>
              <a:defRPr/>
            </a:pPr>
            <a:r>
              <a:rPr lang="en-US" dirty="0">
                <a:latin typeface="+mn-lt"/>
              </a:rPr>
              <a:t>By 2025, the used oil market is expected to witness growth as companies such as IOCL are looking to use re-refined </a:t>
            </a:r>
            <a:r>
              <a:rPr lang="en-US" dirty="0" err="1">
                <a:latin typeface="+mn-lt"/>
              </a:rPr>
              <a:t>basestocks</a:t>
            </a:r>
            <a:r>
              <a:rPr lang="en-US" dirty="0">
                <a:latin typeface="+mn-lt"/>
              </a:rPr>
              <a:t> (based on the e-tender issued in April 2021). Further, w</a:t>
            </a:r>
            <a:r>
              <a:rPr lang="en-US" sz="900" dirty="0">
                <a:latin typeface="+mn-lt"/>
              </a:rPr>
              <a:t>ith transition toward BS-VI engines and shift toward lighter viscosity grade, losses in automotive lubricants will reduce leading to increase in the used oil generation rate to </a:t>
            </a:r>
            <a:r>
              <a:rPr lang="en-US" dirty="0">
                <a:latin typeface="+mn-lt"/>
              </a:rPr>
              <a:t>45</a:t>
            </a:r>
            <a:r>
              <a:rPr lang="en-US" sz="900" dirty="0">
                <a:latin typeface="+mn-lt"/>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p:txBody>
      </p:sp>
      <p:sp>
        <p:nvSpPr>
          <p:cNvPr id="17" name="Content Placeholder 14">
            <a:extLst>
              <a:ext uri="{FF2B5EF4-FFF2-40B4-BE49-F238E27FC236}">
                <a16:creationId xmlns:a16="http://schemas.microsoft.com/office/drawing/2014/main" id="{3B021B02-BAD2-46B7-8ABE-C20F7BDF8430}"/>
              </a:ext>
            </a:extLst>
          </p:cNvPr>
          <p:cNvSpPr txBox="1">
            <a:spLocks/>
          </p:cNvSpPr>
          <p:nvPr/>
        </p:nvSpPr>
        <p:spPr>
          <a:xfrm>
            <a:off x="4200011" y="3612453"/>
            <a:ext cx="3958694" cy="2492990"/>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27638E"/>
              </a:buClr>
              <a:buNone/>
              <a:defRPr/>
            </a:pPr>
            <a:r>
              <a:rPr lang="en-US" sz="1000" b="1" dirty="0">
                <a:latin typeface="+mj-lt"/>
              </a:rPr>
              <a:t>Used Oil Re-refining</a:t>
            </a:r>
          </a:p>
          <a:p>
            <a:pPr>
              <a:lnSpc>
                <a:spcPct val="100000"/>
              </a:lnSpc>
              <a:spcAft>
                <a:spcPts val="600"/>
              </a:spcAft>
            </a:pPr>
            <a:r>
              <a:rPr kumimoji="0" lang="en-US" sz="900" b="0" i="0" u="none" strike="noStrike" kern="1200" cap="none" spc="0" normalizeH="0" baseline="0" noProof="0" dirty="0">
                <a:ln>
                  <a:noFill/>
                </a:ln>
                <a:solidFill>
                  <a:srgbClr val="000000"/>
                </a:solidFill>
                <a:effectLst/>
                <a:uLnTx/>
                <a:uFillTx/>
                <a:latin typeface="+mn-lt"/>
                <a:ea typeface="+mn-ea"/>
                <a:cs typeface="+mn-cs"/>
              </a:rPr>
              <a:t>The yield of re-refineries in India is around 63%. O</a:t>
            </a:r>
            <a:r>
              <a:rPr lang="en-US" dirty="0" err="1">
                <a:latin typeface="+mn-lt"/>
              </a:rPr>
              <a:t>nly</a:t>
            </a:r>
            <a:r>
              <a:rPr lang="en-US" dirty="0">
                <a:latin typeface="+mn-lt"/>
              </a:rPr>
              <a:t> Group I </a:t>
            </a:r>
            <a:r>
              <a:rPr lang="en-US" dirty="0" err="1">
                <a:latin typeface="+mn-lt"/>
              </a:rPr>
              <a:t>basestocks</a:t>
            </a:r>
            <a:r>
              <a:rPr lang="en-US" dirty="0">
                <a:latin typeface="+mn-lt"/>
              </a:rPr>
              <a:t> is produced by re-refiners in India. </a:t>
            </a:r>
          </a:p>
          <a:p>
            <a:pPr>
              <a:lnSpc>
                <a:spcPct val="100000"/>
              </a:lnSpc>
              <a:spcAft>
                <a:spcPts val="600"/>
              </a:spcAft>
            </a:pPr>
            <a:r>
              <a:rPr lang="en-US" dirty="0">
                <a:latin typeface="+mn-lt"/>
              </a:rPr>
              <a:t>Only 13% of the collected used oil is re-refined in India. The remaining used oil is either used as fuel or regenerated or disposed in other ways such as land filling. Some used oil is also disposed by blending it with solvents such as Superior Kerosene Oil (SKO) and is sold as a replacement for Light Diesel Oil (LDO).</a:t>
            </a:r>
          </a:p>
          <a:p>
            <a:pPr>
              <a:lnSpc>
                <a:spcPct val="100000"/>
              </a:lnSpc>
              <a:spcAft>
                <a:spcPts val="600"/>
              </a:spcAft>
            </a:pPr>
            <a:r>
              <a:rPr lang="en-US" dirty="0">
                <a:latin typeface="+mn-lt"/>
              </a:rPr>
              <a:t>The Indian government has passed a mandate for OMCs to use 25% of re-refined </a:t>
            </a:r>
            <a:r>
              <a:rPr lang="en-US" dirty="0" err="1">
                <a:latin typeface="+mn-lt"/>
              </a:rPr>
              <a:t>basestocks</a:t>
            </a:r>
            <a:r>
              <a:rPr lang="en-US" dirty="0">
                <a:latin typeface="+mn-lt"/>
              </a:rPr>
              <a:t> for the producing lubricants by 2023. In case, these targets are met then re-refining could experience huge growth in the next one to two years.</a:t>
            </a:r>
          </a:p>
          <a:p>
            <a:pPr>
              <a:lnSpc>
                <a:spcPct val="100000"/>
              </a:lnSpc>
              <a:spcAft>
                <a:spcPts val="600"/>
              </a:spcAft>
            </a:pPr>
            <a:r>
              <a:rPr lang="en-US" dirty="0">
                <a:latin typeface="+mn-lt"/>
              </a:rPr>
              <a:t>No change in re-refined </a:t>
            </a:r>
            <a:r>
              <a:rPr lang="en-US" dirty="0" err="1">
                <a:latin typeface="+mn-lt"/>
              </a:rPr>
              <a:t>basestocks</a:t>
            </a:r>
            <a:r>
              <a:rPr lang="en-US" dirty="0">
                <a:latin typeface="+mn-lt"/>
              </a:rPr>
              <a:t> capacity is anticipated as large portion of this capacity remains unutilized in India</a:t>
            </a:r>
            <a:r>
              <a:rPr lang="en-US" dirty="0"/>
              <a:t>.</a:t>
            </a:r>
          </a:p>
        </p:txBody>
      </p:sp>
      <p:sp>
        <p:nvSpPr>
          <p:cNvPr id="18" name="Content Placeholder 5">
            <a:extLst>
              <a:ext uri="{FF2B5EF4-FFF2-40B4-BE49-F238E27FC236}">
                <a16:creationId xmlns:a16="http://schemas.microsoft.com/office/drawing/2014/main" id="{A12B89E5-514A-4A7C-9937-A46C94E839A9}"/>
              </a:ext>
            </a:extLst>
          </p:cNvPr>
          <p:cNvSpPr txBox="1">
            <a:spLocks/>
          </p:cNvSpPr>
          <p:nvPr/>
        </p:nvSpPr>
        <p:spPr>
          <a:xfrm>
            <a:off x="8244156" y="3631503"/>
            <a:ext cx="3672943" cy="2308324"/>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27638E"/>
              </a:buClr>
              <a:buNone/>
              <a:defRPr/>
            </a:pPr>
            <a:r>
              <a:rPr lang="en-US" sz="1000" b="1" dirty="0">
                <a:latin typeface="+mj-lt"/>
              </a:rPr>
              <a:t>Opportunities</a:t>
            </a:r>
          </a:p>
          <a:p>
            <a:pPr marL="177800" indent="-177800">
              <a:lnSpc>
                <a:spcPct val="100000"/>
              </a:lnSpc>
              <a:spcAft>
                <a:spcPts val="600"/>
              </a:spcAft>
            </a:pPr>
            <a:r>
              <a:rPr lang="en-US" dirty="0">
                <a:latin typeface="+mn-lt"/>
              </a:rPr>
              <a:t>Public sector oil marketing companies such as IOCL, HPCL, and BPCL are focusing on circular economy in the used oil market and are trying to increase usage of re-refined </a:t>
            </a:r>
            <a:r>
              <a:rPr lang="en-US" dirty="0" err="1">
                <a:latin typeface="+mn-lt"/>
              </a:rPr>
              <a:t>basestocks</a:t>
            </a:r>
            <a:r>
              <a:rPr lang="en-US" dirty="0">
                <a:latin typeface="+mn-lt"/>
              </a:rPr>
              <a:t> to produce lubricants. </a:t>
            </a:r>
          </a:p>
          <a:p>
            <a:pPr marL="177800" indent="-177800">
              <a:lnSpc>
                <a:spcPct val="100000"/>
              </a:lnSpc>
              <a:spcAft>
                <a:spcPts val="600"/>
              </a:spcAft>
            </a:pPr>
            <a:endParaRPr lang="en-US" dirty="0">
              <a:latin typeface="+mn-lt"/>
            </a:endParaRPr>
          </a:p>
          <a:p>
            <a:pPr marL="0" indent="0">
              <a:lnSpc>
                <a:spcPct val="100000"/>
              </a:lnSpc>
              <a:spcAft>
                <a:spcPts val="600"/>
              </a:spcAft>
              <a:buClr>
                <a:srgbClr val="27638E"/>
              </a:buClr>
              <a:buNone/>
              <a:defRPr/>
            </a:pPr>
            <a:r>
              <a:rPr lang="en-US" sz="1000" b="1" dirty="0">
                <a:latin typeface="+mj-lt"/>
              </a:rPr>
              <a:t>Challenges</a:t>
            </a:r>
          </a:p>
          <a:p>
            <a:pPr marL="177800" indent="-177800">
              <a:lnSpc>
                <a:spcPct val="100000"/>
              </a:lnSpc>
              <a:spcAft>
                <a:spcPts val="600"/>
              </a:spcAft>
            </a:pPr>
            <a:r>
              <a:rPr lang="en-US" dirty="0">
                <a:latin typeface="+mn-lt"/>
              </a:rPr>
              <a:t>The proper enforcement of regulations and awareness of proper disposal of used oil are among the major challenges in the market. </a:t>
            </a:r>
          </a:p>
          <a:p>
            <a:pPr marL="177800" indent="-177800">
              <a:lnSpc>
                <a:spcPct val="100000"/>
              </a:lnSpc>
              <a:spcAft>
                <a:spcPts val="600"/>
              </a:spcAft>
            </a:pPr>
            <a:r>
              <a:rPr lang="en-US" dirty="0">
                <a:latin typeface="+mn-lt"/>
              </a:rPr>
              <a:t>The unorganized and fragmented nature of the market, leading to misuse of used oil in the form of industrial fuel. This results in low availability of the used oil to re-refiners.</a:t>
            </a:r>
          </a:p>
        </p:txBody>
      </p:sp>
      <p:graphicFrame>
        <p:nvGraphicFramePr>
          <p:cNvPr id="11" name="Table 3">
            <a:extLst>
              <a:ext uri="{FF2B5EF4-FFF2-40B4-BE49-F238E27FC236}">
                <a16:creationId xmlns:a16="http://schemas.microsoft.com/office/drawing/2014/main" id="{73E619C6-A38F-45B9-AC72-14D121130651}"/>
              </a:ext>
            </a:extLst>
          </p:cNvPr>
          <p:cNvGraphicFramePr>
            <a:graphicFrameLocks noGrp="1"/>
          </p:cNvGraphicFramePr>
          <p:nvPr/>
        </p:nvGraphicFramePr>
        <p:xfrm>
          <a:off x="115390" y="3531808"/>
          <a:ext cx="3958687" cy="2763205"/>
        </p:xfrm>
        <a:graphic>
          <a:graphicData uri="http://schemas.openxmlformats.org/drawingml/2006/table">
            <a:tbl>
              <a:tblPr firstRow="1">
                <a:tableStyleId>{5C22544A-7EE6-4342-B048-85BDC9FD1C3A}</a:tableStyleId>
              </a:tblPr>
              <a:tblGrid>
                <a:gridCol w="1752689">
                  <a:extLst>
                    <a:ext uri="{9D8B030D-6E8A-4147-A177-3AD203B41FA5}">
                      <a16:colId xmlns:a16="http://schemas.microsoft.com/office/drawing/2014/main" val="3179253707"/>
                    </a:ext>
                  </a:extLst>
                </a:gridCol>
                <a:gridCol w="550675">
                  <a:extLst>
                    <a:ext uri="{9D8B030D-6E8A-4147-A177-3AD203B41FA5}">
                      <a16:colId xmlns:a16="http://schemas.microsoft.com/office/drawing/2014/main" val="1819071135"/>
                    </a:ext>
                  </a:extLst>
                </a:gridCol>
                <a:gridCol w="832820">
                  <a:extLst>
                    <a:ext uri="{9D8B030D-6E8A-4147-A177-3AD203B41FA5}">
                      <a16:colId xmlns:a16="http://schemas.microsoft.com/office/drawing/2014/main" val="3719396235"/>
                    </a:ext>
                  </a:extLst>
                </a:gridCol>
                <a:gridCol w="822503">
                  <a:extLst>
                    <a:ext uri="{9D8B030D-6E8A-4147-A177-3AD203B41FA5}">
                      <a16:colId xmlns:a16="http://schemas.microsoft.com/office/drawing/2014/main" val="1848306222"/>
                    </a:ext>
                  </a:extLst>
                </a:gridCol>
              </a:tblGrid>
              <a:tr h="194933">
                <a:tc gridSpan="4">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800" b="1" kern="1200">
                          <a:solidFill>
                            <a:schemeClr val="lt1"/>
                          </a:solidFill>
                          <a:effectLst/>
                          <a:latin typeface="+mn-lt"/>
                          <a:ea typeface="Calibri" panose="020F0502020204030204" pitchFamily="34" charset="0"/>
                          <a:cs typeface="Times New Roman" panose="02020603050405020304" pitchFamily="18" charset="0"/>
                        </a:rPr>
                        <a:t>MAJOR USED OIL RE-REFINERS IN INDIA, 2021-2030</a:t>
                      </a:r>
                    </a:p>
                  </a:txBody>
                  <a:tcPr marL="46800" marR="45720" anchor="ctr"/>
                </a:tc>
                <a:tc hMerge="1">
                  <a:txBody>
                    <a:bodyPr/>
                    <a:lstStyle/>
                    <a:p>
                      <a:endParaRPr lang="en-US" sz="900">
                        <a:latin typeface="+mn-lt"/>
                      </a:endParaRPr>
                    </a:p>
                  </a:txBody>
                  <a:tcPr marL="46800" marR="45720" anchor="ctr"/>
                </a:tc>
                <a:tc hMerge="1">
                  <a:txBody>
                    <a:bodyPr/>
                    <a:lstStyle/>
                    <a:p>
                      <a:endParaRPr lang="en-US" sz="900">
                        <a:latin typeface="+mn-lt"/>
                      </a:endParaRPr>
                    </a:p>
                  </a:txBody>
                  <a:tcPr marL="45720" marR="45720" anchor="ctr"/>
                </a:tc>
                <a:tc hMerge="1">
                  <a:txBody>
                    <a:bodyPr/>
                    <a:lstStyle/>
                    <a:p>
                      <a:endParaRPr lang="en-US" sz="900">
                        <a:latin typeface="+mn-lt"/>
                      </a:endParaRPr>
                    </a:p>
                  </a:txBody>
                  <a:tcPr marL="45720" marR="45720" anchor="ctr"/>
                </a:tc>
                <a:extLst>
                  <a:ext uri="{0D108BD9-81ED-4DB2-BD59-A6C34878D82A}">
                    <a16:rowId xmlns:a16="http://schemas.microsoft.com/office/drawing/2014/main" val="2647999941"/>
                  </a:ext>
                </a:extLst>
              </a:tr>
              <a:tr h="295544">
                <a:tc>
                  <a:txBody>
                    <a:bodyPr/>
                    <a:lstStyle/>
                    <a:p>
                      <a:pPr>
                        <a:lnSpc>
                          <a:spcPct val="80000"/>
                        </a:lnSpc>
                      </a:pPr>
                      <a:endParaRPr lang="en-US" sz="800" b="1">
                        <a:solidFill>
                          <a:schemeClr val="tx1"/>
                        </a:solidFill>
                        <a:latin typeface="+mn-lt"/>
                      </a:endParaRPr>
                    </a:p>
                  </a:txBody>
                  <a:tcPr marL="46800" marR="45720" anchor="ctr"/>
                </a:tc>
                <a:tc gridSpan="3">
                  <a:txBody>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800" b="1">
                          <a:solidFill>
                            <a:schemeClr val="tx1"/>
                          </a:solidFill>
                        </a:rPr>
                        <a:t>RE-REFINED BASESTOCKS CAPACITY (KILOTONNES)</a:t>
                      </a:r>
                      <a:endParaRPr lang="en-US" sz="800" b="1">
                        <a:solidFill>
                          <a:schemeClr val="tx1"/>
                        </a:solidFill>
                        <a:latin typeface="+mn-lt"/>
                      </a:endParaRPr>
                    </a:p>
                  </a:txBody>
                  <a:tcPr marL="45720" marR="45720" anchor="ctr"/>
                </a:tc>
                <a:tc hMerge="1">
                  <a:txBody>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lang="en-US" sz="800" b="1">
                        <a:solidFill>
                          <a:schemeClr val="tx1"/>
                        </a:solidFill>
                        <a:latin typeface="+mn-lt"/>
                      </a:endParaRPr>
                    </a:p>
                  </a:txBody>
                  <a:tcPr marL="45720" marR="45720" anchor="ctr"/>
                </a:tc>
                <a:tc hMerge="1">
                  <a:txBody>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lang="en-US" sz="800" b="1">
                        <a:solidFill>
                          <a:schemeClr val="tx1"/>
                        </a:solidFill>
                        <a:latin typeface="+mn-lt"/>
                      </a:endParaRPr>
                    </a:p>
                  </a:txBody>
                  <a:tcPr marL="45720" marR="45720" anchor="ctr"/>
                </a:tc>
                <a:extLst>
                  <a:ext uri="{0D108BD9-81ED-4DB2-BD59-A6C34878D82A}">
                    <a16:rowId xmlns:a16="http://schemas.microsoft.com/office/drawing/2014/main" val="1100168871"/>
                  </a:ext>
                </a:extLst>
              </a:tr>
              <a:tr h="194933">
                <a:tc>
                  <a:txBody>
                    <a:bodyPr/>
                    <a:lstStyle/>
                    <a:p>
                      <a:pPr>
                        <a:lnSpc>
                          <a:spcPct val="80000"/>
                        </a:lnSpc>
                      </a:pPr>
                      <a:r>
                        <a:rPr lang="en-US" sz="800" b="1" dirty="0">
                          <a:solidFill>
                            <a:schemeClr val="tx1"/>
                          </a:solidFill>
                          <a:latin typeface="+mn-lt"/>
                        </a:rPr>
                        <a:t>COMPANY</a:t>
                      </a:r>
                    </a:p>
                  </a:txBody>
                  <a:tcPr marL="46800" marR="45720" anchor="ctr"/>
                </a:tc>
                <a:tc>
                  <a:txBody>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800" b="1">
                          <a:solidFill>
                            <a:schemeClr val="tx1"/>
                          </a:solidFill>
                          <a:latin typeface="+mn-lt"/>
                        </a:rPr>
                        <a:t>2021</a:t>
                      </a:r>
                    </a:p>
                  </a:txBody>
                  <a:tcPr marL="45720" marR="45720" anchor="ctr"/>
                </a:tc>
                <a:tc>
                  <a:txBody>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800" b="1">
                          <a:solidFill>
                            <a:schemeClr val="tx1"/>
                          </a:solidFill>
                          <a:latin typeface="+mn-lt"/>
                        </a:rPr>
                        <a:t>2025</a:t>
                      </a:r>
                    </a:p>
                  </a:txBody>
                  <a:tcPr marL="45720" marR="45720" anchor="ctr"/>
                </a:tc>
                <a:tc>
                  <a:txBody>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800" b="1">
                          <a:solidFill>
                            <a:schemeClr val="tx1"/>
                          </a:solidFill>
                          <a:latin typeface="+mn-lt"/>
                        </a:rPr>
                        <a:t>2030</a:t>
                      </a:r>
                    </a:p>
                  </a:txBody>
                  <a:tcPr marL="45720" marR="45720" anchor="ctr"/>
                </a:tc>
                <a:extLst>
                  <a:ext uri="{0D108BD9-81ED-4DB2-BD59-A6C34878D82A}">
                    <a16:rowId xmlns:a16="http://schemas.microsoft.com/office/drawing/2014/main" val="4149384710"/>
                  </a:ext>
                </a:extLst>
              </a:tr>
              <a:tr h="119127">
                <a:tc>
                  <a:txBody>
                    <a:bodyPr/>
                    <a:lstStyle/>
                    <a:p>
                      <a:pPr algn="l" fontAlgn="ctr">
                        <a:lnSpc>
                          <a:spcPct val="80000"/>
                        </a:lnSpc>
                      </a:pPr>
                      <a:r>
                        <a:rPr lang="en-US" sz="800" b="0" i="0" u="none" strike="noStrike" err="1">
                          <a:solidFill>
                            <a:schemeClr val="tx1"/>
                          </a:solidFill>
                          <a:effectLst/>
                          <a:latin typeface="+mn-lt"/>
                        </a:rPr>
                        <a:t>Tanu</a:t>
                      </a:r>
                      <a:r>
                        <a:rPr lang="en-US" sz="800" b="0" i="0" u="none" strike="noStrike">
                          <a:solidFill>
                            <a:schemeClr val="tx1"/>
                          </a:solidFill>
                          <a:effectLst/>
                          <a:latin typeface="+mn-lt"/>
                        </a:rPr>
                        <a:t> Petrochemical-a</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21.2</a:t>
                      </a:r>
                    </a:p>
                  </a:txBody>
                  <a:tcPr marL="0" marR="0" marT="0" marB="0" anchor="ctr"/>
                </a:tc>
                <a:tc>
                  <a:txBody>
                    <a:bodyPr/>
                    <a:lstStyle/>
                    <a:p>
                      <a:pPr algn="ctr" fontAlgn="b">
                        <a:lnSpc>
                          <a:spcPct val="80000"/>
                        </a:lnSpc>
                      </a:pPr>
                      <a:r>
                        <a:rPr lang="en-US" sz="800" b="0" i="0" u="none" strike="noStrike" dirty="0">
                          <a:solidFill>
                            <a:schemeClr val="tx1"/>
                          </a:solidFill>
                          <a:effectLst/>
                          <a:latin typeface="+mn-lt"/>
                        </a:rPr>
                        <a:t>21.2</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21.2</a:t>
                      </a:r>
                    </a:p>
                  </a:txBody>
                  <a:tcPr marL="0" marR="0" marT="0" marB="0" anchor="ctr"/>
                </a:tc>
                <a:extLst>
                  <a:ext uri="{0D108BD9-81ED-4DB2-BD59-A6C34878D82A}">
                    <a16:rowId xmlns:a16="http://schemas.microsoft.com/office/drawing/2014/main" val="1557228252"/>
                  </a:ext>
                </a:extLst>
              </a:tr>
              <a:tr h="119127">
                <a:tc>
                  <a:txBody>
                    <a:bodyPr/>
                    <a:lstStyle/>
                    <a:p>
                      <a:pPr algn="l" rtl="0" fontAlgn="ctr">
                        <a:lnSpc>
                          <a:spcPct val="80000"/>
                        </a:lnSpc>
                      </a:pPr>
                      <a:r>
                        <a:rPr lang="en-US" sz="800" b="0" i="0" u="none" strike="noStrike">
                          <a:solidFill>
                            <a:schemeClr val="tx1"/>
                          </a:solidFill>
                          <a:effectLst/>
                          <a:latin typeface="+mn-lt"/>
                        </a:rPr>
                        <a:t>Lucky Oil Company</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15.1</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15.1</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15.1</a:t>
                      </a:r>
                    </a:p>
                  </a:txBody>
                  <a:tcPr marL="0" marR="0" marT="0" marB="0" anchor="ctr"/>
                </a:tc>
                <a:extLst>
                  <a:ext uri="{0D108BD9-81ED-4DB2-BD59-A6C34878D82A}">
                    <a16:rowId xmlns:a16="http://schemas.microsoft.com/office/drawing/2014/main" val="1544089344"/>
                  </a:ext>
                </a:extLst>
              </a:tr>
              <a:tr h="119127">
                <a:tc>
                  <a:txBody>
                    <a:bodyPr/>
                    <a:lstStyle/>
                    <a:p>
                      <a:pPr algn="l" rtl="0" fontAlgn="ctr">
                        <a:lnSpc>
                          <a:spcPct val="80000"/>
                        </a:lnSpc>
                      </a:pPr>
                      <a:r>
                        <a:rPr lang="en-US" sz="800" b="0" i="0" u="none" strike="noStrike">
                          <a:solidFill>
                            <a:schemeClr val="tx1"/>
                          </a:solidFill>
                          <a:effectLst/>
                          <a:latin typeface="+mn-lt"/>
                        </a:rPr>
                        <a:t>Mangalam Lubricants (P) Ltd</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14.2</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14.2</a:t>
                      </a:r>
                    </a:p>
                  </a:txBody>
                  <a:tcPr marL="0" marR="0" marT="0" marB="0" anchor="ctr"/>
                </a:tc>
                <a:tc>
                  <a:txBody>
                    <a:bodyPr/>
                    <a:lstStyle/>
                    <a:p>
                      <a:pPr algn="ctr" fontAlgn="b">
                        <a:lnSpc>
                          <a:spcPct val="80000"/>
                        </a:lnSpc>
                      </a:pPr>
                      <a:r>
                        <a:rPr lang="en-US" sz="800" b="0" i="0" u="none" strike="noStrike" dirty="0">
                          <a:solidFill>
                            <a:schemeClr val="tx1"/>
                          </a:solidFill>
                          <a:effectLst/>
                          <a:latin typeface="+mn-lt"/>
                        </a:rPr>
                        <a:t>14.2</a:t>
                      </a:r>
                    </a:p>
                  </a:txBody>
                  <a:tcPr marL="0" marR="0" marT="0" marB="0" anchor="ctr"/>
                </a:tc>
                <a:extLst>
                  <a:ext uri="{0D108BD9-81ED-4DB2-BD59-A6C34878D82A}">
                    <a16:rowId xmlns:a16="http://schemas.microsoft.com/office/drawing/2014/main" val="4054975697"/>
                  </a:ext>
                </a:extLst>
              </a:tr>
              <a:tr h="119127">
                <a:tc>
                  <a:txBody>
                    <a:bodyPr/>
                    <a:lstStyle/>
                    <a:p>
                      <a:pPr algn="l" rtl="0" fontAlgn="ctr">
                        <a:lnSpc>
                          <a:spcPct val="80000"/>
                        </a:lnSpc>
                      </a:pPr>
                      <a:r>
                        <a:rPr lang="en-US" sz="800" b="0" i="0" u="none" strike="noStrike" dirty="0" err="1">
                          <a:solidFill>
                            <a:schemeClr val="tx1"/>
                          </a:solidFill>
                          <a:effectLst/>
                          <a:latin typeface="+mn-lt"/>
                        </a:rPr>
                        <a:t>Jawrawala</a:t>
                      </a:r>
                      <a:r>
                        <a:rPr lang="en-US" sz="800" b="0" i="0" u="none" strike="noStrike" dirty="0">
                          <a:solidFill>
                            <a:schemeClr val="tx1"/>
                          </a:solidFill>
                          <a:effectLst/>
                          <a:latin typeface="+mn-lt"/>
                        </a:rPr>
                        <a:t> Petroleum</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9.9</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9.9</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9.9</a:t>
                      </a:r>
                    </a:p>
                  </a:txBody>
                  <a:tcPr marL="0" marR="0" marT="0" marB="0" anchor="ctr"/>
                </a:tc>
                <a:extLst>
                  <a:ext uri="{0D108BD9-81ED-4DB2-BD59-A6C34878D82A}">
                    <a16:rowId xmlns:a16="http://schemas.microsoft.com/office/drawing/2014/main" val="4021414190"/>
                  </a:ext>
                </a:extLst>
              </a:tr>
              <a:tr h="119127">
                <a:tc>
                  <a:txBody>
                    <a:bodyPr/>
                    <a:lstStyle/>
                    <a:p>
                      <a:pPr algn="l" fontAlgn="ctr">
                        <a:lnSpc>
                          <a:spcPct val="80000"/>
                        </a:lnSpc>
                      </a:pPr>
                      <a:r>
                        <a:rPr lang="en-US" sz="800" b="0" i="0" u="none" strike="noStrike">
                          <a:solidFill>
                            <a:schemeClr val="tx1"/>
                          </a:solidFill>
                          <a:effectLst/>
                          <a:latin typeface="+mn-lt"/>
                        </a:rPr>
                        <a:t>APJ Refinery Pvt. Ltd.</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9.5</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9.5</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9.5</a:t>
                      </a:r>
                    </a:p>
                  </a:txBody>
                  <a:tcPr marL="0" marR="0" marT="0" marB="0" anchor="ctr"/>
                </a:tc>
                <a:extLst>
                  <a:ext uri="{0D108BD9-81ED-4DB2-BD59-A6C34878D82A}">
                    <a16:rowId xmlns:a16="http://schemas.microsoft.com/office/drawing/2014/main" val="1257489106"/>
                  </a:ext>
                </a:extLst>
              </a:tr>
              <a:tr h="119127">
                <a:tc>
                  <a:txBody>
                    <a:bodyPr/>
                    <a:lstStyle/>
                    <a:p>
                      <a:pPr algn="l" fontAlgn="ctr">
                        <a:lnSpc>
                          <a:spcPct val="80000"/>
                        </a:lnSpc>
                      </a:pPr>
                      <a:r>
                        <a:rPr lang="en-US" sz="800" b="0" i="0" u="none" strike="noStrike">
                          <a:solidFill>
                            <a:schemeClr val="tx1"/>
                          </a:solidFill>
                          <a:effectLst/>
                          <a:latin typeface="+mn-lt"/>
                        </a:rPr>
                        <a:t>Universal </a:t>
                      </a:r>
                      <a:r>
                        <a:rPr lang="en-US" sz="800" b="0" i="0" u="none" strike="noStrike" err="1">
                          <a:solidFill>
                            <a:schemeClr val="tx1"/>
                          </a:solidFill>
                          <a:effectLst/>
                          <a:latin typeface="+mn-lt"/>
                        </a:rPr>
                        <a:t>Hydrolubes</a:t>
                      </a:r>
                      <a:endParaRPr lang="en-US" sz="800" b="0" i="0" u="none" strike="noStrike">
                        <a:solidFill>
                          <a:schemeClr val="tx1"/>
                        </a:solidFill>
                        <a:effectLst/>
                        <a:latin typeface="+mn-lt"/>
                      </a:endParaRP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9.4</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9.4</a:t>
                      </a:r>
                    </a:p>
                  </a:txBody>
                  <a:tcPr marL="0" marR="0" marT="0" marB="0" anchor="ctr"/>
                </a:tc>
                <a:tc>
                  <a:txBody>
                    <a:bodyPr/>
                    <a:lstStyle/>
                    <a:p>
                      <a:pPr algn="ctr" fontAlgn="b">
                        <a:lnSpc>
                          <a:spcPct val="80000"/>
                        </a:lnSpc>
                      </a:pPr>
                      <a:r>
                        <a:rPr lang="en-US" sz="800" b="0" i="0" u="none" strike="noStrike" dirty="0">
                          <a:solidFill>
                            <a:schemeClr val="tx1"/>
                          </a:solidFill>
                          <a:effectLst/>
                          <a:latin typeface="+mn-lt"/>
                        </a:rPr>
                        <a:t>9.4</a:t>
                      </a:r>
                    </a:p>
                  </a:txBody>
                  <a:tcPr marL="0" marR="0" marT="0" marB="0" anchor="ctr"/>
                </a:tc>
                <a:extLst>
                  <a:ext uri="{0D108BD9-81ED-4DB2-BD59-A6C34878D82A}">
                    <a16:rowId xmlns:a16="http://schemas.microsoft.com/office/drawing/2014/main" val="1236279883"/>
                  </a:ext>
                </a:extLst>
              </a:tr>
              <a:tr h="119127">
                <a:tc>
                  <a:txBody>
                    <a:bodyPr/>
                    <a:lstStyle/>
                    <a:p>
                      <a:pPr algn="l" fontAlgn="ctr">
                        <a:lnSpc>
                          <a:spcPct val="80000"/>
                        </a:lnSpc>
                      </a:pPr>
                      <a:r>
                        <a:rPr lang="en-US" sz="800" b="0" i="0" u="none" strike="noStrike">
                          <a:solidFill>
                            <a:schemeClr val="tx1"/>
                          </a:solidFill>
                          <a:effectLst/>
                          <a:latin typeface="+mn-lt"/>
                        </a:rPr>
                        <a:t>Continental Petroleum Ltd.</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7.5</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7.5</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7.5</a:t>
                      </a:r>
                    </a:p>
                  </a:txBody>
                  <a:tcPr marL="0" marR="0" marT="0" marB="0" anchor="ctr"/>
                </a:tc>
                <a:extLst>
                  <a:ext uri="{0D108BD9-81ED-4DB2-BD59-A6C34878D82A}">
                    <a16:rowId xmlns:a16="http://schemas.microsoft.com/office/drawing/2014/main" val="4035802611"/>
                  </a:ext>
                </a:extLst>
              </a:tr>
              <a:tr h="119127">
                <a:tc>
                  <a:txBody>
                    <a:bodyPr/>
                    <a:lstStyle/>
                    <a:p>
                      <a:pPr algn="l" rtl="0" fontAlgn="ctr">
                        <a:lnSpc>
                          <a:spcPct val="80000"/>
                        </a:lnSpc>
                      </a:pPr>
                      <a:r>
                        <a:rPr lang="en-US" sz="800" b="0" i="0" u="none" strike="noStrike">
                          <a:solidFill>
                            <a:schemeClr val="tx1"/>
                          </a:solidFill>
                          <a:effectLst/>
                          <a:latin typeface="+mn-lt"/>
                        </a:rPr>
                        <a:t>Mazda Industrol</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6.5</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6.5</a:t>
                      </a:r>
                    </a:p>
                  </a:txBody>
                  <a:tcPr marL="0" marR="0" marT="0" marB="0" anchor="ctr"/>
                </a:tc>
                <a:tc>
                  <a:txBody>
                    <a:bodyPr/>
                    <a:lstStyle/>
                    <a:p>
                      <a:pPr algn="ctr" fontAlgn="b">
                        <a:lnSpc>
                          <a:spcPct val="80000"/>
                        </a:lnSpc>
                      </a:pPr>
                      <a:r>
                        <a:rPr lang="en-US" sz="800" b="0" i="0" u="none" strike="noStrike" dirty="0">
                          <a:solidFill>
                            <a:schemeClr val="tx1"/>
                          </a:solidFill>
                          <a:effectLst/>
                          <a:latin typeface="+mn-lt"/>
                        </a:rPr>
                        <a:t>6.5</a:t>
                      </a:r>
                    </a:p>
                  </a:txBody>
                  <a:tcPr marL="0" marR="0" marT="0" marB="0" anchor="ctr"/>
                </a:tc>
                <a:extLst>
                  <a:ext uri="{0D108BD9-81ED-4DB2-BD59-A6C34878D82A}">
                    <a16:rowId xmlns:a16="http://schemas.microsoft.com/office/drawing/2014/main" val="2382239671"/>
                  </a:ext>
                </a:extLst>
              </a:tr>
              <a:tr h="119127">
                <a:tc>
                  <a:txBody>
                    <a:bodyPr/>
                    <a:lstStyle/>
                    <a:p>
                      <a:pPr algn="l" rtl="0" fontAlgn="ctr">
                        <a:lnSpc>
                          <a:spcPct val="80000"/>
                        </a:lnSpc>
                      </a:pPr>
                      <a:r>
                        <a:rPr lang="en-US" sz="800" b="0" i="0" u="none" strike="noStrike">
                          <a:solidFill>
                            <a:schemeClr val="tx1"/>
                          </a:solidFill>
                          <a:effectLst/>
                          <a:latin typeface="+mn-lt"/>
                        </a:rPr>
                        <a:t>Bharat Oil Company</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3.9</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3.9</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3.9</a:t>
                      </a:r>
                    </a:p>
                  </a:txBody>
                  <a:tcPr marL="0" marR="0" marT="0" marB="0" anchor="ctr"/>
                </a:tc>
                <a:extLst>
                  <a:ext uri="{0D108BD9-81ED-4DB2-BD59-A6C34878D82A}">
                    <a16:rowId xmlns:a16="http://schemas.microsoft.com/office/drawing/2014/main" val="171816402"/>
                  </a:ext>
                </a:extLst>
              </a:tr>
              <a:tr h="119127">
                <a:tc>
                  <a:txBody>
                    <a:bodyPr/>
                    <a:lstStyle/>
                    <a:p>
                      <a:pPr algn="l" rtl="0" fontAlgn="b">
                        <a:lnSpc>
                          <a:spcPct val="80000"/>
                        </a:lnSpc>
                      </a:pPr>
                      <a:r>
                        <a:rPr lang="en-US" sz="800" b="0" i="0" u="none" strike="noStrike">
                          <a:solidFill>
                            <a:schemeClr val="tx1"/>
                          </a:solidFill>
                          <a:effectLst/>
                          <a:latin typeface="+mn-lt"/>
                        </a:rPr>
                        <a:t>Century Refineries-a</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5.9</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5.9</a:t>
                      </a:r>
                    </a:p>
                  </a:txBody>
                  <a:tcPr marL="0" marR="0" marT="0" marB="0" anchor="ctr"/>
                </a:tc>
                <a:tc>
                  <a:txBody>
                    <a:bodyPr/>
                    <a:lstStyle/>
                    <a:p>
                      <a:pPr algn="ctr" fontAlgn="b">
                        <a:lnSpc>
                          <a:spcPct val="80000"/>
                        </a:lnSpc>
                      </a:pPr>
                      <a:r>
                        <a:rPr lang="en-US" sz="800" b="0" i="0" u="none" strike="noStrike" dirty="0">
                          <a:solidFill>
                            <a:schemeClr val="tx1"/>
                          </a:solidFill>
                          <a:effectLst/>
                          <a:latin typeface="+mn-lt"/>
                        </a:rPr>
                        <a:t>5.9</a:t>
                      </a:r>
                    </a:p>
                  </a:txBody>
                  <a:tcPr marL="0" marR="0" marT="0" marB="0" anchor="ctr"/>
                </a:tc>
                <a:extLst>
                  <a:ext uri="{0D108BD9-81ED-4DB2-BD59-A6C34878D82A}">
                    <a16:rowId xmlns:a16="http://schemas.microsoft.com/office/drawing/2014/main" val="850319633"/>
                  </a:ext>
                </a:extLst>
              </a:tr>
              <a:tr h="119127">
                <a:tc>
                  <a:txBody>
                    <a:bodyPr/>
                    <a:lstStyle/>
                    <a:p>
                      <a:pPr algn="l" fontAlgn="ctr">
                        <a:lnSpc>
                          <a:spcPct val="80000"/>
                        </a:lnSpc>
                      </a:pPr>
                      <a:r>
                        <a:rPr lang="en-US" sz="800" b="0" i="0" u="none" strike="noStrike">
                          <a:solidFill>
                            <a:schemeClr val="tx1"/>
                          </a:solidFill>
                          <a:effectLst/>
                          <a:latin typeface="+mn-lt"/>
                        </a:rPr>
                        <a:t>Southern Refineries-a</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4.7</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4.7</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4.7</a:t>
                      </a:r>
                    </a:p>
                  </a:txBody>
                  <a:tcPr marL="0" marR="0" marT="0" marB="0" anchor="ctr"/>
                </a:tc>
                <a:extLst>
                  <a:ext uri="{0D108BD9-81ED-4DB2-BD59-A6C34878D82A}">
                    <a16:rowId xmlns:a16="http://schemas.microsoft.com/office/drawing/2014/main" val="1640954900"/>
                  </a:ext>
                </a:extLst>
              </a:tr>
              <a:tr h="119127">
                <a:tc>
                  <a:txBody>
                    <a:bodyPr/>
                    <a:lstStyle/>
                    <a:p>
                      <a:pPr algn="l" fontAlgn="ctr">
                        <a:lnSpc>
                          <a:spcPct val="80000"/>
                        </a:lnSpc>
                      </a:pPr>
                      <a:r>
                        <a:rPr lang="en-US" sz="800" b="0" i="0" u="none" strike="noStrike">
                          <a:solidFill>
                            <a:schemeClr val="tx1"/>
                          </a:solidFill>
                          <a:effectLst/>
                          <a:latin typeface="+mn-lt"/>
                        </a:rPr>
                        <a:t>Cee Jee Lubricants</a:t>
                      </a:r>
                    </a:p>
                  </a:txBody>
                  <a:tcPr marL="46800" marR="0" marT="0" marB="0" anchor="ctr"/>
                </a:tc>
                <a:tc>
                  <a:txBody>
                    <a:bodyPr/>
                    <a:lstStyle/>
                    <a:p>
                      <a:pPr algn="ctr" fontAlgn="b">
                        <a:lnSpc>
                          <a:spcPct val="80000"/>
                        </a:lnSpc>
                      </a:pPr>
                      <a:r>
                        <a:rPr lang="en-US" sz="800" b="0" i="0" u="none" strike="noStrike">
                          <a:solidFill>
                            <a:schemeClr val="tx1"/>
                          </a:solidFill>
                          <a:effectLst/>
                          <a:latin typeface="+mn-lt"/>
                        </a:rPr>
                        <a:t>4.7</a:t>
                      </a:r>
                    </a:p>
                  </a:txBody>
                  <a:tcPr marL="0" marR="0" marT="0" marB="0" anchor="ctr"/>
                </a:tc>
                <a:tc>
                  <a:txBody>
                    <a:bodyPr/>
                    <a:lstStyle/>
                    <a:p>
                      <a:pPr algn="ctr" fontAlgn="b">
                        <a:lnSpc>
                          <a:spcPct val="80000"/>
                        </a:lnSpc>
                      </a:pPr>
                      <a:r>
                        <a:rPr lang="en-US" sz="800" b="0" i="0" u="none" strike="noStrike">
                          <a:solidFill>
                            <a:schemeClr val="tx1"/>
                          </a:solidFill>
                          <a:effectLst/>
                          <a:latin typeface="+mn-lt"/>
                        </a:rPr>
                        <a:t>4.7</a:t>
                      </a:r>
                    </a:p>
                  </a:txBody>
                  <a:tcPr marL="0" marR="0" marT="0" marB="0" anchor="ctr"/>
                </a:tc>
                <a:tc>
                  <a:txBody>
                    <a:bodyPr/>
                    <a:lstStyle/>
                    <a:p>
                      <a:pPr algn="ctr" fontAlgn="b">
                        <a:lnSpc>
                          <a:spcPct val="80000"/>
                        </a:lnSpc>
                      </a:pPr>
                      <a:r>
                        <a:rPr lang="en-US" sz="800" b="0" i="0" u="none" strike="noStrike" dirty="0">
                          <a:solidFill>
                            <a:schemeClr val="tx1"/>
                          </a:solidFill>
                          <a:effectLst/>
                          <a:latin typeface="+mn-lt"/>
                        </a:rPr>
                        <a:t>4.7</a:t>
                      </a:r>
                    </a:p>
                  </a:txBody>
                  <a:tcPr marL="0" marR="0" marT="0" marB="0" anchor="ctr"/>
                </a:tc>
                <a:extLst>
                  <a:ext uri="{0D108BD9-81ED-4DB2-BD59-A6C34878D82A}">
                    <a16:rowId xmlns:a16="http://schemas.microsoft.com/office/drawing/2014/main" val="2749834654"/>
                  </a:ext>
                </a:extLst>
              </a:tr>
              <a:tr h="119127">
                <a:tc>
                  <a:txBody>
                    <a:bodyPr/>
                    <a:lstStyle/>
                    <a:p>
                      <a:pPr algn="l" rtl="0" fontAlgn="ctr">
                        <a:lnSpc>
                          <a:spcPct val="80000"/>
                        </a:lnSpc>
                      </a:pPr>
                      <a:r>
                        <a:rPr lang="en-US" sz="800" b="0" i="0" u="none" strike="noStrike">
                          <a:solidFill>
                            <a:srgbClr val="000000"/>
                          </a:solidFill>
                          <a:effectLst/>
                          <a:latin typeface="+mn-lt"/>
                        </a:rPr>
                        <a:t>IFP Petro Products (P) Ltd.</a:t>
                      </a:r>
                    </a:p>
                  </a:txBody>
                  <a:tcPr marL="46800" marR="0" marT="0" marB="0" anchor="ctr"/>
                </a:tc>
                <a:tc>
                  <a:txBody>
                    <a:bodyPr/>
                    <a:lstStyle/>
                    <a:p>
                      <a:pPr algn="ctr" fontAlgn="b">
                        <a:lnSpc>
                          <a:spcPct val="80000"/>
                        </a:lnSpc>
                      </a:pPr>
                      <a:r>
                        <a:rPr lang="en-US" sz="800" b="0" i="0" u="none" strike="noStrike">
                          <a:solidFill>
                            <a:srgbClr val="000000"/>
                          </a:solidFill>
                          <a:effectLst/>
                          <a:latin typeface="+mn-lt"/>
                        </a:rPr>
                        <a:t>3.9</a:t>
                      </a:r>
                    </a:p>
                  </a:txBody>
                  <a:tcPr marL="0" marR="0" marT="0" marB="0" anchor="ctr"/>
                </a:tc>
                <a:tc>
                  <a:txBody>
                    <a:bodyPr/>
                    <a:lstStyle/>
                    <a:p>
                      <a:pPr algn="ctr" fontAlgn="b">
                        <a:lnSpc>
                          <a:spcPct val="80000"/>
                        </a:lnSpc>
                      </a:pPr>
                      <a:r>
                        <a:rPr lang="en-US" sz="800" b="0" i="0" u="none" strike="noStrike">
                          <a:solidFill>
                            <a:srgbClr val="000000"/>
                          </a:solidFill>
                          <a:effectLst/>
                          <a:latin typeface="+mn-lt"/>
                        </a:rPr>
                        <a:t>3.9</a:t>
                      </a:r>
                    </a:p>
                  </a:txBody>
                  <a:tcPr marL="0" marR="0" marT="0" marB="0" anchor="ctr"/>
                </a:tc>
                <a:tc>
                  <a:txBody>
                    <a:bodyPr/>
                    <a:lstStyle/>
                    <a:p>
                      <a:pPr algn="ctr" fontAlgn="b">
                        <a:lnSpc>
                          <a:spcPct val="80000"/>
                        </a:lnSpc>
                      </a:pPr>
                      <a:r>
                        <a:rPr lang="en-US" sz="800" b="0" i="0" u="none" strike="noStrike" dirty="0">
                          <a:solidFill>
                            <a:srgbClr val="000000"/>
                          </a:solidFill>
                          <a:effectLst/>
                          <a:latin typeface="+mn-lt"/>
                        </a:rPr>
                        <a:t>3.9</a:t>
                      </a:r>
                    </a:p>
                  </a:txBody>
                  <a:tcPr marL="0" marR="0" marT="0" marB="0" anchor="ctr"/>
                </a:tc>
                <a:extLst>
                  <a:ext uri="{0D108BD9-81ED-4DB2-BD59-A6C34878D82A}">
                    <a16:rowId xmlns:a16="http://schemas.microsoft.com/office/drawing/2014/main" val="1698117897"/>
                  </a:ext>
                </a:extLst>
              </a:tr>
              <a:tr h="119127">
                <a:tc>
                  <a:txBody>
                    <a:bodyPr/>
                    <a:lstStyle/>
                    <a:p>
                      <a:pPr algn="l" rtl="0" fontAlgn="b">
                        <a:lnSpc>
                          <a:spcPct val="80000"/>
                        </a:lnSpc>
                      </a:pPr>
                      <a:r>
                        <a:rPr lang="en-US" sz="800" b="0" i="0" u="none" strike="noStrike">
                          <a:solidFill>
                            <a:srgbClr val="000000"/>
                          </a:solidFill>
                          <a:effectLst/>
                          <a:latin typeface="+mn-lt"/>
                        </a:rPr>
                        <a:t>Trimurti Enterprises</a:t>
                      </a:r>
                    </a:p>
                  </a:txBody>
                  <a:tcPr marL="46800" marR="0" marT="0" marB="0" anchor="ctr"/>
                </a:tc>
                <a:tc>
                  <a:txBody>
                    <a:bodyPr/>
                    <a:lstStyle/>
                    <a:p>
                      <a:pPr algn="ctr" fontAlgn="b">
                        <a:lnSpc>
                          <a:spcPct val="80000"/>
                        </a:lnSpc>
                      </a:pPr>
                      <a:r>
                        <a:rPr lang="en-US" sz="800" b="0" i="0" u="none" strike="noStrike">
                          <a:solidFill>
                            <a:srgbClr val="000000"/>
                          </a:solidFill>
                          <a:effectLst/>
                          <a:latin typeface="+mn-lt"/>
                        </a:rPr>
                        <a:t>0.7</a:t>
                      </a:r>
                    </a:p>
                  </a:txBody>
                  <a:tcPr marL="0" marR="0" marT="0" marB="0" anchor="ctr"/>
                </a:tc>
                <a:tc>
                  <a:txBody>
                    <a:bodyPr/>
                    <a:lstStyle/>
                    <a:p>
                      <a:pPr algn="ctr" fontAlgn="b">
                        <a:lnSpc>
                          <a:spcPct val="80000"/>
                        </a:lnSpc>
                      </a:pPr>
                      <a:r>
                        <a:rPr lang="en-US" sz="800" b="0" i="0" u="none" strike="noStrike">
                          <a:solidFill>
                            <a:srgbClr val="000000"/>
                          </a:solidFill>
                          <a:effectLst/>
                          <a:latin typeface="+mn-lt"/>
                        </a:rPr>
                        <a:t>0.7</a:t>
                      </a:r>
                    </a:p>
                  </a:txBody>
                  <a:tcPr marL="0" marR="0" marT="0" marB="0" anchor="ctr"/>
                </a:tc>
                <a:tc>
                  <a:txBody>
                    <a:bodyPr/>
                    <a:lstStyle/>
                    <a:p>
                      <a:pPr algn="ctr" fontAlgn="b">
                        <a:lnSpc>
                          <a:spcPct val="80000"/>
                        </a:lnSpc>
                      </a:pPr>
                      <a:r>
                        <a:rPr lang="en-US" sz="800" b="0" i="0" u="none" strike="noStrike" dirty="0">
                          <a:solidFill>
                            <a:srgbClr val="000000"/>
                          </a:solidFill>
                          <a:effectLst/>
                          <a:latin typeface="+mn-lt"/>
                        </a:rPr>
                        <a:t>0.7</a:t>
                      </a:r>
                    </a:p>
                  </a:txBody>
                  <a:tcPr marL="0" marR="0" marT="0" marB="0" anchor="ctr"/>
                </a:tc>
                <a:extLst>
                  <a:ext uri="{0D108BD9-81ED-4DB2-BD59-A6C34878D82A}">
                    <a16:rowId xmlns:a16="http://schemas.microsoft.com/office/drawing/2014/main" val="878626286"/>
                  </a:ext>
                </a:extLst>
              </a:tr>
              <a:tr h="119127">
                <a:tc>
                  <a:txBody>
                    <a:bodyPr/>
                    <a:lstStyle/>
                    <a:p>
                      <a:pPr algn="l" rtl="0" fontAlgn="b">
                        <a:lnSpc>
                          <a:spcPct val="80000"/>
                        </a:lnSpc>
                      </a:pPr>
                      <a:r>
                        <a:rPr lang="en-US" sz="800" b="1" i="0" u="none" strike="noStrike">
                          <a:solidFill>
                            <a:srgbClr val="000000"/>
                          </a:solidFill>
                          <a:effectLst/>
                          <a:latin typeface="+mn-lt"/>
                        </a:rPr>
                        <a:t>Total</a:t>
                      </a:r>
                    </a:p>
                  </a:txBody>
                  <a:tcPr marL="46800" marR="0" marT="0" marB="0" anchor="ctr"/>
                </a:tc>
                <a:tc>
                  <a:txBody>
                    <a:bodyP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mn-lt"/>
                          <a:ea typeface="+mn-ea"/>
                          <a:cs typeface="+mn-cs"/>
                        </a:rPr>
                        <a:t>117.1-b</a:t>
                      </a:r>
                    </a:p>
                  </a:txBody>
                  <a:tcPr marL="0" marR="0" marT="0" marB="0" anchor="ctr"/>
                </a:tc>
                <a:tc>
                  <a:txBody>
                    <a:bodyP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mn-lt"/>
                          <a:ea typeface="+mn-ea"/>
                          <a:cs typeface="+mn-cs"/>
                        </a:rPr>
                        <a:t>117.1-b</a:t>
                      </a:r>
                    </a:p>
                  </a:txBody>
                  <a:tcPr marL="0" marR="0" marT="0" marB="0" anchor="ctr"/>
                </a:tc>
                <a:tc>
                  <a:txBody>
                    <a:bodyP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mn-lt"/>
                          <a:ea typeface="+mn-ea"/>
                          <a:cs typeface="+mn-cs"/>
                        </a:rPr>
                        <a:t>117.1-b</a:t>
                      </a:r>
                    </a:p>
                  </a:txBody>
                  <a:tcPr marL="0" marR="0" marT="0" marB="0" anchor="ctr"/>
                </a:tc>
                <a:extLst>
                  <a:ext uri="{0D108BD9-81ED-4DB2-BD59-A6C34878D82A}">
                    <a16:rowId xmlns:a16="http://schemas.microsoft.com/office/drawing/2014/main" val="1759008958"/>
                  </a:ext>
                </a:extLst>
              </a:tr>
              <a:tr h="290890">
                <a:tc gridSpan="4">
                  <a: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800" b="0" dirty="0">
                          <a:solidFill>
                            <a:schemeClr val="tx1"/>
                          </a:solidFill>
                          <a:effectLst/>
                          <a:latin typeface="+mn-lt"/>
                          <a:ea typeface="Calibri" panose="020F0502020204030204" pitchFamily="34" charset="0"/>
                          <a:cs typeface="Calibri" panose="020F0502020204030204" pitchFamily="34" charset="0"/>
                        </a:rPr>
                        <a:t>a- Not operating currently, however, may resume in the future.</a:t>
                      </a:r>
                    </a:p>
                    <a:p>
                      <a:pPr marL="0" marR="0" lvl="0" indent="0" algn="l" defTabSz="914400" rtl="0" eaLnBrk="1" fontAlgn="auto" latinLnBrk="0" hangingPunct="1">
                        <a:lnSpc>
                          <a:spcPct val="80000"/>
                        </a:lnSpc>
                        <a:spcBef>
                          <a:spcPts val="0"/>
                        </a:spcBef>
                        <a:spcAft>
                          <a:spcPts val="0"/>
                        </a:spcAft>
                        <a:buClrTx/>
                        <a:buSzTx/>
                        <a:buFontTx/>
                        <a:buNone/>
                        <a:tabLst/>
                        <a:defRPr/>
                      </a:pPr>
                      <a:r>
                        <a:rPr lang="en-US" sz="800" b="0" dirty="0">
                          <a:solidFill>
                            <a:schemeClr val="tx1"/>
                          </a:solidFill>
                          <a:effectLst/>
                          <a:latin typeface="+mn-lt"/>
                          <a:ea typeface="Calibri" panose="020F0502020204030204" pitchFamily="34" charset="0"/>
                          <a:cs typeface="Calibri" panose="020F0502020204030204" pitchFamily="34" charset="0"/>
                        </a:rPr>
                        <a:t>b- The table shows used oil feed capacity of few selected re-refiners in India.</a:t>
                      </a:r>
                    </a:p>
                  </a:txBody>
                  <a:tcPr marL="46800" marR="0" marT="0" marB="0" anchor="ctr"/>
                </a:tc>
                <a:tc hMerge="1">
                  <a:txBody>
                    <a:bodyPr/>
                    <a:lstStyle/>
                    <a:p>
                      <a:pPr algn="ctr"/>
                      <a:endParaRPr lang="en-US" sz="900" b="1">
                        <a:solidFill>
                          <a:schemeClr val="tx1"/>
                        </a:solidFill>
                        <a:highlight>
                          <a:srgbClr val="00FF00"/>
                        </a:highlight>
                        <a:latin typeface="Lucida Sans" panose="020B0602030504020204" pitchFamily="34" charset="0"/>
                      </a:endParaRPr>
                    </a:p>
                  </a:txBody>
                  <a:tcPr marL="46800" marR="0" marT="0" marB="0" anchor="ctr"/>
                </a:tc>
                <a:tc hMerge="1">
                  <a:txBody>
                    <a:bodyPr/>
                    <a:lstStyle/>
                    <a:p>
                      <a:pPr algn="l" rtl="0" fontAlgn="b"/>
                      <a:endParaRPr lang="en-US" sz="1100" b="0" i="0" u="none" strike="noStrike">
                        <a:solidFill>
                          <a:srgbClr val="000000"/>
                        </a:solidFill>
                        <a:effectLst/>
                        <a:latin typeface="Calibri" panose="020F0502020204030204" pitchFamily="34" charset="0"/>
                      </a:endParaRPr>
                    </a:p>
                  </a:txBody>
                  <a:tcPr marL="0" marR="0" marT="0" marB="0" anchor="b"/>
                </a:tc>
                <a:tc hMerge="1">
                  <a:txBody>
                    <a:bodyPr/>
                    <a:lstStyle/>
                    <a:p>
                      <a:pPr algn="l" rtl="0" fontAlgn="b"/>
                      <a:endParaRPr lang="en-US" sz="11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75623510"/>
                  </a:ext>
                </a:extLst>
              </a:tr>
            </a:tbl>
          </a:graphicData>
        </a:graphic>
      </p:graphicFrame>
      <p:cxnSp>
        <p:nvCxnSpPr>
          <p:cNvPr id="12" name="Straight Connector 11">
            <a:extLst>
              <a:ext uri="{FF2B5EF4-FFF2-40B4-BE49-F238E27FC236}">
                <a16:creationId xmlns:a16="http://schemas.microsoft.com/office/drawing/2014/main" id="{4426A9E5-C0E7-4254-BD6B-3E7168AD8427}"/>
              </a:ext>
            </a:extLst>
          </p:cNvPr>
          <p:cNvCxnSpPr>
            <a:cxnSpLocks/>
          </p:cNvCxnSpPr>
          <p:nvPr/>
        </p:nvCxnSpPr>
        <p:spPr>
          <a:xfrm>
            <a:off x="336000" y="3471711"/>
            <a:ext cx="11520000"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E0A25AC-D715-43F6-A32B-77E789D625BE}"/>
              </a:ext>
            </a:extLst>
          </p:cNvPr>
          <p:cNvCxnSpPr>
            <a:cxnSpLocks/>
          </p:cNvCxnSpPr>
          <p:nvPr/>
        </p:nvCxnSpPr>
        <p:spPr>
          <a:xfrm>
            <a:off x="8173261" y="107788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AC580D-DB94-438B-8796-4C3F1E5D5419}"/>
              </a:ext>
            </a:extLst>
          </p:cNvPr>
          <p:cNvCxnSpPr>
            <a:cxnSpLocks/>
          </p:cNvCxnSpPr>
          <p:nvPr/>
        </p:nvCxnSpPr>
        <p:spPr>
          <a:xfrm>
            <a:off x="4124084" y="103978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28297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Economic Background</a:t>
            </a:r>
          </a:p>
        </p:txBody>
      </p:sp>
      <p:sp>
        <p:nvSpPr>
          <p:cNvPr id="3" name="Content Placeholder 2">
            <a:extLst>
              <a:ext uri="{FF2B5EF4-FFF2-40B4-BE49-F238E27FC236}">
                <a16:creationId xmlns:a16="http://schemas.microsoft.com/office/drawing/2014/main" id="{408CBD2E-53F2-41AA-87CC-96EA485BFA33}"/>
              </a:ext>
            </a:extLst>
          </p:cNvPr>
          <p:cNvSpPr>
            <a:spLocks noGrp="1"/>
          </p:cNvSpPr>
          <p:nvPr>
            <p:ph sz="quarter" idx="16"/>
          </p:nvPr>
        </p:nvSpPr>
        <p:spPr>
          <a:xfrm>
            <a:off x="569395" y="944901"/>
            <a:ext cx="5258360" cy="4944302"/>
          </a:xfrm>
        </p:spPr>
        <p:txBody>
          <a:bodyPr/>
          <a:lstStyle/>
          <a:p>
            <a:pPr>
              <a:spcAft>
                <a:spcPts val="600"/>
              </a:spcAft>
            </a:pPr>
            <a:r>
              <a:rPr lang="en-US" dirty="0">
                <a:latin typeface="Lucida Sans" panose="020B0602030504020204" pitchFamily="34" charset="0"/>
              </a:rPr>
              <a:t>The economy of the country is characterized as a middle-income</a:t>
            </a:r>
            <a:r>
              <a:rPr lang="en-US" dirty="0"/>
              <a:t> </a:t>
            </a:r>
            <a:r>
              <a:rPr lang="en-US" dirty="0">
                <a:latin typeface="Lucida Sans" panose="020B0602030504020204" pitchFamily="34" charset="0"/>
              </a:rPr>
              <a:t>developing market economy. </a:t>
            </a:r>
            <a:r>
              <a:rPr lang="en-US" dirty="0"/>
              <a:t>In 2020, India slipped to sixth largest economy from </a:t>
            </a:r>
            <a:r>
              <a:rPr lang="en-US" dirty="0">
                <a:latin typeface="Lucida Sans" panose="020B0602030504020204" pitchFamily="34" charset="0"/>
              </a:rPr>
              <a:t>fifth position in 2019, largely due to the impact of COVID-19 on the economy in 2020. </a:t>
            </a:r>
          </a:p>
          <a:p>
            <a:pPr lvl="1">
              <a:spcAft>
                <a:spcPts val="600"/>
              </a:spcAft>
            </a:pPr>
            <a:r>
              <a:rPr lang="en-US" dirty="0">
                <a:latin typeface="Lucida Sans" panose="020B0602030504020204" pitchFamily="34" charset="0"/>
              </a:rPr>
              <a:t>The country's GDP growth has been amongst the highest in the world in the last decade by achieving a </a:t>
            </a:r>
            <a:r>
              <a:rPr lang="en-US" dirty="0"/>
              <a:t>CAGR of 7.1% during 2009 to 2019. </a:t>
            </a:r>
            <a:r>
              <a:rPr lang="en-US" dirty="0">
                <a:latin typeface="Lucida Sans" panose="020B0602030504020204" pitchFamily="34" charset="0"/>
              </a:rPr>
              <a:t>India was among the fastest-growing major economies in the world in 2019; </a:t>
            </a:r>
            <a:r>
              <a:rPr lang="en-US" dirty="0"/>
              <a:t>however, the GDP </a:t>
            </a:r>
            <a:r>
              <a:rPr lang="en-US" dirty="0">
                <a:latin typeface="Lucida Sans" panose="020B0602030504020204" pitchFamily="34" charset="0"/>
              </a:rPr>
              <a:t>declined </a:t>
            </a:r>
            <a:r>
              <a:rPr lang="en-US" dirty="0"/>
              <a:t>due to COVID-19 pandemic in 2020. </a:t>
            </a:r>
          </a:p>
          <a:p>
            <a:pPr>
              <a:spcAft>
                <a:spcPts val="600"/>
              </a:spcAft>
            </a:pPr>
            <a:r>
              <a:rPr lang="en-US" dirty="0"/>
              <a:t>According to International Monetary Fund (IMF), the country’s GDP contracted by 7.3% in 2020. The first half of 2020 witnessed sharp decline due to lockdown to prevent the spread of COVID-19 leading to adverse impact on business activities. The economy recovered in the second half of 2020 due to easing of lockdown and increased sales due to pent-up demand. </a:t>
            </a:r>
          </a:p>
          <a:p>
            <a:pPr lvl="1">
              <a:spcAft>
                <a:spcPts val="600"/>
              </a:spcAft>
            </a:pPr>
            <a:r>
              <a:rPr lang="en-US" dirty="0"/>
              <a:t>Import and exports activities which were down during the first half of 2020 witnessed gradual recovery with economic activity rebounding in the country in the second half of 2020. However, at an overall level, agriculture was the only sector which grew in 2020. The manufacturing and the services sectors witnessed decline in the same year. Being under essential services, agriculture activities such as rabi harvesting and kharif sowing remained unaffected amid the COVID-19-induced restrictions and lockdowns. </a:t>
            </a:r>
          </a:p>
          <a:p>
            <a:pPr>
              <a:spcAft>
                <a:spcPts val="600"/>
              </a:spcAft>
            </a:pPr>
            <a:r>
              <a:rPr lang="en-US" dirty="0"/>
              <a:t>The Indian economy bounced back in the first quarter of 2021. According to the Ministry of Statistics &amp; Programme Implementation, GDP at constant prices registered growth of 24.8% in Q1 2021 as compared to GDP in Q1 2020.</a:t>
            </a:r>
          </a:p>
        </p:txBody>
      </p:sp>
      <p:sp>
        <p:nvSpPr>
          <p:cNvPr id="4" name="Content Placeholder 3">
            <a:extLst>
              <a:ext uri="{FF2B5EF4-FFF2-40B4-BE49-F238E27FC236}">
                <a16:creationId xmlns:a16="http://schemas.microsoft.com/office/drawing/2014/main" id="{18E12F2F-72AB-4547-B817-46F71AD96637}"/>
              </a:ext>
            </a:extLst>
          </p:cNvPr>
          <p:cNvSpPr>
            <a:spLocks noGrp="1"/>
          </p:cNvSpPr>
          <p:nvPr>
            <p:ph sz="quarter" idx="17"/>
          </p:nvPr>
        </p:nvSpPr>
        <p:spPr>
          <a:xfrm>
            <a:off x="6096000" y="944902"/>
            <a:ext cx="5994400" cy="2920671"/>
          </a:xfrm>
        </p:spPr>
        <p:txBody>
          <a:bodyPr/>
          <a:lstStyle/>
          <a:p>
            <a:pPr lvl="1"/>
            <a:r>
              <a:rPr lang="en-US" dirty="0"/>
              <a:t>However, the situation again changed in the second quarter due to the second COVID-19 wave that the country experienced in 2021. The second COVID-19 wave impacted all the sectors of economy including the agriculture sector as rural areas were also affected this time.</a:t>
            </a:r>
          </a:p>
          <a:p>
            <a:pPr lvl="1">
              <a:spcAft>
                <a:spcPts val="600"/>
              </a:spcAft>
            </a:pPr>
            <a:r>
              <a:rPr lang="en-US" dirty="0"/>
              <a:t>The second COVID-19 wave receded by July 2021 and the restrictions were eased. As a result, the economic activity resumed. Continued normalization in economic activity along with strong rebound in domestic consumer demand as well as export activities in second half of 2021 is leading to economic recovery in 2021. </a:t>
            </a:r>
          </a:p>
          <a:p>
            <a:pPr>
              <a:spcAft>
                <a:spcPts val="600"/>
              </a:spcAft>
            </a:pPr>
            <a:r>
              <a:rPr lang="en-US" sz="900" dirty="0"/>
              <a:t>According to the IMF’s World Economic Outlook October 2021 estimates, real GDP growth is expected to be around 9.5% for India in 2021. Strong rebound in manufacturing activities, push to infrastructure investments, and recovery in consumer demand and exports are some of the factors that will drive the growth in the Indian economy over the next few years.</a:t>
            </a:r>
          </a:p>
          <a:p>
            <a:endParaRPr lang="en-US" dirty="0">
              <a:highlight>
                <a:srgbClr val="00FF00"/>
              </a:highlight>
            </a:endParaRPr>
          </a:p>
          <a:p>
            <a:endParaRPr lang="en-US" dirty="0"/>
          </a:p>
        </p:txBody>
      </p:sp>
      <p:graphicFrame>
        <p:nvGraphicFramePr>
          <p:cNvPr id="9" name="Table 3">
            <a:extLst>
              <a:ext uri="{FF2B5EF4-FFF2-40B4-BE49-F238E27FC236}">
                <a16:creationId xmlns:a16="http://schemas.microsoft.com/office/drawing/2014/main" id="{B0771042-3A48-4F0C-9F15-02336B00BDB4}"/>
              </a:ext>
            </a:extLst>
          </p:cNvPr>
          <p:cNvGraphicFramePr>
            <a:graphicFrameLocks noGrp="1"/>
          </p:cNvGraphicFramePr>
          <p:nvPr/>
        </p:nvGraphicFramePr>
        <p:xfrm>
          <a:off x="6364247" y="3429000"/>
          <a:ext cx="5577702" cy="3016094"/>
        </p:xfrm>
        <a:graphic>
          <a:graphicData uri="http://schemas.openxmlformats.org/drawingml/2006/table">
            <a:tbl>
              <a:tblPr firstRow="1">
                <a:tableStyleId>{5C22544A-7EE6-4342-B048-85BDC9FD1C3A}</a:tableStyleId>
              </a:tblPr>
              <a:tblGrid>
                <a:gridCol w="2628900">
                  <a:extLst>
                    <a:ext uri="{9D8B030D-6E8A-4147-A177-3AD203B41FA5}">
                      <a16:colId xmlns:a16="http://schemas.microsoft.com/office/drawing/2014/main" val="3179253707"/>
                    </a:ext>
                  </a:extLst>
                </a:gridCol>
                <a:gridCol w="922580">
                  <a:extLst>
                    <a:ext uri="{9D8B030D-6E8A-4147-A177-3AD203B41FA5}">
                      <a16:colId xmlns:a16="http://schemas.microsoft.com/office/drawing/2014/main" val="2331960324"/>
                    </a:ext>
                  </a:extLst>
                </a:gridCol>
                <a:gridCol w="2026222">
                  <a:extLst>
                    <a:ext uri="{9D8B030D-6E8A-4147-A177-3AD203B41FA5}">
                      <a16:colId xmlns:a16="http://schemas.microsoft.com/office/drawing/2014/main" val="2517212798"/>
                    </a:ext>
                  </a:extLst>
                </a:gridCol>
              </a:tblGrid>
              <a:tr h="257393">
                <a:tc gridSpan="3">
                  <a:txBody>
                    <a:bodyPr/>
                    <a:lstStyle/>
                    <a:p>
                      <a:r>
                        <a:rPr lang="en-US" sz="900" dirty="0">
                          <a:latin typeface="+mn-lt"/>
                        </a:rPr>
                        <a:t>SELECTED ECONOMIC CHARACTERISTICS OF INDIA,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09768">
                <a:tc>
                  <a:txBody>
                    <a:bodyPr/>
                    <a:lstStyle/>
                    <a:p>
                      <a:r>
                        <a:rPr lang="en-US" sz="900" b="1" dirty="0">
                          <a:solidFill>
                            <a:schemeClr val="tx1"/>
                          </a:solidFill>
                          <a:latin typeface="+mn-lt"/>
                        </a:rPr>
                        <a:t>KEY INDICATOR</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extLst>
                  <a:ext uri="{0D108BD9-81ED-4DB2-BD59-A6C34878D82A}">
                    <a16:rowId xmlns:a16="http://schemas.microsoft.com/office/drawing/2014/main" val="4149384710"/>
                  </a:ext>
                </a:extLst>
              </a:tr>
              <a:tr h="209768">
                <a:tc>
                  <a:txBody>
                    <a:bodyPr/>
                    <a:lstStyle/>
                    <a:p>
                      <a:pPr algn="l">
                        <a:spcBef>
                          <a:spcPts val="200"/>
                        </a:spcBef>
                        <a:spcAft>
                          <a:spcPts val="200"/>
                        </a:spcAft>
                      </a:pPr>
                      <a:r>
                        <a:rPr lang="en-US" sz="900" b="0" dirty="0">
                          <a:solidFill>
                            <a:schemeClr val="tx1"/>
                          </a:solidFill>
                          <a:effectLst/>
                          <a:latin typeface="+mn-lt"/>
                          <a:ea typeface="Calibri" panose="020F0502020204030204" pitchFamily="34" charset="0"/>
                          <a:cs typeface="Calibri" panose="020F0502020204030204" pitchFamily="34" charset="0"/>
                        </a:rPr>
                        <a:t>Population (million)</a:t>
                      </a:r>
                      <a:endParaRPr lang="en-IN"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1,378.6</a:t>
                      </a:r>
                    </a:p>
                  </a:txBody>
                  <a:tcPr marL="45720" marR="45720" anchor="ctr"/>
                </a:tc>
                <a:tc>
                  <a:txBody>
                    <a:bodyPr/>
                    <a:lstStyle/>
                    <a:p>
                      <a:pPr algn="ctr"/>
                      <a:r>
                        <a:rPr lang="en-US" sz="900" dirty="0">
                          <a:solidFill>
                            <a:schemeClr val="tx1"/>
                          </a:solidFill>
                          <a:latin typeface="+mn-lt"/>
                        </a:rPr>
                        <a:t>1,389.4 (October 2021 estimate)</a:t>
                      </a:r>
                    </a:p>
                  </a:txBody>
                  <a:tcPr marL="45720" marR="45720" anchor="ctr"/>
                </a:tc>
                <a:extLst>
                  <a:ext uri="{0D108BD9-81ED-4DB2-BD59-A6C34878D82A}">
                    <a16:rowId xmlns:a16="http://schemas.microsoft.com/office/drawing/2014/main" val="1557228252"/>
                  </a:ext>
                </a:extLst>
              </a:tr>
              <a:tr h="20976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GDP at current prices (USD trillion)</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2.66</a:t>
                      </a:r>
                    </a:p>
                  </a:txBody>
                  <a:tcPr marL="45720" marR="45720" anchor="ctr"/>
                </a:tc>
                <a:tc>
                  <a:txBody>
                    <a:bodyPr/>
                    <a:lstStyle/>
                    <a:p>
                      <a:pPr algn="ctr"/>
                      <a:r>
                        <a:rPr lang="en-US" sz="900" dirty="0">
                          <a:solidFill>
                            <a:schemeClr val="tx1"/>
                          </a:solidFill>
                          <a:latin typeface="+mn-lt"/>
                        </a:rPr>
                        <a:t>2.95 (October 2021 estimate)</a:t>
                      </a:r>
                    </a:p>
                  </a:txBody>
                  <a:tcPr marL="45720" marR="45720" anchor="ctr"/>
                </a:tc>
                <a:extLst>
                  <a:ext uri="{0D108BD9-81ED-4DB2-BD59-A6C34878D82A}">
                    <a16:rowId xmlns:a16="http://schemas.microsoft.com/office/drawing/2014/main" val="1187709248"/>
                  </a:ext>
                </a:extLst>
              </a:tr>
              <a:tr h="20976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GDP per capita, current prices (USD Thousand)</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1.93</a:t>
                      </a:r>
                    </a:p>
                  </a:txBody>
                  <a:tcPr marL="45720" marR="45720" anchor="ctr"/>
                </a:tc>
                <a:tc>
                  <a:txBody>
                    <a:bodyPr/>
                    <a:lstStyle/>
                    <a:p>
                      <a:pPr algn="ctr"/>
                      <a:r>
                        <a:rPr lang="en-US" sz="900" dirty="0">
                          <a:solidFill>
                            <a:schemeClr val="tx1"/>
                          </a:solidFill>
                          <a:latin typeface="+mn-lt"/>
                        </a:rPr>
                        <a:t>2.12 (October 2021 estimate)</a:t>
                      </a:r>
                    </a:p>
                  </a:txBody>
                  <a:tcPr marL="45720" marR="45720" anchor="ctr"/>
                </a:tc>
                <a:extLst>
                  <a:ext uri="{0D108BD9-81ED-4DB2-BD59-A6C34878D82A}">
                    <a16:rowId xmlns:a16="http://schemas.microsoft.com/office/drawing/2014/main" val="1529696452"/>
                  </a:ext>
                </a:extLst>
              </a:tr>
              <a:tr h="251721">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GDP growth rate, constant prices (annual % change)</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(7.3)</a:t>
                      </a:r>
                    </a:p>
                  </a:txBody>
                  <a:tcPr marL="45720" marR="45720" anchor="ctr"/>
                </a:tc>
                <a:tc>
                  <a:txBody>
                    <a:bodyPr/>
                    <a:lstStyle/>
                    <a:p>
                      <a:pPr algn="ctr"/>
                      <a:r>
                        <a:rPr lang="en-US" sz="900" dirty="0">
                          <a:solidFill>
                            <a:schemeClr val="tx1"/>
                          </a:solidFill>
                          <a:latin typeface="+mn-lt"/>
                        </a:rPr>
                        <a:t>9.5 (October 2021 estimate)</a:t>
                      </a:r>
                    </a:p>
                  </a:txBody>
                  <a:tcPr marL="45720" marR="45720" anchor="ctr"/>
                </a:tc>
                <a:extLst>
                  <a:ext uri="{0D108BD9-81ED-4DB2-BD59-A6C34878D82A}">
                    <a16:rowId xmlns:a16="http://schemas.microsoft.com/office/drawing/2014/main" val="1996132547"/>
                  </a:ext>
                </a:extLst>
              </a:tr>
              <a:tr h="251721">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Inflation, average consumer prices (annual % change)</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6.2</a:t>
                      </a:r>
                    </a:p>
                  </a:txBody>
                  <a:tcPr marL="45720" marR="45720" anchor="ctr"/>
                </a:tc>
                <a:tc>
                  <a:txBody>
                    <a:bodyPr/>
                    <a:lstStyle/>
                    <a:p>
                      <a:pPr algn="ctr"/>
                      <a:r>
                        <a:rPr lang="en-US" sz="900" dirty="0">
                          <a:solidFill>
                            <a:schemeClr val="tx1"/>
                          </a:solidFill>
                          <a:latin typeface="+mn-lt"/>
                        </a:rPr>
                        <a:t>4.9 (October 2021 estimate)</a:t>
                      </a:r>
                    </a:p>
                  </a:txBody>
                  <a:tcPr marL="45720" marR="45720" anchor="ctr"/>
                </a:tc>
                <a:extLst>
                  <a:ext uri="{0D108BD9-81ED-4DB2-BD59-A6C34878D82A}">
                    <a16:rowId xmlns:a16="http://schemas.microsoft.com/office/drawing/2014/main" val="1640954900"/>
                  </a:ext>
                </a:extLst>
              </a:tr>
              <a:tr h="209768">
                <a:tc>
                  <a:txBody>
                    <a:bodyPr/>
                    <a:lstStyle/>
                    <a:p>
                      <a:pPr algn="l">
                        <a:spcBef>
                          <a:spcPts val="200"/>
                        </a:spcBef>
                        <a:spcAft>
                          <a:spcPts val="200"/>
                        </a:spcAft>
                      </a:pPr>
                      <a:r>
                        <a:rPr lang="en-IN" sz="900" b="1" dirty="0">
                          <a:effectLst/>
                          <a:latin typeface="+mn-lt"/>
                          <a:ea typeface="Calibri" panose="020F0502020204030204" pitchFamily="34" charset="0"/>
                          <a:cs typeface="Times New Roman" panose="02020603050405020304" pitchFamily="18" charset="0"/>
                        </a:rPr>
                        <a:t>Share in Real GDP (%)</a:t>
                      </a:r>
                    </a:p>
                  </a:txBody>
                  <a:tcPr marL="73025" marR="73025" marT="0" marB="0" anchor="ctr"/>
                </a:tc>
                <a:tc>
                  <a:txBody>
                    <a:bodyPr/>
                    <a:lstStyle/>
                    <a:p>
                      <a:pPr algn="ctr"/>
                      <a:endParaRPr lang="en-US" sz="900" dirty="0">
                        <a:solidFill>
                          <a:schemeClr val="tx1"/>
                        </a:solidFill>
                        <a:latin typeface="+mn-lt"/>
                      </a:endParaRPr>
                    </a:p>
                  </a:txBody>
                  <a:tcPr marL="45720" marR="45720" anchor="ctr"/>
                </a:tc>
                <a:tc>
                  <a:txBody>
                    <a:bodyPr/>
                    <a:lstStyle/>
                    <a:p>
                      <a:pPr algn="ctr"/>
                      <a:endParaRPr lang="en-US" sz="900" dirty="0">
                        <a:solidFill>
                          <a:schemeClr val="tx1"/>
                        </a:solidFill>
                        <a:latin typeface="+mn-lt"/>
                      </a:endParaRPr>
                    </a:p>
                  </a:txBody>
                  <a:tcPr marL="45720" marR="45720" anchor="ctr"/>
                </a:tc>
                <a:extLst>
                  <a:ext uri="{0D108BD9-81ED-4DB2-BD59-A6C34878D82A}">
                    <a16:rowId xmlns:a16="http://schemas.microsoft.com/office/drawing/2014/main" val="3753679206"/>
                  </a:ext>
                </a:extLst>
              </a:tr>
              <a:tr h="209768">
                <a:tc>
                  <a:txBody>
                    <a:bodyPr/>
                    <a:lstStyle/>
                    <a:p>
                      <a:pPr algn="l">
                        <a:spcBef>
                          <a:spcPts val="200"/>
                        </a:spcBef>
                        <a:spcAft>
                          <a:spcPts val="200"/>
                        </a:spcAft>
                      </a:pPr>
                      <a:r>
                        <a:rPr lang="en-US" sz="900" b="0" dirty="0">
                          <a:solidFill>
                            <a:schemeClr val="tx1"/>
                          </a:solidFill>
                          <a:effectLst/>
                          <a:latin typeface="+mn-lt"/>
                          <a:ea typeface="Calibri" panose="020F0502020204030204" pitchFamily="34" charset="0"/>
                          <a:cs typeface="Calibri" panose="020F0502020204030204" pitchFamily="34" charset="0"/>
                        </a:rPr>
                        <a:t>Services (%)</a:t>
                      </a:r>
                      <a:endParaRPr lang="en-IN"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55.3</a:t>
                      </a:r>
                    </a:p>
                  </a:txBody>
                  <a:tcPr marL="45720" marR="45720" anchor="ctr"/>
                </a:tc>
                <a:tc>
                  <a:txBody>
                    <a:bodyPr/>
                    <a:lstStyle/>
                    <a:p>
                      <a:pPr algn="ctr"/>
                      <a:r>
                        <a:rPr lang="en-US" sz="900" dirty="0">
                          <a:solidFill>
                            <a:schemeClr val="tx1"/>
                          </a:solidFill>
                          <a:latin typeface="+mn-lt"/>
                        </a:rPr>
                        <a:t>55.3</a:t>
                      </a:r>
                    </a:p>
                  </a:txBody>
                  <a:tcPr marL="45720" marR="45720" anchor="ctr"/>
                </a:tc>
                <a:extLst>
                  <a:ext uri="{0D108BD9-81ED-4DB2-BD59-A6C34878D82A}">
                    <a16:rowId xmlns:a16="http://schemas.microsoft.com/office/drawing/2014/main" val="3134077448"/>
                  </a:ext>
                </a:extLst>
              </a:tr>
              <a:tr h="20976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Industry (%)</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25.9</a:t>
                      </a:r>
                    </a:p>
                  </a:txBody>
                  <a:tcPr marL="45720" marR="45720" anchor="ctr"/>
                </a:tc>
                <a:tc>
                  <a:txBody>
                    <a:bodyPr/>
                    <a:lstStyle/>
                    <a:p>
                      <a:pPr algn="ctr"/>
                      <a:r>
                        <a:rPr lang="en-US" sz="900" dirty="0">
                          <a:solidFill>
                            <a:schemeClr val="tx1"/>
                          </a:solidFill>
                          <a:latin typeface="+mn-lt"/>
                        </a:rPr>
                        <a:t>25.9</a:t>
                      </a:r>
                    </a:p>
                  </a:txBody>
                  <a:tcPr marL="45720" marR="45720" anchor="ctr"/>
                </a:tc>
                <a:extLst>
                  <a:ext uri="{0D108BD9-81ED-4DB2-BD59-A6C34878D82A}">
                    <a16:rowId xmlns:a16="http://schemas.microsoft.com/office/drawing/2014/main" val="1032216647"/>
                  </a:ext>
                </a:extLst>
              </a:tr>
              <a:tr h="20976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Agriculture (%)</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20.1</a:t>
                      </a:r>
                    </a:p>
                  </a:txBody>
                  <a:tcPr marL="45720" marR="45720" anchor="ctr"/>
                </a:tc>
                <a:tc>
                  <a:txBody>
                    <a:bodyPr/>
                    <a:lstStyle/>
                    <a:p>
                      <a:pPr algn="ctr"/>
                      <a:r>
                        <a:rPr lang="en-US" sz="900" dirty="0">
                          <a:solidFill>
                            <a:schemeClr val="tx1"/>
                          </a:solidFill>
                          <a:latin typeface="+mn-lt"/>
                        </a:rPr>
                        <a:t>20.1</a:t>
                      </a:r>
                    </a:p>
                  </a:txBody>
                  <a:tcPr marL="45720" marR="45720" anchor="ctr"/>
                </a:tc>
                <a:extLst>
                  <a:ext uri="{0D108BD9-81ED-4DB2-BD59-A6C34878D82A}">
                    <a16:rowId xmlns:a16="http://schemas.microsoft.com/office/drawing/2014/main" val="1157954907"/>
                  </a:ext>
                </a:extLst>
              </a:tr>
              <a:tr h="335541">
                <a:tc gridSpan="3">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dirty="0">
                          <a:solidFill>
                            <a:srgbClr val="000000"/>
                          </a:solidFill>
                          <a:effectLst/>
                          <a:latin typeface="+mn-lt"/>
                        </a:rPr>
                        <a:t>Source: The World Bank Group,, International Monetary Fund’s (IMF’s) World Economic Outlook (WEO), October 2021, Ministry of Statistics and Programme Implementation (MOSPI)</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hMerge="1">
                  <a:txBody>
                    <a:bodyPr/>
                    <a:lstStyle/>
                    <a:p>
                      <a:endParaRPr lang="en-US" sz="1000">
                        <a:solidFill>
                          <a:schemeClr val="tx1"/>
                        </a:solidFill>
                        <a:latin typeface="+mn-lt"/>
                      </a:endParaRPr>
                    </a:p>
                  </a:txBody>
                  <a:tcPr marL="45720" marR="45720" anchor="ctr"/>
                </a:tc>
                <a:tc hMerge="1">
                  <a:txBody>
                    <a:bodyPr/>
                    <a:lstStyle/>
                    <a:p>
                      <a:endParaRPr lang="en-US" sz="1000">
                        <a:solidFill>
                          <a:schemeClr val="tx1"/>
                        </a:solidFill>
                        <a:latin typeface="+mn-lt"/>
                      </a:endParaRPr>
                    </a:p>
                  </a:txBody>
                  <a:tcPr marL="45720" marR="45720" anchor="ctr"/>
                </a:tc>
                <a:extLst>
                  <a:ext uri="{0D108BD9-81ED-4DB2-BD59-A6C34878D82A}">
                    <a16:rowId xmlns:a16="http://schemas.microsoft.com/office/drawing/2014/main" val="434717175"/>
                  </a:ext>
                </a:extLst>
              </a:tr>
            </a:tbl>
          </a:graphicData>
        </a:graphic>
      </p:graphicFrame>
    </p:spTree>
    <p:custDataLst>
      <p:tags r:id="rId1"/>
    </p:custDataLst>
    <p:extLst>
      <p:ext uri="{BB962C8B-B14F-4D97-AF65-F5344CB8AC3E}">
        <p14:creationId xmlns:p14="http://schemas.microsoft.com/office/powerpoint/2010/main" val="18856733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Population</a:t>
            </a:r>
          </a:p>
        </p:txBody>
      </p:sp>
      <p:sp>
        <p:nvSpPr>
          <p:cNvPr id="3" name="Content Placeholder 2">
            <a:extLst>
              <a:ext uri="{FF2B5EF4-FFF2-40B4-BE49-F238E27FC236}">
                <a16:creationId xmlns:a16="http://schemas.microsoft.com/office/drawing/2014/main" id="{E678233B-9E7C-40F3-9B1D-343FFC530154}"/>
              </a:ext>
            </a:extLst>
          </p:cNvPr>
          <p:cNvSpPr>
            <a:spLocks noGrp="1"/>
          </p:cNvSpPr>
          <p:nvPr>
            <p:ph sz="quarter" idx="16"/>
          </p:nvPr>
        </p:nvSpPr>
        <p:spPr>
          <a:xfrm>
            <a:off x="569395" y="944903"/>
            <a:ext cx="5182475" cy="5436745"/>
          </a:xfrm>
        </p:spPr>
        <p:txBody>
          <a:bodyPr/>
          <a:lstStyle/>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latin typeface="Lucida Sans" panose="020B0602030504020204" pitchFamily="34" charset="0"/>
              </a:rPr>
              <a:t>India’s automotive industry became the fourth largest vehicle market in the world surpassing Germany in 2019. It is further anticipated to surpass the Japanese automotive market to become the third largest by 2021.</a:t>
            </a:r>
            <a:r>
              <a:rPr kumimoji="0" lang="en-US" sz="900" b="0" i="0" u="none" strike="noStrike" kern="1200" cap="none" spc="0" normalizeH="0" baseline="0" noProof="0" dirty="0">
                <a:ln>
                  <a:noFill/>
                </a:ln>
                <a:solidFill>
                  <a:srgbClr val="000000"/>
                </a:solidFill>
                <a:effectLst/>
                <a:uLnTx/>
                <a:uFillTx/>
                <a:latin typeface="Lucida Sans"/>
                <a:ea typeface="+mn-ea"/>
                <a:cs typeface="+mn-cs"/>
              </a:rPr>
              <a:t> </a:t>
            </a: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In 2020, there was a de-growth in sales of all segments compared to the previous years. </a:t>
            </a:r>
            <a:endParaRPr lang="en-US" dirty="0">
              <a:solidFill>
                <a:srgbClr val="000000"/>
              </a:solidFill>
              <a:latin typeface="Lucida Sans"/>
            </a:endParaRPr>
          </a:p>
          <a:p>
            <a:pPr lvl="1">
              <a:spcAft>
                <a:spcPts val="600"/>
              </a:spcAft>
              <a:buClr>
                <a:srgbClr val="27638E"/>
              </a:buClr>
              <a:buSzPct val="110000"/>
              <a:buFont typeface="Lucida Sans" panose="020B0602030504020204" pitchFamily="34" charset="0"/>
              <a:buChar char="—"/>
              <a:defRPr/>
            </a:pPr>
            <a:r>
              <a:rPr lang="en-US" dirty="0">
                <a:solidFill>
                  <a:srgbClr val="000000"/>
                </a:solidFill>
                <a:latin typeface="Lucida Sans"/>
              </a:rPr>
              <a:t>Passenger vehicles declined by 14.9% in 2020. Similar trend was seen in the sales of commercial, three-wheeler, and two-wheeler segments. The commercial vehicle sales register a fall of 40.8% in 2020 whereas three wheelers and two-wheeler sales declined by 62.1% and 23.2%, respectively, in 2020. A structural slowdown in the industry even before the pandemic, combined with the impact of COVID-19 in 2020, led to huge decline in vehicles sales in 2020.</a:t>
            </a:r>
          </a:p>
          <a:p>
            <a:pPr>
              <a:spcAft>
                <a:spcPts val="600"/>
              </a:spcAft>
              <a:buClr>
                <a:srgbClr val="27638E"/>
              </a:buClr>
              <a:defRPr/>
            </a:pPr>
            <a:r>
              <a:rPr lang="en-US" sz="900" dirty="0"/>
              <a:t>In addition, shift from BS-IV to BS-VI effective April 1, 2020, had a strong impact on the sales volume during 2020. Surge in vehicle price due to this transition was also an important factor which impacted the sales of automotive vehicles in the country in 2020. </a:t>
            </a:r>
          </a:p>
          <a:p>
            <a:pPr>
              <a:spcAft>
                <a:spcPts val="600"/>
              </a:spcAft>
              <a:buClr>
                <a:srgbClr val="27638E"/>
              </a:buClr>
              <a:defRPr/>
            </a:pPr>
            <a:r>
              <a:rPr lang="en-US" dirty="0"/>
              <a:t>In Q1 2021, automotive industry rebounded strongly registering nearly 42% increase sales in passenger vehicle segment, with more than 934,000 units sold as compared to sale of 657,244 units in the corresponding period in 2020. This surge in sales is attributed to economic recovery in 2021. </a:t>
            </a:r>
            <a:endParaRPr kumimoji="0" lang="en-US" b="0" i="0" u="none" strike="noStrike" kern="1200" cap="none" spc="0" normalizeH="0" baseline="0" noProof="0" dirty="0">
              <a:ln>
                <a:noFill/>
              </a:ln>
              <a:solidFill>
                <a:srgbClr val="000000"/>
              </a:solidFill>
              <a:effectLst/>
              <a:uLnTx/>
              <a:uFillTx/>
              <a:latin typeface="Lucida Sans"/>
              <a:ea typeface="+mn-ea"/>
              <a:cs typeface="+mn-cs"/>
            </a:endParaRPr>
          </a:p>
          <a:p>
            <a:pPr>
              <a:lnSpc>
                <a:spcPct val="150000"/>
              </a:lnSpc>
              <a:spcBef>
                <a:spcPts val="0"/>
              </a:spcBef>
              <a:spcAft>
                <a:spcPts val="600"/>
              </a:spcAft>
              <a:buClr>
                <a:srgbClr val="27638E"/>
              </a:buClr>
              <a:buSzPct val="110000"/>
              <a:buFont typeface="Wingdings" panose="05000000000000000000" pitchFamily="2" charset="2"/>
              <a:buChar char="l"/>
              <a:defRPr/>
            </a:pPr>
            <a:r>
              <a:rPr lang="en-US" dirty="0"/>
              <a:t>However, in Q2 2021, due to the second wave of COVID-19 hindered the economic recovery and consequently recovery in the automotive industry in India. Many manufacturers shut down their manufacturing plants to make oxygen available for medical purposes, supporting health care facilities and helping local communities.</a:t>
            </a:r>
            <a:endParaRPr lang="en-US" dirty="0">
              <a:solidFill>
                <a:srgbClr val="000000"/>
              </a:solidFill>
              <a:latin typeface="Lucida Sans"/>
            </a:endParaRPr>
          </a:p>
        </p:txBody>
      </p:sp>
      <p:sp>
        <p:nvSpPr>
          <p:cNvPr id="4" name="Content Placeholder 3">
            <a:extLst>
              <a:ext uri="{FF2B5EF4-FFF2-40B4-BE49-F238E27FC236}">
                <a16:creationId xmlns:a16="http://schemas.microsoft.com/office/drawing/2014/main" id="{573757AD-B21A-4D44-8307-9612377CA905}"/>
              </a:ext>
            </a:extLst>
          </p:cNvPr>
          <p:cNvSpPr>
            <a:spLocks noGrp="1"/>
          </p:cNvSpPr>
          <p:nvPr>
            <p:ph sz="quarter" idx="17"/>
          </p:nvPr>
        </p:nvSpPr>
        <p:spPr>
          <a:xfrm>
            <a:off x="6364246" y="944903"/>
            <a:ext cx="5184648" cy="1104790"/>
          </a:xfrm>
        </p:spPr>
        <p:txBody>
          <a:bodyPr/>
          <a:lstStyle/>
          <a:p>
            <a:pPr lvl="1"/>
            <a:r>
              <a:rPr lang="en-US" dirty="0"/>
              <a:t>Due to lockdown, many dealers could not operate, leading to subdued sales in Q2 2021. As a result, in Q2 2021, overall vehicle sales declined by 43% as compared to Q1 2021. Later, as restrictions were eased and economic activity resumed, vehicle sales went up in Q3 2021. It is expected that vehicle sales will grow in Q4 2021 supported by festival demand season in the country.</a:t>
            </a:r>
          </a:p>
        </p:txBody>
      </p:sp>
      <p:graphicFrame>
        <p:nvGraphicFramePr>
          <p:cNvPr id="6" name="Chart 5">
            <a:extLst>
              <a:ext uri="{FF2B5EF4-FFF2-40B4-BE49-F238E27FC236}">
                <a16:creationId xmlns:a16="http://schemas.microsoft.com/office/drawing/2014/main" id="{C64EE1BB-2E4C-4A97-B0EE-5812C36CB161}"/>
              </a:ext>
            </a:extLst>
          </p:cNvPr>
          <p:cNvGraphicFramePr/>
          <p:nvPr/>
        </p:nvGraphicFramePr>
        <p:xfrm>
          <a:off x="6550597" y="2150533"/>
          <a:ext cx="5220473" cy="285326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DE20676C-B0DF-4BE1-AA78-5955E94318CB}"/>
              </a:ext>
            </a:extLst>
          </p:cNvPr>
          <p:cNvSpPr txBox="1"/>
          <p:nvPr/>
        </p:nvSpPr>
        <p:spPr>
          <a:xfrm>
            <a:off x="6349341" y="2234506"/>
            <a:ext cx="965859" cy="230832"/>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sp>
        <p:nvSpPr>
          <p:cNvPr id="9" name="TextBox 8">
            <a:extLst>
              <a:ext uri="{FF2B5EF4-FFF2-40B4-BE49-F238E27FC236}">
                <a16:creationId xmlns:a16="http://schemas.microsoft.com/office/drawing/2014/main" id="{E8F2D43E-1558-427C-8539-25016433EDD4}"/>
              </a:ext>
            </a:extLst>
          </p:cNvPr>
          <p:cNvSpPr txBox="1"/>
          <p:nvPr/>
        </p:nvSpPr>
        <p:spPr>
          <a:xfrm>
            <a:off x="6440133" y="5011573"/>
            <a:ext cx="5351953" cy="1200329"/>
          </a:xfrm>
          <a:prstGeom prst="rect">
            <a:avLst/>
          </a:prstGeom>
          <a:noFill/>
        </p:spPr>
        <p:txBody>
          <a:bodyPr wrap="square">
            <a:spAutoFit/>
          </a:bodyPr>
          <a:lstStyle/>
          <a:p>
            <a:r>
              <a:rPr lang="en-US" sz="900" dirty="0"/>
              <a:t>Source: Society of India Automotive Manufacturers (SIAM)</a:t>
            </a:r>
          </a:p>
          <a:p>
            <a:r>
              <a:rPr lang="en-US" sz="900" dirty="0"/>
              <a:t>Note: </a:t>
            </a:r>
          </a:p>
          <a:p>
            <a:r>
              <a:rPr lang="en-US" sz="900" dirty="0"/>
              <a:t>- In 2021, the data for vehicle sales data in first three quarters is taken from SIAM and the </a:t>
            </a:r>
            <a:r>
              <a:rPr lang="en-US" sz="900" dirty="0">
                <a:latin typeface="Lucida Sans" panose="020B0602030504020204" pitchFamily="34" charset="0"/>
              </a:rPr>
              <a:t>fourth quarter vehicle sales are estimated.</a:t>
            </a:r>
          </a:p>
          <a:p>
            <a:r>
              <a:rPr lang="en-US" sz="900" dirty="0">
                <a:latin typeface="Lucida Sans" panose="020B0602030504020204" pitchFamily="34" charset="0"/>
              </a:rPr>
              <a:t>-BMW, Mercedes, and Volvo Auto sales data is not available for passenger vehicle segment for 2021 estimates.</a:t>
            </a:r>
          </a:p>
          <a:p>
            <a:r>
              <a:rPr lang="en-US" sz="900" dirty="0">
                <a:latin typeface="Lucida Sans" panose="020B0602030504020204" pitchFamily="34" charset="0"/>
              </a:rPr>
              <a:t>-Daimler, JBM Auto, &amp; Scania sales data are not available for commercial segment for 2021 estimates.</a:t>
            </a:r>
          </a:p>
        </p:txBody>
      </p:sp>
      <p:grpSp>
        <p:nvGrpSpPr>
          <p:cNvPr id="8" name="Group 7">
            <a:extLst>
              <a:ext uri="{FF2B5EF4-FFF2-40B4-BE49-F238E27FC236}">
                <a16:creationId xmlns:a16="http://schemas.microsoft.com/office/drawing/2014/main" id="{1C044A03-37C8-4713-B5F0-E2910FEE1B00}"/>
              </a:ext>
            </a:extLst>
          </p:cNvPr>
          <p:cNvGrpSpPr/>
          <p:nvPr/>
        </p:nvGrpSpPr>
        <p:grpSpPr>
          <a:xfrm>
            <a:off x="10284725" y="6214226"/>
            <a:ext cx="1090782" cy="246221"/>
            <a:chOff x="10831993" y="6206610"/>
            <a:chExt cx="1090782" cy="246221"/>
          </a:xfrm>
        </p:grpSpPr>
        <p:sp>
          <p:nvSpPr>
            <p:cNvPr id="10" name="Freeform: Shape 9">
              <a:extLst>
                <a:ext uri="{FF2B5EF4-FFF2-40B4-BE49-F238E27FC236}">
                  <a16:creationId xmlns:a16="http://schemas.microsoft.com/office/drawing/2014/main" id="{CFE26B59-2A17-4F57-B4DE-FFCB581D533E}"/>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92F972B9-5C7D-4F45-8F2A-0705F0FF431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7742758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0FB825-C81F-4205-9D1F-937356C581E7}"/>
              </a:ext>
            </a:extLst>
          </p:cNvPr>
          <p:cNvSpPr>
            <a:spLocks noGrp="1"/>
          </p:cNvSpPr>
          <p:nvPr>
            <p:ph type="title"/>
          </p:nvPr>
        </p:nvSpPr>
        <p:spPr/>
        <p:txBody>
          <a:bodyPr/>
          <a:lstStyle/>
          <a:p>
            <a:r>
              <a:rPr lang="en-US" dirty="0"/>
              <a:t>Vehicle Population </a:t>
            </a:r>
          </a:p>
        </p:txBody>
      </p:sp>
      <p:sp>
        <p:nvSpPr>
          <p:cNvPr id="7" name="Content Placeholder 6">
            <a:extLst>
              <a:ext uri="{FF2B5EF4-FFF2-40B4-BE49-F238E27FC236}">
                <a16:creationId xmlns:a16="http://schemas.microsoft.com/office/drawing/2014/main" id="{FA98CA5A-C853-44EF-8009-6031FC9E571E}"/>
              </a:ext>
            </a:extLst>
          </p:cNvPr>
          <p:cNvSpPr>
            <a:spLocks noGrp="1"/>
          </p:cNvSpPr>
          <p:nvPr>
            <p:ph sz="quarter" idx="16"/>
          </p:nvPr>
        </p:nvSpPr>
        <p:spPr>
          <a:xfrm>
            <a:off x="439111" y="686513"/>
            <a:ext cx="5472156" cy="5775299"/>
          </a:xfrm>
        </p:spPr>
        <p:txBody>
          <a:bodyPr/>
          <a:lstStyle/>
          <a:p>
            <a:pPr>
              <a:spcAft>
                <a:spcPts val="600"/>
              </a:spcAft>
            </a:pPr>
            <a:r>
              <a:rPr kumimoji="0" lang="en-US" b="0" i="0" u="none" strike="noStrike" kern="1200" cap="none" spc="0" normalizeH="0" baseline="0" noProof="0" dirty="0">
                <a:ln>
                  <a:noFill/>
                </a:ln>
                <a:solidFill>
                  <a:srgbClr val="000000"/>
                </a:solidFill>
                <a:effectLst/>
                <a:uLnTx/>
                <a:uFillTx/>
                <a:latin typeface="Lucida Sans"/>
                <a:ea typeface="+mn-ea"/>
                <a:cs typeface="+mn-cs"/>
              </a:rPr>
              <a:t>With all the technological advancement in various sectors, India automotive industry is also shifting toward the adoption of more innovative and ecofriendly technologies for generating more revenues. </a:t>
            </a:r>
            <a:r>
              <a:rPr lang="en-US" dirty="0">
                <a:solidFill>
                  <a:srgbClr val="000000"/>
                </a:solidFill>
                <a:latin typeface="Lucida Sans"/>
              </a:rPr>
              <a:t>Several technology and automotive companies have expressed interest and made investments into the Indian EV space.</a:t>
            </a:r>
          </a:p>
          <a:p>
            <a:pPr lvl="1">
              <a:spcAft>
                <a:spcPts val="600"/>
              </a:spcAft>
            </a:pPr>
            <a:r>
              <a:rPr lang="en-US" dirty="0">
                <a:solidFill>
                  <a:srgbClr val="000000"/>
                </a:solidFill>
                <a:latin typeface="Lucida Sans"/>
              </a:rPr>
              <a:t>During the initial stage of EV development, the auto industry also faced a tight situation wherein industry and the policymakers could not decide on the timeline to convert some vehicle categories to electric from the present internal combustion engine (ICE) technology. However, previous initiatives and plans of the government have actively helped in pushing the EVs adoption in recent years. </a:t>
            </a:r>
          </a:p>
          <a:p>
            <a:pPr lvl="1">
              <a:spcAft>
                <a:spcPts val="600"/>
              </a:spcAft>
            </a:pPr>
            <a:r>
              <a:rPr lang="en-US" dirty="0">
                <a:solidFill>
                  <a:srgbClr val="000000"/>
                </a:solidFill>
                <a:latin typeface="Lucida Sans"/>
              </a:rPr>
              <a:t>According to India Brand Equity Foundation (IBEF), the EV market, excluding E-rickshaws, in the country has seen a growth of 20.0% in FY 2020, driven by growing demand for two wheelers. Premium motorbike sales registered seven-fold hike in domestic sales, reaching 13,982 units during April-September 2019. According to IBEF, the luxury car segment is anticipated to register sales of 28,000-33,000 units in 2021, up from 20,000-21,000 units sold in 2020.</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a:spcAft>
                <a:spcPts val="600"/>
              </a:spcAft>
              <a:buClr>
                <a:srgbClr val="27638E"/>
              </a:buClr>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Economic slowdown coupled with drop in private sector investments and banking crisis were the major factors which led to low domestic consumer demand in 2019 which resulted in lower automotive production in 2019. This was further adversely affected by the unprecedented outbreak of COVID-19 pandemic in the country. Several lockdown measures, movement restrictions, and supply chain disruptions resulted in further decline in the production for automotive vehicles in the country in 2020</a:t>
            </a:r>
            <a:r>
              <a:rPr lang="en-US" sz="900" dirty="0"/>
              <a:t>. </a:t>
            </a:r>
          </a:p>
          <a:p>
            <a:pPr>
              <a:spcAft>
                <a:spcPts val="600"/>
              </a:spcAft>
              <a:buClr>
                <a:srgbClr val="27638E"/>
              </a:buClr>
              <a:defRPr/>
            </a:pPr>
            <a:r>
              <a:rPr lang="en-US" dirty="0">
                <a:latin typeface="Lucida Sans" panose="020B0602030504020204" pitchFamily="34" charset="0"/>
              </a:rPr>
              <a:t>All categories witnessed production declines in 2020. Three-wheelers registered sharp decline due to steep drop in demand for these vehicles </a:t>
            </a:r>
            <a:r>
              <a:rPr lang="en-US" dirty="0"/>
              <a:t>post lifting of lockdown. The sales of three vehicle declined by 44.4% in </a:t>
            </a:r>
            <a:r>
              <a:rPr lang="en-US" dirty="0">
                <a:latin typeface="Lucida Sans" panose="020B0602030504020204" pitchFamily="34" charset="0"/>
              </a:rPr>
              <a:t>2020 as compared to previous years, </a:t>
            </a:r>
            <a:r>
              <a:rPr lang="en-US" dirty="0"/>
              <a:t>w</a:t>
            </a:r>
            <a:r>
              <a:rPr lang="en-US" dirty="0">
                <a:latin typeface="Lucida Sans" panose="020B0602030504020204" pitchFamily="34" charset="0"/>
              </a:rPr>
              <a:t>hereas sales of passenger cars, commercial vehicles, and two-wheelers declined by 21.3%, 30.1%, and 22.6% in 2020.</a:t>
            </a:r>
          </a:p>
        </p:txBody>
      </p:sp>
      <p:sp>
        <p:nvSpPr>
          <p:cNvPr id="10" name="Content Placeholder 9">
            <a:extLst>
              <a:ext uri="{FF2B5EF4-FFF2-40B4-BE49-F238E27FC236}">
                <a16:creationId xmlns:a16="http://schemas.microsoft.com/office/drawing/2014/main" id="{85609785-63DC-4632-AC32-CEBED9DA2AA2}"/>
              </a:ext>
            </a:extLst>
          </p:cNvPr>
          <p:cNvSpPr>
            <a:spLocks noGrp="1"/>
          </p:cNvSpPr>
          <p:nvPr>
            <p:ph sz="quarter" idx="17"/>
          </p:nvPr>
        </p:nvSpPr>
        <p:spPr>
          <a:xfrm>
            <a:off x="6364246" y="641621"/>
            <a:ext cx="5827754" cy="2220480"/>
          </a:xfrm>
        </p:spPr>
        <p:txBody>
          <a:bodyPr/>
          <a:lstStyle/>
          <a:p>
            <a:pPr>
              <a:spcAft>
                <a:spcPts val="600"/>
              </a:spcAft>
            </a:pPr>
            <a:r>
              <a:rPr lang="en-US" dirty="0">
                <a:latin typeface="Lucida Sans" panose="020B0602030504020204" pitchFamily="34" charset="0"/>
              </a:rPr>
              <a:t>In Q1 202</a:t>
            </a:r>
            <a:r>
              <a:rPr lang="en-US" dirty="0"/>
              <a:t>1, automotive production recovered with surge in the demand. However, in Q2 2021, the vehicle production was adversely impacted by lockdown measures implemented to contain the second COVID-19 wave. Shortage of semi-conductor chips, increasing price of steel, and lack of inventory have compelled automotive manufacturers to reduce production. In Q3 2021, as restrictions were eased, automotive manufacturers carefully resumed operations in a phased manner.</a:t>
            </a:r>
          </a:p>
          <a:p>
            <a:pPr>
              <a:spcAft>
                <a:spcPts val="600"/>
              </a:spcAft>
            </a:pPr>
            <a:r>
              <a:rPr lang="en-US" dirty="0"/>
              <a:t>Speedy recovery in the overall economic activity of the country as per the IMF projections and coming festival season supported the growth in sales as well as production of vehicles in Q4 2021. However, the shortage of semi-conductor chips continue to be an obstacle in smooth functioning of the industry.</a:t>
            </a:r>
          </a:p>
        </p:txBody>
      </p:sp>
      <p:graphicFrame>
        <p:nvGraphicFramePr>
          <p:cNvPr id="3" name="Chart 2">
            <a:extLst>
              <a:ext uri="{FF2B5EF4-FFF2-40B4-BE49-F238E27FC236}">
                <a16:creationId xmlns:a16="http://schemas.microsoft.com/office/drawing/2014/main" id="{A77128E3-8CE6-4BA4-968F-7509F58F2E44}"/>
              </a:ext>
            </a:extLst>
          </p:cNvPr>
          <p:cNvGraphicFramePr/>
          <p:nvPr/>
        </p:nvGraphicFramePr>
        <p:xfrm>
          <a:off x="6280733" y="2862101"/>
          <a:ext cx="5472156" cy="266249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919BB13D-BE9A-445A-94A7-4534CC8291D4}"/>
              </a:ext>
            </a:extLst>
          </p:cNvPr>
          <p:cNvSpPr txBox="1"/>
          <p:nvPr/>
        </p:nvSpPr>
        <p:spPr>
          <a:xfrm>
            <a:off x="6364246" y="3033188"/>
            <a:ext cx="910331" cy="230832"/>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sp>
        <p:nvSpPr>
          <p:cNvPr id="9" name="TextBox 8">
            <a:extLst>
              <a:ext uri="{FF2B5EF4-FFF2-40B4-BE49-F238E27FC236}">
                <a16:creationId xmlns:a16="http://schemas.microsoft.com/office/drawing/2014/main" id="{2C2CD640-7316-49BC-827F-7154448B1CD2}"/>
              </a:ext>
            </a:extLst>
          </p:cNvPr>
          <p:cNvSpPr txBox="1"/>
          <p:nvPr/>
        </p:nvSpPr>
        <p:spPr>
          <a:xfrm>
            <a:off x="6319606" y="5508414"/>
            <a:ext cx="5643794" cy="923330"/>
          </a:xfrm>
          <a:prstGeom prst="rect">
            <a:avLst/>
          </a:prstGeom>
          <a:noFill/>
        </p:spPr>
        <p:txBody>
          <a:bodyPr wrap="square">
            <a:spAutoFit/>
          </a:bodyPr>
          <a:lstStyle/>
          <a:p>
            <a:r>
              <a:rPr lang="en-US" sz="900" dirty="0"/>
              <a:t>Source: SIAM</a:t>
            </a:r>
          </a:p>
          <a:p>
            <a:r>
              <a:rPr lang="en-US" sz="900" dirty="0"/>
              <a:t>Note: </a:t>
            </a:r>
          </a:p>
          <a:p>
            <a:r>
              <a:rPr lang="en-US" sz="900" dirty="0"/>
              <a:t>- In 2021, the data for vehicle production data for Q1-Q3 2021 is taken from SIAM. The sales data for Q4 2021is estimated.</a:t>
            </a:r>
          </a:p>
          <a:p>
            <a:r>
              <a:rPr lang="en-US" sz="900" dirty="0"/>
              <a:t>-BMW, Mercedes, and Volvo Auto data is not available for passenger segment for 2021 estimates.</a:t>
            </a:r>
          </a:p>
          <a:p>
            <a:r>
              <a:rPr lang="en-US" sz="900" dirty="0"/>
              <a:t>-Daimler, JBM Auto &amp; Scania data are not available for commercial segment for 2021 estimates.</a:t>
            </a:r>
          </a:p>
        </p:txBody>
      </p:sp>
    </p:spTree>
    <p:extLst>
      <p:ext uri="{BB962C8B-B14F-4D97-AF65-F5344CB8AC3E}">
        <p14:creationId xmlns:p14="http://schemas.microsoft.com/office/powerpoint/2010/main" val="3971544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7E84-2FEF-4CE5-A2B5-AB15B96C1DAE}"/>
              </a:ext>
            </a:extLst>
          </p:cNvPr>
          <p:cNvSpPr>
            <a:spLocks noGrp="1"/>
          </p:cNvSpPr>
          <p:nvPr>
            <p:ph type="title"/>
          </p:nvPr>
        </p:nvSpPr>
        <p:spPr/>
        <p:txBody>
          <a:bodyPr/>
          <a:lstStyle/>
          <a:p>
            <a:r>
              <a:rPr lang="en-US" dirty="0"/>
              <a:t>Used Oil Life Cycle Stages </a:t>
            </a:r>
            <a:endParaRPr lang="en-IN" dirty="0"/>
          </a:p>
        </p:txBody>
      </p:sp>
      <p:sp>
        <p:nvSpPr>
          <p:cNvPr id="4" name="TextBox 3">
            <a:extLst>
              <a:ext uri="{FF2B5EF4-FFF2-40B4-BE49-F238E27FC236}">
                <a16:creationId xmlns:a16="http://schemas.microsoft.com/office/drawing/2014/main" id="{C2B306B1-5C9E-4918-B0AB-EB8FE751BBAB}"/>
              </a:ext>
            </a:extLst>
          </p:cNvPr>
          <p:cNvSpPr txBox="1"/>
          <p:nvPr/>
        </p:nvSpPr>
        <p:spPr>
          <a:xfrm>
            <a:off x="1924050" y="1067485"/>
            <a:ext cx="8343900" cy="246221"/>
          </a:xfrm>
          <a:prstGeom prst="rect">
            <a:avLst/>
          </a:prstGeom>
          <a:noFill/>
        </p:spPr>
        <p:txBody>
          <a:bodyPr wrap="square">
            <a:spAutoFit/>
          </a:bodyPr>
          <a:lstStyle/>
          <a:p>
            <a:pPr algn="ctr" rtl="0">
              <a:defRPr sz="1000" b="0" i="0" u="none" strike="noStrike" kern="1200" spc="0" baseline="0">
                <a:solidFill>
                  <a:srgbClr val="000000">
                    <a:lumMod val="65000"/>
                    <a:lumOff val="35000"/>
                  </a:srgbClr>
                </a:solidFill>
                <a:latin typeface="+mn-lt"/>
                <a:ea typeface="+mn-ea"/>
                <a:cs typeface="+mn-cs"/>
              </a:defRPr>
            </a:pPr>
            <a:r>
              <a:rPr lang="en-US" sz="1000" b="1" i="0" u="none" strike="noStrike" kern="1200" spc="0" baseline="0">
                <a:solidFill>
                  <a:schemeClr val="accent1"/>
                </a:solidFill>
                <a:latin typeface="+mn-lt"/>
                <a:ea typeface="+mn-ea"/>
                <a:cs typeface="+mn-cs"/>
              </a:rPr>
              <a:t>USED OIL GENERATION, COLLECTION, </a:t>
            </a:r>
            <a:r>
              <a:rPr lang="en-US" sz="1000" b="1">
                <a:solidFill>
                  <a:schemeClr val="accent1"/>
                </a:solidFill>
              </a:rPr>
              <a:t>AND DISPOSAL</a:t>
            </a:r>
            <a:endParaRPr lang="en-IN" sz="1000" b="1" i="0" u="none" strike="noStrike" kern="1200" spc="0" baseline="0">
              <a:solidFill>
                <a:schemeClr val="accent1"/>
              </a:solidFill>
              <a:latin typeface="+mn-lt"/>
              <a:ea typeface="+mn-ea"/>
              <a:cs typeface="+mn-cs"/>
            </a:endParaRPr>
          </a:p>
        </p:txBody>
      </p:sp>
      <p:pic>
        <p:nvPicPr>
          <p:cNvPr id="5" name="Picture 4">
            <a:extLst>
              <a:ext uri="{FF2B5EF4-FFF2-40B4-BE49-F238E27FC236}">
                <a16:creationId xmlns:a16="http://schemas.microsoft.com/office/drawing/2014/main" id="{F3B7C742-1F30-41DF-9170-AB801E04A4E4}"/>
              </a:ext>
            </a:extLst>
          </p:cNvPr>
          <p:cNvPicPr>
            <a:picLocks noChangeAspect="1"/>
          </p:cNvPicPr>
          <p:nvPr/>
        </p:nvPicPr>
        <p:blipFill rotWithShape="1">
          <a:blip r:embed="rId2" cstate="print">
            <a:alphaModFix amt="85000"/>
            <a:lum/>
            <a:extLst>
              <a:ext uri="{28A0092B-C50C-407E-A947-70E740481C1C}">
                <a14:useLocalDpi xmlns:a14="http://schemas.microsoft.com/office/drawing/2010/main" val="0"/>
              </a:ext>
            </a:extLst>
          </a:blip>
          <a:srcRect t="9647" b="12917"/>
          <a:stretch/>
        </p:blipFill>
        <p:spPr bwMode="auto">
          <a:xfrm>
            <a:off x="4045049" y="1544955"/>
            <a:ext cx="4101903" cy="42455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90120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C22A76-A9F7-47A9-88C4-99D97171B022}"/>
              </a:ext>
            </a:extLst>
          </p:cNvPr>
          <p:cNvSpPr>
            <a:spLocks noGrp="1"/>
          </p:cNvSpPr>
          <p:nvPr>
            <p:ph type="title"/>
          </p:nvPr>
        </p:nvSpPr>
        <p:spPr/>
        <p:txBody>
          <a:bodyPr/>
          <a:lstStyle/>
          <a:p>
            <a:r>
              <a:rPr lang="en-US" dirty="0"/>
              <a:t>Finished Lubricant Market</a:t>
            </a:r>
          </a:p>
        </p:txBody>
      </p:sp>
      <p:sp>
        <p:nvSpPr>
          <p:cNvPr id="4" name="Content Placeholder 3">
            <a:extLst>
              <a:ext uri="{FF2B5EF4-FFF2-40B4-BE49-F238E27FC236}">
                <a16:creationId xmlns:a16="http://schemas.microsoft.com/office/drawing/2014/main" id="{2DE1D078-85EC-4EC4-BC30-7AD4A7B0CB4B}"/>
              </a:ext>
            </a:extLst>
          </p:cNvPr>
          <p:cNvSpPr>
            <a:spLocks noGrp="1"/>
          </p:cNvSpPr>
          <p:nvPr>
            <p:ph sz="quarter" idx="16"/>
          </p:nvPr>
        </p:nvSpPr>
        <p:spPr>
          <a:xfrm>
            <a:off x="569394" y="868702"/>
            <a:ext cx="5182475" cy="5474948"/>
          </a:xfrm>
        </p:spPr>
        <p:txBody>
          <a:bodyPr/>
          <a:lstStyle/>
          <a:p>
            <a:pPr>
              <a:spcAft>
                <a:spcPts val="600"/>
              </a:spcAft>
            </a:pPr>
            <a:r>
              <a:rPr lang="en-US" sz="900" dirty="0">
                <a:latin typeface="Lucida Sans" panose="020B0602030504020204" pitchFamily="34" charset="0"/>
              </a:rPr>
              <a:t>The Indian finished lubricants market is the third-largest lubricants market in the world after United States and China. It accounts for 6%-7% of total global lubricant demand.</a:t>
            </a:r>
            <a:endParaRPr lang="en-US" dirty="0"/>
          </a:p>
          <a:p>
            <a:pPr lvl="1">
              <a:spcAft>
                <a:spcPts val="600"/>
              </a:spcAft>
            </a:pPr>
            <a:r>
              <a:rPr lang="en-US" dirty="0"/>
              <a:t>In 2020, the COVID-19 pandemic had brought economic activities to a standstill, not only in India but in most parts of the world. This resulted in partial to full closure of several sectors for a period ranging from a fortnight to almost three months. </a:t>
            </a:r>
          </a:p>
          <a:p>
            <a:pPr lvl="1">
              <a:spcAft>
                <a:spcPts val="600"/>
              </a:spcAft>
            </a:pPr>
            <a:r>
              <a:rPr lang="en-US" dirty="0"/>
              <a:t>During this period, the industrial sector was hit hardly because of the slump in consumer demand, both in domestic and export markets. The automotive sector was also greatly hit due to movement restrictions. This has impacted the demand for automotive and industrial lubricants in the country. However, in second half of 2020 demand recovered as the economic and industrial activities resumed.</a:t>
            </a:r>
          </a:p>
          <a:p>
            <a:r>
              <a:rPr lang="en-US" dirty="0"/>
              <a:t>The overall finished lubricant demand accounted for 2,516.7 KT in 2020, contracted by 10.1% from 2019. </a:t>
            </a:r>
          </a:p>
          <a:p>
            <a:pPr lvl="1"/>
            <a:r>
              <a:rPr lang="en-US" dirty="0"/>
              <a:t>I</a:t>
            </a:r>
            <a:r>
              <a:rPr lang="en-US" dirty="0">
                <a:latin typeface="Lucida Sans" panose="020B0602030504020204" pitchFamily="34" charset="0"/>
              </a:rPr>
              <a:t>ndustrial lubricants segment dominated the total finished lubricant market. Within this segment, the demand is led by process oils followed by general industrial oils (GIOs), industrial engine oils, metalworking fluids (MWFs), and greases. </a:t>
            </a:r>
          </a:p>
          <a:p>
            <a:pPr lvl="1"/>
            <a:r>
              <a:rPr lang="en-US" dirty="0">
                <a:latin typeface="Lucida Sans" panose="020B0602030504020204" pitchFamily="34" charset="0"/>
              </a:rPr>
              <a:t>Commercial automotive lubricants segment accounted for the second position in 2020. Significant demand from on-road commercial vehicles and equipment such as trucks, buses, and three-wheelers as well as off-highway vehicles used in agriculture, construction and mining </a:t>
            </a:r>
            <a:r>
              <a:rPr lang="en-US" dirty="0"/>
              <a:t>supported the demand</a:t>
            </a:r>
            <a:r>
              <a:rPr lang="en-US" dirty="0">
                <a:latin typeface="Lucida Sans" panose="020B0602030504020204" pitchFamily="34" charset="0"/>
              </a:rPr>
              <a:t> for lubricant demand in the commercial segment. However, the demand of commercial automotive lubricant decline by 11</a:t>
            </a:r>
            <a:r>
              <a:rPr lang="en-US" dirty="0"/>
              <a:t>.1</a:t>
            </a:r>
            <a:r>
              <a:rPr lang="en-US" dirty="0">
                <a:latin typeface="Lucida Sans" panose="020B0602030504020204" pitchFamily="34" charset="0"/>
              </a:rPr>
              <a:t>% in 2020 from previous year. </a:t>
            </a:r>
          </a:p>
        </p:txBody>
      </p:sp>
      <p:sp>
        <p:nvSpPr>
          <p:cNvPr id="5" name="Content Placeholder 4">
            <a:extLst>
              <a:ext uri="{FF2B5EF4-FFF2-40B4-BE49-F238E27FC236}">
                <a16:creationId xmlns:a16="http://schemas.microsoft.com/office/drawing/2014/main" id="{AC320905-B593-46E6-9D11-1794BF883078}"/>
              </a:ext>
            </a:extLst>
          </p:cNvPr>
          <p:cNvSpPr>
            <a:spLocks noGrp="1"/>
          </p:cNvSpPr>
          <p:nvPr>
            <p:ph sz="quarter" idx="17"/>
          </p:nvPr>
        </p:nvSpPr>
        <p:spPr>
          <a:xfrm>
            <a:off x="6364246" y="868702"/>
            <a:ext cx="5184648" cy="897040"/>
          </a:xfrm>
        </p:spPr>
        <p:txBody>
          <a:bodyPr/>
          <a:lstStyle/>
          <a:p>
            <a:pPr lvl="1"/>
            <a:r>
              <a:rPr lang="en-US" sz="900" dirty="0">
                <a:latin typeface="Lucida Sans" panose="020B0602030504020204" pitchFamily="34" charset="0"/>
              </a:rPr>
              <a:t>The consumer automotive lubricants demand declined by 9.3% in 2020 as compared to previous year. Limited demand from two-wheelers, and passenger vehicles owing to the declining sale of consumer vehicle caused by outbreak of COVID-19 attributed to lowering the demand of consumer automotive lubricant.</a:t>
            </a:r>
            <a:endParaRPr lang="en-US" dirty="0"/>
          </a:p>
        </p:txBody>
      </p:sp>
      <p:graphicFrame>
        <p:nvGraphicFramePr>
          <p:cNvPr id="6" name="Chart 5">
            <a:extLst>
              <a:ext uri="{FF2B5EF4-FFF2-40B4-BE49-F238E27FC236}">
                <a16:creationId xmlns:a16="http://schemas.microsoft.com/office/drawing/2014/main" id="{CC8CF607-9574-4851-8EB3-EEBFE46112EF}"/>
              </a:ext>
            </a:extLst>
          </p:cNvPr>
          <p:cNvGraphicFramePr/>
          <p:nvPr/>
        </p:nvGraphicFramePr>
        <p:xfrm>
          <a:off x="6690783" y="1944917"/>
          <a:ext cx="4931823" cy="375103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329F53BD-DDF4-4A2C-B2A9-9438E5A38326}"/>
              </a:ext>
            </a:extLst>
          </p:cNvPr>
          <p:cNvSpPr txBox="1"/>
          <p:nvPr/>
        </p:nvSpPr>
        <p:spPr>
          <a:xfrm>
            <a:off x="7756519" y="5703917"/>
            <a:ext cx="3162300" cy="246221"/>
          </a:xfrm>
          <a:prstGeom prst="rect">
            <a:avLst/>
          </a:prstGeom>
          <a:noFill/>
        </p:spPr>
        <p:txBody>
          <a:bodyPr wrap="square" rtlCol="0">
            <a:spAutoFit/>
          </a:bodyPr>
          <a:lstStyle/>
          <a:p>
            <a:pPr algn="ctr"/>
            <a:r>
              <a:rPr lang="en-US" sz="1000" b="1" dirty="0">
                <a:latin typeface="+mj-lt"/>
              </a:rPr>
              <a:t>Total: 2,516.7 Kilotonnes</a:t>
            </a:r>
          </a:p>
        </p:txBody>
      </p:sp>
      <p:grpSp>
        <p:nvGrpSpPr>
          <p:cNvPr id="8" name="Group 7">
            <a:extLst>
              <a:ext uri="{FF2B5EF4-FFF2-40B4-BE49-F238E27FC236}">
                <a16:creationId xmlns:a16="http://schemas.microsoft.com/office/drawing/2014/main" id="{F9EF439D-C784-4E41-BFC5-A06014FAD111}"/>
              </a:ext>
            </a:extLst>
          </p:cNvPr>
          <p:cNvGrpSpPr/>
          <p:nvPr/>
        </p:nvGrpSpPr>
        <p:grpSpPr>
          <a:xfrm>
            <a:off x="10284725" y="6271376"/>
            <a:ext cx="1090782" cy="246221"/>
            <a:chOff x="10831993" y="6206610"/>
            <a:chExt cx="1090782" cy="246221"/>
          </a:xfrm>
        </p:grpSpPr>
        <p:sp>
          <p:nvSpPr>
            <p:cNvPr id="9" name="Freeform: Shape 8">
              <a:extLst>
                <a:ext uri="{FF2B5EF4-FFF2-40B4-BE49-F238E27FC236}">
                  <a16:creationId xmlns:a16="http://schemas.microsoft.com/office/drawing/2014/main" id="{19620CB6-21A8-4CFB-9858-788744B5B0E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Rectangle 9">
              <a:extLst>
                <a:ext uri="{FF2B5EF4-FFF2-40B4-BE49-F238E27FC236}">
                  <a16:creationId xmlns:a16="http://schemas.microsoft.com/office/drawing/2014/main" id="{731590B6-A4A3-458B-A08D-02B43CB5993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5586200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D534-1012-409C-96C7-FE31324E8E4B}"/>
              </a:ext>
            </a:extLst>
          </p:cNvPr>
          <p:cNvSpPr>
            <a:spLocks noGrp="1"/>
          </p:cNvSpPr>
          <p:nvPr>
            <p:ph type="title"/>
          </p:nvPr>
        </p:nvSpPr>
        <p:spPr/>
        <p:txBody>
          <a:bodyPr/>
          <a:lstStyle/>
          <a:p>
            <a:r>
              <a:rPr lang="en-US" dirty="0"/>
              <a:t>Finished Lubricant Market </a:t>
            </a:r>
          </a:p>
        </p:txBody>
      </p:sp>
      <p:sp>
        <p:nvSpPr>
          <p:cNvPr id="3" name="Content Placeholder 2">
            <a:extLst>
              <a:ext uri="{FF2B5EF4-FFF2-40B4-BE49-F238E27FC236}">
                <a16:creationId xmlns:a16="http://schemas.microsoft.com/office/drawing/2014/main" id="{E4E160DC-7A15-420B-BE29-6AA9B0A49F10}"/>
              </a:ext>
            </a:extLst>
          </p:cNvPr>
          <p:cNvSpPr>
            <a:spLocks noGrp="1"/>
          </p:cNvSpPr>
          <p:nvPr>
            <p:ph sz="quarter" idx="16"/>
          </p:nvPr>
        </p:nvSpPr>
        <p:spPr>
          <a:xfrm>
            <a:off x="569395" y="827881"/>
            <a:ext cx="5591446" cy="5657991"/>
          </a:xfrm>
        </p:spPr>
        <p:txBody>
          <a:bodyPr/>
          <a:lstStyle/>
          <a:p>
            <a:r>
              <a:rPr lang="en-US" dirty="0"/>
              <a:t>In 2021, total lube demand is estimated to reach at 2,594.3 kilotonnes, witnessing 3.1% growth overall.</a:t>
            </a:r>
          </a:p>
          <a:p>
            <a:r>
              <a:rPr lang="en-US" dirty="0"/>
              <a:t>In 2021, process oil estimated to account the highest share of 31.5% of the total finished lubricants consumed in India in 2021. With in-process oil, electric oil constitute a larger share owing to their high demand in the power sector.</a:t>
            </a:r>
          </a:p>
          <a:p>
            <a:pPr lvl="1"/>
            <a:r>
              <a:rPr lang="en-US" dirty="0"/>
              <a:t>Electrical transformer oil finds application in transformers, cables, and switchgear. The demand for electrical oil arises only when a new transformer is installed, and electrical oil is very rarely changed in old transformers. </a:t>
            </a:r>
          </a:p>
          <a:p>
            <a:pPr lvl="1"/>
            <a:r>
              <a:rPr lang="en-US" dirty="0"/>
              <a:t>In 2021, process oil segment is expected to reach 817.1 KT as compared to 795.5 KT in 2020, witnessing a growth of 2.5%. Increasing investment in transmission and distribution network projects and rise in number of nuclear and solar power projects supported the increased deployment of transformers in the country. The Government of India has released its roadmap to achieve 227 GW capacity in renewable energy (including 114 GW of solar power and 67 GW of wind power) by 2022. Rise in transformer installation projects is expected to support the demand for electrical oil in 2021. </a:t>
            </a:r>
          </a:p>
          <a:p>
            <a:pPr lvl="1"/>
            <a:r>
              <a:rPr lang="en-US" dirty="0"/>
              <a:t>White oils are also acquired significant share as they are widely used in pharmaceuticals, food, plastics, polymers, cosmetics, and paper industries. </a:t>
            </a:r>
          </a:p>
          <a:p>
            <a:r>
              <a:rPr lang="en-US" dirty="0"/>
              <a:t>In 2021, heavy duty motor oil (HDMO) accounts for 15.7% of total demand for total finished lubricants consumed in India. Shift toward better quality lubricants to address stricter fuel economy norms, environmental pollution concerns, and growing emission standards are some of the factors supporting growth of multigrades. </a:t>
            </a:r>
          </a:p>
          <a:p>
            <a:pPr lvl="1"/>
            <a:r>
              <a:rPr lang="en-US" dirty="0"/>
              <a:t>In addition, shift toward BS-VI emission norms and introduction of scrappage policy in 2020 would promote scrappage of older vehicles and addition of new vehicles to the existing parc in compliance to latest emissions standards and with superior technology. This will certainly drive the demand for better quality lubricants oils especially lighter viscosity multigrades such as 10Ws and 5Ws in the coming years.</a:t>
            </a:r>
          </a:p>
        </p:txBody>
      </p:sp>
      <p:graphicFrame>
        <p:nvGraphicFramePr>
          <p:cNvPr id="5" name="Chart 4">
            <a:extLst>
              <a:ext uri="{FF2B5EF4-FFF2-40B4-BE49-F238E27FC236}">
                <a16:creationId xmlns:a16="http://schemas.microsoft.com/office/drawing/2014/main" id="{63DD8BE3-9A4B-4082-A3F3-BE708FA3EDCF}"/>
              </a:ext>
            </a:extLst>
          </p:cNvPr>
          <p:cNvGraphicFramePr/>
          <p:nvPr>
            <p:extLst>
              <p:ext uri="{D42A27DB-BD31-4B8C-83A1-F6EECF244321}">
                <p14:modId xmlns:p14="http://schemas.microsoft.com/office/powerpoint/2010/main" val="1436813263"/>
              </p:ext>
            </p:extLst>
          </p:nvPr>
        </p:nvGraphicFramePr>
        <p:xfrm>
          <a:off x="6160841" y="913606"/>
          <a:ext cx="5878759" cy="515956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45E7983-1D9A-4054-8EB5-C1CCCCC73BE6}"/>
              </a:ext>
            </a:extLst>
          </p:cNvPr>
          <p:cNvSpPr txBox="1"/>
          <p:nvPr/>
        </p:nvSpPr>
        <p:spPr>
          <a:xfrm>
            <a:off x="6448954" y="6085330"/>
            <a:ext cx="5454156" cy="369332"/>
          </a:xfrm>
          <a:prstGeom prst="rect">
            <a:avLst/>
          </a:prstGeom>
          <a:noFill/>
        </p:spPr>
        <p:txBody>
          <a:bodyPr wrap="square">
            <a:spAutoFit/>
          </a:bodyPr>
          <a:lstStyle/>
          <a:p>
            <a:r>
              <a:rPr lang="en-US" sz="900" dirty="0">
                <a:latin typeface="+mj-lt"/>
              </a:rPr>
              <a:t>a- Includes automotive and industrial gear oils, grease, ATF, compression fluid, refrigeration oils, turbine &amp; circulating oil, and other industrial oils.</a:t>
            </a:r>
          </a:p>
        </p:txBody>
      </p:sp>
    </p:spTree>
    <p:extLst>
      <p:ext uri="{BB962C8B-B14F-4D97-AF65-F5344CB8AC3E}">
        <p14:creationId xmlns:p14="http://schemas.microsoft.com/office/powerpoint/2010/main" val="24058381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FD144-3EA6-4862-8062-82AEA1AD60D3}"/>
              </a:ext>
            </a:extLst>
          </p:cNvPr>
          <p:cNvSpPr>
            <a:spLocks noGrp="1"/>
          </p:cNvSpPr>
          <p:nvPr>
            <p:ph type="title"/>
          </p:nvPr>
        </p:nvSpPr>
        <p:spPr>
          <a:xfrm>
            <a:off x="609600" y="283482"/>
            <a:ext cx="10972800" cy="400110"/>
          </a:xfrm>
        </p:spPr>
        <p:txBody>
          <a:bodyPr/>
          <a:lstStyle/>
          <a:p>
            <a:r>
              <a:rPr lang="en-US" dirty="0"/>
              <a:t>Finished Lubricant Market</a:t>
            </a:r>
          </a:p>
        </p:txBody>
      </p:sp>
      <p:graphicFrame>
        <p:nvGraphicFramePr>
          <p:cNvPr id="4" name="Table 3">
            <a:extLst>
              <a:ext uri="{FF2B5EF4-FFF2-40B4-BE49-F238E27FC236}">
                <a16:creationId xmlns:a16="http://schemas.microsoft.com/office/drawing/2014/main" id="{CA4F31C1-1CA9-4CDC-AB5A-F5D73F742BFE}"/>
              </a:ext>
            </a:extLst>
          </p:cNvPr>
          <p:cNvGraphicFramePr>
            <a:graphicFrameLocks noGrp="1"/>
          </p:cNvGraphicFramePr>
          <p:nvPr/>
        </p:nvGraphicFramePr>
        <p:xfrm>
          <a:off x="609601" y="804245"/>
          <a:ext cx="10972799" cy="5495031"/>
        </p:xfrm>
        <a:graphic>
          <a:graphicData uri="http://schemas.openxmlformats.org/drawingml/2006/table">
            <a:tbl>
              <a:tblPr firstRow="1">
                <a:tableStyleId>{5C22544A-7EE6-4342-B048-85BDC9FD1C3A}</a:tableStyleId>
              </a:tblPr>
              <a:tblGrid>
                <a:gridCol w="1369372">
                  <a:extLst>
                    <a:ext uri="{9D8B030D-6E8A-4147-A177-3AD203B41FA5}">
                      <a16:colId xmlns:a16="http://schemas.microsoft.com/office/drawing/2014/main" val="3179253707"/>
                    </a:ext>
                  </a:extLst>
                </a:gridCol>
                <a:gridCol w="9603427">
                  <a:extLst>
                    <a:ext uri="{9D8B030D-6E8A-4147-A177-3AD203B41FA5}">
                      <a16:colId xmlns:a16="http://schemas.microsoft.com/office/drawing/2014/main" val="2331960324"/>
                    </a:ext>
                  </a:extLst>
                </a:gridCol>
              </a:tblGrid>
              <a:tr h="241143">
                <a:tc gridSpan="2">
                  <a:txBody>
                    <a:bodyPr/>
                    <a:lstStyle/>
                    <a:p>
                      <a:r>
                        <a:rPr lang="en-US" sz="1000" dirty="0">
                          <a:latin typeface="Lucida Sans" panose="020B0602030504020204" pitchFamily="34" charset="0"/>
                        </a:rPr>
                        <a:t>KEY TRENDS IN THE LUBRICANT DEMAND IN INDIA</a:t>
                      </a: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26072">
                <a:tc>
                  <a:txBody>
                    <a:bodyPr/>
                    <a:lstStyle/>
                    <a:p>
                      <a:endParaRPr lang="en-US" sz="900" b="1" dirty="0">
                        <a:solidFill>
                          <a:schemeClr val="tx1"/>
                        </a:solidFill>
                        <a:latin typeface="+mn-lt"/>
                      </a:endParaRPr>
                    </a:p>
                  </a:txBody>
                  <a:tcPr marL="45720" marR="45720" anchor="ctr"/>
                </a:tc>
                <a:tc>
                  <a:txBody>
                    <a:bodyPr/>
                    <a:lstStyle/>
                    <a:p>
                      <a:r>
                        <a:rPr lang="en-US" sz="900" b="1" dirty="0">
                          <a:solidFill>
                            <a:schemeClr val="tx1"/>
                          </a:solidFill>
                          <a:latin typeface="+mn-lt"/>
                        </a:rPr>
                        <a:t>DESCRIPTION </a:t>
                      </a:r>
                    </a:p>
                  </a:txBody>
                  <a:tcPr marL="45720" marR="45720" anchor="ctr"/>
                </a:tc>
                <a:extLst>
                  <a:ext uri="{0D108BD9-81ED-4DB2-BD59-A6C34878D82A}">
                    <a16:rowId xmlns:a16="http://schemas.microsoft.com/office/drawing/2014/main" val="4149384710"/>
                  </a:ext>
                </a:extLst>
              </a:tr>
              <a:tr h="2925808">
                <a:tc>
                  <a:txBody>
                    <a:bodyPr/>
                    <a:lstStyle/>
                    <a:p>
                      <a:r>
                        <a:rPr lang="en-US" sz="900" b="1" dirty="0">
                          <a:latin typeface="Lucida Sans" panose="020B0602030504020204" pitchFamily="34" charset="0"/>
                        </a:rPr>
                        <a:t>Commercial automotive lubricants </a:t>
                      </a:r>
                    </a:p>
                  </a:txBody>
                  <a:tcPr anchor="ctr"/>
                </a:tc>
                <a:tc>
                  <a:txBody>
                    <a:bodyPr/>
                    <a:lstStyle/>
                    <a:p>
                      <a:pPr marL="228600" marR="0" lvl="0" indent="-228600" algn="l" defTabSz="914400" rtl="0" eaLnBrk="1" fontAlgn="auto" latinLnBrk="0" hangingPunct="1">
                        <a:lnSpc>
                          <a:spcPct val="15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Lucida Sans" panose="020B0602030504020204" pitchFamily="34" charset="0"/>
                          <a:ea typeface="+mn-ea"/>
                          <a:cs typeface="+mn-cs"/>
                        </a:rPr>
                        <a:t>With the advent of BS-VI compliant vehicles in the market, engine oil meeting the API CK-4 service category are expected to gain popularity in the coming years. In addition, introduction of scrappage policy in 2020 promoting scrappage of older vehicles, and addition of new vehicles to the existing parc in compliance to latest emissions standards and with superior technology will certainly drive the demand for better quality lubricants oils especially lighter viscosity multigrades such as 10Ws and 5Ws through 2030. </a:t>
                      </a:r>
                    </a:p>
                    <a:p>
                      <a:pPr marL="228600" marR="0" lvl="0" indent="-228600" algn="l" defTabSz="914400" rtl="0" eaLnBrk="1" fontAlgn="auto" latinLnBrk="0" hangingPunct="1">
                        <a:lnSpc>
                          <a:spcPct val="15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Lucida Sans" panose="020B0602030504020204" pitchFamily="34" charset="0"/>
                          <a:ea typeface="+mn-ea"/>
                          <a:cs typeface="+mn-cs"/>
                        </a:rPr>
                        <a:t>OEMs are increasingly pushing lighter viscosity grades such as 10W-40 and 10W-30 in the market by recommending them for use in newer vehicles for service and factory fill applications. As a result, they are expected to witness the fastest growth through 2030. </a:t>
                      </a:r>
                    </a:p>
                    <a:p>
                      <a:pPr marL="228600" marR="0" lvl="0" indent="-228600" algn="l" defTabSz="914400" rtl="0" eaLnBrk="1" fontAlgn="auto" latinLnBrk="0" hangingPunct="1">
                        <a:lnSpc>
                          <a:spcPct val="15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Lucida Sans" panose="020B0602030504020204" pitchFamily="34" charset="0"/>
                          <a:ea typeface="+mn-ea"/>
                          <a:cs typeface="+mn-cs"/>
                        </a:rPr>
                        <a:t>Rising penetration of electric vehicle, especially three-wheeler and buses, in the commercial automotive segment is expected to slow the growth of engine oil in the coming years. In 2020, monthly sales of e-rickshaw peaked at around 10,000 units but due to COVID-19, the sales for the year 2020 were around 80,000 units.</a:t>
                      </a:r>
                    </a:p>
                    <a:p>
                      <a:pPr marL="228600" marR="0" lvl="0" indent="-228600" algn="l" defTabSz="914400" rtl="0" eaLnBrk="1" fontAlgn="auto" latinLnBrk="0" hangingPunct="1">
                        <a:lnSpc>
                          <a:spcPct val="15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Lucida Sans" panose="020B0602030504020204" pitchFamily="34" charset="0"/>
                          <a:ea typeface="+mn-ea"/>
                          <a:cs typeface="+mn-cs"/>
                        </a:rPr>
                        <a:t>Increasing trend toward the use of genuine oils and co-branded oils is witnessed in the commercial automotive segment in the country. Various OEMs have recently launched their genuine and co-branded oils in the last two to three years. For instance, in 2018, Tata Motors launched its genuine oil for all commercial vehicles. The trend continued in 2019 when Gulf Oil, which is one of the fastest-growing lubricant suppliers in India, partnered with Piaggio for marketing genuine and co-branded oils for commercial vehicles including BS-VI compliant models starting January 2020. </a:t>
                      </a:r>
                    </a:p>
                  </a:txBody>
                  <a:tcPr marL="45720" marR="45720" anchor="ctr"/>
                </a:tc>
                <a:extLst>
                  <a:ext uri="{0D108BD9-81ED-4DB2-BD59-A6C34878D82A}">
                    <a16:rowId xmlns:a16="http://schemas.microsoft.com/office/drawing/2014/main" val="2258432784"/>
                  </a:ext>
                </a:extLst>
              </a:tr>
              <a:tr h="1414158">
                <a:tc>
                  <a:txBody>
                    <a:bodyPr/>
                    <a:lstStyle/>
                    <a:p>
                      <a:r>
                        <a:rPr lang="en-US" sz="900" b="1" dirty="0">
                          <a:latin typeface="Lucida Sans" panose="020B0602030504020204" pitchFamily="34" charset="0"/>
                        </a:rPr>
                        <a:t>Consumer automotive lubricants  </a:t>
                      </a:r>
                    </a:p>
                  </a:txBody>
                  <a:tcPr anchor="ctr"/>
                </a:tc>
                <a:tc>
                  <a:txBody>
                    <a:bodyPr/>
                    <a:lstStyle/>
                    <a:p>
                      <a:pPr marL="228600" indent="-228600" algn="l" defTabSz="914400" rtl="0" eaLnBrk="1" latinLnBrk="0" hangingPunct="1">
                        <a:lnSpc>
                          <a:spcPct val="150000"/>
                        </a:lnSpc>
                        <a:spcBef>
                          <a:spcPts val="0"/>
                        </a:spcBef>
                        <a:spcAft>
                          <a:spcPts val="600"/>
                        </a:spcAft>
                        <a:buClr>
                          <a:schemeClr val="accent1"/>
                        </a:buClr>
                        <a:buSzPct val="110000"/>
                        <a:buFont typeface="Wingdings" panose="05000000000000000000" pitchFamily="2" charset="2"/>
                        <a:buChar char="l"/>
                      </a:pPr>
                      <a:r>
                        <a:rPr lang="en-US" sz="900" kern="1200" dirty="0">
                          <a:solidFill>
                            <a:schemeClr val="tx1"/>
                          </a:solidFill>
                          <a:latin typeface="Lucida Sans" panose="020B0602030504020204" pitchFamily="34" charset="0"/>
                          <a:ea typeface="+mn-ea"/>
                          <a:cs typeface="+mn-cs"/>
                        </a:rPr>
                        <a:t>With the advent of better technology engines, more passenger car OEMs are recommending lighter viscosity grades, such as 5W-30, 5W-40, 0W-30, and 0W-20.</a:t>
                      </a:r>
                    </a:p>
                    <a:p>
                      <a:pPr marL="228600" indent="-228600" algn="l" defTabSz="914400" rtl="0" eaLnBrk="1" latinLnBrk="0" hangingPunct="1">
                        <a:lnSpc>
                          <a:spcPct val="150000"/>
                        </a:lnSpc>
                        <a:spcBef>
                          <a:spcPts val="0"/>
                        </a:spcBef>
                        <a:spcAft>
                          <a:spcPts val="600"/>
                        </a:spcAft>
                        <a:buClr>
                          <a:schemeClr val="accent1"/>
                        </a:buClr>
                        <a:buSzPct val="110000"/>
                        <a:buFont typeface="Wingdings" panose="05000000000000000000" pitchFamily="2" charset="2"/>
                        <a:buChar char="l"/>
                      </a:pPr>
                      <a:r>
                        <a:rPr lang="en-US" sz="900" kern="1200" dirty="0">
                          <a:solidFill>
                            <a:schemeClr val="tx1"/>
                          </a:solidFill>
                          <a:latin typeface="Lucida Sans" panose="020B0602030504020204" pitchFamily="34" charset="0"/>
                          <a:ea typeface="+mn-ea"/>
                          <a:cs typeface="+mn-cs"/>
                        </a:rPr>
                        <a:t>Introduction of BS-VI emission standard coupled with shift toward better quality products to address the increasing fuel economy and environmental pollution concerns are driving demand for lower viscosity oils. </a:t>
                      </a:r>
                    </a:p>
                    <a:p>
                      <a:pPr marL="228600" indent="-228600" algn="l" defTabSz="914400" rtl="0" eaLnBrk="1" latinLnBrk="0" hangingPunct="1">
                        <a:lnSpc>
                          <a:spcPct val="150000"/>
                        </a:lnSpc>
                        <a:spcBef>
                          <a:spcPts val="0"/>
                        </a:spcBef>
                        <a:spcAft>
                          <a:spcPts val="600"/>
                        </a:spcAft>
                        <a:buClr>
                          <a:schemeClr val="accent1"/>
                        </a:buClr>
                        <a:buSzPct val="110000"/>
                        <a:buFont typeface="Wingdings" panose="05000000000000000000" pitchFamily="2" charset="2"/>
                        <a:buChar char="l"/>
                      </a:pPr>
                      <a:r>
                        <a:rPr lang="en-US" sz="900" kern="1200" dirty="0">
                          <a:solidFill>
                            <a:schemeClr val="tx1"/>
                          </a:solidFill>
                          <a:latin typeface="Lucida Sans" panose="020B0602030504020204" pitchFamily="34" charset="0"/>
                          <a:ea typeface="+mn-ea"/>
                          <a:cs typeface="+mn-cs"/>
                        </a:rPr>
                        <a:t>Shifting of preference of consumers toward semi-synthetics and fully-synthetics due to increased service life lubricants, and less price difference between them. Moreover, dealers and distributors get high margins on synthetic products, and thus they are promoting synthetics more.</a:t>
                      </a:r>
                    </a:p>
                  </a:txBody>
                  <a:tcPr marL="45720" marR="45720" anchor="ctr"/>
                </a:tc>
                <a:extLst>
                  <a:ext uri="{0D108BD9-81ED-4DB2-BD59-A6C34878D82A}">
                    <a16:rowId xmlns:a16="http://schemas.microsoft.com/office/drawing/2014/main" val="3423722158"/>
                  </a:ext>
                </a:extLst>
              </a:tr>
              <a:tr h="675075">
                <a:tc>
                  <a:txBody>
                    <a:bodyPr/>
                    <a:lstStyle/>
                    <a:p>
                      <a:r>
                        <a:rPr lang="en-US" sz="900" b="1" dirty="0">
                          <a:latin typeface="Lucida Sans" panose="020B0602030504020204" pitchFamily="34" charset="0"/>
                        </a:rPr>
                        <a:t>Industrial lubricants</a:t>
                      </a:r>
                    </a:p>
                  </a:txBody>
                  <a:tcPr anchor="ctr"/>
                </a:tc>
                <a:tc>
                  <a:txBody>
                    <a:bodyPr/>
                    <a:lstStyle/>
                    <a:p>
                      <a: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pPr>
                      <a:r>
                        <a:rPr lang="en-US" sz="900" kern="1200" dirty="0">
                          <a:solidFill>
                            <a:schemeClr val="tx1"/>
                          </a:solidFill>
                          <a:latin typeface="Lucida Sans" panose="020B0602030504020204" pitchFamily="34" charset="0"/>
                          <a:ea typeface="+mn-ea"/>
                          <a:cs typeface="+mn-cs"/>
                        </a:rPr>
                        <a:t>Increasing mining projects, power plants, cement manufacturing plants, and steel plants in the country will support increase in output of these industries, thus supporting the demand for industrial lubricants over the forecast period.</a:t>
                      </a:r>
                    </a:p>
                    <a:p>
                      <a: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pPr>
                      <a:endParaRPr lang="en-US" sz="900" kern="1200" dirty="0">
                        <a:solidFill>
                          <a:schemeClr val="tx1"/>
                        </a:solidFill>
                        <a:latin typeface="Lucida Sans" panose="020B0602030504020204" pitchFamily="34" charset="0"/>
                        <a:ea typeface="+mn-ea"/>
                        <a:cs typeface="+mn-cs"/>
                      </a:endParaRPr>
                    </a:p>
                  </a:txBody>
                  <a:tcPr marL="45720" marR="45720" anchor="ctr"/>
                </a:tc>
                <a:extLst>
                  <a:ext uri="{0D108BD9-81ED-4DB2-BD59-A6C34878D82A}">
                    <a16:rowId xmlns:a16="http://schemas.microsoft.com/office/drawing/2014/main" val="2075449070"/>
                  </a:ext>
                </a:extLst>
              </a:tr>
            </a:tbl>
          </a:graphicData>
        </a:graphic>
      </p:graphicFrame>
    </p:spTree>
    <p:extLst>
      <p:ext uri="{BB962C8B-B14F-4D97-AF65-F5344CB8AC3E}">
        <p14:creationId xmlns:p14="http://schemas.microsoft.com/office/powerpoint/2010/main" val="17122987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Lubricant Blenders</a:t>
            </a:r>
          </a:p>
        </p:txBody>
      </p:sp>
      <p:sp>
        <p:nvSpPr>
          <p:cNvPr id="3" name="Content Placeholder 2">
            <a:extLst>
              <a:ext uri="{FF2B5EF4-FFF2-40B4-BE49-F238E27FC236}">
                <a16:creationId xmlns:a16="http://schemas.microsoft.com/office/drawing/2014/main" id="{9AF9236C-6DFB-4A3A-9828-139F55DE1A29}"/>
              </a:ext>
            </a:extLst>
          </p:cNvPr>
          <p:cNvSpPr>
            <a:spLocks noGrp="1"/>
          </p:cNvSpPr>
          <p:nvPr>
            <p:ph sz="quarter" idx="16"/>
          </p:nvPr>
        </p:nvSpPr>
        <p:spPr>
          <a:xfrm>
            <a:off x="569394" y="944902"/>
            <a:ext cx="5440881" cy="4827248"/>
          </a:xfrm>
        </p:spPr>
        <p:txBody>
          <a:bodyPr/>
          <a:lstStyle/>
          <a:p>
            <a:r>
              <a:rPr lang="en-US" dirty="0"/>
              <a:t>The lubricants blending market is highly fragmented and extremely competitive due to the presence of large number of blenders. </a:t>
            </a:r>
          </a:p>
          <a:p>
            <a:r>
              <a:rPr lang="en-US" dirty="0"/>
              <a:t>Public</a:t>
            </a:r>
            <a:r>
              <a:rPr lang="en-US" sz="900" dirty="0">
                <a:latin typeface="Lucida Sans" panose="020B0602030504020204" pitchFamily="34" charset="0"/>
              </a:rPr>
              <a:t> oil companies such as IOCL, HPCL, and BPCL together are the leaders followed by international and national private suppliers such as BP, Tide Water Oil, Gulf Oil International, among others. </a:t>
            </a:r>
          </a:p>
          <a:p>
            <a:pPr lvl="1"/>
            <a:r>
              <a:rPr lang="en-US" dirty="0">
                <a:latin typeface="Lucida Sans" panose="020B0602030504020204" pitchFamily="34" charset="0"/>
              </a:rPr>
              <a:t>In India, public companies enjoy a strong position compared to other participants due to various factors such as: lower product pricing, vast distribution network, strong hold in the government projects in the mining, and construction segments.</a:t>
            </a:r>
          </a:p>
          <a:p>
            <a:r>
              <a:rPr lang="en-US" dirty="0"/>
              <a:t>Blender used Group I/II/III basestocks to produce lubricants. However, basestocks demand is experiencing a shift from Group I to Group II/III basestocks not only in the automotive but also in the industrial segment. Several oil marketing companies (OMCs) are preferring Group II/III basestocks to achieve optimal solution for top quality lubricants which Group I basetocks are not able to provide.</a:t>
            </a:r>
          </a:p>
          <a:p>
            <a:r>
              <a:rPr lang="en-US" dirty="0"/>
              <a:t>In India, only Group I basestocks are being produced by the re-refining of used oil due to technological constrain in the market. Blenders mix re-refined basestocks with the pool of virgin basestocks to get better result and sell it under their brand name. However, they may not reveal that they are using re-refined basestocks to produce lubricants. </a:t>
            </a:r>
            <a:endParaRPr lang="en-US" dirty="0">
              <a:highlight>
                <a:srgbClr val="00FF00"/>
              </a:highlight>
            </a:endParaRPr>
          </a:p>
          <a:p>
            <a:pPr lvl="1"/>
            <a:r>
              <a:rPr lang="en-US" dirty="0">
                <a:latin typeface="Lucida Sans" panose="020B0602030504020204" pitchFamily="34" charset="0"/>
              </a:rPr>
              <a:t>In recent years, the OMCs have shifted their focus toward circular economy to gain organic growth in the market. </a:t>
            </a:r>
            <a:r>
              <a:rPr lang="en-US" dirty="0"/>
              <a:t>The repercussions of COVID-19 and volatility in the crude oil price as well as growing supply and demand gap in the virgin basestocks have compelled lubricant blenders to shift focus toward re-refined basestocks for production of lubricants. It is not clear the extent to which the OMCs are using re-refined basestocks. </a:t>
            </a:r>
          </a:p>
        </p:txBody>
      </p:sp>
      <p:sp>
        <p:nvSpPr>
          <p:cNvPr id="9" name="Content Placeholder 8">
            <a:extLst>
              <a:ext uri="{FF2B5EF4-FFF2-40B4-BE49-F238E27FC236}">
                <a16:creationId xmlns:a16="http://schemas.microsoft.com/office/drawing/2014/main" id="{354E0142-8456-4709-9989-6E0BC0867438}"/>
              </a:ext>
            </a:extLst>
          </p:cNvPr>
          <p:cNvSpPr>
            <a:spLocks noGrp="1"/>
          </p:cNvSpPr>
          <p:nvPr>
            <p:ph sz="quarter" idx="17"/>
          </p:nvPr>
        </p:nvSpPr>
        <p:spPr>
          <a:xfrm>
            <a:off x="6364246" y="944902"/>
            <a:ext cx="5184648" cy="1312539"/>
          </a:xfrm>
        </p:spPr>
        <p:txBody>
          <a:bodyPr/>
          <a:lstStyle/>
          <a:p>
            <a:pPr lvl="1"/>
            <a:r>
              <a:rPr lang="en-US" dirty="0"/>
              <a:t>Earlier, blenders were not in the favor of using re-refined basestocks due to cheaper, abundant availability of virgin basestocks, and inferior quality but now they are compelled to procure re-refined basestocks due to increase in prices of virgin basestocks. Several oil marketing companies are now focusing on usage of re-refined basestocks and planning to launch new products made of re-refined basestocks.</a:t>
            </a:r>
          </a:p>
        </p:txBody>
      </p:sp>
    </p:spTree>
    <p:custDataLst>
      <p:tags r:id="rId1"/>
    </p:custDataLst>
    <p:extLst>
      <p:ext uri="{BB962C8B-B14F-4D97-AF65-F5344CB8AC3E}">
        <p14:creationId xmlns:p14="http://schemas.microsoft.com/office/powerpoint/2010/main" val="42566232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652462" y="824667"/>
          <a:ext cx="11168564" cy="5208666"/>
        </p:xfrm>
        <a:graphic>
          <a:graphicData uri="http://schemas.openxmlformats.org/drawingml/2006/table">
            <a:tbl>
              <a:tblPr firstRow="1">
                <a:tableStyleId>{5C22544A-7EE6-4342-B048-85BDC9FD1C3A}</a:tableStyleId>
              </a:tblPr>
              <a:tblGrid>
                <a:gridCol w="5584281">
                  <a:extLst>
                    <a:ext uri="{9D8B030D-6E8A-4147-A177-3AD203B41FA5}">
                      <a16:colId xmlns:a16="http://schemas.microsoft.com/office/drawing/2014/main" val="3179253707"/>
                    </a:ext>
                  </a:extLst>
                </a:gridCol>
                <a:gridCol w="5584283">
                  <a:extLst>
                    <a:ext uri="{9D8B030D-6E8A-4147-A177-3AD203B41FA5}">
                      <a16:colId xmlns:a16="http://schemas.microsoft.com/office/drawing/2014/main" val="2331960324"/>
                    </a:ext>
                  </a:extLst>
                </a:gridCol>
              </a:tblGrid>
              <a:tr h="243997">
                <a:tc gridSpan="2">
                  <a:txBody>
                    <a:bodyPr/>
                    <a:lstStyle/>
                    <a:p>
                      <a:r>
                        <a:rPr lang="en-US" sz="900" dirty="0">
                          <a:latin typeface="+mn-lt"/>
                        </a:rPr>
                        <a:t>SUMMARY OF REGULATIONS IN INDIA</a:t>
                      </a: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43997">
                <a:tc>
                  <a:txBody>
                    <a:bodyPr/>
                    <a:lstStyle/>
                    <a:p>
                      <a:r>
                        <a:rPr lang="en-US" sz="900" b="1" dirty="0">
                          <a:solidFill>
                            <a:schemeClr val="tx1"/>
                          </a:solidFill>
                          <a:latin typeface="+mn-lt"/>
                        </a:rPr>
                        <a:t>QUESTION</a:t>
                      </a:r>
                    </a:p>
                  </a:txBody>
                  <a:tcPr marL="45720" marR="45720" anchor="ctr"/>
                </a:tc>
                <a:tc>
                  <a:txBody>
                    <a:bodyPr/>
                    <a:lstStyle/>
                    <a:p>
                      <a:r>
                        <a:rPr lang="en-US" sz="900" b="1" dirty="0">
                          <a:solidFill>
                            <a:schemeClr val="tx1"/>
                          </a:solidFill>
                          <a:latin typeface="+mn-lt"/>
                        </a:rPr>
                        <a:t>ANSWER</a:t>
                      </a:r>
                    </a:p>
                  </a:txBody>
                  <a:tcPr marL="45720" marR="45720" anchor="ctr"/>
                </a:tc>
                <a:extLst>
                  <a:ext uri="{0D108BD9-81ED-4DB2-BD59-A6C34878D82A}">
                    <a16:rowId xmlns:a16="http://schemas.microsoft.com/office/drawing/2014/main" val="4149384710"/>
                  </a:ext>
                </a:extLst>
              </a:tr>
              <a:tr h="509006">
                <a:tc>
                  <a:txBody>
                    <a:bodyPr/>
                    <a:lstStyle/>
                    <a:p>
                      <a:pPr marL="0" indent="0" algn="l" fontAlgn="ctr"/>
                      <a:r>
                        <a:rPr lang="en-US" sz="900" u="none" strike="noStrike" dirty="0">
                          <a:effectLst/>
                        </a:rPr>
                        <a:t>1.</a:t>
                      </a:r>
                      <a:r>
                        <a:rPr lang="en-US" sz="900" u="none" strike="noStrike" baseline="0" dirty="0">
                          <a:effectLst/>
                        </a:rPr>
                        <a:t> </a:t>
                      </a:r>
                      <a:r>
                        <a:rPr lang="en-US" sz="900" u="none" strike="noStrike" dirty="0">
                          <a:effectLst/>
                        </a:rPr>
                        <a:t>Do regulations exist specifically for used oil?</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Yes. used oil is covered under H</a:t>
                      </a:r>
                      <a:r>
                        <a:rPr kumimoji="0" lang="en-US" sz="900" b="0" u="none" strike="noStrike" kern="1200" cap="none" spc="0" normalizeH="0" baseline="0" noProof="0" dirty="0">
                          <a:ln>
                            <a:noFill/>
                          </a:ln>
                          <a:solidFill>
                            <a:srgbClr val="000000"/>
                          </a:solidFill>
                          <a:effectLst/>
                          <a:uLnTx/>
                          <a:uFillTx/>
                          <a:latin typeface="+mn-lt"/>
                          <a:ea typeface="+mn-ea"/>
                          <a:cs typeface="+mn-cs"/>
                        </a:rPr>
                        <a:t>azardous Waste Management Handling &amp; Transboundary Movement Rules, 2016.</a:t>
                      </a:r>
                      <a:endParaRPr lang="en-US" sz="900" dirty="0">
                        <a:solidFill>
                          <a:schemeClr val="tx1"/>
                        </a:solidFill>
                        <a:latin typeface="+mn-lt"/>
                      </a:endParaRPr>
                    </a:p>
                  </a:txBody>
                  <a:tcPr marL="45720" marR="45720" anchor="ctr"/>
                </a:tc>
                <a:extLst>
                  <a:ext uri="{0D108BD9-81ED-4DB2-BD59-A6C34878D82A}">
                    <a16:rowId xmlns:a16="http://schemas.microsoft.com/office/drawing/2014/main" val="1557228252"/>
                  </a:ext>
                </a:extLst>
              </a:tr>
              <a:tr h="289408">
                <a:tc>
                  <a:txBody>
                    <a:bodyPr/>
                    <a:lstStyle/>
                    <a:p>
                      <a:pPr algn="l" fontAlgn="ctr"/>
                      <a:r>
                        <a:rPr lang="en-US" sz="900" u="none" strike="noStrike" dirty="0">
                          <a:effectLst/>
                        </a:rPr>
                        <a:t>2.</a:t>
                      </a:r>
                      <a:r>
                        <a:rPr lang="en-US" sz="900" u="none" strike="noStrike" baseline="0" dirty="0">
                          <a:effectLst/>
                        </a:rPr>
                        <a:t> H</a:t>
                      </a:r>
                      <a:r>
                        <a:rPr lang="en-US" sz="900" u="none" strike="noStrike" dirty="0">
                          <a:effectLst/>
                        </a:rPr>
                        <a:t>ow is used oil classified i.e., hazardous waste, special waste etc.?</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Hazardous waste </a:t>
                      </a:r>
                    </a:p>
                  </a:txBody>
                  <a:tcPr marL="45720" marR="45720" anchor="ctr"/>
                </a:tc>
                <a:extLst>
                  <a:ext uri="{0D108BD9-81ED-4DB2-BD59-A6C34878D82A}">
                    <a16:rowId xmlns:a16="http://schemas.microsoft.com/office/drawing/2014/main" val="1640954900"/>
                  </a:ext>
                </a:extLst>
              </a:tr>
              <a:tr h="509006">
                <a:tc>
                  <a:txBody>
                    <a:bodyPr/>
                    <a:lstStyle/>
                    <a:p>
                      <a:pPr algn="l" fontAlgn="ctr"/>
                      <a:r>
                        <a:rPr lang="en-US" sz="900" u="none" strike="noStrike" dirty="0">
                          <a:effectLst/>
                        </a:rPr>
                        <a:t>3. Are there any requirements on who can collect used oil?</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Yes, used oil collectors should be authorized from the Central Pollution Control Board( CPCB) and State Pollution Control Board (SPCB).</a:t>
                      </a:r>
                    </a:p>
                  </a:txBody>
                  <a:tcPr marL="45720" marR="45720" anchor="ctr"/>
                </a:tc>
                <a:extLst>
                  <a:ext uri="{0D108BD9-81ED-4DB2-BD59-A6C34878D82A}">
                    <a16:rowId xmlns:a16="http://schemas.microsoft.com/office/drawing/2014/main" val="2965892685"/>
                  </a:ext>
                </a:extLst>
              </a:tr>
              <a:tr h="289408">
                <a:tc>
                  <a:txBody>
                    <a:bodyPr/>
                    <a:lstStyle/>
                    <a:p>
                      <a:pPr algn="l" fontAlgn="ctr"/>
                      <a:r>
                        <a:rPr lang="en-US" sz="900" u="none" strike="noStrike" dirty="0">
                          <a:effectLst/>
                        </a:rPr>
                        <a:t>4. Does the country</a:t>
                      </a:r>
                      <a:r>
                        <a:rPr lang="en-US" sz="900" u="none" strike="noStrike" baseline="0" dirty="0">
                          <a:effectLst/>
                        </a:rPr>
                        <a:t> </a:t>
                      </a:r>
                      <a:r>
                        <a:rPr lang="en-US" sz="900" u="none" strike="noStrike" dirty="0">
                          <a:effectLst/>
                        </a:rPr>
                        <a:t>have an association(s) managing the collection and disposal of used oil? </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No</a:t>
                      </a:r>
                    </a:p>
                  </a:txBody>
                  <a:tcPr marL="45720" marR="45720" anchor="ctr"/>
                </a:tc>
                <a:extLst>
                  <a:ext uri="{0D108BD9-81ED-4DB2-BD59-A6C34878D82A}">
                    <a16:rowId xmlns:a16="http://schemas.microsoft.com/office/drawing/2014/main" val="115455050"/>
                  </a:ext>
                </a:extLst>
              </a:tr>
              <a:tr h="289408">
                <a:tc>
                  <a:txBody>
                    <a:bodyPr/>
                    <a:lstStyle/>
                    <a:p>
                      <a:pPr algn="l" fontAlgn="ctr"/>
                      <a:r>
                        <a:rPr lang="en-US" sz="900" u="none" strike="noStrike" dirty="0">
                          <a:effectLst/>
                        </a:rPr>
                        <a:t>5. Is a levy charged on sales of lubricants to support Used Oil collection associations?</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No</a:t>
                      </a:r>
                    </a:p>
                  </a:txBody>
                  <a:tcPr marL="45720" marR="45720" anchor="ctr"/>
                </a:tc>
                <a:extLst>
                  <a:ext uri="{0D108BD9-81ED-4DB2-BD59-A6C34878D82A}">
                    <a16:rowId xmlns:a16="http://schemas.microsoft.com/office/drawing/2014/main" val="3880495867"/>
                  </a:ext>
                </a:extLst>
              </a:tr>
              <a:tr h="728603">
                <a:tc>
                  <a:txBody>
                    <a:bodyPr/>
                    <a:lstStyle/>
                    <a:p>
                      <a:pPr algn="l" fontAlgn="ctr"/>
                      <a:r>
                        <a:rPr lang="en-US" sz="900" u="none" strike="noStrike" dirty="0">
                          <a:effectLst/>
                        </a:rPr>
                        <a:t>6. Are there any requirements for how used oil generators manage used oil? </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Yes, proposed operating practices have been developed to help generators of used oil to manage their wastes in environmentally safe manner, as per the H</a:t>
                      </a:r>
                      <a:r>
                        <a:rPr kumimoji="0" lang="en-US" sz="900" b="0" u="none" strike="noStrike" kern="1200" cap="none" spc="0" normalizeH="0" baseline="0" noProof="0" dirty="0">
                          <a:ln>
                            <a:noFill/>
                          </a:ln>
                          <a:solidFill>
                            <a:srgbClr val="000000"/>
                          </a:solidFill>
                          <a:effectLst/>
                          <a:uLnTx/>
                          <a:uFillTx/>
                          <a:latin typeface="+mn-lt"/>
                          <a:ea typeface="+mn-ea"/>
                          <a:cs typeface="+mn-cs"/>
                        </a:rPr>
                        <a:t>azardous Waste Management Handling &amp; Transboundary Movement Rules, 2016</a:t>
                      </a:r>
                      <a:r>
                        <a:rPr lang="en-US" sz="900" dirty="0">
                          <a:solidFill>
                            <a:schemeClr val="tx1"/>
                          </a:solidFill>
                          <a:latin typeface="+mn-lt"/>
                        </a:rPr>
                        <a:t>.</a:t>
                      </a:r>
                    </a:p>
                  </a:txBody>
                  <a:tcPr marL="45720" marR="45720" anchor="ctr"/>
                </a:tc>
                <a:extLst>
                  <a:ext uri="{0D108BD9-81ED-4DB2-BD59-A6C34878D82A}">
                    <a16:rowId xmlns:a16="http://schemas.microsoft.com/office/drawing/2014/main" val="1759476409"/>
                  </a:ext>
                </a:extLst>
              </a:tr>
              <a:tr h="289408">
                <a:tc>
                  <a:txBody>
                    <a:bodyPr/>
                    <a:lstStyle/>
                    <a:p>
                      <a:pPr algn="l" fontAlgn="ctr"/>
                      <a:r>
                        <a:rPr lang="en-US" sz="900" u="none" strike="noStrike" dirty="0">
                          <a:effectLst/>
                        </a:rPr>
                        <a:t>7. Are there requirements for oil manufacturers, marketers or retailers to take back Used Oil?</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No</a:t>
                      </a:r>
                    </a:p>
                  </a:txBody>
                  <a:tcPr marL="45720" marR="45720" anchor="ctr"/>
                </a:tc>
                <a:extLst>
                  <a:ext uri="{0D108BD9-81ED-4DB2-BD59-A6C34878D82A}">
                    <a16:rowId xmlns:a16="http://schemas.microsoft.com/office/drawing/2014/main" val="3816860988"/>
                  </a:ext>
                </a:extLst>
              </a:tr>
              <a:tr h="289408">
                <a:tc>
                  <a:txBody>
                    <a:bodyPr/>
                    <a:lstStyle/>
                    <a:p>
                      <a:pPr algn="l" fontAlgn="ctr"/>
                      <a:r>
                        <a:rPr lang="en-US" sz="900" u="none" strike="noStrike" dirty="0">
                          <a:effectLst/>
                        </a:rPr>
                        <a:t>8. Do any requirements/legislation exist around different types of Used Oil?</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No</a:t>
                      </a:r>
                    </a:p>
                  </a:txBody>
                  <a:tcPr marL="45720" marR="45720" anchor="ctr"/>
                </a:tc>
                <a:extLst>
                  <a:ext uri="{0D108BD9-81ED-4DB2-BD59-A6C34878D82A}">
                    <a16:rowId xmlns:a16="http://schemas.microsoft.com/office/drawing/2014/main" val="3237072835"/>
                  </a:ext>
                </a:extLst>
              </a:tr>
              <a:tr h="728603">
                <a:tc>
                  <a:txBody>
                    <a:bodyPr/>
                    <a:lstStyle/>
                    <a:p>
                      <a:pPr algn="l" fontAlgn="ctr"/>
                      <a:r>
                        <a:rPr lang="en-US" sz="900" u="none" strike="noStrike" dirty="0">
                          <a:effectLst/>
                        </a:rPr>
                        <a:t>9. Does the country have requirements or regulations regarding the export or import of Used Oil?</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Yes. As per Rule 12 of H</a:t>
                      </a:r>
                      <a:r>
                        <a:rPr kumimoji="0" lang="en-US" sz="900" b="0" u="none" strike="noStrike" kern="1200" cap="none" spc="0" normalizeH="0" baseline="0" noProof="0" dirty="0">
                          <a:ln>
                            <a:noFill/>
                          </a:ln>
                          <a:solidFill>
                            <a:srgbClr val="000000"/>
                          </a:solidFill>
                          <a:effectLst/>
                          <a:uLnTx/>
                          <a:uFillTx/>
                          <a:latin typeface="+mn-lt"/>
                          <a:ea typeface="+mn-ea"/>
                          <a:cs typeface="+mn-cs"/>
                        </a:rPr>
                        <a:t>azardous Waste Management Handling &amp; Transboundary Movement Rules, 2016,</a:t>
                      </a:r>
                      <a:r>
                        <a:rPr kumimoji="0" lang="en-US" sz="900" b="0" u="none" strike="noStrike" kern="1200" cap="none" spc="0" normalizeH="0" baseline="0" noProof="0" dirty="0">
                          <a:ln>
                            <a:noFill/>
                          </a:ln>
                          <a:solidFill>
                            <a:schemeClr val="tx1"/>
                          </a:solidFill>
                          <a:effectLst/>
                          <a:uLnTx/>
                          <a:uFillTx/>
                          <a:latin typeface="+mn-lt"/>
                          <a:ea typeface="+mn-ea"/>
                          <a:cs typeface="+mn-cs"/>
                        </a:rPr>
                        <a:t> </a:t>
                      </a:r>
                      <a:r>
                        <a:rPr lang="en-US" sz="900" dirty="0">
                          <a:solidFill>
                            <a:schemeClr val="tx1"/>
                          </a:solidFill>
                          <a:latin typeface="+mn-lt"/>
                        </a:rPr>
                        <a:t>import of hazardous waste is not allowed for disposal. However, it is permitted to be re-refined or regenerated as per Rule 13 as specified in Part A &amp; Part B of Schedule III.</a:t>
                      </a:r>
                    </a:p>
                  </a:txBody>
                  <a:tcPr marL="45720" marR="45720" anchor="ctr"/>
                </a:tc>
                <a:extLst>
                  <a:ext uri="{0D108BD9-81ED-4DB2-BD59-A6C34878D82A}">
                    <a16:rowId xmlns:a16="http://schemas.microsoft.com/office/drawing/2014/main" val="4056522245"/>
                  </a:ext>
                </a:extLst>
              </a:tr>
              <a:tr h="289408">
                <a:tc>
                  <a:txBody>
                    <a:bodyPr/>
                    <a:lstStyle/>
                    <a:p>
                      <a:pPr algn="l" fontAlgn="ctr"/>
                      <a:r>
                        <a:rPr lang="en-US" sz="900" u="none" strike="noStrike" dirty="0">
                          <a:effectLst/>
                        </a:rPr>
                        <a:t>10. Does the country have any legislation that requires Used Oil to be re-refined?</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No</a:t>
                      </a:r>
                    </a:p>
                  </a:txBody>
                  <a:tcPr marL="45720" marR="45720" anchor="ctr"/>
                </a:tc>
                <a:extLst>
                  <a:ext uri="{0D108BD9-81ED-4DB2-BD59-A6C34878D82A}">
                    <a16:rowId xmlns:a16="http://schemas.microsoft.com/office/drawing/2014/main" val="1750050038"/>
                  </a:ext>
                </a:extLst>
              </a:tr>
              <a:tr h="509006">
                <a:tc>
                  <a:txBody>
                    <a:bodyPr/>
                    <a:lstStyle/>
                    <a:p>
                      <a:pPr algn="l" fontAlgn="ctr"/>
                      <a:r>
                        <a:rPr lang="en-US" sz="900" u="none" strike="noStrike" dirty="0">
                          <a:effectLst/>
                        </a:rPr>
                        <a:t>11. Does the country have legislation that requires lubricating oil to contain a percentage of re-refined basestock?</a:t>
                      </a:r>
                      <a:endParaRPr lang="en-GB" sz="900" b="0" i="0" u="none" strike="noStrike" dirty="0">
                        <a:effectLst/>
                        <a:latin typeface="+mn-lt"/>
                      </a:endParaRPr>
                    </a:p>
                  </a:txBody>
                  <a:tcPr marL="108000" marR="36000" marT="36000" marB="36000" anchor="ctr"/>
                </a:tc>
                <a:tc>
                  <a:txBody>
                    <a:bodyPr/>
                    <a:lstStyle/>
                    <a:p>
                      <a:pPr>
                        <a:lnSpc>
                          <a:spcPct val="150000"/>
                        </a:lnSpc>
                      </a:pPr>
                      <a:r>
                        <a:rPr lang="en-US" sz="900" dirty="0">
                          <a:solidFill>
                            <a:schemeClr val="tx1"/>
                          </a:solidFill>
                          <a:latin typeface="+mn-lt"/>
                        </a:rPr>
                        <a:t>Yes, Indian government has passed mandate of utilizing 25% re-refined basestocks for lubricants by 2023.</a:t>
                      </a:r>
                    </a:p>
                  </a:txBody>
                  <a:tcPr marL="45720" marR="45720" anchor="ctr"/>
                </a:tc>
                <a:extLst>
                  <a:ext uri="{0D108BD9-81ED-4DB2-BD59-A6C34878D82A}">
                    <a16:rowId xmlns:a16="http://schemas.microsoft.com/office/drawing/2014/main" val="75479728"/>
                  </a:ext>
                </a:extLst>
              </a:tr>
            </a:tbl>
          </a:graphicData>
        </a:graphic>
      </p:graphicFrame>
      <p:grpSp>
        <p:nvGrpSpPr>
          <p:cNvPr id="4" name="Group 3">
            <a:extLst>
              <a:ext uri="{FF2B5EF4-FFF2-40B4-BE49-F238E27FC236}">
                <a16:creationId xmlns:a16="http://schemas.microsoft.com/office/drawing/2014/main" id="{1D9AE497-3045-4A21-8C45-F0FD956D2222}"/>
              </a:ext>
            </a:extLst>
          </p:cNvPr>
          <p:cNvGrpSpPr/>
          <p:nvPr/>
        </p:nvGrpSpPr>
        <p:grpSpPr>
          <a:xfrm>
            <a:off x="10408550" y="6195176"/>
            <a:ext cx="1090782" cy="246221"/>
            <a:chOff x="10831993" y="6206610"/>
            <a:chExt cx="1090782" cy="246221"/>
          </a:xfrm>
        </p:grpSpPr>
        <p:sp>
          <p:nvSpPr>
            <p:cNvPr id="5" name="Freeform: Shape 4">
              <a:extLst>
                <a:ext uri="{FF2B5EF4-FFF2-40B4-BE49-F238E27FC236}">
                  <a16:creationId xmlns:a16="http://schemas.microsoft.com/office/drawing/2014/main" id="{7A18CDBA-2923-4C38-97A3-0579A5B3BED0}"/>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9EAB1F58-C06D-41DA-AE90-3937C5FF4B7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1945026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Regulations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extLst>
              <p:ext uri="{D42A27DB-BD31-4B8C-83A1-F6EECF244321}">
                <p14:modId xmlns:p14="http://schemas.microsoft.com/office/powerpoint/2010/main" val="687933460"/>
              </p:ext>
            </p:extLst>
          </p:nvPr>
        </p:nvGraphicFramePr>
        <p:xfrm>
          <a:off x="626545" y="879298"/>
          <a:ext cx="11089207" cy="5002246"/>
        </p:xfrm>
        <a:graphic>
          <a:graphicData uri="http://schemas.openxmlformats.org/drawingml/2006/table">
            <a:tbl>
              <a:tblPr firstRow="1">
                <a:tableStyleId>{5C22544A-7EE6-4342-B048-85BDC9FD1C3A}</a:tableStyleId>
              </a:tblPr>
              <a:tblGrid>
                <a:gridCol w="2772302">
                  <a:extLst>
                    <a:ext uri="{9D8B030D-6E8A-4147-A177-3AD203B41FA5}">
                      <a16:colId xmlns:a16="http://schemas.microsoft.com/office/drawing/2014/main" val="3179253707"/>
                    </a:ext>
                  </a:extLst>
                </a:gridCol>
                <a:gridCol w="2772302">
                  <a:extLst>
                    <a:ext uri="{9D8B030D-6E8A-4147-A177-3AD203B41FA5}">
                      <a16:colId xmlns:a16="http://schemas.microsoft.com/office/drawing/2014/main" val="1357552302"/>
                    </a:ext>
                  </a:extLst>
                </a:gridCol>
                <a:gridCol w="5544603">
                  <a:extLst>
                    <a:ext uri="{9D8B030D-6E8A-4147-A177-3AD203B41FA5}">
                      <a16:colId xmlns:a16="http://schemas.microsoft.com/office/drawing/2014/main" val="2331960324"/>
                    </a:ext>
                  </a:extLst>
                </a:gridCol>
              </a:tblGrid>
              <a:tr h="292608">
                <a:tc gridSpan="3">
                  <a:txBody>
                    <a:bodyPr/>
                    <a:lstStyle/>
                    <a:p>
                      <a:r>
                        <a:rPr lang="en-US" sz="900" dirty="0">
                          <a:latin typeface="+mn-lt"/>
                        </a:rPr>
                        <a:t>SUMMARY OF REGULATIONS IN INDIA</a:t>
                      </a: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dirty="0">
                          <a:solidFill>
                            <a:schemeClr val="tx1"/>
                          </a:solidFill>
                          <a:latin typeface="+mn-lt"/>
                        </a:rPr>
                        <a:t>QUESTION</a:t>
                      </a:r>
                    </a:p>
                  </a:txBody>
                  <a:tcPr marL="45720" marR="45720" anchor="ctr"/>
                </a:tc>
                <a:tc hMerge="1">
                  <a:txBody>
                    <a:bodyPr/>
                    <a:lstStyle/>
                    <a:p>
                      <a:endParaRPr lang="en-IN"/>
                    </a:p>
                  </a:txBody>
                  <a:tcPr/>
                </a:tc>
                <a:tc>
                  <a:txBody>
                    <a:bodyPr/>
                    <a:lstStyle/>
                    <a:p>
                      <a:r>
                        <a:rPr lang="en-US" sz="900" b="1" dirty="0">
                          <a:solidFill>
                            <a:schemeClr val="tx1"/>
                          </a:solidFill>
                          <a:latin typeface="+mn-lt"/>
                        </a:rPr>
                        <a:t>ANSWER</a:t>
                      </a: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dirty="0">
                          <a:effectLst/>
                        </a:rPr>
                        <a:t>12. Does the country allow used oil to be burned as a fuel (cement kilns, industrial boilers or furnaces, power plants, etc.)?</a:t>
                      </a:r>
                      <a:endParaRPr lang="en-GB" sz="900" b="0" i="0" u="none" strike="noStrike" dirty="0">
                        <a:effectLst/>
                        <a:latin typeface="+mn-lt"/>
                      </a:endParaRPr>
                    </a:p>
                  </a:txBody>
                  <a:tcPr marL="108000" marR="36000" marT="36000" marB="36000" anchor="ctr"/>
                </a:tc>
                <a:tc hMerge="1">
                  <a:txBody>
                    <a:bodyPr/>
                    <a:lstStyle/>
                    <a:p>
                      <a:endParaRPr lang="en-US"/>
                    </a:p>
                  </a:txBody>
                  <a:tcPr/>
                </a:tc>
                <a:tc>
                  <a:txBody>
                    <a:bodyPr/>
                    <a:lstStyle/>
                    <a:p>
                      <a:pPr>
                        <a:lnSpc>
                          <a:spcPct val="150000"/>
                        </a:lnSpc>
                      </a:pPr>
                      <a:r>
                        <a:rPr lang="en-US" sz="900" dirty="0">
                          <a:solidFill>
                            <a:schemeClr val="tx1"/>
                          </a:solidFill>
                          <a:latin typeface="+mn-lt"/>
                        </a:rPr>
                        <a:t>Nothing has been given regarding usage of used oil as a fuel. However, oil that is categorized as a waste oil such as tank bottom slugged of </a:t>
                      </a:r>
                      <a:r>
                        <a:rPr lang="en-US" sz="900" dirty="0"/>
                        <a:t>crude oil, or mixtures containing synthetic oil </a:t>
                      </a:r>
                      <a:r>
                        <a:rPr lang="en-US" sz="900" dirty="0">
                          <a:solidFill>
                            <a:schemeClr val="tx1"/>
                          </a:solidFill>
                          <a:latin typeface="+mn-lt"/>
                        </a:rPr>
                        <a:t>can be burned as fuel as per specification laid down in Schedule V Part B of H</a:t>
                      </a:r>
                      <a:r>
                        <a:rPr kumimoji="0" lang="en-US" sz="900" b="0" u="none" strike="noStrike" kern="1200" cap="none" spc="0" normalizeH="0" baseline="0" noProof="0" dirty="0">
                          <a:ln>
                            <a:noFill/>
                          </a:ln>
                          <a:solidFill>
                            <a:srgbClr val="000000"/>
                          </a:solidFill>
                          <a:effectLst/>
                          <a:uLnTx/>
                          <a:uFillTx/>
                          <a:latin typeface="+mn-lt"/>
                          <a:ea typeface="+mn-ea"/>
                          <a:cs typeface="+mn-cs"/>
                        </a:rPr>
                        <a:t>azardous Waste Management Handling &amp; Transboundary Movement Rules, 2016 </a:t>
                      </a:r>
                      <a:endParaRPr lang="en-US" sz="900" dirty="0">
                        <a:solidFill>
                          <a:schemeClr val="tx1"/>
                        </a:solidFill>
                        <a:latin typeface="+mn-lt"/>
                      </a:endParaRPr>
                    </a:p>
                  </a:txBody>
                  <a:tcPr marL="45720" marR="45720" anchor="ctr"/>
                </a:tc>
                <a:extLst>
                  <a:ext uri="{0D108BD9-81ED-4DB2-BD59-A6C34878D82A}">
                    <a16:rowId xmlns:a16="http://schemas.microsoft.com/office/drawing/2014/main" val="117106417"/>
                  </a:ext>
                </a:extLst>
              </a:tr>
              <a:tr h="292608">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dirty="0">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pPr>
                        <a:lnSpc>
                          <a:spcPct val="150000"/>
                        </a:lnSpc>
                      </a:pPr>
                      <a:r>
                        <a:rPr lang="en-US" sz="900" dirty="0">
                          <a:solidFill>
                            <a:schemeClr val="tx1"/>
                          </a:solidFill>
                          <a:latin typeface="+mn-lt"/>
                        </a:rPr>
                        <a:t>Yes, As per HW rule 2016, waste oil burner shall comply with prescribed standards for particulate matter, HCl, SO2, CO, HF, NOx (NO and NO2 expressed as NO2), Hydrocarbons, Dioxins/Furans, Cd +Th (and its compounds), Hg (and its compounds), Sb + As + Pb + Cr + Co + Cu + Mn + Ni + V (and their compounds).</a:t>
                      </a: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dirty="0">
                          <a:effectLst/>
                        </a:rPr>
                        <a:t>14. Is used oil allowed to be placed in a landfill?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pPr>
                        <a:lnSpc>
                          <a:spcPct val="150000"/>
                        </a:lnSpc>
                      </a:pPr>
                      <a:r>
                        <a:rPr lang="en-US" sz="900" dirty="0">
                          <a:solidFill>
                            <a:schemeClr val="tx1"/>
                          </a:solidFill>
                          <a:latin typeface="+mn-lt"/>
                        </a:rPr>
                        <a:t>Yes, only authorized Treatment Storage Disposal Facility (TSDF) are allowed to place used oil in a landfill after meeting specification laid down in Schedule - I, II (Part A, B and C of the H</a:t>
                      </a:r>
                      <a:r>
                        <a:rPr kumimoji="0" lang="en-US" sz="900" b="0" u="none" strike="noStrike" kern="1200" cap="none" spc="0" normalizeH="0" baseline="0" noProof="0" dirty="0">
                          <a:ln>
                            <a:noFill/>
                          </a:ln>
                          <a:solidFill>
                            <a:srgbClr val="000000"/>
                          </a:solidFill>
                          <a:effectLst/>
                          <a:uLnTx/>
                          <a:uFillTx/>
                          <a:latin typeface="+mn-lt"/>
                          <a:ea typeface="+mn-ea"/>
                          <a:cs typeface="+mn-cs"/>
                        </a:rPr>
                        <a:t>azardous Waste Management Handling &amp; Transboundary Movement Rules, 2016</a:t>
                      </a:r>
                      <a:endParaRPr lang="en-US" sz="900" dirty="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dirty="0">
                          <a:effectLst/>
                        </a:rPr>
                        <a:t>15. Does the country have legislation that gives incentives, financial subsidies or priority to any particular used oil disposition e.g., re-refining, fuel for burning, landfill etc.</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pPr>
                        <a:lnSpc>
                          <a:spcPct val="150000"/>
                        </a:lnSpc>
                      </a:pPr>
                      <a:r>
                        <a:rPr lang="en-US" sz="900" dirty="0">
                          <a:solidFill>
                            <a:schemeClr val="tx1"/>
                          </a:solidFill>
                          <a:latin typeface="+mn-lt"/>
                        </a:rPr>
                        <a:t>No</a:t>
                      </a:r>
                    </a:p>
                  </a:txBody>
                  <a:tcPr marL="45720" marR="45720" anchor="ctr"/>
                </a:tc>
                <a:extLst>
                  <a:ext uri="{0D108BD9-81ED-4DB2-BD59-A6C34878D82A}">
                    <a16:rowId xmlns:a16="http://schemas.microsoft.com/office/drawing/2014/main" val="3423722158"/>
                  </a:ext>
                </a:extLst>
              </a:tr>
              <a:tr h="366900">
                <a:tc rowSpan="3">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dirty="0">
                          <a:effectLst/>
                        </a:rPr>
                        <a:t>16. Please indicate whether used oil can be legally used (i.e., regulations do not prohibit) for the following purposes ( assuming that used oil is not being mixed first with a hazardous waste):</a:t>
                      </a:r>
                      <a:endParaRPr lang="en-GB" sz="900" b="0" i="0" u="none" strike="noStrike" dirty="0">
                        <a:effectLst/>
                        <a:latin typeface="+mn-lt"/>
                      </a:endParaRPr>
                    </a:p>
                  </a:txBody>
                  <a:tcPr marL="108000" marR="36000" marT="36000" marB="36000" anchor="ctr"/>
                </a:tc>
                <a:tc>
                  <a:txBody>
                    <a:bodyPr/>
                    <a:lstStyle/>
                    <a:p>
                      <a:pPr algn="l" fontAlgn="ctr">
                        <a:lnSpc>
                          <a:spcPct val="150000"/>
                        </a:lnSpc>
                      </a:pPr>
                      <a:r>
                        <a:rPr lang="en-US" sz="900" u="none" strike="noStrike" kern="1200" dirty="0">
                          <a:solidFill>
                            <a:schemeClr val="dk1"/>
                          </a:solidFill>
                          <a:effectLst/>
                          <a:latin typeface="+mn-lt"/>
                          <a:ea typeface="+mn-ea"/>
                          <a:cs typeface="+mn-cs"/>
                        </a:rPr>
                        <a:t>i.  Burning in space heaters</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pPr>
                        <a:lnSpc>
                          <a:spcPct val="150000"/>
                        </a:lnSpc>
                      </a:pPr>
                      <a:r>
                        <a:rPr lang="en-US" sz="900" dirty="0">
                          <a:solidFill>
                            <a:schemeClr val="tx1"/>
                          </a:solidFill>
                          <a:latin typeface="+mn-lt"/>
                        </a:rPr>
                        <a:t>No information has been given </a:t>
                      </a:r>
                    </a:p>
                  </a:txBody>
                  <a:tcPr marL="45720" marR="45720" anchor="ctr"/>
                </a:tc>
                <a:extLst>
                  <a:ext uri="{0D108BD9-81ED-4DB2-BD59-A6C34878D82A}">
                    <a16:rowId xmlns:a16="http://schemas.microsoft.com/office/drawing/2014/main" val="2237739610"/>
                  </a:ext>
                </a:extLst>
              </a:tr>
              <a:tr h="366900">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lnSpc>
                          <a:spcPct val="150000"/>
                        </a:lnSpc>
                      </a:pPr>
                      <a:r>
                        <a:rPr lang="en-US" sz="900" u="none" strike="noStrike" kern="1200" dirty="0">
                          <a:solidFill>
                            <a:schemeClr val="dk1"/>
                          </a:solidFill>
                          <a:effectLst/>
                          <a:latin typeface="+mn-lt"/>
                          <a:ea typeface="+mn-ea"/>
                          <a:cs typeface="+mn-cs"/>
                        </a:rPr>
                        <a:t>ii. Blending with crude oil at a refinery</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pPr>
                        <a:lnSpc>
                          <a:spcPct val="150000"/>
                        </a:lnSpc>
                      </a:pPr>
                      <a:r>
                        <a:rPr lang="en-US" sz="900" dirty="0">
                          <a:solidFill>
                            <a:schemeClr val="tx1"/>
                          </a:solidFill>
                          <a:latin typeface="+mn-lt"/>
                        </a:rPr>
                        <a:t>No information has been given </a:t>
                      </a:r>
                    </a:p>
                  </a:txBody>
                  <a:tcPr marL="45720" marR="45720" anchor="ctr"/>
                </a:tc>
                <a:extLst>
                  <a:ext uri="{0D108BD9-81ED-4DB2-BD59-A6C34878D82A}">
                    <a16:rowId xmlns:a16="http://schemas.microsoft.com/office/drawing/2014/main" val="3218735477"/>
                  </a:ext>
                </a:extLst>
              </a:tr>
              <a:tr h="366900">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lnSpc>
                          <a:spcPct val="150000"/>
                        </a:lnSpc>
                      </a:pPr>
                      <a:r>
                        <a:rPr lang="en-US" sz="900" u="none" strike="noStrike" kern="1200" dirty="0">
                          <a:solidFill>
                            <a:schemeClr val="dk1"/>
                          </a:solidFill>
                          <a:effectLst/>
                          <a:latin typeface="+mn-lt"/>
                          <a:ea typeface="+mn-ea"/>
                          <a:cs typeface="+mn-cs"/>
                        </a:rPr>
                        <a:t>iii. Dust suppressant</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pPr>
                        <a:lnSpc>
                          <a:spcPct val="150000"/>
                        </a:lnSpc>
                      </a:pPr>
                      <a:r>
                        <a:rPr lang="en-US" sz="900" dirty="0">
                          <a:solidFill>
                            <a:schemeClr val="tx1"/>
                          </a:solidFill>
                          <a:latin typeface="+mn-lt"/>
                        </a:rPr>
                        <a:t>No information has been given </a:t>
                      </a:r>
                    </a:p>
                  </a:txBody>
                  <a:tcPr marL="45720" marR="45720" anchor="ctr"/>
                </a:tc>
                <a:extLst>
                  <a:ext uri="{0D108BD9-81ED-4DB2-BD59-A6C34878D82A}">
                    <a16:rowId xmlns:a16="http://schemas.microsoft.com/office/drawing/2014/main" val="3107706899"/>
                  </a:ext>
                </a:extLst>
              </a:tr>
              <a:tr h="366900">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GB" sz="900" kern="1200" dirty="0"/>
                        <a:t>17. Are there companies / associations advocating in used oil category?</a:t>
                      </a:r>
                      <a:endParaRPr lang="en-GB" sz="900" kern="1200" dirty="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pPr>
                        <a:lnSpc>
                          <a:spcPct val="150000"/>
                        </a:lnSpc>
                      </a:pPr>
                      <a:r>
                        <a:rPr lang="en-US" sz="900" dirty="0">
                          <a:solidFill>
                            <a:schemeClr val="tx1"/>
                          </a:solidFill>
                          <a:latin typeface="+mn-lt"/>
                        </a:rPr>
                        <a:t>Yes, public sector OMCs such as IOCL, HPCL and BPCL</a:t>
                      </a: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24426423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C214D8-DAB2-4B97-850E-36A7D6E203A0}"/>
              </a:ext>
            </a:extLst>
          </p:cNvPr>
          <p:cNvSpPr>
            <a:spLocks noGrp="1"/>
          </p:cNvSpPr>
          <p:nvPr>
            <p:ph type="title"/>
          </p:nvPr>
        </p:nvSpPr>
        <p:spPr>
          <a:xfrm>
            <a:off x="569395" y="286403"/>
            <a:ext cx="10972800" cy="400110"/>
          </a:xfrm>
        </p:spPr>
        <p:txBody>
          <a:bodyPr/>
          <a:lstStyle/>
          <a:p>
            <a:r>
              <a:rPr kumimoji="0" lang="en-US" b="1" i="0" u="none" strike="noStrike" kern="1200" cap="none" spc="0" normalizeH="0" baseline="0" noProof="0" dirty="0">
                <a:ln>
                  <a:noFill/>
                </a:ln>
                <a:solidFill>
                  <a:srgbClr val="000000"/>
                </a:solidFill>
                <a:effectLst/>
                <a:uLnTx/>
                <a:uFillTx/>
                <a:latin typeface="Lucida Sans"/>
                <a:ea typeface="+mn-ea"/>
                <a:cs typeface="+mn-cs"/>
              </a:rPr>
              <a:t>Used Oil Regulations</a:t>
            </a:r>
            <a:endParaRPr lang="en-US" dirty="0"/>
          </a:p>
        </p:txBody>
      </p:sp>
      <p:graphicFrame>
        <p:nvGraphicFramePr>
          <p:cNvPr id="8" name="Table 3">
            <a:extLst>
              <a:ext uri="{FF2B5EF4-FFF2-40B4-BE49-F238E27FC236}">
                <a16:creationId xmlns:a16="http://schemas.microsoft.com/office/drawing/2014/main" id="{52104A28-B499-463F-AD75-BDBCA3AB8C55}"/>
              </a:ext>
            </a:extLst>
          </p:cNvPr>
          <p:cNvGraphicFramePr>
            <a:graphicFrameLocks noGrp="1"/>
          </p:cNvGraphicFramePr>
          <p:nvPr>
            <p:extLst>
              <p:ext uri="{D42A27DB-BD31-4B8C-83A1-F6EECF244321}">
                <p14:modId xmlns:p14="http://schemas.microsoft.com/office/powerpoint/2010/main" val="22508492"/>
              </p:ext>
            </p:extLst>
          </p:nvPr>
        </p:nvGraphicFramePr>
        <p:xfrm>
          <a:off x="644018" y="842343"/>
          <a:ext cx="10898177" cy="5368206"/>
        </p:xfrm>
        <a:graphic>
          <a:graphicData uri="http://schemas.openxmlformats.org/drawingml/2006/table">
            <a:tbl>
              <a:tblPr firstRow="1">
                <a:tableStyleId>{5C22544A-7EE6-4342-B048-85BDC9FD1C3A}</a:tableStyleId>
              </a:tblPr>
              <a:tblGrid>
                <a:gridCol w="2016643">
                  <a:extLst>
                    <a:ext uri="{9D8B030D-6E8A-4147-A177-3AD203B41FA5}">
                      <a16:colId xmlns:a16="http://schemas.microsoft.com/office/drawing/2014/main" val="3179253707"/>
                    </a:ext>
                  </a:extLst>
                </a:gridCol>
                <a:gridCol w="2040467">
                  <a:extLst>
                    <a:ext uri="{9D8B030D-6E8A-4147-A177-3AD203B41FA5}">
                      <a16:colId xmlns:a16="http://schemas.microsoft.com/office/drawing/2014/main" val="337009969"/>
                    </a:ext>
                  </a:extLst>
                </a:gridCol>
                <a:gridCol w="6841067">
                  <a:extLst>
                    <a:ext uri="{9D8B030D-6E8A-4147-A177-3AD203B41FA5}">
                      <a16:colId xmlns:a16="http://schemas.microsoft.com/office/drawing/2014/main" val="3934005634"/>
                    </a:ext>
                  </a:extLst>
                </a:gridCol>
              </a:tblGrid>
              <a:tr h="233863">
                <a:tc gridSpan="3">
                  <a:txBody>
                    <a:bodyPr/>
                    <a:lstStyle/>
                    <a:p>
                      <a:r>
                        <a:rPr lang="en-US" sz="900" dirty="0">
                          <a:latin typeface="+mn-lt"/>
                        </a:rPr>
                        <a:t>USED OIL REGULATIONS FOR DIFFERENT STAKEHOLDERS  </a:t>
                      </a:r>
                    </a:p>
                  </a:txBody>
                  <a:tcPr marL="45720" marR="4572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7999941"/>
                  </a:ext>
                </a:extLst>
              </a:tr>
              <a:tr h="219247">
                <a:tc gridSpan="2">
                  <a:txBody>
                    <a:bodyPr/>
                    <a:lstStyle/>
                    <a:p>
                      <a:endParaRPr lang="en-US" sz="900" b="1" dirty="0">
                        <a:solidFill>
                          <a:schemeClr val="tx1"/>
                        </a:solidFill>
                        <a:latin typeface="+mn-lt"/>
                      </a:endParaRPr>
                    </a:p>
                  </a:txBody>
                  <a:tcPr marL="45720" marR="45720" anchor="ctr"/>
                </a:tc>
                <a:tc hMerge="1">
                  <a:txBody>
                    <a:bodyPr/>
                    <a:lstStyle/>
                    <a:p>
                      <a:endParaRPr lang="en-US"/>
                    </a:p>
                  </a:txBody>
                  <a:tcPr/>
                </a:tc>
                <a:tc>
                  <a:txBody>
                    <a:bodyPr/>
                    <a:lstStyle/>
                    <a:p>
                      <a:r>
                        <a:rPr lang="en-US" sz="900" b="1" dirty="0">
                          <a:solidFill>
                            <a:schemeClr val="tx1"/>
                          </a:solidFill>
                          <a:latin typeface="+mn-lt"/>
                        </a:rPr>
                        <a:t>DESCRIPTION </a:t>
                      </a:r>
                    </a:p>
                  </a:txBody>
                  <a:tcPr marL="45720" marR="45720" anchor="ctr"/>
                </a:tc>
                <a:extLst>
                  <a:ext uri="{0D108BD9-81ED-4DB2-BD59-A6C34878D82A}">
                    <a16:rowId xmlns:a16="http://schemas.microsoft.com/office/drawing/2014/main" val="4149384710"/>
                  </a:ext>
                </a:extLst>
              </a:tr>
              <a:tr h="1517065">
                <a:tc rowSpan="5">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GB" sz="900" b="1" i="0" u="none" strike="noStrike" dirty="0">
                          <a:effectLst/>
                          <a:latin typeface="+mn-lt"/>
                        </a:rPr>
                        <a:t>Generation</a:t>
                      </a:r>
                    </a:p>
                  </a:txBody>
                  <a:tcPr marL="108000" marR="36000" marT="36000" marB="36000" anchor="ctr"/>
                </a:tc>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GB" sz="900" b="0" i="0" u="none" strike="noStrike" dirty="0">
                          <a:effectLst/>
                          <a:latin typeface="+mn-lt"/>
                        </a:rPr>
                        <a:t>Sell or auction </a:t>
                      </a:r>
                    </a:p>
                  </a:txBody>
                  <a:tcPr marL="108000" marR="36000" marT="36000" marB="36000" anchor="ctr"/>
                </a:tc>
                <a:tc>
                  <a:txBody>
                    <a:bodyPr/>
                    <a:lstStyle/>
                    <a:p>
                      <a:pPr marL="228600" indent="-228600" algn="l" defTabSz="914400" rtl="0" eaLnBrk="1" latinLnBrk="0" hangingPunct="1">
                        <a:lnSpc>
                          <a:spcPct val="150000"/>
                        </a:lnSpc>
                        <a:spcBef>
                          <a:spcPts val="0"/>
                        </a:spcBef>
                        <a:spcAft>
                          <a:spcPts val="0"/>
                        </a:spcAft>
                        <a:buClr>
                          <a:schemeClr val="accent1"/>
                        </a:buClr>
                        <a:buSzPct val="110000"/>
                        <a:buFont typeface="Wingdings" panose="05000000000000000000" pitchFamily="2" charset="2"/>
                        <a:buChar char="l"/>
                      </a:pPr>
                      <a:r>
                        <a:rPr lang="en-US" sz="900" kern="1200" dirty="0">
                          <a:solidFill>
                            <a:schemeClr val="tx1"/>
                          </a:solidFill>
                          <a:latin typeface="+mn-lt"/>
                          <a:ea typeface="+mn-ea"/>
                          <a:cs typeface="+mn-cs"/>
                        </a:rPr>
                        <a:t>Generators generating used oil upwards of 10 tonnes annually must sell or auction the oil to a registered re-refiner or recycler/re-processor possessing a valid certificate of registration as per the notification in HW (M, H &amp; TM) Rules 2016. However, there has been no mention of generators generating less than 10 tonnes of used oil on an annual basis even in the amended 2017, 2018, 2019 HW (M, H &amp; TM) Rules. </a:t>
                      </a:r>
                    </a:p>
                    <a:p>
                      <a:pPr marL="228600" indent="-228600" algn="l" defTabSz="914400" rtl="0" eaLnBrk="1" latinLnBrk="0" hangingPunct="1">
                        <a:lnSpc>
                          <a:spcPct val="150000"/>
                        </a:lnSpc>
                        <a:spcBef>
                          <a:spcPts val="0"/>
                        </a:spcBef>
                        <a:spcAft>
                          <a:spcPts val="0"/>
                        </a:spcAft>
                        <a:buClr>
                          <a:schemeClr val="accent1"/>
                        </a:buClr>
                        <a:buSzPct val="110000"/>
                        <a:buFont typeface="Wingdings" panose="05000000000000000000" pitchFamily="2" charset="2"/>
                        <a:buChar char="l"/>
                      </a:pPr>
                      <a:r>
                        <a:rPr lang="en-US" sz="900" kern="1200" dirty="0">
                          <a:solidFill>
                            <a:schemeClr val="tx1"/>
                          </a:solidFill>
                          <a:latin typeface="+mn-lt"/>
                          <a:ea typeface="+mn-ea"/>
                          <a:cs typeface="+mn-cs"/>
                        </a:rPr>
                        <a:t>Any waste oil which does not meet the specifications laid down in Schedule 6 of HW (M, H &amp; TM) Rules 2016 shall not be auctioned or sold; however, it shall be disposed of in hazardous wastes incinerator installed with air pollution control devices and meeting emission standards.</a:t>
                      </a:r>
                      <a:endParaRPr lang="en-GB" sz="900" kern="1200" dirty="0">
                        <a:solidFill>
                          <a:schemeClr val="tx1"/>
                        </a:solidFill>
                        <a:latin typeface="+mn-lt"/>
                        <a:ea typeface="+mn-ea"/>
                        <a:cs typeface="+mn-cs"/>
                      </a:endParaRPr>
                    </a:p>
                  </a:txBody>
                  <a:tcPr marL="45720" marR="45720" anchor="ctr"/>
                </a:tc>
                <a:extLst>
                  <a:ext uri="{0D108BD9-81ED-4DB2-BD59-A6C34878D82A}">
                    <a16:rowId xmlns:a16="http://schemas.microsoft.com/office/drawing/2014/main" val="2258432784"/>
                  </a:ext>
                </a:extLst>
              </a:tr>
              <a:tr h="54517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i="0" u="none" strike="noStrike">
                          <a:effectLst/>
                          <a:latin typeface="+mn-lt"/>
                        </a:rPr>
                        <a:t>Disposal</a:t>
                      </a:r>
                    </a:p>
                  </a:txBody>
                  <a:tcPr marL="108000" marR="36000" marT="36000" marB="36000" anchor="ctr"/>
                </a:tc>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GB" sz="900" b="0" i="0" u="none" strike="noStrike" dirty="0">
                          <a:effectLst/>
                          <a:latin typeface="+mn-lt"/>
                        </a:rPr>
                        <a:t>Disposal</a:t>
                      </a: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To dispose used oil landfill/incineration, as per specification laid down in the HW rules 2016, only Treatment Storage Disposal Facility (CHW TSDF) are approved by SPCB and duly authorized for disposal of used oil.</a:t>
                      </a:r>
                    </a:p>
                  </a:txBody>
                  <a:tcPr marL="45720" marR="45720" anchor="ctr"/>
                </a:tc>
                <a:extLst>
                  <a:ext uri="{0D108BD9-81ED-4DB2-BD59-A6C34878D82A}">
                    <a16:rowId xmlns:a16="http://schemas.microsoft.com/office/drawing/2014/main" val="3423722158"/>
                  </a:ext>
                </a:extLst>
              </a:tr>
              <a:tr h="679665">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i="0" u="none" strike="noStrike">
                          <a:effectLst/>
                          <a:latin typeface="+mn-lt"/>
                        </a:rPr>
                        <a:t>Recycling of used oil</a:t>
                      </a:r>
                    </a:p>
                  </a:txBody>
                  <a:tcPr marL="108000" marR="36000" marT="36000" marB="36000" anchor="ctr"/>
                </a:tc>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GB" sz="900" b="0" i="0" u="none" strike="noStrike" dirty="0">
                          <a:effectLst/>
                          <a:latin typeface="+mn-lt"/>
                        </a:rPr>
                        <a:t>Recycling of used oil</a:t>
                      </a: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For recycling of used oil, the generator must get the sample tested from MoeF approved laboratory and comply with the Hazardous Waste for reprocessing as the case may be, as per specification laid down in Schedule-V of the HW 2016 Rules.</a:t>
                      </a:r>
                      <a:endParaRPr lang="en-GB" sz="900" kern="1200" dirty="0">
                        <a:solidFill>
                          <a:schemeClr val="tx1"/>
                        </a:solidFill>
                        <a:latin typeface="+mn-lt"/>
                        <a:ea typeface="+mn-ea"/>
                        <a:cs typeface="+mn-cs"/>
                      </a:endParaRPr>
                    </a:p>
                  </a:txBody>
                  <a:tcPr marL="45720" marR="45720" anchor="ctr"/>
                </a:tc>
                <a:extLst>
                  <a:ext uri="{0D108BD9-81ED-4DB2-BD59-A6C34878D82A}">
                    <a16:rowId xmlns:a16="http://schemas.microsoft.com/office/drawing/2014/main" val="2075449070"/>
                  </a:ext>
                </a:extLst>
              </a:tr>
              <a:tr h="526779">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i="0" u="none" strike="noStrike">
                          <a:effectLst/>
                          <a:latin typeface="+mn-lt"/>
                        </a:rPr>
                        <a:t>Handling </a:t>
                      </a:r>
                    </a:p>
                  </a:txBody>
                  <a:tcPr marL="108000" marR="36000" marT="36000" marB="36000" anchor="ctr"/>
                </a:tc>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GB" sz="900" b="0" i="0" u="none" strike="noStrike" dirty="0">
                          <a:effectLst/>
                          <a:latin typeface="+mn-lt"/>
                        </a:rPr>
                        <a:t>Handling </a:t>
                      </a: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Generators shall securely seal used oil in a container made up of mild-steel or HDPE or in gunny bag whereby no leachate/liquid leaks and label the waste as per Form-8 of the rules.</a:t>
                      </a:r>
                      <a:endParaRPr lang="en-GB" sz="900" kern="1200" dirty="0">
                        <a:solidFill>
                          <a:schemeClr val="tx1"/>
                        </a:solidFill>
                        <a:latin typeface="+mn-lt"/>
                        <a:ea typeface="+mn-ea"/>
                        <a:cs typeface="+mn-cs"/>
                      </a:endParaRPr>
                    </a:p>
                  </a:txBody>
                  <a:tcPr marL="45720" marR="45720" anchor="ctr"/>
                </a:tc>
                <a:extLst>
                  <a:ext uri="{0D108BD9-81ED-4DB2-BD59-A6C34878D82A}">
                    <a16:rowId xmlns:a16="http://schemas.microsoft.com/office/drawing/2014/main" val="2422912321"/>
                  </a:ext>
                </a:extLst>
              </a:tr>
              <a:tr h="1608061">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i="0" u="none" strike="noStrike">
                          <a:effectLst/>
                          <a:latin typeface="+mn-lt"/>
                        </a:rPr>
                        <a:t>Storage</a:t>
                      </a:r>
                    </a:p>
                  </a:txBody>
                  <a:tcPr marL="108000" marR="36000" marT="36000" marB="36000" anchor="ctr"/>
                </a:tc>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GB" sz="900" b="0" i="0" u="none" strike="noStrike" dirty="0">
                          <a:effectLst/>
                          <a:latin typeface="+mn-lt"/>
                        </a:rPr>
                        <a:t>Storage</a:t>
                      </a: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The used oil generators may store the hazardous wastes for a period not exceeding 90 days and shall maintain a record of sale, transfer, storage, recycling, and reprocessing of such wastes and make these records available for inspection by the CPCB and/or the SPCBs. The SPCBs may extend this period of 90 days in the following cases: </a:t>
                      </a:r>
                    </a:p>
                    <a:p>
                      <a:pPr marL="628650" lvl="1" indent="-171450">
                        <a:lnSpc>
                          <a:spcPct val="150000"/>
                        </a:lnSpc>
                        <a:spcBef>
                          <a:spcPts val="0"/>
                        </a:spcBef>
                        <a:spcAft>
                          <a:spcPts val="0"/>
                        </a:spcAft>
                        <a:buClr>
                          <a:schemeClr val="accent1"/>
                        </a:buClr>
                        <a:buFont typeface="Lucida Sans" panose="020B0602030504020204" pitchFamily="34" charset="0"/>
                        <a:buChar char="—"/>
                      </a:pPr>
                      <a:r>
                        <a:rPr lang="en-US" sz="900" dirty="0">
                          <a:solidFill>
                            <a:schemeClr val="tx1"/>
                          </a:solidFill>
                          <a:latin typeface="+mn-lt"/>
                        </a:rPr>
                        <a:t>Small used oil generators generating up to 10 tonnes of used oil per annum</a:t>
                      </a:r>
                    </a:p>
                    <a:p>
                      <a:pPr marL="628650" lvl="1" indent="-171450">
                        <a:lnSpc>
                          <a:spcPct val="150000"/>
                        </a:lnSpc>
                        <a:spcBef>
                          <a:spcPts val="0"/>
                        </a:spcBef>
                        <a:spcAft>
                          <a:spcPts val="0"/>
                        </a:spcAft>
                        <a:buClr>
                          <a:schemeClr val="accent1"/>
                        </a:buClr>
                        <a:buFont typeface="Lucida Sans" panose="020B0602030504020204" pitchFamily="34" charset="0"/>
                        <a:buChar char="—"/>
                      </a:pPr>
                      <a:r>
                        <a:rPr lang="en-US" sz="900" dirty="0">
                          <a:solidFill>
                            <a:schemeClr val="tx1"/>
                          </a:solidFill>
                          <a:latin typeface="+mn-lt"/>
                        </a:rPr>
                        <a:t>Used oil generators that do not have access to any treatment, storage, disposal facility in the concerned state</a:t>
                      </a:r>
                    </a:p>
                    <a:p>
                      <a:pPr marL="628650" lvl="1" indent="-171450">
                        <a:lnSpc>
                          <a:spcPct val="150000"/>
                        </a:lnSpc>
                        <a:spcBef>
                          <a:spcPts val="0"/>
                        </a:spcBef>
                        <a:spcAft>
                          <a:spcPts val="0"/>
                        </a:spcAft>
                        <a:buClr>
                          <a:schemeClr val="accent1"/>
                        </a:buClr>
                        <a:buFont typeface="Lucida Sans" panose="020B0602030504020204" pitchFamily="34" charset="0"/>
                        <a:buChar char="—"/>
                      </a:pPr>
                      <a:r>
                        <a:rPr lang="en-US" sz="900" dirty="0">
                          <a:solidFill>
                            <a:schemeClr val="tx1"/>
                          </a:solidFill>
                          <a:latin typeface="+mn-lt"/>
                        </a:rPr>
                        <a:t>The waste needs to be specifically stored for development of a process for its recycling and reuse.</a:t>
                      </a:r>
                      <a:endParaRPr lang="en-GB" sz="900" b="0" i="0" u="none" strike="noStrike" dirty="0">
                        <a:effectLst/>
                        <a:latin typeface="+mn-lt"/>
                      </a:endParaRPr>
                    </a:p>
                  </a:txBody>
                  <a:tcPr marL="45720" marR="45720" anchor="ctr"/>
                </a:tc>
                <a:extLst>
                  <a:ext uri="{0D108BD9-81ED-4DB2-BD59-A6C34878D82A}">
                    <a16:rowId xmlns:a16="http://schemas.microsoft.com/office/drawing/2014/main" val="2558414859"/>
                  </a:ext>
                </a:extLst>
              </a:tr>
            </a:tbl>
          </a:graphicData>
        </a:graphic>
      </p:graphicFrame>
      <p:grpSp>
        <p:nvGrpSpPr>
          <p:cNvPr id="4" name="Group 3">
            <a:extLst>
              <a:ext uri="{FF2B5EF4-FFF2-40B4-BE49-F238E27FC236}">
                <a16:creationId xmlns:a16="http://schemas.microsoft.com/office/drawing/2014/main" id="{1CCDE759-CA32-4FD6-B817-86AF6B2DEC0A}"/>
              </a:ext>
            </a:extLst>
          </p:cNvPr>
          <p:cNvGrpSpPr/>
          <p:nvPr/>
        </p:nvGrpSpPr>
        <p:grpSpPr>
          <a:xfrm>
            <a:off x="10284725" y="6271376"/>
            <a:ext cx="1090782" cy="246221"/>
            <a:chOff x="10831993" y="6206610"/>
            <a:chExt cx="1090782" cy="246221"/>
          </a:xfrm>
        </p:grpSpPr>
        <p:sp>
          <p:nvSpPr>
            <p:cNvPr id="5" name="Freeform: Shape 4">
              <a:extLst>
                <a:ext uri="{FF2B5EF4-FFF2-40B4-BE49-F238E27FC236}">
                  <a16:creationId xmlns:a16="http://schemas.microsoft.com/office/drawing/2014/main" id="{8F7C2CCB-4FFA-42D8-B9C0-0A2B548F81F5}"/>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E43DF932-09AF-40E9-8651-09DA436C8204}"/>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23147228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E870-A625-4362-A100-15625BE63A22}"/>
              </a:ext>
            </a:extLst>
          </p:cNvPr>
          <p:cNvSpPr>
            <a:spLocks noGrp="1"/>
          </p:cNvSpPr>
          <p:nvPr>
            <p:ph type="title"/>
          </p:nvPr>
        </p:nvSpPr>
        <p:spPr/>
        <p:txBody>
          <a:bodyPr/>
          <a:lstStyle/>
          <a:p>
            <a:r>
              <a:rPr kumimoji="0" lang="en-US" b="1" i="0" u="none" strike="noStrike" kern="1200" cap="none" spc="0" normalizeH="0" baseline="0" noProof="0" dirty="0">
                <a:ln>
                  <a:noFill/>
                </a:ln>
                <a:solidFill>
                  <a:srgbClr val="000000"/>
                </a:solidFill>
                <a:effectLst/>
                <a:uLnTx/>
                <a:uFillTx/>
                <a:latin typeface="Lucida Sans"/>
                <a:ea typeface="+mn-ea"/>
                <a:cs typeface="+mn-cs"/>
              </a:rPr>
              <a:t>Used Oil Regulations </a:t>
            </a:r>
            <a:endParaRPr lang="en-US" dirty="0"/>
          </a:p>
        </p:txBody>
      </p:sp>
      <p:graphicFrame>
        <p:nvGraphicFramePr>
          <p:cNvPr id="3" name="Table 3">
            <a:extLst>
              <a:ext uri="{FF2B5EF4-FFF2-40B4-BE49-F238E27FC236}">
                <a16:creationId xmlns:a16="http://schemas.microsoft.com/office/drawing/2014/main" id="{537073DB-3493-4056-9669-8DA1F008FD6E}"/>
              </a:ext>
            </a:extLst>
          </p:cNvPr>
          <p:cNvGraphicFramePr>
            <a:graphicFrameLocks noGrp="1"/>
          </p:cNvGraphicFramePr>
          <p:nvPr>
            <p:extLst>
              <p:ext uri="{D42A27DB-BD31-4B8C-83A1-F6EECF244321}">
                <p14:modId xmlns:p14="http://schemas.microsoft.com/office/powerpoint/2010/main" val="3455324643"/>
              </p:ext>
            </p:extLst>
          </p:nvPr>
        </p:nvGraphicFramePr>
        <p:xfrm>
          <a:off x="621917" y="791288"/>
          <a:ext cx="10948165" cy="5529451"/>
        </p:xfrm>
        <a:graphic>
          <a:graphicData uri="http://schemas.openxmlformats.org/drawingml/2006/table">
            <a:tbl>
              <a:tblPr firstRow="1">
                <a:tableStyleId>{5C22544A-7EE6-4342-B048-85BDC9FD1C3A}</a:tableStyleId>
              </a:tblPr>
              <a:tblGrid>
                <a:gridCol w="3420789">
                  <a:extLst>
                    <a:ext uri="{9D8B030D-6E8A-4147-A177-3AD203B41FA5}">
                      <a16:colId xmlns:a16="http://schemas.microsoft.com/office/drawing/2014/main" val="3179253707"/>
                    </a:ext>
                  </a:extLst>
                </a:gridCol>
                <a:gridCol w="7527376">
                  <a:extLst>
                    <a:ext uri="{9D8B030D-6E8A-4147-A177-3AD203B41FA5}">
                      <a16:colId xmlns:a16="http://schemas.microsoft.com/office/drawing/2014/main" val="2331960324"/>
                    </a:ext>
                  </a:extLst>
                </a:gridCol>
              </a:tblGrid>
              <a:tr h="256462">
                <a:tc gridSpan="2">
                  <a:txBody>
                    <a:bodyPr/>
                    <a:lstStyle/>
                    <a:p>
                      <a:r>
                        <a:rPr lang="en-US" sz="900" dirty="0">
                          <a:latin typeface="+mn-lt"/>
                        </a:rPr>
                        <a:t>USED OIL REGULATIONS</a:t>
                      </a: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22669">
                <a:tc>
                  <a:txBody>
                    <a:bodyPr/>
                    <a:lstStyle/>
                    <a:p>
                      <a:endParaRPr lang="en-US" sz="900" b="1" dirty="0">
                        <a:solidFill>
                          <a:schemeClr val="tx1"/>
                        </a:solidFill>
                        <a:latin typeface="+mn-lt"/>
                      </a:endParaRPr>
                    </a:p>
                  </a:txBody>
                  <a:tcPr marL="45720" marR="45720" anchor="ctr"/>
                </a:tc>
                <a:tc>
                  <a:txBody>
                    <a:bodyPr/>
                    <a:lstStyle/>
                    <a:p>
                      <a:r>
                        <a:rPr lang="en-US" sz="900" b="1" dirty="0">
                          <a:solidFill>
                            <a:schemeClr val="tx1"/>
                          </a:solidFill>
                          <a:latin typeface="+mn-lt"/>
                        </a:rPr>
                        <a:t>DESCRIPTION </a:t>
                      </a:r>
                    </a:p>
                  </a:txBody>
                  <a:tcPr marL="45720" marR="45720" anchor="ctr"/>
                </a:tc>
                <a:extLst>
                  <a:ext uri="{0D108BD9-81ED-4DB2-BD59-A6C34878D82A}">
                    <a16:rowId xmlns:a16="http://schemas.microsoft.com/office/drawing/2014/main" val="4149384710"/>
                  </a:ext>
                </a:extLst>
              </a:tr>
              <a:tr h="958636">
                <a:tc>
                  <a:txBody>
                    <a:bodyPr/>
                    <a:lstStyle/>
                    <a:p>
                      <a:pPr marL="171450" marR="0" lvl="0" indent="-171450" algn="l" defTabSz="914400" rtl="0" eaLnBrk="1" fontAlgn="auto" latinLnBrk="0" hangingPunct="1">
                        <a:lnSpc>
                          <a:spcPct val="100000"/>
                        </a:lnSpc>
                        <a:spcBef>
                          <a:spcPts val="0"/>
                        </a:spcBef>
                        <a:spcAft>
                          <a:spcPts val="600"/>
                        </a:spcAft>
                        <a:buClr>
                          <a:srgbClr val="27638E"/>
                        </a:buClr>
                        <a:buSzPct val="110000"/>
                        <a:buFont typeface="Arial" panose="020B0604020202020204" pitchFamily="34" charset="0"/>
                        <a:buChar char="•"/>
                        <a:tabLst/>
                        <a:defRPr/>
                      </a:pPr>
                      <a:endParaRPr lang="en-US" sz="900" kern="1200" noProof="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27638E"/>
                        </a:buClr>
                        <a:buSzPct val="110000"/>
                        <a:buFont typeface="Arial" panose="020B0604020202020204" pitchFamily="34" charset="0"/>
                        <a:buNone/>
                        <a:tabLst/>
                        <a:defRPr/>
                      </a:pPr>
                      <a:r>
                        <a:rPr lang="en-US" sz="900" b="1" kern="1200" noProof="0" dirty="0">
                          <a:solidFill>
                            <a:schemeClr val="tx1"/>
                          </a:solidFill>
                          <a:latin typeface="+mn-lt"/>
                          <a:ea typeface="+mn-ea"/>
                          <a:cs typeface="+mn-cs"/>
                        </a:rPr>
                        <a:t>Classification</a:t>
                      </a:r>
                    </a:p>
                  </a:txBody>
                  <a:tcPr marL="108000" marR="36000" marT="36000" marB="36000" anchor="ctr"/>
                </a:tc>
                <a:tc>
                  <a:txBody>
                    <a:bodyPr/>
                    <a:lstStyle/>
                    <a:p>
                      <a:pPr marL="228600" marR="0" lvl="0" indent="-228600" algn="l" defTabSz="914400" rtl="0" eaLnBrk="1" fontAlgn="ctr" latinLnBrk="0" hangingPunct="1">
                        <a:lnSpc>
                          <a:spcPct val="10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Used oil is classified as a hazardous waste by the Ministry of Environment and Forest, Government of India under the Hazardous Waste Management Handling &amp; Transboundary Movement Rules, 2016 </a:t>
                      </a:r>
                    </a:p>
                    <a:p>
                      <a:pPr marL="228600" marR="0" lvl="0" indent="-228600" algn="l" defTabSz="914400" rtl="0" eaLnBrk="1" fontAlgn="ctr" latinLnBrk="0" hangingPunct="1">
                        <a:lnSpc>
                          <a:spcPct val="10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According to the schedule I of Hazardous Waste Management Handling &amp; Transboundary Movement Rules, 2016, 1989, any type of petroleum refining or reprocessing of used oil or recycling of waste oil generates oil sludge or emulsion, spent catalyst, slop oil, organic residue from processes, spent clay containing oil shall fall under as hazardous waste</a:t>
                      </a:r>
                    </a:p>
                  </a:txBody>
                  <a:tcPr marL="45720" marR="45720" anchor="ctr"/>
                </a:tc>
                <a:extLst>
                  <a:ext uri="{0D108BD9-81ED-4DB2-BD59-A6C34878D82A}">
                    <a16:rowId xmlns:a16="http://schemas.microsoft.com/office/drawing/2014/main" val="2258432784"/>
                  </a:ext>
                </a:extLst>
              </a:tr>
              <a:tr h="76343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1" i="0" u="none" strike="noStrike" dirty="0">
                          <a:effectLst/>
                          <a:latin typeface="+mn-lt"/>
                        </a:rPr>
                        <a:t>Collection</a:t>
                      </a:r>
                    </a:p>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marL="228600" marR="0" lvl="0" indent="-228600" algn="l" defTabSz="914400" rtl="0" eaLnBrk="1" fontAlgn="ctr" latinLnBrk="0" hangingPunct="1">
                        <a:lnSpc>
                          <a:spcPct val="10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The SPCBs authorized re-refiners are responsible for the collection of used oil from the point of generation to shipping it to their facilities.</a:t>
                      </a:r>
                    </a:p>
                    <a:p>
                      <a:pPr marL="228600" marR="0" lvl="0" indent="-228600" algn="l" defTabSz="914400" rtl="0" eaLnBrk="1" fontAlgn="ctr" latinLnBrk="0" hangingPunct="1">
                        <a:lnSpc>
                          <a:spcPct val="10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The re-refiner must be registered with the SPCB of the state, where the re-refinery is located and must obtain a “no objection certificate” (NOC) from the state from which it obtains used oil.</a:t>
                      </a:r>
                    </a:p>
                  </a:txBody>
                  <a:tcPr marL="45720" marR="45720" anchor="ctr"/>
                </a:tc>
                <a:extLst>
                  <a:ext uri="{0D108BD9-81ED-4DB2-BD59-A6C34878D82A}">
                    <a16:rowId xmlns:a16="http://schemas.microsoft.com/office/drawing/2014/main" val="3423722158"/>
                  </a:ext>
                </a:extLst>
              </a:tr>
              <a:tr h="331828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1" i="0" u="none" strike="noStrike" dirty="0">
                          <a:effectLst/>
                          <a:latin typeface="+mn-lt"/>
                        </a:rPr>
                        <a:t>Transportation</a:t>
                      </a:r>
                      <a:endParaRPr lang="en-GB" sz="900" b="0" i="0" u="none" strike="noStrike" dirty="0">
                        <a:effectLst/>
                        <a:latin typeface="+mn-lt"/>
                      </a:endParaRPr>
                    </a:p>
                  </a:txBody>
                  <a:tcPr marL="108000" marR="36000" marT="36000" marB="36000" anchor="ctr"/>
                </a:tc>
                <a:tc>
                  <a:txBody>
                    <a:bodyPr/>
                    <a:lstStyle/>
                    <a:p>
                      <a:pPr marL="228600" marR="0" lvl="0" indent="-228600" algn="l" defTabSz="914400" rtl="0" eaLnBrk="1" fontAlgn="ctr" latinLnBrk="0" hangingPunct="1">
                        <a:lnSpc>
                          <a:spcPct val="10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The used oil generators shall provide the transporter with the relevant  information in Form 9, regarding the hazardous nature of the used oil and measures to be taken in case of an emergency and shall label the containers as per Form 8.</a:t>
                      </a:r>
                    </a:p>
                    <a:p>
                      <a:pPr marL="228600" marR="0" lvl="0" indent="-228600" algn="l" defTabSz="914400" rtl="0" eaLnBrk="1" fontAlgn="ctr" latinLnBrk="0" hangingPunct="1">
                        <a:lnSpc>
                          <a:spcPct val="10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Transporter need to obtain permission from the SPCB for transport of hazardous waste [in addition to any other permissions that may be required under the Motor Vehicles (Amendment) Act of 1988]. </a:t>
                      </a:r>
                    </a:p>
                    <a:p>
                      <a:pPr marL="228600" marR="0" lvl="0" indent="-228600" algn="l" defTabSz="914400" rtl="0" eaLnBrk="1" fontAlgn="ctr" latinLnBrk="0" hangingPunct="1">
                        <a:lnSpc>
                          <a:spcPct val="10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In case of transportation of used oil for final disposal to a facility existing in a State other than the State where the waste is generated, the sender shall obtain 'No Objection Certificate' from the SPCB of both the States. In case of transportation for recycling, the sender shall intimate both the SPCBs before handing over the waste to the transporter.</a:t>
                      </a:r>
                    </a:p>
                    <a:p>
                      <a:pPr marL="228600" marR="0" lvl="0" indent="-228600" algn="l" defTabSz="914400" rtl="0" eaLnBrk="1" fontAlgn="ctr" latinLnBrk="0" hangingPunct="1">
                        <a:lnSpc>
                          <a:spcPct val="10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Transporter shall not accept hazardous wastes from generator unless six-copy (with color codes) of the manifest in Form 9 is provided by the generator </a:t>
                      </a:r>
                    </a:p>
                    <a:p>
                      <a:pPr marL="628650" lvl="1" indent="-171450">
                        <a:lnSpc>
                          <a:spcPct val="100000"/>
                        </a:lnSpc>
                        <a:spcBef>
                          <a:spcPts val="0"/>
                        </a:spcBef>
                        <a:spcAft>
                          <a:spcPts val="600"/>
                        </a:spcAft>
                        <a:buClr>
                          <a:schemeClr val="accent1"/>
                        </a:buClr>
                        <a:buFont typeface="Lucida Sans" panose="020B0602030504020204" pitchFamily="34" charset="0"/>
                        <a:buChar char="—"/>
                      </a:pPr>
                      <a:r>
                        <a:rPr lang="en-US" sz="900" dirty="0">
                          <a:solidFill>
                            <a:schemeClr val="tx1"/>
                          </a:solidFill>
                          <a:latin typeface="+mn-lt"/>
                        </a:rPr>
                        <a:t>Copy 1 (white) to be forwarded by the generator to the State Pollution Control Board or Committee</a:t>
                      </a:r>
                    </a:p>
                    <a:p>
                      <a:pPr marL="628650" lvl="1" indent="-171450">
                        <a:lnSpc>
                          <a:spcPct val="100000"/>
                        </a:lnSpc>
                        <a:spcBef>
                          <a:spcPts val="0"/>
                        </a:spcBef>
                        <a:spcAft>
                          <a:spcPts val="600"/>
                        </a:spcAft>
                        <a:buClr>
                          <a:schemeClr val="accent1"/>
                        </a:buClr>
                        <a:buFont typeface="Lucida Sans" panose="020B0602030504020204" pitchFamily="34" charset="0"/>
                        <a:buChar char="—"/>
                      </a:pPr>
                      <a:r>
                        <a:rPr lang="en-US" sz="900" dirty="0">
                          <a:solidFill>
                            <a:schemeClr val="tx1"/>
                          </a:solidFill>
                          <a:latin typeface="+mn-lt"/>
                        </a:rPr>
                        <a:t>Copy 2 (yellow) to be retained by the generator after taking signature on it from the transporter and rest of the four copies to be carried by the transporter</a:t>
                      </a:r>
                    </a:p>
                    <a:p>
                      <a:pPr marL="628650" lvl="1" indent="-171450">
                        <a:lnSpc>
                          <a:spcPct val="100000"/>
                        </a:lnSpc>
                        <a:spcBef>
                          <a:spcPts val="0"/>
                        </a:spcBef>
                        <a:spcAft>
                          <a:spcPts val="600"/>
                        </a:spcAft>
                        <a:buClr>
                          <a:schemeClr val="accent1"/>
                        </a:buClr>
                        <a:buFont typeface="Lucida Sans" panose="020B0602030504020204" pitchFamily="34" charset="0"/>
                        <a:buChar char="—"/>
                      </a:pPr>
                      <a:r>
                        <a:rPr lang="en-US" sz="900" dirty="0">
                          <a:solidFill>
                            <a:schemeClr val="tx1"/>
                          </a:solidFill>
                          <a:latin typeface="+mn-lt"/>
                        </a:rPr>
                        <a:t>Copy 3 (pink) to be retained by the operator of the facility after signature</a:t>
                      </a:r>
                    </a:p>
                    <a:p>
                      <a:pPr marL="628650" lvl="1" indent="-171450">
                        <a:lnSpc>
                          <a:spcPct val="100000"/>
                        </a:lnSpc>
                        <a:spcBef>
                          <a:spcPts val="0"/>
                        </a:spcBef>
                        <a:spcAft>
                          <a:spcPts val="600"/>
                        </a:spcAft>
                        <a:buClr>
                          <a:schemeClr val="accent1"/>
                        </a:buClr>
                        <a:buFont typeface="Lucida Sans" panose="020B0602030504020204" pitchFamily="34" charset="0"/>
                        <a:buChar char="—"/>
                      </a:pPr>
                      <a:r>
                        <a:rPr lang="en-US" sz="900" dirty="0">
                          <a:solidFill>
                            <a:schemeClr val="tx1"/>
                          </a:solidFill>
                          <a:latin typeface="+mn-lt"/>
                        </a:rPr>
                        <a:t>Copy 4 (orange) to be returned to the transporter by the operator of facility after accepting waste</a:t>
                      </a:r>
                    </a:p>
                    <a:p>
                      <a:pPr marL="628650" lvl="1" indent="-171450">
                        <a:lnSpc>
                          <a:spcPct val="100000"/>
                        </a:lnSpc>
                        <a:spcBef>
                          <a:spcPts val="0"/>
                        </a:spcBef>
                        <a:spcAft>
                          <a:spcPts val="600"/>
                        </a:spcAft>
                        <a:buClr>
                          <a:schemeClr val="accent1"/>
                        </a:buClr>
                        <a:buFont typeface="Lucida Sans" panose="020B0602030504020204" pitchFamily="34" charset="0"/>
                        <a:buChar char="—"/>
                      </a:pPr>
                      <a:r>
                        <a:rPr lang="en-US" sz="900" dirty="0">
                          <a:solidFill>
                            <a:schemeClr val="tx1"/>
                          </a:solidFill>
                          <a:latin typeface="+mn-lt"/>
                        </a:rPr>
                        <a:t>Copy 5 (green) to be returned by the operator of the facility to State Pollution Control Board/Committee after treatment and disposal of wastes</a:t>
                      </a:r>
                    </a:p>
                    <a:p>
                      <a:pPr marL="628650" lvl="1" indent="-171450">
                        <a:lnSpc>
                          <a:spcPct val="100000"/>
                        </a:lnSpc>
                        <a:spcBef>
                          <a:spcPts val="0"/>
                        </a:spcBef>
                        <a:spcAft>
                          <a:spcPts val="600"/>
                        </a:spcAft>
                        <a:buClr>
                          <a:schemeClr val="accent1"/>
                        </a:buClr>
                        <a:buFont typeface="Lucida Sans" panose="020B0602030504020204" pitchFamily="34" charset="0"/>
                        <a:buChar char="—"/>
                      </a:pPr>
                      <a:r>
                        <a:rPr lang="en-US" sz="900" dirty="0">
                          <a:solidFill>
                            <a:schemeClr val="tx1"/>
                          </a:solidFill>
                          <a:latin typeface="+mn-lt"/>
                        </a:rPr>
                        <a:t>Copy 6 (blue) to be returned by the operator of the facility to the occupier after treatment and disposal of wastes</a:t>
                      </a:r>
                    </a:p>
                    <a:p>
                      <a:pPr marL="228600" marR="0" lvl="0" indent="-228600" algn="l" defTabSz="914400" rtl="0" eaLnBrk="1" fontAlgn="ctr" latinLnBrk="0" hangingPunct="1">
                        <a:lnSpc>
                          <a:spcPct val="100000"/>
                        </a:lnSpc>
                        <a:spcBef>
                          <a:spcPts val="0"/>
                        </a:spcBef>
                        <a:spcAft>
                          <a:spcPts val="60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Used oils shall be transported in the closed drums/containers.</a:t>
                      </a:r>
                    </a:p>
                  </a:txBody>
                  <a:tcPr marL="45720" marR="45720" anchor="ctr"/>
                </a:tc>
                <a:extLst>
                  <a:ext uri="{0D108BD9-81ED-4DB2-BD59-A6C34878D82A}">
                    <a16:rowId xmlns:a16="http://schemas.microsoft.com/office/drawing/2014/main" val="2075449070"/>
                  </a:ext>
                </a:extLst>
              </a:tr>
            </a:tbl>
          </a:graphicData>
        </a:graphic>
      </p:graphicFrame>
      <p:grpSp>
        <p:nvGrpSpPr>
          <p:cNvPr id="4" name="Group 3">
            <a:extLst>
              <a:ext uri="{FF2B5EF4-FFF2-40B4-BE49-F238E27FC236}">
                <a16:creationId xmlns:a16="http://schemas.microsoft.com/office/drawing/2014/main" id="{50E2EC44-44ED-41EE-89CD-30528B0F1CDB}"/>
              </a:ext>
            </a:extLst>
          </p:cNvPr>
          <p:cNvGrpSpPr/>
          <p:nvPr/>
        </p:nvGrpSpPr>
        <p:grpSpPr>
          <a:xfrm>
            <a:off x="5960375" y="6448486"/>
            <a:ext cx="1090782" cy="246221"/>
            <a:chOff x="10831993" y="6206610"/>
            <a:chExt cx="1090782" cy="246221"/>
          </a:xfrm>
        </p:grpSpPr>
        <p:sp>
          <p:nvSpPr>
            <p:cNvPr id="5" name="Freeform: Shape 4">
              <a:extLst>
                <a:ext uri="{FF2B5EF4-FFF2-40B4-BE49-F238E27FC236}">
                  <a16:creationId xmlns:a16="http://schemas.microsoft.com/office/drawing/2014/main" id="{97347DDF-1A00-40A7-AE32-6078F55C1DB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4EE3294F-AD8D-4986-AB21-E2A80906F79C}"/>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2256558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E870-A625-4362-A100-15625BE63A22}"/>
              </a:ext>
            </a:extLst>
          </p:cNvPr>
          <p:cNvSpPr>
            <a:spLocks noGrp="1"/>
          </p:cNvSpPr>
          <p:nvPr>
            <p:ph type="title"/>
          </p:nvPr>
        </p:nvSpPr>
        <p:spPr/>
        <p:txBody>
          <a:bodyPr/>
          <a:lstStyle/>
          <a:p>
            <a:r>
              <a:rPr kumimoji="0" lang="en-US" b="1" i="0" u="none" strike="noStrike" kern="1200" cap="none" spc="0" normalizeH="0" baseline="0" noProof="0" dirty="0">
                <a:ln>
                  <a:noFill/>
                </a:ln>
                <a:solidFill>
                  <a:srgbClr val="000000"/>
                </a:solidFill>
                <a:effectLst/>
                <a:uLnTx/>
                <a:uFillTx/>
                <a:latin typeface="Lucida Sans"/>
                <a:ea typeface="+mn-ea"/>
                <a:cs typeface="+mn-cs"/>
              </a:rPr>
              <a:t>Used Oil Regulations </a:t>
            </a:r>
            <a:endParaRPr lang="en-US" dirty="0"/>
          </a:p>
        </p:txBody>
      </p:sp>
      <p:graphicFrame>
        <p:nvGraphicFramePr>
          <p:cNvPr id="3" name="Table 3">
            <a:extLst>
              <a:ext uri="{FF2B5EF4-FFF2-40B4-BE49-F238E27FC236}">
                <a16:creationId xmlns:a16="http://schemas.microsoft.com/office/drawing/2014/main" id="{537073DB-3493-4056-9669-8DA1F008FD6E}"/>
              </a:ext>
            </a:extLst>
          </p:cNvPr>
          <p:cNvGraphicFramePr>
            <a:graphicFrameLocks noGrp="1"/>
          </p:cNvGraphicFramePr>
          <p:nvPr>
            <p:extLst>
              <p:ext uri="{D42A27DB-BD31-4B8C-83A1-F6EECF244321}">
                <p14:modId xmlns:p14="http://schemas.microsoft.com/office/powerpoint/2010/main" val="3057550377"/>
              </p:ext>
            </p:extLst>
          </p:nvPr>
        </p:nvGraphicFramePr>
        <p:xfrm>
          <a:off x="645595" y="832818"/>
          <a:ext cx="10762710" cy="4895517"/>
        </p:xfrm>
        <a:graphic>
          <a:graphicData uri="http://schemas.openxmlformats.org/drawingml/2006/table">
            <a:tbl>
              <a:tblPr firstRow="1">
                <a:tableStyleId>{5C22544A-7EE6-4342-B048-85BDC9FD1C3A}</a:tableStyleId>
              </a:tblPr>
              <a:tblGrid>
                <a:gridCol w="3498310">
                  <a:extLst>
                    <a:ext uri="{9D8B030D-6E8A-4147-A177-3AD203B41FA5}">
                      <a16:colId xmlns:a16="http://schemas.microsoft.com/office/drawing/2014/main" val="3179253707"/>
                    </a:ext>
                  </a:extLst>
                </a:gridCol>
                <a:gridCol w="7264400">
                  <a:extLst>
                    <a:ext uri="{9D8B030D-6E8A-4147-A177-3AD203B41FA5}">
                      <a16:colId xmlns:a16="http://schemas.microsoft.com/office/drawing/2014/main" val="2331960324"/>
                    </a:ext>
                  </a:extLst>
                </a:gridCol>
              </a:tblGrid>
              <a:tr h="191607">
                <a:tc gridSpan="2">
                  <a:txBody>
                    <a:bodyPr/>
                    <a:lstStyle/>
                    <a:p>
                      <a:r>
                        <a:rPr lang="en-US" sz="900" dirty="0">
                          <a:latin typeface="+mn-lt"/>
                        </a:rPr>
                        <a:t>USED OIL REGULATIONS</a:t>
                      </a: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179632">
                <a:tc>
                  <a:txBody>
                    <a:bodyPr/>
                    <a:lstStyle/>
                    <a:p>
                      <a:endParaRPr lang="en-US" sz="900" b="1" dirty="0">
                        <a:solidFill>
                          <a:schemeClr val="tx1"/>
                        </a:solidFill>
                        <a:latin typeface="+mn-lt"/>
                      </a:endParaRPr>
                    </a:p>
                  </a:txBody>
                  <a:tcPr marL="45720" marR="45720" anchor="ctr"/>
                </a:tc>
                <a:tc>
                  <a:txBody>
                    <a:bodyPr/>
                    <a:lstStyle/>
                    <a:p>
                      <a:r>
                        <a:rPr lang="en-US" sz="900" b="1" dirty="0">
                          <a:solidFill>
                            <a:schemeClr val="tx1"/>
                          </a:solidFill>
                          <a:latin typeface="+mn-lt"/>
                        </a:rPr>
                        <a:t>DESCRIPTION </a:t>
                      </a:r>
                    </a:p>
                  </a:txBody>
                  <a:tcPr marL="45720" marR="45720" anchor="ctr"/>
                </a:tc>
                <a:extLst>
                  <a:ext uri="{0D108BD9-81ED-4DB2-BD59-A6C34878D82A}">
                    <a16:rowId xmlns:a16="http://schemas.microsoft.com/office/drawing/2014/main" val="4149384710"/>
                  </a:ext>
                </a:extLst>
              </a:tr>
              <a:tr h="2238042">
                <a:tc>
                  <a:txBody>
                    <a:bodyPr/>
                    <a:lstStyle/>
                    <a:p>
                      <a:pPr marL="0" marR="0" lvl="0" indent="0" algn="l" defTabSz="914400" rtl="0" eaLnBrk="1" fontAlgn="auto" latinLnBrk="0" hangingPunct="1">
                        <a:lnSpc>
                          <a:spcPct val="100000"/>
                        </a:lnSpc>
                        <a:spcBef>
                          <a:spcPts val="0"/>
                        </a:spcBef>
                        <a:spcAft>
                          <a:spcPts val="600"/>
                        </a:spcAft>
                        <a:buClr>
                          <a:srgbClr val="27638E"/>
                        </a:buClr>
                        <a:buSzPct val="110000"/>
                        <a:buFont typeface="Arial" panose="020B0604020202020204" pitchFamily="34" charset="0"/>
                        <a:buNone/>
                        <a:tabLst/>
                        <a:defRPr/>
                      </a:pPr>
                      <a:r>
                        <a:rPr lang="en-US" sz="900" b="1" kern="1200" noProof="0" dirty="0">
                          <a:solidFill>
                            <a:schemeClr val="tx1"/>
                          </a:solidFill>
                          <a:latin typeface="+mn-lt"/>
                          <a:ea typeface="+mn-ea"/>
                          <a:cs typeface="+mn-cs"/>
                        </a:rPr>
                        <a:t>Storage </a:t>
                      </a: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Generator may store the hazardous and other wastes for a period not exceeding 90 days and shall maintain a record of sale, transfer, storage, recycling, recovery, pre-processing, co-processing, and utilization of such wastes and make these records available for inspection.</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The SPCB may extend the period of 90 days for storing used oil if :-</a:t>
                      </a:r>
                    </a:p>
                    <a:p>
                      <a:pPr marL="628650" marR="0" lvl="1" indent="-171450" algn="l" defTabSz="914400" rtl="0" eaLnBrk="1" fontAlgn="auto" latinLnBrk="0" hangingPunct="1">
                        <a:lnSpc>
                          <a:spcPct val="150000"/>
                        </a:lnSpc>
                        <a:spcBef>
                          <a:spcPts val="0"/>
                        </a:spcBef>
                        <a:spcAft>
                          <a:spcPts val="0"/>
                        </a:spcAft>
                        <a:buClr>
                          <a:schemeClr val="accent1"/>
                        </a:buClr>
                        <a:buSzPct val="110000"/>
                        <a:buFont typeface="Lucida Sans" panose="020B0602030504020204" pitchFamily="34" charset="0"/>
                        <a:buChar char="—"/>
                        <a:tabLst/>
                        <a:defRPr/>
                      </a:pPr>
                      <a:r>
                        <a:rPr lang="en-US" sz="900" kern="1200" dirty="0">
                          <a:solidFill>
                            <a:schemeClr val="tx1"/>
                          </a:solidFill>
                          <a:latin typeface="+mn-lt"/>
                          <a:ea typeface="+mn-ea"/>
                          <a:cs typeface="+mn-cs"/>
                        </a:rPr>
                        <a:t>Small generators generating used oil below or up to 10 tonnes per annum can store used oil up to 180 days.</a:t>
                      </a:r>
                    </a:p>
                    <a:p>
                      <a:pPr marL="628650" marR="0" lvl="1" indent="-171450" algn="l" defTabSz="914400" rtl="0" eaLnBrk="1" fontAlgn="auto" latinLnBrk="0" hangingPunct="1">
                        <a:lnSpc>
                          <a:spcPct val="150000"/>
                        </a:lnSpc>
                        <a:spcBef>
                          <a:spcPts val="0"/>
                        </a:spcBef>
                        <a:spcAft>
                          <a:spcPts val="0"/>
                        </a:spcAft>
                        <a:buClr>
                          <a:schemeClr val="accent1"/>
                        </a:buClr>
                        <a:buSzPct val="110000"/>
                        <a:buFont typeface="Lucida Sans" panose="020B0602030504020204" pitchFamily="34" charset="0"/>
                        <a:buChar char="—"/>
                        <a:tabLst/>
                        <a:defRPr/>
                      </a:pPr>
                      <a:r>
                        <a:rPr lang="en-US" sz="900" kern="1200" dirty="0">
                          <a:solidFill>
                            <a:schemeClr val="tx1"/>
                          </a:solidFill>
                          <a:latin typeface="+mn-lt"/>
                          <a:ea typeface="+mn-ea"/>
                          <a:cs typeface="+mn-cs"/>
                        </a:rPr>
                        <a:t>Actual users and disposal facility operators can store used oil up to 180 days based on their annual capacity</a:t>
                      </a:r>
                    </a:p>
                    <a:p>
                      <a:pPr marL="628650" marR="0" lvl="1" indent="-171450" algn="l" defTabSz="914400" rtl="0" eaLnBrk="1" fontAlgn="auto" latinLnBrk="0" hangingPunct="1">
                        <a:lnSpc>
                          <a:spcPct val="150000"/>
                        </a:lnSpc>
                        <a:spcBef>
                          <a:spcPts val="0"/>
                        </a:spcBef>
                        <a:spcAft>
                          <a:spcPts val="0"/>
                        </a:spcAft>
                        <a:buClr>
                          <a:schemeClr val="accent1"/>
                        </a:buClr>
                        <a:buSzPct val="110000"/>
                        <a:buFont typeface="Lucida Sans" panose="020B0602030504020204" pitchFamily="34" charset="0"/>
                        <a:buChar char="—"/>
                        <a:tabLst/>
                        <a:defRPr/>
                      </a:pPr>
                      <a:r>
                        <a:rPr lang="en-US" sz="900" kern="1200" dirty="0">
                          <a:solidFill>
                            <a:schemeClr val="tx1"/>
                          </a:solidFill>
                          <a:latin typeface="+mn-lt"/>
                          <a:ea typeface="+mn-ea"/>
                          <a:cs typeface="+mn-cs"/>
                        </a:rPr>
                        <a:t>Occupiers who do not have access to any treatment, storage, disposal facility in the concerned state; or</a:t>
                      </a:r>
                    </a:p>
                    <a:p>
                      <a:pPr marL="628650" marR="0" lvl="1" indent="-171450" algn="l" defTabSz="914400" rtl="0" eaLnBrk="1" fontAlgn="auto" latinLnBrk="0" hangingPunct="1">
                        <a:lnSpc>
                          <a:spcPct val="150000"/>
                        </a:lnSpc>
                        <a:spcBef>
                          <a:spcPts val="0"/>
                        </a:spcBef>
                        <a:spcAft>
                          <a:spcPts val="0"/>
                        </a:spcAft>
                        <a:buClr>
                          <a:schemeClr val="accent1"/>
                        </a:buClr>
                        <a:buSzPct val="110000"/>
                        <a:buFont typeface="Lucida Sans" panose="020B0602030504020204" pitchFamily="34" charset="0"/>
                        <a:buChar char="—"/>
                        <a:tabLst/>
                        <a:defRPr/>
                      </a:pPr>
                      <a:r>
                        <a:rPr lang="en-US" sz="900" kern="1200" dirty="0">
                          <a:solidFill>
                            <a:schemeClr val="tx1"/>
                          </a:solidFill>
                          <a:latin typeface="+mn-lt"/>
                          <a:ea typeface="+mn-ea"/>
                          <a:cs typeface="+mn-cs"/>
                        </a:rPr>
                        <a:t>The waste which needs to be specifically stored for development of a process for its recycling, recovery, pre-processing, co-processing or utilization;</a:t>
                      </a:r>
                    </a:p>
                    <a:p>
                      <a:pPr marL="628650" marR="0" lvl="1" indent="-171450" algn="l" defTabSz="914400" rtl="0" eaLnBrk="1" fontAlgn="auto" latinLnBrk="0" hangingPunct="1">
                        <a:lnSpc>
                          <a:spcPct val="150000"/>
                        </a:lnSpc>
                        <a:spcBef>
                          <a:spcPts val="0"/>
                        </a:spcBef>
                        <a:spcAft>
                          <a:spcPts val="0"/>
                        </a:spcAft>
                        <a:buClr>
                          <a:schemeClr val="accent1"/>
                        </a:buClr>
                        <a:buSzPct val="110000"/>
                        <a:buFont typeface="Lucida Sans" panose="020B0602030504020204" pitchFamily="34" charset="0"/>
                        <a:buChar char="—"/>
                        <a:tabLst/>
                        <a:defRPr/>
                      </a:pPr>
                      <a:r>
                        <a:rPr lang="en-US" sz="900" kern="1200" dirty="0">
                          <a:solidFill>
                            <a:schemeClr val="tx1"/>
                          </a:solidFill>
                          <a:latin typeface="+mn-lt"/>
                          <a:ea typeface="+mn-ea"/>
                          <a:cs typeface="+mn-cs"/>
                        </a:rPr>
                        <a:t>In any other case, on justifiable grounds up to 180 days.</a:t>
                      </a:r>
                    </a:p>
                  </a:txBody>
                  <a:tcPr marL="45720" marR="45720" anchor="ctr"/>
                </a:tc>
                <a:extLst>
                  <a:ext uri="{0D108BD9-81ED-4DB2-BD59-A6C34878D82A}">
                    <a16:rowId xmlns:a16="http://schemas.microsoft.com/office/drawing/2014/main" val="349849411"/>
                  </a:ext>
                </a:extLst>
              </a:tr>
              <a:tr h="2200275">
                <a:tc>
                  <a:txBody>
                    <a:bodyPr/>
                    <a:lstStyle/>
                    <a:p>
                      <a:pPr marL="171450" marR="0" lvl="0" indent="-171450" algn="l" defTabSz="914400" rtl="0" eaLnBrk="1" fontAlgn="auto" latinLnBrk="0" hangingPunct="1">
                        <a:lnSpc>
                          <a:spcPct val="100000"/>
                        </a:lnSpc>
                        <a:spcBef>
                          <a:spcPts val="0"/>
                        </a:spcBef>
                        <a:spcAft>
                          <a:spcPts val="600"/>
                        </a:spcAft>
                        <a:buClr>
                          <a:srgbClr val="27638E"/>
                        </a:buClr>
                        <a:buSzPct val="110000"/>
                        <a:buFont typeface="Arial" panose="020B0604020202020204" pitchFamily="34" charset="0"/>
                        <a:buChar char="•"/>
                        <a:tabLst/>
                        <a:defRPr/>
                      </a:pPr>
                      <a:endParaRPr lang="en-US" sz="900" b="1" kern="1200" noProof="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27638E"/>
                        </a:buClr>
                        <a:buSzPct val="110000"/>
                        <a:buFont typeface="Arial" panose="020B0604020202020204" pitchFamily="34" charset="0"/>
                        <a:buNone/>
                        <a:tabLst/>
                        <a:defRPr/>
                      </a:pPr>
                      <a:r>
                        <a:rPr lang="en-US" sz="900" b="1" kern="1200" noProof="0" dirty="0">
                          <a:solidFill>
                            <a:schemeClr val="tx1"/>
                          </a:solidFill>
                          <a:latin typeface="+mn-lt"/>
                          <a:ea typeface="+mn-ea"/>
                          <a:cs typeface="+mn-cs"/>
                        </a:rPr>
                        <a:t>Disposal – Re-refining</a:t>
                      </a: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Per Hazardous Waste Management Handling &amp; Transboundary Movement Rules, 2016 under Environment Protection Act, 1989, a re-refiner and recycler shall use only environmentally sound technologies while recycling used oil.</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Re-refiner shall follow environmentally sound technologies such as </a:t>
                      </a:r>
                    </a:p>
                    <a:p>
                      <a:pPr marL="628650" marR="0" lvl="1" indent="-171450" algn="l" defTabSz="914400" rtl="0" eaLnBrk="1" fontAlgn="auto" latinLnBrk="0" hangingPunct="1">
                        <a:lnSpc>
                          <a:spcPct val="150000"/>
                        </a:lnSpc>
                        <a:spcBef>
                          <a:spcPts val="0"/>
                        </a:spcBef>
                        <a:spcAft>
                          <a:spcPts val="0"/>
                        </a:spcAft>
                        <a:buClr>
                          <a:schemeClr val="accent1"/>
                        </a:buClr>
                        <a:buSzPct val="110000"/>
                        <a:buFont typeface="Lucida Sans" panose="020B0602030504020204" pitchFamily="34" charset="0"/>
                        <a:buChar char="—"/>
                        <a:tabLst/>
                        <a:defRPr/>
                      </a:pPr>
                      <a:r>
                        <a:rPr lang="en-US" sz="900" kern="1200" dirty="0">
                          <a:solidFill>
                            <a:schemeClr val="tx1"/>
                          </a:solidFill>
                          <a:latin typeface="+mn-lt"/>
                          <a:ea typeface="+mn-ea"/>
                          <a:cs typeface="+mn-cs"/>
                        </a:rPr>
                        <a:t>Vacuum distillation with clay treatment;</a:t>
                      </a:r>
                    </a:p>
                    <a:p>
                      <a:pPr marL="628650" marR="0" lvl="1" indent="-171450" algn="l" defTabSz="914400" rtl="0" eaLnBrk="1" fontAlgn="auto" latinLnBrk="0" hangingPunct="1">
                        <a:lnSpc>
                          <a:spcPct val="150000"/>
                        </a:lnSpc>
                        <a:spcBef>
                          <a:spcPts val="0"/>
                        </a:spcBef>
                        <a:spcAft>
                          <a:spcPts val="0"/>
                        </a:spcAft>
                        <a:buClr>
                          <a:schemeClr val="accent1"/>
                        </a:buClr>
                        <a:buSzPct val="110000"/>
                        <a:buFont typeface="Lucida Sans" panose="020B0602030504020204" pitchFamily="34" charset="0"/>
                        <a:buChar char="—"/>
                        <a:tabLst/>
                        <a:defRPr/>
                      </a:pPr>
                      <a:r>
                        <a:rPr lang="en-US" sz="900" kern="1200" dirty="0">
                          <a:solidFill>
                            <a:schemeClr val="tx1"/>
                          </a:solidFill>
                          <a:latin typeface="+mn-lt"/>
                          <a:ea typeface="+mn-ea"/>
                          <a:cs typeface="+mn-cs"/>
                        </a:rPr>
                        <a:t>Vacuum distillation with hydrotreating;</a:t>
                      </a:r>
                    </a:p>
                    <a:p>
                      <a:pPr marL="628650" marR="0" lvl="1" indent="-171450" algn="l" defTabSz="914400" rtl="0" eaLnBrk="1" fontAlgn="auto" latinLnBrk="0" hangingPunct="1">
                        <a:lnSpc>
                          <a:spcPct val="150000"/>
                        </a:lnSpc>
                        <a:spcBef>
                          <a:spcPts val="0"/>
                        </a:spcBef>
                        <a:spcAft>
                          <a:spcPts val="0"/>
                        </a:spcAft>
                        <a:buClr>
                          <a:schemeClr val="accent1"/>
                        </a:buClr>
                        <a:buSzPct val="110000"/>
                        <a:buFont typeface="Lucida Sans" panose="020B0602030504020204" pitchFamily="34" charset="0"/>
                        <a:buChar char="—"/>
                        <a:tabLst/>
                        <a:defRPr/>
                      </a:pPr>
                      <a:r>
                        <a:rPr lang="en-US" sz="900" kern="1200" dirty="0">
                          <a:solidFill>
                            <a:schemeClr val="tx1"/>
                          </a:solidFill>
                          <a:latin typeface="+mn-lt"/>
                          <a:ea typeface="+mn-ea"/>
                          <a:cs typeface="+mn-cs"/>
                        </a:rPr>
                        <a:t>Film evaporation process, or any other technology approved by the Ministry of Environment and Forests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Refiner registered with the Ministry of Environment and Forests or the CPCB shall file a compliance report of having adopted one of the technologies within six months from the date of commencement of the Hazardous Wastes (Management and Handling) Amendment Rules, 2003. </a:t>
                      </a:r>
                    </a:p>
                    <a:p>
                      <a:pPr marL="171450" marR="0" lvl="0" indent="-171450" algn="l" defTabSz="914400" rtl="0" eaLnBrk="1" fontAlgn="auto" latinLnBrk="0" hangingPunct="1">
                        <a:lnSpc>
                          <a:spcPct val="125000"/>
                        </a:lnSpc>
                        <a:spcBef>
                          <a:spcPts val="0"/>
                        </a:spcBef>
                        <a:spcAft>
                          <a:spcPts val="600"/>
                        </a:spcAft>
                        <a:buClr>
                          <a:srgbClr val="27638E"/>
                        </a:buClr>
                        <a:buSzPct val="110000"/>
                        <a:buFont typeface="Arial" panose="020B0604020202020204" pitchFamily="34" charset="0"/>
                        <a:buChar char="•"/>
                        <a:tabLst/>
                        <a:defRPr/>
                      </a:pPr>
                      <a:endParaRPr lang="en-US" sz="900" kern="1200" dirty="0">
                        <a:solidFill>
                          <a:schemeClr val="tx1"/>
                        </a:solidFill>
                        <a:latin typeface="+mn-lt"/>
                        <a:ea typeface="+mn-ea"/>
                        <a:cs typeface="+mn-cs"/>
                      </a:endParaRPr>
                    </a:p>
                  </a:txBody>
                  <a:tcPr marL="45720" marR="45720" anchor="ctr"/>
                </a:tc>
                <a:extLst>
                  <a:ext uri="{0D108BD9-81ED-4DB2-BD59-A6C34878D82A}">
                    <a16:rowId xmlns:a16="http://schemas.microsoft.com/office/drawing/2014/main" val="2258432784"/>
                  </a:ext>
                </a:extLst>
              </a:tr>
            </a:tbl>
          </a:graphicData>
        </a:graphic>
      </p:graphicFrame>
      <p:grpSp>
        <p:nvGrpSpPr>
          <p:cNvPr id="4" name="Group 3">
            <a:extLst>
              <a:ext uri="{FF2B5EF4-FFF2-40B4-BE49-F238E27FC236}">
                <a16:creationId xmlns:a16="http://schemas.microsoft.com/office/drawing/2014/main" id="{035FD709-E8D0-46B6-AE06-9D49F951134D}"/>
              </a:ext>
            </a:extLst>
          </p:cNvPr>
          <p:cNvGrpSpPr/>
          <p:nvPr/>
        </p:nvGrpSpPr>
        <p:grpSpPr>
          <a:xfrm>
            <a:off x="10284725" y="6271376"/>
            <a:ext cx="1090782" cy="246221"/>
            <a:chOff x="10831993" y="6206610"/>
            <a:chExt cx="1090782" cy="246221"/>
          </a:xfrm>
        </p:grpSpPr>
        <p:sp>
          <p:nvSpPr>
            <p:cNvPr id="5" name="Freeform: Shape 4">
              <a:extLst>
                <a:ext uri="{FF2B5EF4-FFF2-40B4-BE49-F238E27FC236}">
                  <a16:creationId xmlns:a16="http://schemas.microsoft.com/office/drawing/2014/main" id="{3EB25EEB-BC09-4760-BCCD-FC05B8D488D0}"/>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C9D0F500-F5BB-493E-95F5-5E4616131C6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1179931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11E654-03A1-414A-BBC3-855C49C369C3}"/>
              </a:ext>
            </a:extLst>
          </p:cNvPr>
          <p:cNvSpPr>
            <a:spLocks noGrp="1"/>
          </p:cNvSpPr>
          <p:nvPr>
            <p:ph type="title"/>
          </p:nvPr>
        </p:nvSpPr>
        <p:spPr/>
        <p:txBody>
          <a:bodyPr/>
          <a:lstStyle/>
          <a:p>
            <a:r>
              <a:rPr kumimoji="0" lang="en-US" b="1" i="0" u="none" strike="noStrike" kern="1200" cap="none" spc="0" normalizeH="0" baseline="0" noProof="0" dirty="0">
                <a:ln>
                  <a:noFill/>
                </a:ln>
                <a:solidFill>
                  <a:srgbClr val="000000"/>
                </a:solidFill>
                <a:effectLst/>
                <a:uLnTx/>
                <a:uFillTx/>
                <a:latin typeface="Lucida Sans"/>
                <a:ea typeface="+mn-ea"/>
                <a:cs typeface="+mn-cs"/>
              </a:rPr>
              <a:t>Used Oil Regulations </a:t>
            </a:r>
            <a:endParaRPr lang="en-US" dirty="0"/>
          </a:p>
        </p:txBody>
      </p:sp>
      <p:sp>
        <p:nvSpPr>
          <p:cNvPr id="4" name="Content Placeholder 3">
            <a:extLst>
              <a:ext uri="{FF2B5EF4-FFF2-40B4-BE49-F238E27FC236}">
                <a16:creationId xmlns:a16="http://schemas.microsoft.com/office/drawing/2014/main" id="{C9CE9CC5-A0A2-425E-9507-9F6F5CB7A0B4}"/>
              </a:ext>
            </a:extLst>
          </p:cNvPr>
          <p:cNvSpPr>
            <a:spLocks noGrp="1"/>
          </p:cNvSpPr>
          <p:nvPr>
            <p:ph sz="quarter" idx="16"/>
          </p:nvPr>
        </p:nvSpPr>
        <p:spPr>
          <a:xfrm>
            <a:off x="569394" y="944902"/>
            <a:ext cx="5182475" cy="2631490"/>
          </a:xfrm>
        </p:spPr>
        <p:txBody>
          <a:bodyPr/>
          <a:lstStyle/>
          <a:p>
            <a:pPr marL="0" indent="0">
              <a:buNone/>
            </a:pPr>
            <a:r>
              <a:rPr lang="en-GB" sz="1000" b="1" i="0" u="none" strike="noStrike" dirty="0">
                <a:effectLst/>
                <a:latin typeface="+mn-lt"/>
              </a:rPr>
              <a:t>Disposal – Fuel</a:t>
            </a:r>
            <a:endParaRPr lang="en-US" sz="1000" dirty="0">
              <a:solidFill>
                <a:schemeClr val="tx1"/>
              </a:solidFill>
              <a:latin typeface="+mn-lt"/>
            </a:endParaRPr>
          </a:p>
          <a:p>
            <a:pPr fontAlgn="ctr">
              <a:defRPr/>
            </a:pPr>
            <a:r>
              <a:rPr lang="en-US" dirty="0">
                <a:latin typeface="+mn-lt"/>
              </a:rPr>
              <a:t>As per Hazardous Waste Management Handling &amp; Transboundary Movement Rules, 2016, used oil shall only be recycled/re-refined by the authorized recycler if it meets the specification laid down in Part A of Schedule V. However, waste oil such as tank bottom slugged of crude oil or mixtures containing synthetic oil can be used as a fuel in industry applications as per specification laid down in Schedule V Part B of Hazardous Waste Management Handling &amp; Transboundary Movement Rules, 2016.</a:t>
            </a:r>
          </a:p>
          <a:p>
            <a:pPr fontAlgn="ctr">
              <a:defRPr/>
            </a:pPr>
            <a:endParaRPr lang="en-US" dirty="0">
              <a:latin typeface="+mn-lt"/>
            </a:endParaRPr>
          </a:p>
          <a:p>
            <a:pPr marL="0" indent="0">
              <a:buNone/>
            </a:pPr>
            <a:r>
              <a:rPr lang="en-GB" sz="1000" b="1" i="0" u="none" strike="noStrike" dirty="0">
                <a:effectLst/>
                <a:latin typeface="+mn-lt"/>
              </a:rPr>
              <a:t>Disposal – Other </a:t>
            </a:r>
          </a:p>
          <a:p>
            <a:pPr fontAlgn="ctr">
              <a:defRPr/>
            </a:pPr>
            <a:r>
              <a:rPr lang="en-US" dirty="0">
                <a:latin typeface="+mn-lt"/>
              </a:rPr>
              <a:t>Used oil that does not meet specifications laid under Hazardous Waste Management Handling &amp; Transboundary Movement Rules, 2016 for recycling/refining shall be dispose at SPCB approved Treatment Storage Disposal Facility (TSDF).</a:t>
            </a:r>
          </a:p>
        </p:txBody>
      </p:sp>
      <p:graphicFrame>
        <p:nvGraphicFramePr>
          <p:cNvPr id="8" name="Table 7">
            <a:extLst>
              <a:ext uri="{FF2B5EF4-FFF2-40B4-BE49-F238E27FC236}">
                <a16:creationId xmlns:a16="http://schemas.microsoft.com/office/drawing/2014/main" id="{04A3BE2A-DC1B-483D-9BD6-E54981CB8946}"/>
              </a:ext>
            </a:extLst>
          </p:cNvPr>
          <p:cNvGraphicFramePr>
            <a:graphicFrameLocks noGrp="1"/>
          </p:cNvGraphicFramePr>
          <p:nvPr/>
        </p:nvGraphicFramePr>
        <p:xfrm>
          <a:off x="6335358" y="2959122"/>
          <a:ext cx="4945407" cy="3418974"/>
        </p:xfrm>
        <a:graphic>
          <a:graphicData uri="http://schemas.openxmlformats.org/drawingml/2006/table">
            <a:tbl>
              <a:tblPr firstRow="1">
                <a:tableStyleId>{5C22544A-7EE6-4342-B048-85BDC9FD1C3A}</a:tableStyleId>
              </a:tblPr>
              <a:tblGrid>
                <a:gridCol w="2675292">
                  <a:extLst>
                    <a:ext uri="{9D8B030D-6E8A-4147-A177-3AD203B41FA5}">
                      <a16:colId xmlns:a16="http://schemas.microsoft.com/office/drawing/2014/main" val="3179253707"/>
                    </a:ext>
                  </a:extLst>
                </a:gridCol>
                <a:gridCol w="2270115">
                  <a:extLst>
                    <a:ext uri="{9D8B030D-6E8A-4147-A177-3AD203B41FA5}">
                      <a16:colId xmlns:a16="http://schemas.microsoft.com/office/drawing/2014/main" val="2331960324"/>
                    </a:ext>
                  </a:extLst>
                </a:gridCol>
              </a:tblGrid>
              <a:tr h="297742">
                <a:tc gridSpan="2">
                  <a:txBody>
                    <a:bodyPr/>
                    <a:lstStyle/>
                    <a:p>
                      <a:r>
                        <a:rPr lang="en-US" sz="900" dirty="0"/>
                        <a:t>SPECIFICATION OF FUEL DERIVED FROM WASTE OIL (SCHEDULE V PART B)</a:t>
                      </a:r>
                      <a:endParaRPr lang="en-US" sz="900" dirty="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10097">
                <a:tc>
                  <a:txBody>
                    <a:bodyPr/>
                    <a:lstStyle/>
                    <a:p>
                      <a:r>
                        <a:rPr lang="en-US" sz="900" b="1" dirty="0">
                          <a:solidFill>
                            <a:schemeClr val="tx1"/>
                          </a:solidFill>
                        </a:rPr>
                        <a:t>PARAMETER</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MAXIMUM PERMISSIBLE LIMITS</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3182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t>Sediment </a:t>
                      </a:r>
                      <a:endParaRPr lang="en-GB" sz="900" b="1" i="0" u="none" strike="noStrike" dirty="0">
                        <a:effectLst/>
                        <a:latin typeface="+mn-lt"/>
                      </a:endParaRP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900" dirty="0"/>
                        <a:t>0.25%</a:t>
                      </a:r>
                    </a:p>
                  </a:txBody>
                  <a:tcPr marL="45720" marR="45720" anchor="ctr"/>
                </a:tc>
                <a:extLst>
                  <a:ext uri="{0D108BD9-81ED-4DB2-BD59-A6C34878D82A}">
                    <a16:rowId xmlns:a16="http://schemas.microsoft.com/office/drawing/2014/main" val="3423722158"/>
                  </a:ext>
                </a:extLst>
              </a:tr>
              <a:tr h="3182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t>Lead </a:t>
                      </a:r>
                    </a:p>
                  </a:txBody>
                  <a:tcPr marL="108000" marR="36000" marT="36000" marB="36000" anchor="ctr"/>
                </a:tc>
                <a:tc>
                  <a:txBody>
                    <a:bodyPr/>
                    <a:lstStyle/>
                    <a:p>
                      <a:pPr marL="0" indent="0" algn="ctr">
                        <a:buFont typeface="Arial" panose="020B0604020202020204" pitchFamily="34" charset="0"/>
                        <a:buNone/>
                      </a:pPr>
                      <a:r>
                        <a:rPr lang="en-US" sz="900" b="0" dirty="0"/>
                        <a:t>100 ppm</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2075449070"/>
                  </a:ext>
                </a:extLst>
              </a:tr>
              <a:tr h="3182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t>.Arsenic </a:t>
                      </a:r>
                      <a:endParaRPr lang="en-GB" sz="900" b="0" i="0" u="none" strike="noStrike" dirty="0">
                        <a:effectLst/>
                        <a:latin typeface="+mn-lt"/>
                      </a:endParaRP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5 ppm</a:t>
                      </a:r>
                    </a:p>
                  </a:txBody>
                  <a:tcPr marL="45720" marR="45720" anchor="ctr"/>
                </a:tc>
                <a:extLst>
                  <a:ext uri="{0D108BD9-81ED-4DB2-BD59-A6C34878D82A}">
                    <a16:rowId xmlns:a16="http://schemas.microsoft.com/office/drawing/2014/main" val="3776345025"/>
                  </a:ext>
                </a:extLst>
              </a:tr>
              <a:tr h="3182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u="none" strike="noStrike" dirty="0">
                          <a:effectLst/>
                        </a:rPr>
                        <a:t>Cadmium+Chromium+Nickel </a:t>
                      </a:r>
                      <a:endParaRPr lang="en-GB" sz="900" b="0" i="0" u="none" strike="noStrike" dirty="0">
                        <a:effectLst/>
                        <a:latin typeface="+mn-lt"/>
                      </a:endParaRPr>
                    </a:p>
                  </a:txBody>
                  <a:tcPr marL="108000" marR="36000" marT="36000" marB="36000" anchor="ctr"/>
                </a:tc>
                <a:tc>
                  <a:txBody>
                    <a:bodyPr/>
                    <a:lstStyle/>
                    <a:p>
                      <a:pPr marL="0" indent="0" algn="ctr">
                        <a:buFont typeface="Arial" panose="020B0604020202020204" pitchFamily="34" charset="0"/>
                        <a:buNone/>
                      </a:pPr>
                      <a:r>
                        <a:rPr lang="en-US" sz="900" b="0" dirty="0"/>
                        <a:t>500 ppm</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3031217096"/>
                  </a:ext>
                </a:extLst>
              </a:tr>
              <a:tr h="3182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t>Polyaromatic hydrocarbons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t>(PAH)</a:t>
                      </a: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6%</a:t>
                      </a:r>
                    </a:p>
                  </a:txBody>
                  <a:tcPr marL="45720" marR="45720" anchor="ctr"/>
                </a:tc>
                <a:extLst>
                  <a:ext uri="{0D108BD9-81ED-4DB2-BD59-A6C34878D82A}">
                    <a16:rowId xmlns:a16="http://schemas.microsoft.com/office/drawing/2014/main" val="2623961270"/>
                  </a:ext>
                </a:extLst>
              </a:tr>
              <a:tr h="3182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t>Total halogens </a:t>
                      </a:r>
                      <a:endParaRPr lang="en-GB" sz="900" b="0" i="0" u="none" strike="noStrike" dirty="0">
                        <a:effectLst/>
                        <a:latin typeface="+mn-lt"/>
                      </a:endParaRP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4000 ppm</a:t>
                      </a:r>
                    </a:p>
                  </a:txBody>
                  <a:tcPr marL="45720" marR="45720" anchor="ctr"/>
                </a:tc>
                <a:extLst>
                  <a:ext uri="{0D108BD9-81ED-4DB2-BD59-A6C34878D82A}">
                    <a16:rowId xmlns:a16="http://schemas.microsoft.com/office/drawing/2014/main" val="181918151"/>
                  </a:ext>
                </a:extLst>
              </a:tr>
              <a:tr h="3182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t>Polychlorinated biphenyls (PCBs) </a:t>
                      </a:r>
                      <a:endParaRPr lang="en-GB" sz="900" b="0" i="0" u="none" strike="noStrike" dirty="0">
                        <a:effectLst/>
                        <a:latin typeface="+mn-lt"/>
                      </a:endParaRP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 &lt;2 ppm </a:t>
                      </a:r>
                    </a:p>
                  </a:txBody>
                  <a:tcPr marL="45720" marR="45720" anchor="ctr"/>
                </a:tc>
                <a:extLst>
                  <a:ext uri="{0D108BD9-81ED-4DB2-BD59-A6C34878D82A}">
                    <a16:rowId xmlns:a16="http://schemas.microsoft.com/office/drawing/2014/main" val="2945451453"/>
                  </a:ext>
                </a:extLst>
              </a:tr>
              <a:tr h="3182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t>Sulfur </a:t>
                      </a:r>
                      <a:endParaRPr lang="en-GB" sz="900" b="0" i="0" u="none" strike="noStrike" dirty="0">
                        <a:effectLst/>
                        <a:latin typeface="+mn-lt"/>
                      </a:endParaRP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4.5%</a:t>
                      </a:r>
                      <a:endParaRPr lang="en-GB" sz="900" b="0" i="0" u="none" strike="noStrike" dirty="0">
                        <a:effectLst/>
                        <a:latin typeface="+mn-lt"/>
                      </a:endParaRPr>
                    </a:p>
                  </a:txBody>
                  <a:tcPr marL="45720" marR="45720" anchor="ctr"/>
                </a:tc>
                <a:extLst>
                  <a:ext uri="{0D108BD9-81ED-4DB2-BD59-A6C34878D82A}">
                    <a16:rowId xmlns:a16="http://schemas.microsoft.com/office/drawing/2014/main" val="4046330749"/>
                  </a:ext>
                </a:extLst>
              </a:tr>
              <a:tr h="31828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u="none" strike="noStrike" dirty="0">
                          <a:effectLst/>
                        </a:rPr>
                        <a:t>Water Content</a:t>
                      </a:r>
                      <a:endParaRPr lang="en-GB" sz="900" b="0" i="0" u="none" strike="noStrike" dirty="0">
                        <a:effectLst/>
                        <a:latin typeface="+mn-lt"/>
                      </a:endParaRP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900" b="0" u="none" strike="noStrike" dirty="0">
                          <a:effectLst/>
                        </a:rPr>
                        <a:t> 1%</a:t>
                      </a:r>
                      <a:endParaRPr lang="en-GB" sz="900" b="0" i="0" u="none" strike="noStrike" dirty="0">
                        <a:effectLst/>
                        <a:latin typeface="+mn-lt"/>
                      </a:endParaRPr>
                    </a:p>
                  </a:txBody>
                  <a:tcPr marL="45720" marR="45720" anchor="ctr"/>
                </a:tc>
                <a:extLst>
                  <a:ext uri="{0D108BD9-81ED-4DB2-BD59-A6C34878D82A}">
                    <a16:rowId xmlns:a16="http://schemas.microsoft.com/office/drawing/2014/main" val="3923560405"/>
                  </a:ext>
                </a:extLst>
              </a:tr>
            </a:tbl>
          </a:graphicData>
        </a:graphic>
      </p:graphicFrame>
      <p:graphicFrame>
        <p:nvGraphicFramePr>
          <p:cNvPr id="9" name="Table 8">
            <a:extLst>
              <a:ext uri="{FF2B5EF4-FFF2-40B4-BE49-F238E27FC236}">
                <a16:creationId xmlns:a16="http://schemas.microsoft.com/office/drawing/2014/main" id="{841EC364-B2FA-4E34-A6BB-6C9F0C643D4E}"/>
              </a:ext>
            </a:extLst>
          </p:cNvPr>
          <p:cNvGraphicFramePr>
            <a:graphicFrameLocks noGrp="1"/>
          </p:cNvGraphicFramePr>
          <p:nvPr/>
        </p:nvGraphicFramePr>
        <p:xfrm>
          <a:off x="6335358" y="944902"/>
          <a:ext cx="4945407" cy="1880712"/>
        </p:xfrm>
        <a:graphic>
          <a:graphicData uri="http://schemas.openxmlformats.org/drawingml/2006/table">
            <a:tbl>
              <a:tblPr firstRow="1">
                <a:tableStyleId>{5C22544A-7EE6-4342-B048-85BDC9FD1C3A}</a:tableStyleId>
              </a:tblPr>
              <a:tblGrid>
                <a:gridCol w="2503827">
                  <a:extLst>
                    <a:ext uri="{9D8B030D-6E8A-4147-A177-3AD203B41FA5}">
                      <a16:colId xmlns:a16="http://schemas.microsoft.com/office/drawing/2014/main" val="3179253707"/>
                    </a:ext>
                  </a:extLst>
                </a:gridCol>
                <a:gridCol w="2441580">
                  <a:extLst>
                    <a:ext uri="{9D8B030D-6E8A-4147-A177-3AD203B41FA5}">
                      <a16:colId xmlns:a16="http://schemas.microsoft.com/office/drawing/2014/main" val="2331960324"/>
                    </a:ext>
                  </a:extLst>
                </a:gridCol>
              </a:tblGrid>
              <a:tr h="211421">
                <a:tc gridSpan="2">
                  <a:txBody>
                    <a:bodyPr/>
                    <a:lstStyle/>
                    <a:p>
                      <a:r>
                        <a:rPr lang="en-US" sz="900" dirty="0"/>
                        <a:t>SPECIFICATION OF SPECIFICATIONS OF USED OIL SUITABLE FOR RECYCLING (SCHEDULE V PART A)</a:t>
                      </a:r>
                      <a:endParaRPr lang="en-US" sz="900" dirty="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52492">
                <a:tc>
                  <a:txBody>
                    <a:bodyPr/>
                    <a:lstStyle/>
                    <a:p>
                      <a:r>
                        <a:rPr lang="en-US" sz="900" b="1" dirty="0">
                          <a:solidFill>
                            <a:schemeClr val="tx1"/>
                          </a:solidFill>
                        </a:rPr>
                        <a:t>PARAMETER</a:t>
                      </a:r>
                      <a:endParaRPr lang="en-US" sz="900" b="1" dirty="0">
                        <a:solidFill>
                          <a:schemeClr val="tx1"/>
                        </a:solidFill>
                        <a:latin typeface="+mn-lt"/>
                      </a:endParaRPr>
                    </a:p>
                  </a:txBody>
                  <a:tcPr marL="45720" marR="45720" anchor="ctr"/>
                </a:tc>
                <a:tc>
                  <a:txBody>
                    <a:bodyPr/>
                    <a:lstStyle/>
                    <a:p>
                      <a:r>
                        <a:rPr lang="en-US" sz="900" b="1" dirty="0">
                          <a:solidFill>
                            <a:schemeClr val="tx1"/>
                          </a:solidFill>
                        </a:rPr>
                        <a:t>MAXIMUM PERMISSIBLE LIMITS</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25249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t>Polychlorinated biphenyls (PCBs)</a:t>
                      </a:r>
                      <a:endParaRPr lang="en-GB" sz="900" b="1" i="0" u="none" strike="noStrike" dirty="0">
                        <a:effectLst/>
                        <a:latin typeface="+mn-lt"/>
                      </a:endParaRP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900" dirty="0"/>
                        <a:t>&lt; 2ppm </a:t>
                      </a:r>
                    </a:p>
                  </a:txBody>
                  <a:tcPr marL="45720" marR="45720" anchor="ctr"/>
                </a:tc>
                <a:extLst>
                  <a:ext uri="{0D108BD9-81ED-4DB2-BD59-A6C34878D82A}">
                    <a16:rowId xmlns:a16="http://schemas.microsoft.com/office/drawing/2014/main" val="3423722158"/>
                  </a:ext>
                </a:extLst>
              </a:tr>
              <a:tr h="25249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t>Lead</a:t>
                      </a:r>
                    </a:p>
                  </a:txBody>
                  <a:tcPr marL="108000" marR="36000" marT="36000" marB="36000" anchor="ctr"/>
                </a:tc>
                <a:tc>
                  <a:txBody>
                    <a:bodyPr/>
                    <a:lstStyle/>
                    <a:p>
                      <a:pPr marL="0" indent="0" algn="ctr">
                        <a:buFont typeface="Arial" panose="020B0604020202020204" pitchFamily="34" charset="0"/>
                        <a:buNone/>
                      </a:pPr>
                      <a:r>
                        <a:rPr lang="en-US" sz="900" b="0" dirty="0">
                          <a:solidFill>
                            <a:schemeClr val="tx1"/>
                          </a:solidFill>
                        </a:rPr>
                        <a:t>100 ppm</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2075449070"/>
                  </a:ext>
                </a:extLst>
              </a:tr>
              <a:tr h="25249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u="none" strike="noStrike" dirty="0">
                          <a:effectLst/>
                        </a:rPr>
                        <a:t>Arsenic </a:t>
                      </a:r>
                      <a:endParaRPr lang="en-GB" sz="900" b="0" i="0" u="none" strike="noStrike" dirty="0">
                        <a:effectLst/>
                        <a:latin typeface="+mn-lt"/>
                      </a:endParaRP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5 ppm</a:t>
                      </a:r>
                    </a:p>
                  </a:txBody>
                  <a:tcPr marL="45720" marR="45720" anchor="ctr"/>
                </a:tc>
                <a:extLst>
                  <a:ext uri="{0D108BD9-81ED-4DB2-BD59-A6C34878D82A}">
                    <a16:rowId xmlns:a16="http://schemas.microsoft.com/office/drawing/2014/main" val="3776345025"/>
                  </a:ext>
                </a:extLst>
              </a:tr>
              <a:tr h="25249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u="none" strike="noStrike" dirty="0">
                          <a:effectLst/>
                        </a:rPr>
                        <a:t>Cadmium+Chromium+Nickel </a:t>
                      </a:r>
                      <a:endParaRPr lang="en-GB" sz="900" b="0" i="0" u="none" strike="noStrike" dirty="0">
                        <a:effectLst/>
                        <a:latin typeface="+mn-lt"/>
                      </a:endParaRPr>
                    </a:p>
                  </a:txBody>
                  <a:tcPr marL="108000" marR="36000" marT="36000" marB="36000" anchor="ctr"/>
                </a:tc>
                <a:tc>
                  <a:txBody>
                    <a:bodyPr/>
                    <a:lstStyle/>
                    <a:p>
                      <a:pPr marL="0" indent="0" algn="ctr">
                        <a:buFont typeface="Arial" panose="020B0604020202020204" pitchFamily="34" charset="0"/>
                        <a:buNone/>
                      </a:pPr>
                      <a:r>
                        <a:rPr lang="en-US" sz="900" b="0" dirty="0">
                          <a:solidFill>
                            <a:schemeClr val="tx1"/>
                          </a:solidFill>
                        </a:rPr>
                        <a:t>500 ppm</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3031217096"/>
                  </a:ext>
                </a:extLst>
              </a:tr>
              <a:tr h="25249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dirty="0"/>
                        <a:t>Polyaromatic hydrocarbons (PAH) </a:t>
                      </a:r>
                    </a:p>
                  </a:txBody>
                  <a:tcPr marL="108000" marR="36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dirty="0"/>
                        <a:t>6%</a:t>
                      </a:r>
                    </a:p>
                  </a:txBody>
                  <a:tcPr marL="45720" marR="45720" anchor="ctr"/>
                </a:tc>
                <a:extLst>
                  <a:ext uri="{0D108BD9-81ED-4DB2-BD59-A6C34878D82A}">
                    <a16:rowId xmlns:a16="http://schemas.microsoft.com/office/drawing/2014/main" val="2623961270"/>
                  </a:ext>
                </a:extLst>
              </a:tr>
            </a:tbl>
          </a:graphicData>
        </a:graphic>
      </p:graphicFrame>
    </p:spTree>
    <p:extLst>
      <p:ext uri="{BB962C8B-B14F-4D97-AF65-F5344CB8AC3E}">
        <p14:creationId xmlns:p14="http://schemas.microsoft.com/office/powerpoint/2010/main" val="1136885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Brazil</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605113" y="1007364"/>
          <a:ext cx="10901363" cy="5224272"/>
        </p:xfrm>
        <a:graphic>
          <a:graphicData uri="http://schemas.openxmlformats.org/drawingml/2006/table">
            <a:tbl>
              <a:tblPr firstRow="1">
                <a:tableStyleId>{5C22544A-7EE6-4342-B048-85BDC9FD1C3A}</a:tableStyleId>
              </a:tblPr>
              <a:tblGrid>
                <a:gridCol w="5450681">
                  <a:extLst>
                    <a:ext uri="{9D8B030D-6E8A-4147-A177-3AD203B41FA5}">
                      <a16:colId xmlns:a16="http://schemas.microsoft.com/office/drawing/2014/main" val="3179253707"/>
                    </a:ext>
                  </a:extLst>
                </a:gridCol>
                <a:gridCol w="5450682">
                  <a:extLst>
                    <a:ext uri="{9D8B030D-6E8A-4147-A177-3AD203B41FA5}">
                      <a16:colId xmlns:a16="http://schemas.microsoft.com/office/drawing/2014/main" val="2331960324"/>
                    </a:ext>
                  </a:extLst>
                </a:gridCol>
              </a:tblGrid>
              <a:tr h="292608">
                <a:tc gridSpan="2">
                  <a:txBody>
                    <a:bodyPr/>
                    <a:lstStyle/>
                    <a:p>
                      <a:pPr>
                        <a:spcAft>
                          <a:spcPts val="400"/>
                        </a:spcAft>
                      </a:pPr>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pPr>
                        <a:spcAft>
                          <a:spcPts val="400"/>
                        </a:spcAft>
                      </a:pPr>
                      <a:r>
                        <a:rPr lang="en-US" sz="900" b="1">
                          <a:solidFill>
                            <a:schemeClr val="tx1"/>
                          </a:solidFill>
                        </a:rPr>
                        <a:t>QUESTION</a:t>
                      </a:r>
                      <a:endParaRPr lang="en-US" sz="900" b="1">
                        <a:solidFill>
                          <a:schemeClr val="tx1"/>
                        </a:solidFill>
                        <a:latin typeface="+mn-lt"/>
                      </a:endParaRPr>
                    </a:p>
                  </a:txBody>
                  <a:tcPr marL="45720" marR="45720" anchor="ctr"/>
                </a:tc>
                <a:tc>
                  <a:txBody>
                    <a:bodyPr/>
                    <a:lstStyle/>
                    <a:p>
                      <a:pPr>
                        <a:spcAft>
                          <a:spcPts val="400"/>
                        </a:spcAft>
                      </a:pPr>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a:txBody>
                    <a:bodyPr/>
                    <a:lstStyle/>
                    <a:p>
                      <a:pPr marL="0" indent="0" algn="l" fontAlgn="ctr">
                        <a:spcAft>
                          <a:spcPts val="400"/>
                        </a:spcAft>
                      </a:pP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pPr marL="0" marR="0" lvl="0" indent="0" algn="just" defTabSz="914400" rtl="0" eaLnBrk="1" fontAlgn="auto" latinLnBrk="0" hangingPunct="1">
                        <a:lnSpc>
                          <a:spcPct val="100000"/>
                        </a:lnSpc>
                        <a:spcBef>
                          <a:spcPts val="0"/>
                        </a:spcBef>
                        <a:spcAft>
                          <a:spcPts val="400"/>
                        </a:spcAft>
                        <a:buClrTx/>
                        <a:buSzTx/>
                        <a:buFontTx/>
                        <a:buNone/>
                        <a:tabLst/>
                        <a:defRPr/>
                      </a:pPr>
                      <a:r>
                        <a:rPr lang="en-US" sz="900" kern="1200">
                          <a:solidFill>
                            <a:schemeClr val="dk1"/>
                          </a:solidFill>
                          <a:effectLst/>
                        </a:rPr>
                        <a:t>In Brazil, federal regulations govern the disposal of used oil. The Ministry of Mines and Energy and the Ministry of Environment are co-responsible for developing and enforcing laws throughout the entire country. These ministries are backed up by the Brazilian National Agency of Petroleum, Natural Gas and Biofuels (ANP), the Brazilian Environment and Natural Resources Institute (IBAMA), and the National Environment Council (CONAMA), which are ultimately responsible for enforcing regulations.</a:t>
                      </a:r>
                      <a:endParaRPr lang="pt-BR" sz="900" kern="1200">
                        <a:solidFill>
                          <a:schemeClr val="dk1"/>
                        </a:solidFill>
                        <a:effectLst/>
                        <a:latin typeface="+mn-lt"/>
                        <a:ea typeface="+mn-ea"/>
                        <a:cs typeface="+mn-cs"/>
                      </a:endParaRPr>
                    </a:p>
                  </a:txBody>
                  <a:tcPr marL="45720" marR="45720" anchor="ctr"/>
                </a:tc>
                <a:extLst>
                  <a:ext uri="{0D108BD9-81ED-4DB2-BD59-A6C34878D82A}">
                    <a16:rowId xmlns:a16="http://schemas.microsoft.com/office/drawing/2014/main" val="1557228252"/>
                  </a:ext>
                </a:extLst>
              </a:tr>
              <a:tr h="292608">
                <a:tc>
                  <a:txBody>
                    <a:bodyPr/>
                    <a:lstStyle/>
                    <a:p>
                      <a:pPr algn="l" fontAlgn="ctr">
                        <a:spcAft>
                          <a:spcPts val="400"/>
                        </a:spcAft>
                      </a:pP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pPr>
                        <a:spcAft>
                          <a:spcPts val="400"/>
                        </a:spcAft>
                      </a:pPr>
                      <a:r>
                        <a:rPr lang="en-US" sz="900">
                          <a:solidFill>
                            <a:schemeClr val="tx1"/>
                          </a:solidFill>
                        </a:rPr>
                        <a:t>Hazardous waste</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292608">
                <a:tc>
                  <a:txBody>
                    <a:bodyPr/>
                    <a:lstStyle/>
                    <a:p>
                      <a:pPr algn="l" fontAlgn="ctr">
                        <a:spcAft>
                          <a:spcPts val="400"/>
                        </a:spcAft>
                      </a:pP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pPr>
                        <a:spcAft>
                          <a:spcPts val="400"/>
                        </a:spcAft>
                      </a:pPr>
                      <a:r>
                        <a:rPr lang="en-US" sz="900">
                          <a:solidFill>
                            <a:schemeClr val="tx1"/>
                          </a:solidFill>
                        </a:rPr>
                        <a:t>Used oil collectors must have collection contracts with one or more producers or importers and sales contracts with one or more basestock re-refiners or any other party that can ensure that the used oil is only used for recycling. </a:t>
                      </a:r>
                      <a:endParaRPr lang="en-US" sz="900">
                        <a:solidFill>
                          <a:schemeClr val="tx1"/>
                        </a:solidFill>
                        <a:latin typeface="+mn-lt"/>
                      </a:endParaRPr>
                    </a:p>
                  </a:txBody>
                  <a:tcPr marL="45720" marR="45720" anchor="ctr"/>
                </a:tc>
                <a:extLst>
                  <a:ext uri="{0D108BD9-81ED-4DB2-BD59-A6C34878D82A}">
                    <a16:rowId xmlns:a16="http://schemas.microsoft.com/office/drawing/2014/main" val="2965892685"/>
                  </a:ext>
                </a:extLst>
              </a:tr>
              <a:tr h="292608">
                <a:tc>
                  <a:txBody>
                    <a:bodyPr/>
                    <a:lstStyle/>
                    <a:p>
                      <a:pPr algn="l" fontAlgn="ctr">
                        <a:spcAft>
                          <a:spcPts val="400"/>
                        </a:spcAft>
                      </a:pP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pPr lvl="0" algn="just">
                        <a:lnSpc>
                          <a:spcPct val="100000"/>
                        </a:lnSpc>
                        <a:spcBef>
                          <a:spcPts val="0"/>
                        </a:spcBef>
                        <a:spcAft>
                          <a:spcPts val="400"/>
                        </a:spcAft>
                        <a:buClr>
                          <a:srgbClr val="27638E"/>
                        </a:buClr>
                        <a:buSzPct val="110000"/>
                        <a:buFont typeface="Wingdings" panose="05000000000000000000" pitchFamily="2" charset="2"/>
                        <a:buNone/>
                        <a:defRPr/>
                      </a:pPr>
                      <a:r>
                        <a:rPr lang="en-US" sz="900">
                          <a:solidFill>
                            <a:srgbClr val="000000"/>
                          </a:solidFill>
                        </a:rPr>
                        <a:t>Brazilian Institute JOGUE LIMPO is an association of lubricants producers and importers, and it is the managing entity responsible for carrying out the reverse logistics of plastic packaging used in finished lubricants as well as used/contaminated lubricating oil.</a:t>
                      </a:r>
                      <a:endParaRPr lang="en-US" sz="900">
                        <a:solidFill>
                          <a:srgbClr val="000000"/>
                        </a:solidFill>
                        <a:latin typeface="Lucida Sans" panose="020B0602030504020204" pitchFamily="34" charset="0"/>
                      </a:endParaRPr>
                    </a:p>
                  </a:txBody>
                  <a:tcPr marL="45720" marR="45720" anchor="ctr"/>
                </a:tc>
                <a:extLst>
                  <a:ext uri="{0D108BD9-81ED-4DB2-BD59-A6C34878D82A}">
                    <a16:rowId xmlns:a16="http://schemas.microsoft.com/office/drawing/2014/main" val="115455050"/>
                  </a:ext>
                </a:extLst>
              </a:tr>
              <a:tr h="292608">
                <a:tc>
                  <a:txBody>
                    <a:bodyPr/>
                    <a:lstStyle/>
                    <a:p>
                      <a:pPr algn="l" fontAlgn="ctr">
                        <a:spcAft>
                          <a:spcPts val="400"/>
                        </a:spcAft>
                      </a:pP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CONAMA’s resolution states that lubricant blenders/importers are directly responsible for the collection of used oil or should at least cover the cost of used oil collection by third parties.</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292608">
                <a:tc>
                  <a:txBody>
                    <a:bodyPr/>
                    <a:lstStyle/>
                    <a:p>
                      <a:pPr algn="l" fontAlgn="ctr">
                        <a:spcAft>
                          <a:spcPts val="400"/>
                        </a:spcAft>
                      </a:pP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Same requirements</a:t>
                      </a:r>
                      <a:r>
                        <a:rPr lang="en-US" sz="900" baseline="0">
                          <a:solidFill>
                            <a:schemeClr val="tx1"/>
                          </a:solidFill>
                        </a:rPr>
                        <a:t> </a:t>
                      </a:r>
                      <a:r>
                        <a:rPr lang="en-US" sz="900">
                          <a:solidFill>
                            <a:schemeClr val="tx1"/>
                          </a:solidFill>
                        </a:rPr>
                        <a:t>as question</a:t>
                      </a:r>
                      <a:r>
                        <a:rPr lang="en-US" sz="900" baseline="0">
                          <a:solidFill>
                            <a:schemeClr val="tx1"/>
                          </a:solidFill>
                        </a:rPr>
                        <a:t> 7 (next in this table).</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92608">
                <a:tc>
                  <a:txBody>
                    <a:bodyPr/>
                    <a:lstStyle/>
                    <a:p>
                      <a:pPr algn="l" fontAlgn="ctr">
                        <a:spcAft>
                          <a:spcPts val="400"/>
                        </a:spcAft>
                      </a:pP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Used</a:t>
                      </a:r>
                      <a:r>
                        <a:rPr lang="en-US" sz="900" baseline="0">
                          <a:solidFill>
                            <a:schemeClr val="tx1"/>
                          </a:solidFill>
                        </a:rPr>
                        <a:t> </a:t>
                      </a:r>
                      <a:r>
                        <a:rPr lang="en-US" sz="900">
                          <a:solidFill>
                            <a:schemeClr val="tx1"/>
                          </a:solidFill>
                        </a:rPr>
                        <a:t>oil generators are required to:</a:t>
                      </a:r>
                    </a:p>
                    <a:p>
                      <a:pPr marL="228600" marR="0" lvl="0" indent="-228600" algn="l" defTabSz="914400" rtl="0" eaLnBrk="1" fontAlgn="auto" latinLnBrk="0" hangingPunct="1">
                        <a:lnSpc>
                          <a:spcPct val="100000"/>
                        </a:lnSpc>
                        <a:spcBef>
                          <a:spcPts val="0"/>
                        </a:spcBef>
                        <a:spcAft>
                          <a:spcPts val="400"/>
                        </a:spcAft>
                        <a:buClr>
                          <a:schemeClr val="accent1"/>
                        </a:buClr>
                        <a:buSzPct val="110000"/>
                        <a:buFont typeface="Wingdings" panose="05000000000000000000" pitchFamily="2" charset="2"/>
                        <a:buChar char=""/>
                        <a:tabLst/>
                        <a:defRPr/>
                      </a:pPr>
                      <a:r>
                        <a:rPr lang="en-US" sz="900" kern="1200">
                          <a:solidFill>
                            <a:schemeClr val="tx1"/>
                          </a:solidFill>
                          <a:latin typeface="Lucida Sans" panose="020B0602030504020204" pitchFamily="34" charset="0"/>
                          <a:ea typeface="+mn-ea"/>
                          <a:cs typeface="+mn-cs"/>
                        </a:rPr>
                        <a:t>Store used oil properly to avoid environmental contamination, enabling collection</a:t>
                      </a:r>
                    </a:p>
                    <a:p>
                      <a:pPr marL="228600" marR="0" lvl="0" indent="-228600" algn="l" defTabSz="914400" rtl="0" eaLnBrk="1" fontAlgn="auto" latinLnBrk="0" hangingPunct="1">
                        <a:lnSpc>
                          <a:spcPct val="100000"/>
                        </a:lnSpc>
                        <a:spcBef>
                          <a:spcPts val="0"/>
                        </a:spcBef>
                        <a:spcAft>
                          <a:spcPts val="400"/>
                        </a:spcAft>
                        <a:buClr>
                          <a:schemeClr val="accent1"/>
                        </a:buClr>
                        <a:buSzPct val="110000"/>
                        <a:buFont typeface="Wingdings" panose="05000000000000000000" pitchFamily="2" charset="2"/>
                        <a:buChar char=""/>
                        <a:tabLst/>
                        <a:defRPr/>
                      </a:pPr>
                      <a:r>
                        <a:rPr lang="en-US" sz="900" kern="1200">
                          <a:solidFill>
                            <a:schemeClr val="tx1"/>
                          </a:solidFill>
                          <a:latin typeface="Lucida Sans" panose="020B0602030504020204" pitchFamily="34" charset="0"/>
                          <a:ea typeface="+mn-ea"/>
                          <a:cs typeface="+mn-cs"/>
                        </a:rPr>
                        <a:t>Adopt proper measures to avoid used oil contamination with chemical products, water, fuels or anything else that might prevent used oil recycling</a:t>
                      </a:r>
                    </a:p>
                    <a:p>
                      <a:pPr marL="228600" marR="0" lvl="0" indent="-228600" algn="l" defTabSz="914400" rtl="0" eaLnBrk="1" fontAlgn="auto" latinLnBrk="0" hangingPunct="1">
                        <a:lnSpc>
                          <a:spcPct val="100000"/>
                        </a:lnSpc>
                        <a:spcBef>
                          <a:spcPts val="0"/>
                        </a:spcBef>
                        <a:spcAft>
                          <a:spcPts val="400"/>
                        </a:spcAft>
                        <a:buClr>
                          <a:schemeClr val="accent1"/>
                        </a:buClr>
                        <a:buSzPct val="110000"/>
                        <a:buFont typeface="Wingdings" panose="05000000000000000000" pitchFamily="2" charset="2"/>
                        <a:buChar char=""/>
                        <a:tabLst/>
                        <a:defRPr/>
                      </a:pPr>
                      <a:r>
                        <a:rPr lang="en-US" sz="900" kern="1200">
                          <a:solidFill>
                            <a:schemeClr val="tx1"/>
                          </a:solidFill>
                          <a:latin typeface="Lucida Sans" panose="020B0602030504020204" pitchFamily="34" charset="0"/>
                          <a:ea typeface="+mn-ea"/>
                          <a:cs typeface="+mn-cs"/>
                        </a:rPr>
                        <a:t>Transfer used oil exclusively to a regular collector </a:t>
                      </a:r>
                    </a:p>
                    <a:p>
                      <a:pPr marL="228600" marR="0" lvl="0" indent="-228600" algn="l" defTabSz="914400" rtl="0" eaLnBrk="1" fontAlgn="auto" latinLnBrk="0" hangingPunct="1">
                        <a:lnSpc>
                          <a:spcPct val="100000"/>
                        </a:lnSpc>
                        <a:spcBef>
                          <a:spcPts val="0"/>
                        </a:spcBef>
                        <a:spcAft>
                          <a:spcPts val="400"/>
                        </a:spcAft>
                        <a:buClr>
                          <a:schemeClr val="accent1"/>
                        </a:buClr>
                        <a:buSzPct val="110000"/>
                        <a:buFont typeface="Wingdings" panose="05000000000000000000" pitchFamily="2" charset="2"/>
                        <a:buChar char=""/>
                        <a:tabLst/>
                        <a:defRPr/>
                      </a:pPr>
                      <a:r>
                        <a:rPr lang="en-US" sz="900" kern="1200">
                          <a:solidFill>
                            <a:schemeClr val="tx1"/>
                          </a:solidFill>
                          <a:latin typeface="Lucida Sans" panose="020B0602030504020204" pitchFamily="34" charset="0"/>
                          <a:ea typeface="+mn-ea"/>
                          <a:cs typeface="+mn-cs"/>
                        </a:rPr>
                        <a:t>Provide the regular collector with information on possible contamination due to oil usage</a:t>
                      </a:r>
                    </a:p>
                    <a:p>
                      <a:pPr marL="228600" marR="0" lvl="0" indent="-228600" algn="l" defTabSz="914400" rtl="0" eaLnBrk="1" fontAlgn="auto" latinLnBrk="0" hangingPunct="1">
                        <a:lnSpc>
                          <a:spcPct val="100000"/>
                        </a:lnSpc>
                        <a:spcBef>
                          <a:spcPts val="0"/>
                        </a:spcBef>
                        <a:spcAft>
                          <a:spcPts val="400"/>
                        </a:spcAft>
                        <a:buClr>
                          <a:schemeClr val="accent1"/>
                        </a:buClr>
                        <a:buSzPct val="110000"/>
                        <a:buFont typeface="Wingdings" panose="05000000000000000000" pitchFamily="2" charset="2"/>
                        <a:buChar char=""/>
                        <a:tabLst/>
                        <a:defRPr/>
                      </a:pPr>
                      <a:r>
                        <a:rPr lang="en-US" sz="900" kern="1200">
                          <a:solidFill>
                            <a:schemeClr val="tx1"/>
                          </a:solidFill>
                          <a:latin typeface="Lucida Sans" panose="020B0602030504020204" pitchFamily="34" charset="0"/>
                          <a:ea typeface="+mn-ea"/>
                          <a:cs typeface="+mn-cs"/>
                        </a:rPr>
                        <a:t>Keep documents on the used oil collection and sale</a:t>
                      </a:r>
                    </a:p>
                    <a:p>
                      <a:pPr marL="228600" marR="0" lvl="0" indent="-228600" algn="l" defTabSz="914400" rtl="0" eaLnBrk="1" fontAlgn="auto" latinLnBrk="0" hangingPunct="1">
                        <a:lnSpc>
                          <a:spcPct val="100000"/>
                        </a:lnSpc>
                        <a:spcBef>
                          <a:spcPts val="0"/>
                        </a:spcBef>
                        <a:spcAft>
                          <a:spcPts val="400"/>
                        </a:spcAft>
                        <a:buClr>
                          <a:schemeClr val="accent1"/>
                        </a:buClr>
                        <a:buSzPct val="110000"/>
                        <a:buFont typeface="Wingdings" panose="05000000000000000000" pitchFamily="2" charset="2"/>
                        <a:buChar char=""/>
                        <a:tabLst/>
                        <a:defRPr/>
                      </a:pPr>
                      <a:r>
                        <a:rPr lang="en-US" sz="900" kern="1200">
                          <a:solidFill>
                            <a:schemeClr val="tx1"/>
                          </a:solidFill>
                          <a:latin typeface="Lucida Sans" panose="020B0602030504020204" pitchFamily="34" charset="0"/>
                          <a:ea typeface="+mn-ea"/>
                          <a:cs typeface="+mn-cs"/>
                        </a:rPr>
                        <a:t>However, if the generator is working with lubricants that lead to the generation of non-recyclable used oil, then they are required to dispose of the used oil as per the law in an environmentally friendly way.</a:t>
                      </a:r>
                    </a:p>
                  </a:txBody>
                  <a:tcPr marL="45720" marR="45720" anchor="ctr"/>
                </a:tc>
                <a:extLst>
                  <a:ext uri="{0D108BD9-81ED-4DB2-BD59-A6C34878D82A}">
                    <a16:rowId xmlns:a16="http://schemas.microsoft.com/office/drawing/2014/main" val="3816860988"/>
                  </a:ext>
                </a:extLst>
              </a:tr>
            </a:tbl>
          </a:graphicData>
        </a:graphic>
      </p:graphicFrame>
      <p:grpSp>
        <p:nvGrpSpPr>
          <p:cNvPr id="4" name="Group 3">
            <a:extLst>
              <a:ext uri="{FF2B5EF4-FFF2-40B4-BE49-F238E27FC236}">
                <a16:creationId xmlns:a16="http://schemas.microsoft.com/office/drawing/2014/main" id="{30CC847A-0E70-46BA-8E6F-AA2BD3DF592A}"/>
              </a:ext>
            </a:extLst>
          </p:cNvPr>
          <p:cNvGrpSpPr/>
          <p:nvPr/>
        </p:nvGrpSpPr>
        <p:grpSpPr>
          <a:xfrm>
            <a:off x="10256149" y="6284054"/>
            <a:ext cx="1090782" cy="246221"/>
            <a:chOff x="10831993" y="6206610"/>
            <a:chExt cx="1090782" cy="246221"/>
          </a:xfrm>
        </p:grpSpPr>
        <p:sp>
          <p:nvSpPr>
            <p:cNvPr id="5" name="Freeform: Shape 4">
              <a:extLst>
                <a:ext uri="{FF2B5EF4-FFF2-40B4-BE49-F238E27FC236}">
                  <a16:creationId xmlns:a16="http://schemas.microsoft.com/office/drawing/2014/main" id="{0914A193-2BA9-483E-BA9C-85FD34E9D04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F163C946-3B95-47EC-9D8B-C713B2BB12FB}"/>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42021815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AE80-6F45-436E-8763-EEEEF26F45CB}"/>
              </a:ext>
            </a:extLst>
          </p:cNvPr>
          <p:cNvSpPr>
            <a:spLocks noGrp="1"/>
          </p:cNvSpPr>
          <p:nvPr>
            <p:ph type="title"/>
          </p:nvPr>
        </p:nvSpPr>
        <p:spPr/>
        <p:txBody>
          <a:bodyPr/>
          <a:lstStyle/>
          <a:p>
            <a:r>
              <a:rPr kumimoji="0" lang="en-US" b="1" i="0" u="none" strike="noStrike" kern="1200" cap="none" spc="0" normalizeH="0" baseline="0" noProof="0" dirty="0">
                <a:ln>
                  <a:noFill/>
                </a:ln>
                <a:solidFill>
                  <a:srgbClr val="000000"/>
                </a:solidFill>
                <a:effectLst/>
                <a:uLnTx/>
                <a:uFillTx/>
                <a:latin typeface="Lucida Sans"/>
                <a:ea typeface="+mn-ea"/>
                <a:cs typeface="+mn-cs"/>
              </a:rPr>
              <a:t>Regulatory Enforcement</a:t>
            </a:r>
            <a:endParaRPr lang="en-US" dirty="0"/>
          </a:p>
        </p:txBody>
      </p:sp>
      <p:sp>
        <p:nvSpPr>
          <p:cNvPr id="3" name="Content Placeholder 2">
            <a:extLst>
              <a:ext uri="{FF2B5EF4-FFF2-40B4-BE49-F238E27FC236}">
                <a16:creationId xmlns:a16="http://schemas.microsoft.com/office/drawing/2014/main" id="{5781932F-1895-4C5F-B880-A9143470E5FC}"/>
              </a:ext>
            </a:extLst>
          </p:cNvPr>
          <p:cNvSpPr>
            <a:spLocks noGrp="1"/>
          </p:cNvSpPr>
          <p:nvPr>
            <p:ph sz="quarter" idx="13"/>
          </p:nvPr>
        </p:nvSpPr>
        <p:spPr>
          <a:xfrm>
            <a:off x="524428" y="758380"/>
            <a:ext cx="11223555" cy="1381789"/>
          </a:xfrm>
        </p:spPr>
        <p:txBody>
          <a:bodyPr/>
          <a:lstStyle/>
          <a:p>
            <a:pPr marL="0" indent="0">
              <a:spcBef>
                <a:spcPts val="0"/>
              </a:spcBef>
              <a:buClr>
                <a:srgbClr val="27638E"/>
              </a:buClr>
              <a:buSzPct val="110000"/>
              <a:buFont typeface="Arial" panose="020B0604020202020204" pitchFamily="34" charset="0"/>
              <a:buNone/>
              <a:defRPr/>
            </a:pPr>
            <a:r>
              <a:rPr lang="en-US" sz="1000" b="1" dirty="0">
                <a:solidFill>
                  <a:srgbClr val="000000"/>
                </a:solidFill>
                <a:latin typeface="+mn-lt"/>
              </a:rPr>
              <a:t>Responsible Agencies</a:t>
            </a:r>
          </a:p>
          <a:p>
            <a:pPr>
              <a:lnSpc>
                <a:spcPct val="150000"/>
              </a:lnSpc>
              <a:buClr>
                <a:srgbClr val="27638E"/>
              </a:buClr>
              <a:defRPr/>
            </a:pPr>
            <a:r>
              <a:rPr lang="en-US" sz="900" dirty="0">
                <a:solidFill>
                  <a:srgbClr val="000000"/>
                </a:solidFill>
                <a:latin typeface="+mn-lt"/>
              </a:rPr>
              <a:t>SPCBs and Pollution Control Committees (PCCs) have been entrusted with duty to ensure compliance of the various provisions stipulated under the Hazardous Waste Management Handling &amp; Transboundary Movement Rules, 2016,</a:t>
            </a:r>
            <a:r>
              <a:rPr lang="en-US" dirty="0">
                <a:solidFill>
                  <a:srgbClr val="000000"/>
                </a:solidFill>
                <a:latin typeface="+mn-lt"/>
              </a:rPr>
              <a:t> </a:t>
            </a:r>
            <a:r>
              <a:rPr lang="en-US" sz="900" dirty="0">
                <a:solidFill>
                  <a:srgbClr val="000000"/>
                </a:solidFill>
                <a:latin typeface="+mn-lt"/>
              </a:rPr>
              <a:t>through monitoring and take actions against defaulters as per Rule 21 of the </a:t>
            </a:r>
            <a:r>
              <a:rPr lang="en-US" sz="900" dirty="0">
                <a:solidFill>
                  <a:schemeClr val="tx1"/>
                </a:solidFill>
                <a:latin typeface="+mn-lt"/>
              </a:rPr>
              <a:t>H</a:t>
            </a:r>
            <a:r>
              <a:rPr kumimoji="0" lang="en-US" sz="900" b="0" u="none" strike="noStrike" kern="1200" cap="none" spc="0" normalizeH="0" baseline="0" noProof="0" dirty="0">
                <a:ln>
                  <a:noFill/>
                </a:ln>
                <a:solidFill>
                  <a:srgbClr val="000000"/>
                </a:solidFill>
                <a:effectLst/>
                <a:uLnTx/>
                <a:uFillTx/>
                <a:latin typeface="+mn-lt"/>
                <a:ea typeface="+mn-ea"/>
                <a:cs typeface="+mn-cs"/>
              </a:rPr>
              <a:t>azardous Waste Management Handling &amp; Transboundary Movement Rules, 2016</a:t>
            </a:r>
            <a:r>
              <a:rPr lang="en-US" sz="900" dirty="0">
                <a:solidFill>
                  <a:schemeClr val="tx1"/>
                </a:solidFill>
                <a:latin typeface="+mn-lt"/>
              </a:rPr>
              <a:t>.</a:t>
            </a:r>
            <a:endParaRPr lang="en-US" sz="900" dirty="0">
              <a:solidFill>
                <a:srgbClr val="000000"/>
              </a:solidFill>
              <a:latin typeface="+mn-lt"/>
            </a:endParaRPr>
          </a:p>
          <a:p>
            <a:pPr>
              <a:lnSpc>
                <a:spcPct val="150000"/>
              </a:lnSpc>
              <a:buClr>
                <a:srgbClr val="27638E"/>
              </a:buClr>
              <a:defRPr/>
            </a:pPr>
            <a:r>
              <a:rPr lang="en-US" sz="900" dirty="0">
                <a:solidFill>
                  <a:srgbClr val="000000"/>
                </a:solidFill>
                <a:latin typeface="+mn-lt"/>
              </a:rPr>
              <a:t>There are several other regulatory agencies such as </a:t>
            </a:r>
            <a:r>
              <a:rPr lang="en-US" sz="900" b="0" i="0" u="none" strike="noStrike" dirty="0">
                <a:effectLst/>
                <a:latin typeface="+mn-lt"/>
              </a:rPr>
              <a:t>Ministry of Environment, Forests, and Climate Change</a:t>
            </a:r>
            <a:r>
              <a:rPr lang="en-US" sz="900" b="0" i="0" u="none" strike="noStrike" dirty="0">
                <a:solidFill>
                  <a:srgbClr val="000000"/>
                </a:solidFill>
                <a:effectLst/>
                <a:latin typeface="+mn-lt"/>
              </a:rPr>
              <a:t>, </a:t>
            </a:r>
            <a:r>
              <a:rPr lang="en-US" sz="900" dirty="0">
                <a:solidFill>
                  <a:srgbClr val="000000"/>
                </a:solidFill>
                <a:latin typeface="+mn-lt"/>
              </a:rPr>
              <a:t>monitoring handling, generation, collection, storage, packaging, transportation, use, treatment, processing, recycling, recovery, pre-processing, co-processing, utilization, offering for sale, transfer or disposal of the hazardous waste in the India. </a:t>
            </a:r>
          </a:p>
        </p:txBody>
      </p:sp>
      <p:graphicFrame>
        <p:nvGraphicFramePr>
          <p:cNvPr id="5" name="Table 4">
            <a:extLst>
              <a:ext uri="{FF2B5EF4-FFF2-40B4-BE49-F238E27FC236}">
                <a16:creationId xmlns:a16="http://schemas.microsoft.com/office/drawing/2014/main" id="{D2B39630-0D28-4FE7-9ED1-8B78E4F5EB75}"/>
              </a:ext>
            </a:extLst>
          </p:cNvPr>
          <p:cNvGraphicFramePr>
            <a:graphicFrameLocks noGrp="1"/>
          </p:cNvGraphicFramePr>
          <p:nvPr/>
        </p:nvGraphicFramePr>
        <p:xfrm>
          <a:off x="569395" y="2159219"/>
          <a:ext cx="11368605" cy="4142703"/>
        </p:xfrm>
        <a:graphic>
          <a:graphicData uri="http://schemas.openxmlformats.org/drawingml/2006/table">
            <a:tbl>
              <a:tblPr firstRow="1">
                <a:tableStyleId>{5C22544A-7EE6-4342-B048-85BDC9FD1C3A}</a:tableStyleId>
              </a:tblPr>
              <a:tblGrid>
                <a:gridCol w="4163472">
                  <a:extLst>
                    <a:ext uri="{9D8B030D-6E8A-4147-A177-3AD203B41FA5}">
                      <a16:colId xmlns:a16="http://schemas.microsoft.com/office/drawing/2014/main" val="3179253707"/>
                    </a:ext>
                  </a:extLst>
                </a:gridCol>
                <a:gridCol w="7205133">
                  <a:extLst>
                    <a:ext uri="{9D8B030D-6E8A-4147-A177-3AD203B41FA5}">
                      <a16:colId xmlns:a16="http://schemas.microsoft.com/office/drawing/2014/main" val="2331960324"/>
                    </a:ext>
                  </a:extLst>
                </a:gridCol>
              </a:tblGrid>
              <a:tr h="233643">
                <a:tc gridSpan="2">
                  <a:txBody>
                    <a:bodyPr/>
                    <a:lstStyle/>
                    <a:p>
                      <a:r>
                        <a:rPr lang="en-US" sz="900" dirty="0">
                          <a:latin typeface="+mn-lt"/>
                        </a:rPr>
                        <a:t>LIST OF AGENCIES AND CORRESPONDING DUTIES</a:t>
                      </a: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19040">
                <a:tc>
                  <a:txBody>
                    <a:bodyPr/>
                    <a:lstStyle/>
                    <a:p>
                      <a:r>
                        <a:rPr lang="en-US" sz="900" b="1" dirty="0">
                          <a:solidFill>
                            <a:schemeClr val="tx1"/>
                          </a:solidFill>
                          <a:latin typeface="+mn-lt"/>
                        </a:rPr>
                        <a:t>AGENCIES </a:t>
                      </a:r>
                    </a:p>
                  </a:txBody>
                  <a:tcPr marL="45720" marR="45720" anchor="ctr"/>
                </a:tc>
                <a:tc>
                  <a:txBody>
                    <a:bodyPr/>
                    <a:lstStyle/>
                    <a:p>
                      <a:r>
                        <a:rPr lang="en-US" sz="900" b="1" dirty="0">
                          <a:solidFill>
                            <a:schemeClr val="tx1"/>
                          </a:solidFill>
                          <a:latin typeface="+mn-lt"/>
                        </a:rPr>
                        <a:t>CORRESPONDING DUTIES </a:t>
                      </a:r>
                    </a:p>
                  </a:txBody>
                  <a:tcPr marL="45720" marR="45720" anchor="ctr"/>
                </a:tc>
                <a:extLst>
                  <a:ext uri="{0D108BD9-81ED-4DB2-BD59-A6C34878D82A}">
                    <a16:rowId xmlns:a16="http://schemas.microsoft.com/office/drawing/2014/main" val="4149384710"/>
                  </a:ext>
                </a:extLst>
              </a:tr>
              <a:tr h="1245487">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Ministry of Environment, Forests</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and Climate Change under the</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Environment (Protection)Act,</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1986</a:t>
                      </a: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Identification of hazardous and other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Permission to exporters of hazardous and other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Permission to importer of hazardous and other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Permission for transit of hazardous and other wastes through India.</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Promote environmentally sound management of hazardous and other waste.</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Sponsoring of training and awareness programs on Hazardous and Other Waste Management related activities.</a:t>
                      </a:r>
                    </a:p>
                  </a:txBody>
                  <a:tcPr marL="45720" marR="45720" anchor="ctr"/>
                </a:tc>
                <a:extLst>
                  <a:ext uri="{0D108BD9-81ED-4DB2-BD59-A6C34878D82A}">
                    <a16:rowId xmlns:a16="http://schemas.microsoft.com/office/drawing/2014/main" val="3423722158"/>
                  </a:ext>
                </a:extLst>
              </a:tr>
              <a:tr h="2231168">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b="0" dirty="0"/>
                        <a:t>Central Pollution Control Board</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dirty="0"/>
                        <a:t>constituted under the Water</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dirty="0"/>
                        <a:t>(Prevention and Control of</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dirty="0"/>
                        <a:t>Pollution) Act, 1974</a:t>
                      </a: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Co-ordination of activities of SPCBs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Conduct training courses for authorities dealing with management of hazardous and other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Recommend standards and specifications for treatment and disposal of wastes and leachates, recommend procedures for characterization of hazardous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Inspection of facilities handling hazardous waste as and when necessary.</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Sector specific documentation to identify waste for inclusion in these rules.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Prepare and update guidelines to prevent or minimize the generation and handling of hazardous and other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Prepare and update guidelines/ Standard Operating Procedures (SoPs) for recycling, utilization, pre-processing, co-processing of hazardous and other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To prepare annual review report on management of hazardous waste.</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Any other function assigned by the Ministry of Environment, Forest and Climate Change, from time to time.</a:t>
                      </a:r>
                    </a:p>
                  </a:txBody>
                  <a:tcPr marL="45720" marR="45720" anchor="ctr"/>
                </a:tc>
                <a:extLst>
                  <a:ext uri="{0D108BD9-81ED-4DB2-BD59-A6C34878D82A}">
                    <a16:rowId xmlns:a16="http://schemas.microsoft.com/office/drawing/2014/main" val="2075449070"/>
                  </a:ext>
                </a:extLst>
              </a:tr>
            </a:tbl>
          </a:graphicData>
        </a:graphic>
      </p:graphicFrame>
      <p:sp>
        <p:nvSpPr>
          <p:cNvPr id="6" name="Content Placeholder 3">
            <a:extLst>
              <a:ext uri="{FF2B5EF4-FFF2-40B4-BE49-F238E27FC236}">
                <a16:creationId xmlns:a16="http://schemas.microsoft.com/office/drawing/2014/main" id="{891B60EC-E46E-4D5D-93B7-6EF2E02F2B9E}"/>
              </a:ext>
            </a:extLst>
          </p:cNvPr>
          <p:cNvSpPr txBox="1">
            <a:spLocks/>
          </p:cNvSpPr>
          <p:nvPr/>
        </p:nvSpPr>
        <p:spPr>
          <a:xfrm>
            <a:off x="444017" y="700487"/>
            <a:ext cx="11223555" cy="16126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Clr>
                <a:srgbClr val="27638E"/>
              </a:buClr>
              <a:buSzPct val="110000"/>
              <a:buFont typeface="Arial" panose="020B0604020202020204" pitchFamily="34" charset="0"/>
              <a:buNone/>
              <a:defRPr/>
            </a:pPr>
            <a:endParaRPr lang="en-US" dirty="0"/>
          </a:p>
        </p:txBody>
      </p:sp>
      <p:grpSp>
        <p:nvGrpSpPr>
          <p:cNvPr id="7" name="Group 6">
            <a:extLst>
              <a:ext uri="{FF2B5EF4-FFF2-40B4-BE49-F238E27FC236}">
                <a16:creationId xmlns:a16="http://schemas.microsoft.com/office/drawing/2014/main" id="{5FF1F7E2-2A61-4A53-9BC3-EFFC4F5D7215}"/>
              </a:ext>
            </a:extLst>
          </p:cNvPr>
          <p:cNvGrpSpPr/>
          <p:nvPr/>
        </p:nvGrpSpPr>
        <p:grpSpPr>
          <a:xfrm>
            <a:off x="10580000" y="6338051"/>
            <a:ext cx="1090782" cy="246221"/>
            <a:chOff x="10831993" y="6206610"/>
            <a:chExt cx="1090782" cy="246221"/>
          </a:xfrm>
        </p:grpSpPr>
        <p:sp>
          <p:nvSpPr>
            <p:cNvPr id="8" name="Freeform: Shape 7">
              <a:extLst>
                <a:ext uri="{FF2B5EF4-FFF2-40B4-BE49-F238E27FC236}">
                  <a16:creationId xmlns:a16="http://schemas.microsoft.com/office/drawing/2014/main" id="{8B086925-0068-44CF-A88E-D3088824A440}"/>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207FDBD1-1F9A-4E02-AF40-AA2DB44A8EE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17775308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D43A14-CEC3-4E38-B9EC-C8BBCD133567}"/>
              </a:ext>
            </a:extLst>
          </p:cNvPr>
          <p:cNvSpPr>
            <a:spLocks noGrp="1"/>
          </p:cNvSpPr>
          <p:nvPr>
            <p:ph type="title"/>
          </p:nvPr>
        </p:nvSpPr>
        <p:spPr/>
        <p:txBody>
          <a:bodyPr/>
          <a:lstStyle/>
          <a:p>
            <a:r>
              <a:rPr kumimoji="0" lang="en-US" b="1" i="0" u="none" strike="noStrike" kern="1200" cap="none" spc="0" normalizeH="0" baseline="0" noProof="0" dirty="0">
                <a:ln>
                  <a:noFill/>
                </a:ln>
                <a:solidFill>
                  <a:srgbClr val="000000"/>
                </a:solidFill>
                <a:effectLst/>
                <a:uLnTx/>
                <a:uFillTx/>
                <a:latin typeface="Lucida Sans"/>
                <a:ea typeface="+mn-ea"/>
                <a:cs typeface="+mn-cs"/>
              </a:rPr>
              <a:t>Regulatory Enforcement </a:t>
            </a:r>
            <a:endParaRPr lang="en-US" dirty="0"/>
          </a:p>
        </p:txBody>
      </p:sp>
      <p:graphicFrame>
        <p:nvGraphicFramePr>
          <p:cNvPr id="5" name="Table 4">
            <a:extLst>
              <a:ext uri="{FF2B5EF4-FFF2-40B4-BE49-F238E27FC236}">
                <a16:creationId xmlns:a16="http://schemas.microsoft.com/office/drawing/2014/main" id="{D2B39630-0D28-4FE7-9ED1-8B78E4F5EB75}"/>
              </a:ext>
            </a:extLst>
          </p:cNvPr>
          <p:cNvGraphicFramePr>
            <a:graphicFrameLocks noGrp="1"/>
          </p:cNvGraphicFramePr>
          <p:nvPr/>
        </p:nvGraphicFramePr>
        <p:xfrm>
          <a:off x="569395" y="832741"/>
          <a:ext cx="11368605" cy="4846320"/>
        </p:xfrm>
        <a:graphic>
          <a:graphicData uri="http://schemas.openxmlformats.org/drawingml/2006/table">
            <a:tbl>
              <a:tblPr firstRow="1">
                <a:tableStyleId>{5C22544A-7EE6-4342-B048-85BDC9FD1C3A}</a:tableStyleId>
              </a:tblPr>
              <a:tblGrid>
                <a:gridCol w="4163472">
                  <a:extLst>
                    <a:ext uri="{9D8B030D-6E8A-4147-A177-3AD203B41FA5}">
                      <a16:colId xmlns:a16="http://schemas.microsoft.com/office/drawing/2014/main" val="3179253707"/>
                    </a:ext>
                  </a:extLst>
                </a:gridCol>
                <a:gridCol w="7205133">
                  <a:extLst>
                    <a:ext uri="{9D8B030D-6E8A-4147-A177-3AD203B41FA5}">
                      <a16:colId xmlns:a16="http://schemas.microsoft.com/office/drawing/2014/main" val="2331960324"/>
                    </a:ext>
                  </a:extLst>
                </a:gridCol>
              </a:tblGrid>
              <a:tr h="201356">
                <a:tc gridSpan="2">
                  <a:txBody>
                    <a:bodyPr/>
                    <a:lstStyle/>
                    <a:p>
                      <a:r>
                        <a:rPr lang="en-US" sz="900" dirty="0">
                          <a:latin typeface="+mn-lt"/>
                        </a:rPr>
                        <a:t>LIST OF AGENCIES AND CORRESPONDING DUTIES</a:t>
                      </a: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188771">
                <a:tc>
                  <a:txBody>
                    <a:bodyPr/>
                    <a:lstStyle/>
                    <a:p>
                      <a:r>
                        <a:rPr lang="en-US" sz="900" b="1" dirty="0">
                          <a:solidFill>
                            <a:schemeClr val="tx1"/>
                          </a:solidFill>
                          <a:latin typeface="+mn-lt"/>
                        </a:rPr>
                        <a:t>AGENCIES </a:t>
                      </a:r>
                    </a:p>
                  </a:txBody>
                  <a:tcPr marL="45720" marR="45720" anchor="ctr"/>
                </a:tc>
                <a:tc>
                  <a:txBody>
                    <a:bodyPr/>
                    <a:lstStyle/>
                    <a:p>
                      <a:r>
                        <a:rPr lang="en-US" sz="900" b="1" dirty="0">
                          <a:solidFill>
                            <a:schemeClr val="tx1"/>
                          </a:solidFill>
                          <a:latin typeface="+mn-lt"/>
                        </a:rPr>
                        <a:t>CORRESPONDING DUTIES </a:t>
                      </a:r>
                    </a:p>
                  </a:txBody>
                  <a:tcPr marL="45720" marR="45720" anchor="ctr"/>
                </a:tc>
                <a:extLst>
                  <a:ext uri="{0D108BD9-81ED-4DB2-BD59-A6C34878D82A}">
                    <a16:rowId xmlns:a16="http://schemas.microsoft.com/office/drawing/2014/main" val="4149384710"/>
                  </a:ext>
                </a:extLst>
              </a:tr>
              <a:tr h="893518">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State Government/Union</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Territory Government/Administration</a:t>
                      </a:r>
                      <a:endParaRPr lang="en-GB" sz="900" b="0" i="0" u="none" strike="noStrike" dirty="0">
                        <a:effectLst/>
                        <a:latin typeface="+mn-lt"/>
                      </a:endParaRP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Identification of site (s) for common Hazardous and Other Waste Treatment Storage and Disposal Facility (TSDF)</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Assess Environment Impact Assessment (EIA) reports and convey the decision of approval of site or otherwise Acquire the</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     site or inform operator of facility or occupier or association of occupiers to acquire the site</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Notification of sites.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Publish periodically an inventory of all potential or existing disposal sites in the State or Union Territory</a:t>
                      </a:r>
                    </a:p>
                  </a:txBody>
                  <a:tcPr marL="45720" marR="45720" anchor="ctr"/>
                </a:tc>
                <a:extLst>
                  <a:ext uri="{0D108BD9-81ED-4DB2-BD59-A6C34878D82A}">
                    <a16:rowId xmlns:a16="http://schemas.microsoft.com/office/drawing/2014/main" val="3253955262"/>
                  </a:ext>
                </a:extLst>
              </a:tr>
              <a:tr h="1472417">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State Pollution Control Boards or</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Pollution Control Committees</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constituted under the Water</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(Prevention and Control of</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Pollution) Act, 1974</a:t>
                      </a:r>
                      <a:endParaRPr lang="en-GB" sz="900" b="0" i="0" u="none" strike="noStrike" dirty="0">
                        <a:effectLst/>
                        <a:latin typeface="+mn-lt"/>
                      </a:endParaRP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Inventorization of hazardous and other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Grant and renewal of authorization</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Monitoring of compliance of various provisions and conditions of permission including conditions of permission for issued by Ministry of Environment, Forest and Climate Change for exports and imports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Examining the applications for imports submitted by the importers and forwarding the same to Ministry of Environment, Forest and Climate Change</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Implementation of program to prevent or reduce or minimize the generation of hazardous and other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Action against violations of these rules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Any other function under these Rules assigned by Ministry of Environment, Forest and Climate Change from time to time</a:t>
                      </a:r>
                    </a:p>
                  </a:txBody>
                  <a:tcPr marL="45720" marR="45720" anchor="ctr"/>
                </a:tc>
                <a:extLst>
                  <a:ext uri="{0D108BD9-81ED-4DB2-BD59-A6C34878D82A}">
                    <a16:rowId xmlns:a16="http://schemas.microsoft.com/office/drawing/2014/main" val="2870522992"/>
                  </a:ext>
                </a:extLst>
              </a:tr>
              <a:tr h="1069705">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Port authority under Indian Ports</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Act, 1908 (15 of 1908) and</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Customs Authority under the</a:t>
                      </a:r>
                    </a:p>
                    <a:p>
                      <a:pPr marL="0" marR="0" lvl="0" indent="0" algn="l" defTabSz="914400" rtl="0" eaLnBrk="1" fontAlgn="ctr" latinLnBrk="0" hangingPunct="1">
                        <a:lnSpc>
                          <a:spcPct val="150000"/>
                        </a:lnSpc>
                        <a:spcBef>
                          <a:spcPts val="0"/>
                        </a:spcBef>
                        <a:spcAft>
                          <a:spcPts val="0"/>
                        </a:spcAft>
                        <a:buClrTx/>
                        <a:buSzTx/>
                        <a:buFontTx/>
                        <a:buNone/>
                        <a:tabLst/>
                        <a:defRPr/>
                      </a:pPr>
                      <a:r>
                        <a:rPr lang="en-US" sz="900" b="0" i="0" u="none" strike="noStrike" dirty="0">
                          <a:effectLst/>
                          <a:latin typeface="+mn-lt"/>
                        </a:rPr>
                        <a:t>Customs Act, 1962 (52 of 1962)</a:t>
                      </a:r>
                    </a:p>
                  </a:txBody>
                  <a:tcPr marL="108000" marR="36000" marT="36000" marB="36000" anchor="ctr"/>
                </a:tc>
                <a:tc>
                  <a:txBody>
                    <a:bodyPr/>
                    <a:lstStyle/>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Verify the documents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Inform the Ministry of Environment, Forests and Climate Change of any illegal traffic</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Analyze wastes permitted for imports and exports, wherever required</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Train officials on the provisions of these rules and in the analysis of hazardous and other wastes</a:t>
                      </a:r>
                    </a:p>
                    <a:p>
                      <a:pPr marL="228600" marR="0" lvl="0" indent="-22860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Char char="l"/>
                        <a:tabLst/>
                        <a:defRPr/>
                      </a:pPr>
                      <a:r>
                        <a:rPr lang="en-US" sz="900" kern="1200" dirty="0">
                          <a:solidFill>
                            <a:schemeClr val="tx1"/>
                          </a:solidFill>
                          <a:latin typeface="+mn-lt"/>
                          <a:ea typeface="+mn-ea"/>
                          <a:cs typeface="+mn-cs"/>
                        </a:rPr>
                        <a:t>Take action against exporter or importer for violations under the Indian Ports Act, 1908 or Customs Act, 1962</a:t>
                      </a:r>
                    </a:p>
                    <a:p>
                      <a:pPr marL="0" marR="0" lvl="0" indent="0" algn="l" defTabSz="914400" rtl="0" eaLnBrk="1" fontAlgn="ctr" latinLnBrk="0" hangingPunct="1">
                        <a:lnSpc>
                          <a:spcPct val="150000"/>
                        </a:lnSpc>
                        <a:spcBef>
                          <a:spcPts val="0"/>
                        </a:spcBef>
                        <a:spcAft>
                          <a:spcPts val="0"/>
                        </a:spcAft>
                        <a:buClr>
                          <a:schemeClr val="accent1"/>
                        </a:buClr>
                        <a:buSzPct val="110000"/>
                        <a:buFont typeface="Wingdings" panose="05000000000000000000" pitchFamily="2" charset="2"/>
                        <a:buNone/>
                        <a:tabLst/>
                        <a:defRPr/>
                      </a:pPr>
                      <a:endParaRPr lang="en-US" sz="900" kern="1200" dirty="0">
                        <a:solidFill>
                          <a:schemeClr val="tx1"/>
                        </a:solidFill>
                        <a:latin typeface="+mn-lt"/>
                        <a:ea typeface="+mn-ea"/>
                        <a:cs typeface="+mn-cs"/>
                      </a:endParaRPr>
                    </a:p>
                  </a:txBody>
                  <a:tcPr marL="45720" marR="45720" anchor="ctr"/>
                </a:tc>
                <a:extLst>
                  <a:ext uri="{0D108BD9-81ED-4DB2-BD59-A6C34878D82A}">
                    <a16:rowId xmlns:a16="http://schemas.microsoft.com/office/drawing/2014/main" val="2994553252"/>
                  </a:ext>
                </a:extLst>
              </a:tr>
            </a:tbl>
          </a:graphicData>
        </a:graphic>
      </p:graphicFrame>
      <p:grpSp>
        <p:nvGrpSpPr>
          <p:cNvPr id="4" name="Group 3">
            <a:extLst>
              <a:ext uri="{FF2B5EF4-FFF2-40B4-BE49-F238E27FC236}">
                <a16:creationId xmlns:a16="http://schemas.microsoft.com/office/drawing/2014/main" id="{F974B6B7-DBB9-4E36-AEEA-7F6AD16D2E32}"/>
              </a:ext>
            </a:extLst>
          </p:cNvPr>
          <p:cNvGrpSpPr/>
          <p:nvPr/>
        </p:nvGrpSpPr>
        <p:grpSpPr>
          <a:xfrm>
            <a:off x="10541900" y="6271376"/>
            <a:ext cx="1090782" cy="246221"/>
            <a:chOff x="10831993" y="6206610"/>
            <a:chExt cx="1090782" cy="246221"/>
          </a:xfrm>
        </p:grpSpPr>
        <p:sp>
          <p:nvSpPr>
            <p:cNvPr id="6" name="Freeform: Shape 5">
              <a:extLst>
                <a:ext uri="{FF2B5EF4-FFF2-40B4-BE49-F238E27FC236}">
                  <a16:creationId xmlns:a16="http://schemas.microsoft.com/office/drawing/2014/main" id="{80B946D7-4E09-40E0-81D9-B1F2D1C141D6}"/>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FE84C0D3-2A51-40BB-A4AD-EF671BD55AD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2468373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E15467-91E3-484C-A21C-84C5FFF2F106}"/>
              </a:ext>
            </a:extLst>
          </p:cNvPr>
          <p:cNvSpPr>
            <a:spLocks noGrp="1"/>
          </p:cNvSpPr>
          <p:nvPr>
            <p:ph type="title"/>
          </p:nvPr>
        </p:nvSpPr>
        <p:spPr/>
        <p:txBody>
          <a:bodyPr/>
          <a:lstStyle/>
          <a:p>
            <a:r>
              <a:rPr kumimoji="0" lang="en-US" b="1" i="0" u="none" strike="noStrike" kern="1200" cap="none" spc="0" normalizeH="0" baseline="0" noProof="0" dirty="0">
                <a:ln>
                  <a:noFill/>
                </a:ln>
                <a:solidFill>
                  <a:srgbClr val="000000"/>
                </a:solidFill>
                <a:effectLst/>
                <a:uLnTx/>
                <a:uFillTx/>
                <a:latin typeface="Lucida Sans"/>
                <a:ea typeface="+mn-ea"/>
                <a:cs typeface="+mn-cs"/>
              </a:rPr>
              <a:t>Regulatory Enforcement </a:t>
            </a:r>
            <a:endParaRPr lang="en-US" dirty="0"/>
          </a:p>
        </p:txBody>
      </p:sp>
      <p:sp>
        <p:nvSpPr>
          <p:cNvPr id="3" name="Content Placeholder 2">
            <a:extLst>
              <a:ext uri="{FF2B5EF4-FFF2-40B4-BE49-F238E27FC236}">
                <a16:creationId xmlns:a16="http://schemas.microsoft.com/office/drawing/2014/main" id="{095FF73C-BBAF-4613-ADCD-8967F16E77B4}"/>
              </a:ext>
            </a:extLst>
          </p:cNvPr>
          <p:cNvSpPr>
            <a:spLocks noGrp="1"/>
          </p:cNvSpPr>
          <p:nvPr>
            <p:ph sz="quarter" idx="16"/>
          </p:nvPr>
        </p:nvSpPr>
        <p:spPr>
          <a:xfrm>
            <a:off x="569394" y="944902"/>
            <a:ext cx="5182475" cy="3874779"/>
          </a:xfrm>
        </p:spPr>
        <p:txBody>
          <a:bodyPr/>
          <a:lstStyle/>
          <a:p>
            <a:pPr marL="0" indent="0">
              <a:buClr>
                <a:srgbClr val="27638E"/>
              </a:buClr>
              <a:buNone/>
              <a:defRPr/>
            </a:pPr>
            <a:r>
              <a:rPr lang="en-US" sz="1000" b="1" dirty="0">
                <a:solidFill>
                  <a:srgbClr val="000000"/>
                </a:solidFill>
              </a:rPr>
              <a:t>Enforcement Mechanisms</a:t>
            </a:r>
          </a:p>
          <a:p>
            <a:pPr lvl="0">
              <a:buClr>
                <a:srgbClr val="27638E"/>
              </a:buClr>
              <a:defRPr/>
            </a:pPr>
            <a:r>
              <a:rPr lang="en-US" dirty="0">
                <a:solidFill>
                  <a:srgbClr val="000000"/>
                </a:solidFill>
              </a:rPr>
              <a:t>A set framework laid down by the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CPCB for enforcement of Hazardous Wastes </a:t>
            </a:r>
            <a:r>
              <a:rPr lang="en-US" dirty="0">
                <a:solidFill>
                  <a:srgbClr val="000000"/>
                </a:solidFill>
              </a:rPr>
              <a:t>including enforcement tools, monitoring, and tracking of noncompliance, categorization of non-compliances and approach for application of the said enforcement tools in cases of non-compliances of the Hazardous Waste Management Handling &amp; Transboundary Movement Rules, 2016. </a:t>
            </a:r>
          </a:p>
          <a:p>
            <a:pPr marL="0" indent="0">
              <a:buClr>
                <a:srgbClr val="27638E"/>
              </a:buClr>
              <a:buNone/>
              <a:defRPr/>
            </a:pPr>
            <a:r>
              <a:rPr lang="en-US" b="1" u="sng" dirty="0">
                <a:solidFill>
                  <a:srgbClr val="000000"/>
                </a:solidFill>
              </a:rPr>
              <a:t>Enforcement tool</a:t>
            </a:r>
          </a:p>
          <a:p>
            <a:pPr lvl="1">
              <a:buClr>
                <a:srgbClr val="27638E"/>
              </a:buClr>
              <a:defRPr/>
            </a:pPr>
            <a:r>
              <a:rPr lang="en-US" dirty="0">
                <a:solidFill>
                  <a:srgbClr val="000000"/>
                </a:solidFill>
              </a:rPr>
              <a:t>Under the enforcement tool, the CPCB has issued the guidelines for the imposition of liability for damages caused to the environment or third party including financial penalty for violation of provisions under Hazardous Waste Management Handling &amp; Transboundary Movement Rules, 2016.</a:t>
            </a:r>
          </a:p>
          <a:p>
            <a:pPr lvl="1">
              <a:buClr>
                <a:srgbClr val="27638E"/>
              </a:buClr>
              <a:defRPr/>
            </a:pPr>
            <a:r>
              <a:rPr lang="en-US" dirty="0">
                <a:solidFill>
                  <a:srgbClr val="000000"/>
                </a:solidFill>
              </a:rPr>
              <a:t>A set of guidelines issued by the CPCB for the imposition of environmental compensation directed by the National Green Tribunal, Principal Bench. The National Green Tribunal, Principal Bench, New Delhi directed the regulatory authorities (CPCB/SPCBs/PCCs) to assess and recover the environmental compensation for the damages caused to the environment in order to make polluting activities unprofitable.</a:t>
            </a:r>
          </a:p>
          <a:p>
            <a:endParaRPr lang="en-US" dirty="0"/>
          </a:p>
        </p:txBody>
      </p:sp>
      <p:sp>
        <p:nvSpPr>
          <p:cNvPr id="2" name="Content Placeholder 1">
            <a:extLst>
              <a:ext uri="{FF2B5EF4-FFF2-40B4-BE49-F238E27FC236}">
                <a16:creationId xmlns:a16="http://schemas.microsoft.com/office/drawing/2014/main" id="{3A3D2E86-0A94-4B62-98B0-1B1F0074010D}"/>
              </a:ext>
            </a:extLst>
          </p:cNvPr>
          <p:cNvSpPr>
            <a:spLocks noGrp="1"/>
          </p:cNvSpPr>
          <p:nvPr>
            <p:ph sz="quarter" idx="17"/>
          </p:nvPr>
        </p:nvSpPr>
        <p:spPr>
          <a:xfrm>
            <a:off x="6357547" y="1259227"/>
            <a:ext cx="5184648" cy="4013278"/>
          </a:xfrm>
        </p:spPr>
        <p:txBody>
          <a:bodyPr/>
          <a:lstStyle/>
          <a:p>
            <a:pPr lvl="1">
              <a:buClr>
                <a:srgbClr val="27638E"/>
              </a:buClr>
              <a:defRPr/>
            </a:pPr>
            <a:r>
              <a:rPr lang="en-US" dirty="0">
                <a:solidFill>
                  <a:srgbClr val="000000"/>
                </a:solidFill>
              </a:rPr>
              <a:t>Prosecution for imprisonment with fine in case of failure to comply with or contravenes any of the provisions of the Act, or the rules made, or orders or directions issued under  Section 19 of the Environment (Protection) Act, 1986.</a:t>
            </a:r>
          </a:p>
          <a:p>
            <a:pPr lvl="1">
              <a:buClr>
                <a:srgbClr val="27638E"/>
              </a:buClr>
              <a:defRPr/>
            </a:pPr>
            <a:r>
              <a:rPr lang="en-US" dirty="0">
                <a:solidFill>
                  <a:srgbClr val="000000"/>
                </a:solidFill>
              </a:rPr>
              <a:t>Prohibition against establishment of industries in restricted area. </a:t>
            </a:r>
          </a:p>
          <a:p>
            <a:pPr marL="0" indent="0">
              <a:buClr>
                <a:srgbClr val="27638E"/>
              </a:buClr>
              <a:buNone/>
              <a:defRPr/>
            </a:pPr>
            <a:r>
              <a:rPr lang="en-US" b="1" u="sng" dirty="0">
                <a:solidFill>
                  <a:srgbClr val="000000"/>
                </a:solidFill>
              </a:rPr>
              <a:t>Monitoring/Tracking of non-compliances</a:t>
            </a:r>
          </a:p>
          <a:p>
            <a:pPr lvl="1"/>
            <a:r>
              <a:rPr lang="en-US" dirty="0"/>
              <a:t>Through technology interventions</a:t>
            </a:r>
          </a:p>
          <a:p>
            <a:pPr lvl="1"/>
            <a:r>
              <a:rPr lang="en-US" dirty="0"/>
              <a:t>Through field investigation</a:t>
            </a:r>
          </a:p>
          <a:p>
            <a:pPr marL="0" indent="0">
              <a:buNone/>
            </a:pPr>
            <a:r>
              <a:rPr lang="en-US" b="1" u="sng" dirty="0">
                <a:solidFill>
                  <a:srgbClr val="000000"/>
                </a:solidFill>
              </a:rPr>
              <a:t>Categorization of violations</a:t>
            </a:r>
          </a:p>
          <a:p>
            <a:r>
              <a:rPr lang="en-US" dirty="0">
                <a:solidFill>
                  <a:srgbClr val="000000"/>
                </a:solidFill>
              </a:rPr>
              <a:t>For imposing financial penalty and environmental compensation, the CPCB has broadly classified various violations of Hazardous Waste Management Handling &amp; Transboundary Movement Rules, 2016, into the following two categories:</a:t>
            </a:r>
          </a:p>
          <a:p>
            <a:pPr lvl="1"/>
            <a:r>
              <a:rPr lang="en-US" dirty="0"/>
              <a:t>Category A: Procedural violations of Hazardous Waste Management Handling &amp; Transboundary Movement Rules, 2016, which has not caused damage to environment or third party</a:t>
            </a:r>
          </a:p>
          <a:p>
            <a:pPr lvl="1"/>
            <a:r>
              <a:rPr lang="en-US" dirty="0"/>
              <a:t>Category B: Violations causing environmental damage including procedural violations</a:t>
            </a:r>
          </a:p>
          <a:p>
            <a:r>
              <a:rPr lang="en-US" dirty="0"/>
              <a:t>Based on each category assessment, financial penalty would be applicable as outlined under section 7 of Hazardous Waste Management Handling &amp; Transboundary Movement Rules, 2016.</a:t>
            </a:r>
          </a:p>
        </p:txBody>
      </p:sp>
      <p:grpSp>
        <p:nvGrpSpPr>
          <p:cNvPr id="6" name="Group 5">
            <a:extLst>
              <a:ext uri="{FF2B5EF4-FFF2-40B4-BE49-F238E27FC236}">
                <a16:creationId xmlns:a16="http://schemas.microsoft.com/office/drawing/2014/main" id="{A11D57CE-B8A0-4BB0-95CA-184F7B843016}"/>
              </a:ext>
            </a:extLst>
          </p:cNvPr>
          <p:cNvGrpSpPr/>
          <p:nvPr/>
        </p:nvGrpSpPr>
        <p:grpSpPr>
          <a:xfrm>
            <a:off x="10284725" y="6271376"/>
            <a:ext cx="1090782" cy="246221"/>
            <a:chOff x="10831993" y="6206610"/>
            <a:chExt cx="1090782" cy="246221"/>
          </a:xfrm>
        </p:grpSpPr>
        <p:sp>
          <p:nvSpPr>
            <p:cNvPr id="7" name="Freeform: Shape 6">
              <a:extLst>
                <a:ext uri="{FF2B5EF4-FFF2-40B4-BE49-F238E27FC236}">
                  <a16:creationId xmlns:a16="http://schemas.microsoft.com/office/drawing/2014/main" id="{EA3B8754-0091-4456-BF51-7D2FE52EAB58}"/>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D0E51545-274D-425F-A8BA-FF10FA44C0C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8755291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FCCC6-8DE3-4FBC-A1FD-9E436A5B4801}"/>
              </a:ext>
            </a:extLst>
          </p:cNvPr>
          <p:cNvSpPr>
            <a:spLocks noGrp="1"/>
          </p:cNvSpPr>
          <p:nvPr>
            <p:ph type="title"/>
          </p:nvPr>
        </p:nvSpPr>
        <p:spPr/>
        <p:txBody>
          <a:bodyPr/>
          <a:lstStyle/>
          <a:p>
            <a:r>
              <a:rPr kumimoji="0" lang="en-US" b="1" i="0" u="none" strike="noStrike" kern="1200" cap="none" spc="0" normalizeH="0" baseline="0" noProof="0" dirty="0">
                <a:ln>
                  <a:noFill/>
                </a:ln>
                <a:solidFill>
                  <a:srgbClr val="000000"/>
                </a:solidFill>
                <a:effectLst/>
                <a:uLnTx/>
                <a:uFillTx/>
                <a:latin typeface="Lucida Sans"/>
                <a:ea typeface="+mn-ea"/>
                <a:cs typeface="+mn-cs"/>
              </a:rPr>
              <a:t>Regulatory Enforcement </a:t>
            </a:r>
            <a:endParaRPr lang="en-US" dirty="0"/>
          </a:p>
        </p:txBody>
      </p:sp>
      <p:sp>
        <p:nvSpPr>
          <p:cNvPr id="3" name="Content Placeholder 2">
            <a:extLst>
              <a:ext uri="{FF2B5EF4-FFF2-40B4-BE49-F238E27FC236}">
                <a16:creationId xmlns:a16="http://schemas.microsoft.com/office/drawing/2014/main" id="{B0639AD8-0D17-418E-9335-623C99AC3F77}"/>
              </a:ext>
            </a:extLst>
          </p:cNvPr>
          <p:cNvSpPr>
            <a:spLocks noGrp="1"/>
          </p:cNvSpPr>
          <p:nvPr>
            <p:ph sz="quarter" idx="16"/>
          </p:nvPr>
        </p:nvSpPr>
        <p:spPr>
          <a:xfrm>
            <a:off x="569394" y="944902"/>
            <a:ext cx="5182475" cy="4705775"/>
          </a:xfrm>
        </p:spPr>
        <p:txBody>
          <a:bodyPr/>
          <a:lstStyle/>
          <a:p>
            <a:pPr marL="0" indent="0">
              <a:spcBef>
                <a:spcPts val="0"/>
              </a:spcBef>
              <a:buClr>
                <a:schemeClr val="tx1"/>
              </a:buClr>
              <a:buSzPct val="100000"/>
              <a:buNone/>
            </a:pPr>
            <a:r>
              <a:rPr lang="en-US" sz="1000" b="1" dirty="0"/>
              <a:t>Effectiveness of Regulations Enforcement</a:t>
            </a:r>
          </a:p>
          <a:p>
            <a:pPr>
              <a:buClr>
                <a:srgbClr val="27638E"/>
              </a:buClr>
              <a:defRPr/>
            </a:pPr>
            <a:r>
              <a:rPr lang="en-US" dirty="0"/>
              <a:t>There have been several enforcement procedures followed by the regulatory authorities for the effective implementation of the hazardous waste rules and regulations imposed by Indian government on the used oil market. However, the used oil market is highly fragmented and unorganized, regulatory authorities face several challenges in the enforcement of regulations resulting in major chunk of generated used oil end up going in the black market or used as fuel in the industry applications.</a:t>
            </a:r>
          </a:p>
          <a:p>
            <a:pPr>
              <a:buClr>
                <a:srgbClr val="27638E"/>
              </a:buClr>
              <a:defRPr/>
            </a:pPr>
            <a:r>
              <a:rPr lang="en-US" dirty="0"/>
              <a:t>Some of the major issues that are affecting the effectiveness of regulations enforcement by regulatory authorities (SPCBs and PCCs) in used oil market are:</a:t>
            </a:r>
          </a:p>
          <a:p>
            <a:pPr lvl="1">
              <a:buClr>
                <a:srgbClr val="27638E"/>
              </a:buClr>
              <a:defRPr/>
            </a:pPr>
            <a:r>
              <a:rPr lang="en-US" u="sng" dirty="0"/>
              <a:t>Lack of Standardized Protocols:</a:t>
            </a:r>
            <a:r>
              <a:rPr lang="en-US" dirty="0"/>
              <a:t> There are no standard inspection and sampling procedures prescribed in the Water Act, Air Act or Environmental Protection Act. The CPCB and the SPCBs have also not issued uniform guidelines for inspections procedures. As a result, the quality of inspection depends on the interpretation of the officer conducting the inspection.</a:t>
            </a:r>
          </a:p>
          <a:p>
            <a:pPr lvl="1">
              <a:buClr>
                <a:srgbClr val="27638E"/>
              </a:buClr>
              <a:defRPr/>
            </a:pPr>
            <a:r>
              <a:rPr lang="en-US" u="sng" dirty="0"/>
              <a:t>Lack of Legal Authority:</a:t>
            </a:r>
            <a:r>
              <a:rPr lang="en-US" dirty="0"/>
              <a:t> The SPCBs have no deterrent mechanisms such as fines or penalties that could be imposed on non-complying industries. As per chapter 3 of Hazardous Waste Management Handling &amp; Transboundary Movement Rules, 2016, the SPCBs are allowed to impose civil fines on generators and operators if they violate provisions of the Hazardous Wastes Rules. However, the SPCB must get approval from the CPCB before it imposes the fine. This approval process are difficult and time consuming, hence, few SPCBs use this provision.</a:t>
            </a:r>
          </a:p>
        </p:txBody>
      </p:sp>
      <p:sp>
        <p:nvSpPr>
          <p:cNvPr id="4" name="Content Placeholder 3">
            <a:extLst>
              <a:ext uri="{FF2B5EF4-FFF2-40B4-BE49-F238E27FC236}">
                <a16:creationId xmlns:a16="http://schemas.microsoft.com/office/drawing/2014/main" id="{265F7528-C596-4A17-9A58-72DE2EE8432D}"/>
              </a:ext>
            </a:extLst>
          </p:cNvPr>
          <p:cNvSpPr>
            <a:spLocks noGrp="1"/>
          </p:cNvSpPr>
          <p:nvPr>
            <p:ph sz="quarter" idx="17"/>
          </p:nvPr>
        </p:nvSpPr>
        <p:spPr>
          <a:xfrm>
            <a:off x="6437958" y="1268752"/>
            <a:ext cx="5184648" cy="3828612"/>
          </a:xfrm>
        </p:spPr>
        <p:txBody>
          <a:bodyPr/>
          <a:lstStyle/>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lang="en-US" dirty="0"/>
              <a:t>Other issues are such as lack of financial budgets, lack of resources, and less reliance on technology with SPCBs and PCCs are further posing a big challenge and reducing the effectiveness of regulation enforcement in the Indian used oil market.</a:t>
            </a: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lang="en-US" dirty="0"/>
              <a:t>To overcome these challenges so as to make the enforcement system more effective, both the union and the state governments are continuously engaged in developing new strategies. For instance, recently Gujarat PCB (GPCB) has automated many of its enforcement duties through the use of Extended Green Node (XGN) software. This software is used by industries to submit documents online, including applications for grants of authorization and grants of renewal, annual reports, and monitoring data.</a:t>
            </a: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endParaRPr lang="en-US" dirty="0"/>
          </a:p>
          <a:p>
            <a:pPr marL="0" indent="0">
              <a:buNone/>
            </a:pPr>
            <a:r>
              <a:rPr lang="en-US" sz="1000" b="1" dirty="0"/>
              <a:t>Key Influencer</a:t>
            </a:r>
          </a:p>
          <a:p>
            <a:r>
              <a:rPr lang="en-US" b="1" dirty="0"/>
              <a:t>Public Sector</a:t>
            </a:r>
          </a:p>
          <a:p>
            <a:pPr lvl="1">
              <a:buClr>
                <a:srgbClr val="27638E"/>
              </a:buClr>
              <a:defRPr/>
            </a:pPr>
            <a:r>
              <a:rPr lang="en-US" dirty="0"/>
              <a:t>Indian Oil Corporation Limited (IOCL)</a:t>
            </a:r>
          </a:p>
          <a:p>
            <a:pPr lvl="1">
              <a:buClr>
                <a:srgbClr val="27638E"/>
              </a:buClr>
              <a:defRPr/>
            </a:pPr>
            <a:r>
              <a:rPr lang="en-US" dirty="0"/>
              <a:t>Bharat Petroleum Corporation Limited (BPCL)</a:t>
            </a:r>
          </a:p>
          <a:p>
            <a:pPr lvl="1">
              <a:buClr>
                <a:srgbClr val="27638E"/>
              </a:buClr>
              <a:defRPr/>
            </a:pPr>
            <a:r>
              <a:rPr lang="en-US" dirty="0"/>
              <a:t>Hindustan Petroleum Corporation Limited (HPCL)</a:t>
            </a:r>
          </a:p>
          <a:p>
            <a:pPr>
              <a:buClr>
                <a:srgbClr val="27638E"/>
              </a:buClr>
              <a:defRPr/>
            </a:pPr>
            <a:r>
              <a:rPr lang="en-US" b="1" dirty="0"/>
              <a:t>Private Sector</a:t>
            </a:r>
          </a:p>
          <a:p>
            <a:pPr lvl="1">
              <a:buClr>
                <a:srgbClr val="27638E"/>
              </a:buClr>
              <a:defRPr/>
            </a:pPr>
            <a:r>
              <a:rPr lang="en-US" dirty="0"/>
              <a:t>IFP Petro Products</a:t>
            </a:r>
          </a:p>
          <a:p>
            <a:pPr lvl="1">
              <a:buClr>
                <a:srgbClr val="27638E"/>
              </a:buClr>
              <a:defRPr/>
            </a:pPr>
            <a:r>
              <a:rPr lang="en-US" dirty="0"/>
              <a:t>Other private players operating in the industry</a:t>
            </a:r>
          </a:p>
        </p:txBody>
      </p:sp>
    </p:spTree>
    <p:extLst>
      <p:ext uri="{BB962C8B-B14F-4D97-AF65-F5344CB8AC3E}">
        <p14:creationId xmlns:p14="http://schemas.microsoft.com/office/powerpoint/2010/main" val="16330420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2E62-5F8C-4824-9D64-65285EDD3408}"/>
              </a:ext>
            </a:extLst>
          </p:cNvPr>
          <p:cNvSpPr>
            <a:spLocks noGrp="1"/>
          </p:cNvSpPr>
          <p:nvPr>
            <p:ph type="title"/>
          </p:nvPr>
        </p:nvSpPr>
        <p:spPr>
          <a:xfrm>
            <a:off x="569395" y="286403"/>
            <a:ext cx="10972800" cy="400110"/>
          </a:xfrm>
        </p:spPr>
        <p:txBody>
          <a:bodyPr/>
          <a:lstStyle/>
          <a:p>
            <a:r>
              <a:rPr lang="en-US" sz="2000" b="1" dirty="0"/>
              <a:t>Impact of Current Regulations</a:t>
            </a:r>
            <a:endParaRPr lang="en-US" dirty="0"/>
          </a:p>
        </p:txBody>
      </p:sp>
      <p:sp>
        <p:nvSpPr>
          <p:cNvPr id="3" name="Content Placeholder 2">
            <a:extLst>
              <a:ext uri="{FF2B5EF4-FFF2-40B4-BE49-F238E27FC236}">
                <a16:creationId xmlns:a16="http://schemas.microsoft.com/office/drawing/2014/main" id="{4595EAD8-33EB-4A14-9A6B-34FACE196D10}"/>
              </a:ext>
            </a:extLst>
          </p:cNvPr>
          <p:cNvSpPr>
            <a:spLocks noGrp="1"/>
          </p:cNvSpPr>
          <p:nvPr>
            <p:ph sz="quarter" idx="16"/>
          </p:nvPr>
        </p:nvSpPr>
        <p:spPr>
          <a:xfrm>
            <a:off x="569395" y="922224"/>
            <a:ext cx="5182475" cy="4636526"/>
          </a:xfrm>
        </p:spPr>
        <p:txBody>
          <a:bodyPr/>
          <a:lstStyle/>
          <a:p>
            <a:r>
              <a:rPr lang="en-US" dirty="0"/>
              <a:t>There has been a moderate impact of hazardous waste regulations in the Indian used oil market as it is highly fragmented and unorganized, with presence of more than 550 authorized re-refiners/recyclers and large number of generators.</a:t>
            </a:r>
          </a:p>
          <a:p>
            <a:r>
              <a:rPr lang="en-US" dirty="0"/>
              <a:t>Impact of the regulations is more prevalent in the industrial segment, as compared to automotive segment, as operations in the industries are organized and generators have proper used oil generation and disposal record maintained. </a:t>
            </a:r>
          </a:p>
          <a:p>
            <a:pPr lvl="1"/>
            <a:r>
              <a:rPr lang="en-US" dirty="0"/>
              <a:t>In the industrial segment, the inadequate disposal of used lubricants is less common than in the automotive segment as regulatory bodies have tighter control over industries. Further, industries will need to pay heavy penalties if they dump the used oil and contaminate the environment or not comply with the set standards. As a result, refiners are switching to the Environmentally Sound Technologies (EST) for re-refining/recycling of used oil/waste oil in an environmentally sound manner which was earlier done by acid clay process or other non eco friendly process.</a:t>
            </a:r>
          </a:p>
          <a:p>
            <a:pPr lvl="1"/>
            <a:r>
              <a:rPr lang="en-US" dirty="0"/>
              <a:t>Companies are designing a framework to store the used oil and sell or auction it to authorized re-refiners. </a:t>
            </a:r>
          </a:p>
          <a:p>
            <a:r>
              <a:rPr lang="en-US" dirty="0"/>
              <a:t>The impact of regulation in automotive segment is less as it becomes difficult to monitor how each car/two-wheeler workshop collects and discards automotive used oils given the huge number of such workshops in the country. </a:t>
            </a:r>
          </a:p>
          <a:p>
            <a:pPr lvl="1"/>
            <a:r>
              <a:rPr lang="en-US" dirty="0"/>
              <a:t>Mechanics know that the used oil drained from vehicles possesses value and, hence, they do not dispose of it. They either sell used oil to re-refiners or as lubricants in the black market. </a:t>
            </a:r>
          </a:p>
        </p:txBody>
      </p:sp>
      <p:sp>
        <p:nvSpPr>
          <p:cNvPr id="4" name="Content Placeholder 3">
            <a:extLst>
              <a:ext uri="{FF2B5EF4-FFF2-40B4-BE49-F238E27FC236}">
                <a16:creationId xmlns:a16="http://schemas.microsoft.com/office/drawing/2014/main" id="{55D45AFC-C291-44EA-8E0D-F9FB68F2D846}"/>
              </a:ext>
            </a:extLst>
          </p:cNvPr>
          <p:cNvSpPr>
            <a:spLocks noGrp="1"/>
          </p:cNvSpPr>
          <p:nvPr>
            <p:ph sz="quarter" idx="17"/>
          </p:nvPr>
        </p:nvSpPr>
        <p:spPr>
          <a:xfrm>
            <a:off x="6364246" y="922224"/>
            <a:ext cx="5184648" cy="4705775"/>
          </a:xfrm>
        </p:spPr>
        <p:txBody>
          <a:bodyPr/>
          <a:lstStyle/>
          <a:p>
            <a:r>
              <a:rPr lang="en-US" dirty="0"/>
              <a:t>Monitoring of these unauthorized practices is a big challenge for regulatory authorities due to lack of standardized protocols, shortage of staff, a lack of legal authority and limited tracking technologies, leading to lower impact of regulations </a:t>
            </a:r>
          </a:p>
          <a:p>
            <a:r>
              <a:rPr lang="en-US" dirty="0"/>
              <a:t>In small industries, unauthorized garages and Independent workshops, impact of regulations is very low. At present, there is no accountability for the collection of used oil in this segment, which leads to fervent malpractices such as blending with solvents to be ultimately expended as fuel or refilling old lubricant bottles or in new packaging similar to the original lubricant brand only to be sold as counterfeit lubricant on the black market. It allows them to earn a high margin but also reduces the used oil available for re-refining. As a result, the operating efficiencies of many re-refiners are quite low in India. </a:t>
            </a:r>
          </a:p>
          <a:p>
            <a:pPr marL="0" indent="0">
              <a:buNone/>
            </a:pPr>
            <a:endParaRPr lang="en-US" sz="900" b="1" dirty="0"/>
          </a:p>
          <a:p>
            <a:pPr marL="0" indent="0">
              <a:buNone/>
            </a:pPr>
            <a:r>
              <a:rPr lang="en-US" sz="1000" b="1" dirty="0"/>
              <a:t>Functions of regulatory agencies</a:t>
            </a:r>
          </a:p>
          <a:p>
            <a:r>
              <a:rPr lang="en-US" dirty="0"/>
              <a:t>To ensure safe handling , generation, processing, treatment, package, storage, transportation, collection, reprocessing, and disposal of used oil</a:t>
            </a:r>
          </a:p>
          <a:p>
            <a:r>
              <a:rPr lang="en-US" dirty="0"/>
              <a:t>Monitoring of units engaged in used oil collection/ recycling/ utilization/ pre-processing/ co-processing/ disposal and import of used oil</a:t>
            </a:r>
          </a:p>
          <a:p>
            <a:r>
              <a:rPr lang="en-US" dirty="0"/>
              <a:t>Monitoring compliance with contractual obligations to the government and users, and other legal and regulatory requirements. </a:t>
            </a:r>
          </a:p>
          <a:p>
            <a:r>
              <a:rPr lang="en-US" dirty="0"/>
              <a:t>Establishing technical, safety and quality standards</a:t>
            </a:r>
          </a:p>
          <a:p>
            <a:r>
              <a:rPr lang="en-US" dirty="0"/>
              <a:t>Design and enforce framework for effective implementation of hazardous waste regulations</a:t>
            </a:r>
          </a:p>
        </p:txBody>
      </p:sp>
    </p:spTree>
    <p:extLst>
      <p:ext uri="{BB962C8B-B14F-4D97-AF65-F5344CB8AC3E}">
        <p14:creationId xmlns:p14="http://schemas.microsoft.com/office/powerpoint/2010/main" val="3200470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a:xfrm>
            <a:off x="540820" y="267353"/>
            <a:ext cx="10972800" cy="400110"/>
          </a:xfrm>
        </p:spPr>
        <p:txBody>
          <a:bodyPr/>
          <a:lstStyle/>
          <a:p>
            <a:r>
              <a:rPr lang="en-US" dirty="0"/>
              <a:t>Material Balance 2020</a:t>
            </a:r>
            <a:endParaRPr lang="en-IN" dirty="0"/>
          </a:p>
        </p:txBody>
      </p:sp>
      <p:graphicFrame>
        <p:nvGraphicFramePr>
          <p:cNvPr id="5" name="Chart 4">
            <a:extLst>
              <a:ext uri="{FF2B5EF4-FFF2-40B4-BE49-F238E27FC236}">
                <a16:creationId xmlns:a16="http://schemas.microsoft.com/office/drawing/2014/main" id="{02CCE9EC-BFBA-4ED7-92E8-AC355D7923B0}"/>
              </a:ext>
            </a:extLst>
          </p:cNvPr>
          <p:cNvGraphicFramePr/>
          <p:nvPr>
            <p:extLst>
              <p:ext uri="{D42A27DB-BD31-4B8C-83A1-F6EECF244321}">
                <p14:modId xmlns:p14="http://schemas.microsoft.com/office/powerpoint/2010/main" val="4057856234"/>
              </p:ext>
            </p:extLst>
          </p:nvPr>
        </p:nvGraphicFramePr>
        <p:xfrm>
          <a:off x="-149225" y="729192"/>
          <a:ext cx="4311650" cy="313795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425450" y="3630454"/>
            <a:ext cx="3162300" cy="246221"/>
          </a:xfrm>
          <a:prstGeom prst="rect">
            <a:avLst/>
          </a:prstGeom>
          <a:noFill/>
        </p:spPr>
        <p:txBody>
          <a:bodyPr wrap="square" rtlCol="0">
            <a:spAutoFit/>
          </a:bodyPr>
          <a:lstStyle/>
          <a:p>
            <a:pPr algn="ctr"/>
            <a:r>
              <a:rPr lang="en-US" sz="1000" b="1" dirty="0">
                <a:latin typeface="+mj-lt"/>
              </a:rPr>
              <a:t>Total: 2,516.7 Kilotonnes</a:t>
            </a:r>
          </a:p>
        </p:txBody>
      </p:sp>
      <p:graphicFrame>
        <p:nvGraphicFramePr>
          <p:cNvPr id="8" name="Chart 7">
            <a:extLst>
              <a:ext uri="{FF2B5EF4-FFF2-40B4-BE49-F238E27FC236}">
                <a16:creationId xmlns:a16="http://schemas.microsoft.com/office/drawing/2014/main" id="{10967E65-72F2-4175-9B2D-2B44DEF2AA11}"/>
              </a:ext>
            </a:extLst>
          </p:cNvPr>
          <p:cNvGraphicFramePr/>
          <p:nvPr>
            <p:extLst>
              <p:ext uri="{D42A27DB-BD31-4B8C-83A1-F6EECF244321}">
                <p14:modId xmlns:p14="http://schemas.microsoft.com/office/powerpoint/2010/main" val="2015029316"/>
              </p:ext>
            </p:extLst>
          </p:nvPr>
        </p:nvGraphicFramePr>
        <p:xfrm>
          <a:off x="2503488" y="729192"/>
          <a:ext cx="4311650" cy="3137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AC591756-028F-4958-AC35-FE9CCE971093}"/>
              </a:ext>
            </a:extLst>
          </p:cNvPr>
          <p:cNvGraphicFramePr/>
          <p:nvPr>
            <p:extLst>
              <p:ext uri="{D42A27DB-BD31-4B8C-83A1-F6EECF244321}">
                <p14:modId xmlns:p14="http://schemas.microsoft.com/office/powerpoint/2010/main" val="2515286544"/>
              </p:ext>
            </p:extLst>
          </p:nvPr>
        </p:nvGraphicFramePr>
        <p:xfrm>
          <a:off x="5156200" y="72919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extLst>
              <p:ext uri="{D42A27DB-BD31-4B8C-83A1-F6EECF244321}">
                <p14:modId xmlns:p14="http://schemas.microsoft.com/office/powerpoint/2010/main" val="1723612711"/>
              </p:ext>
            </p:extLst>
          </p:nvPr>
        </p:nvGraphicFramePr>
        <p:xfrm>
          <a:off x="8108950" y="729192"/>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2933700" y="3630454"/>
            <a:ext cx="3162300" cy="246221"/>
          </a:xfrm>
          <a:prstGeom prst="rect">
            <a:avLst/>
          </a:prstGeom>
          <a:noFill/>
        </p:spPr>
        <p:txBody>
          <a:bodyPr wrap="square" rtlCol="0">
            <a:spAutoFit/>
          </a:bodyPr>
          <a:lstStyle/>
          <a:p>
            <a:pPr algn="ctr"/>
            <a:r>
              <a:rPr lang="en-US" sz="1000" b="1" dirty="0">
                <a:latin typeface="+mj-lt"/>
              </a:rPr>
              <a:t>Total: 1,179.5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5593556" y="3612833"/>
            <a:ext cx="3162300" cy="246221"/>
          </a:xfrm>
          <a:prstGeom prst="rect">
            <a:avLst/>
          </a:prstGeom>
          <a:noFill/>
        </p:spPr>
        <p:txBody>
          <a:bodyPr wrap="square" rtlCol="0">
            <a:spAutoFit/>
          </a:bodyPr>
          <a:lstStyle/>
          <a:p>
            <a:pPr algn="ctr"/>
            <a:r>
              <a:rPr lang="en-US" sz="1000" b="1" dirty="0">
                <a:latin typeface="+mj-lt"/>
              </a:rPr>
              <a:t>Total: 752.8 Kilotonnes</a:t>
            </a:r>
          </a:p>
        </p:txBody>
      </p:sp>
      <p:sp>
        <p:nvSpPr>
          <p:cNvPr id="13" name="TextBox 12">
            <a:extLst>
              <a:ext uri="{FF2B5EF4-FFF2-40B4-BE49-F238E27FC236}">
                <a16:creationId xmlns:a16="http://schemas.microsoft.com/office/drawing/2014/main" id="{E054D5F6-2E68-4F81-A362-78C2B7E09F5F}"/>
              </a:ext>
            </a:extLst>
          </p:cNvPr>
          <p:cNvSpPr txBox="1"/>
          <p:nvPr/>
        </p:nvSpPr>
        <p:spPr>
          <a:xfrm>
            <a:off x="8755856" y="3630454"/>
            <a:ext cx="3162300" cy="246221"/>
          </a:xfrm>
          <a:prstGeom prst="rect">
            <a:avLst/>
          </a:prstGeom>
          <a:noFill/>
        </p:spPr>
        <p:txBody>
          <a:bodyPr wrap="square" rtlCol="0">
            <a:spAutoFit/>
          </a:bodyPr>
          <a:lstStyle/>
          <a:p>
            <a:pPr algn="ctr"/>
            <a:r>
              <a:rPr lang="en-US" sz="1000" b="1" dirty="0">
                <a:latin typeface="+mj-lt"/>
              </a:rPr>
              <a:t>Total: 105.6 Kilotonnes</a:t>
            </a: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594259" y="4247086"/>
            <a:ext cx="11041580" cy="214353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total demand for finished lubricants in India </a:t>
            </a:r>
            <a:r>
              <a:rPr lang="en-US" sz="900" dirty="0">
                <a:solidFill>
                  <a:srgbClr val="000000"/>
                </a:solidFill>
                <a:latin typeface="Lucida Sans" panose="020B0602030504020204" pitchFamily="34" charset="0"/>
              </a:rPr>
              <a:t>was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estimated to be 2,516.7 kilotonnes in 2020. Of this total, 58% is lost due to lubricant consumption in usage in vehicle and machineries, improper handling, and leakage</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generation rate of used oil in India stands at 47% of the total lubricant demand, witnessed slight increase since 2018 due to increasing penetration of synthetic and better grade lubricants in automotive segment. </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However, it is lower in comparison to other markets such as the United States, Western Europe, Brazil, etc., where the generation rate is between 55%-60%.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major reason for lower used oil generation rate in India is the high consumption of process oils such as rubber process oils and white oils that account for around 17% of total lubricant demand in India.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Secondly, limited development in the automotive segment, particularly related to engine efficiency, since large number of vehicles in use in the country still have BS-IV engine in which lubricant losses are higher. However, Indian government have passed mandate to use BS-VI engines in all vehicles effective from April 2020, which is expected to reduce lubricant loss and increase generation rate of used oil in India in the future. </a:t>
            </a:r>
          </a:p>
        </p:txBody>
      </p:sp>
      <p:sp>
        <p:nvSpPr>
          <p:cNvPr id="16" name="TextBox 15">
            <a:extLst>
              <a:ext uri="{FF2B5EF4-FFF2-40B4-BE49-F238E27FC236}">
                <a16:creationId xmlns:a16="http://schemas.microsoft.com/office/drawing/2014/main" id="{CCBE1468-6738-4BE2-B68C-A85151BA5528}"/>
              </a:ext>
            </a:extLst>
          </p:cNvPr>
          <p:cNvSpPr txBox="1"/>
          <p:nvPr/>
        </p:nvSpPr>
        <p:spPr>
          <a:xfrm>
            <a:off x="5528468" y="3842813"/>
            <a:ext cx="3682093" cy="369332"/>
          </a:xfrm>
          <a:prstGeom prst="rect">
            <a:avLst/>
          </a:prstGeom>
          <a:noFill/>
        </p:spPr>
        <p:txBody>
          <a:bodyPr wrap="square">
            <a:spAutoFit/>
          </a:bodyPr>
          <a:lstStyle/>
          <a:p>
            <a:r>
              <a:rPr lang="en-US" sz="900" dirty="0"/>
              <a:t>a- Includes regeneration of used oil to lubricant by removing some impurities, land filling and other disposal methods. </a:t>
            </a:r>
          </a:p>
        </p:txBody>
      </p:sp>
      <p:grpSp>
        <p:nvGrpSpPr>
          <p:cNvPr id="15" name="Group 14">
            <a:extLst>
              <a:ext uri="{FF2B5EF4-FFF2-40B4-BE49-F238E27FC236}">
                <a16:creationId xmlns:a16="http://schemas.microsoft.com/office/drawing/2014/main" id="{4CC97F16-596A-43B0-BA44-196B584C19AE}"/>
              </a:ext>
            </a:extLst>
          </p:cNvPr>
          <p:cNvGrpSpPr/>
          <p:nvPr/>
        </p:nvGrpSpPr>
        <p:grpSpPr>
          <a:xfrm>
            <a:off x="10284725" y="6271376"/>
            <a:ext cx="1090782" cy="246221"/>
            <a:chOff x="10831993" y="6206610"/>
            <a:chExt cx="1090782" cy="246221"/>
          </a:xfrm>
        </p:grpSpPr>
        <p:sp>
          <p:nvSpPr>
            <p:cNvPr id="17" name="Freeform: Shape 16">
              <a:extLst>
                <a:ext uri="{FF2B5EF4-FFF2-40B4-BE49-F238E27FC236}">
                  <a16:creationId xmlns:a16="http://schemas.microsoft.com/office/drawing/2014/main" id="{6E7E9519-321F-4D9A-A7AA-25CA574A35B0}"/>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Rectangle 17">
              <a:extLst>
                <a:ext uri="{FF2B5EF4-FFF2-40B4-BE49-F238E27FC236}">
                  <a16:creationId xmlns:a16="http://schemas.microsoft.com/office/drawing/2014/main" id="{F9FBFD49-1C20-460F-8316-CD89DB94AF6E}"/>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37858326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Material Balance 2020 </a:t>
            </a:r>
            <a:endParaRPr lang="en-IN" dirty="0"/>
          </a:p>
        </p:txBody>
      </p:sp>
      <p:sp>
        <p:nvSpPr>
          <p:cNvPr id="4" name="Content Placeholder 3">
            <a:extLst>
              <a:ext uri="{FF2B5EF4-FFF2-40B4-BE49-F238E27FC236}">
                <a16:creationId xmlns:a16="http://schemas.microsoft.com/office/drawing/2014/main" id="{B4263D3F-2B72-454B-9AA8-F01EB91BFE36}"/>
              </a:ext>
            </a:extLst>
          </p:cNvPr>
          <p:cNvSpPr>
            <a:spLocks noGrp="1"/>
          </p:cNvSpPr>
          <p:nvPr>
            <p:ph sz="quarter" idx="17"/>
          </p:nvPr>
        </p:nvSpPr>
        <p:spPr>
          <a:xfrm>
            <a:off x="569395" y="1049174"/>
            <a:ext cx="10773519" cy="2559034"/>
          </a:xfrm>
        </p:spPr>
        <p:txBody>
          <a:bodyPr/>
          <a:lstStyle/>
          <a:p>
            <a:r>
              <a:rPr lang="en-US" dirty="0"/>
              <a:t>The used oil collection rate in India is about 64% or 752.8 kilotonnes used oil collection in 2020.</a:t>
            </a:r>
          </a:p>
          <a:p>
            <a:pPr lvl="1"/>
            <a:r>
              <a:rPr lang="en-US" dirty="0"/>
              <a:t>In 2020, the collection rate is similar to 2019, however, the collection volume declined by around 6%-7% due to decline in lubricant demand, which led to decline in used oil generation, due to COVID-19. </a:t>
            </a:r>
          </a:p>
          <a:p>
            <a:pPr lvl="1"/>
            <a:r>
              <a:rPr lang="en-US" dirty="0"/>
              <a:t>In 2020, collection rate is largely impacted by the closures of garages, workshop and authorized center due to lockdown imposed to limit the spread of COVID-19 in India. In addition, delay and cancellation of used oil auctioning in industrial segment as several industrial operations were shut down due to pandemic also significantly impacted the used oil collection volume in 2020. </a:t>
            </a:r>
          </a:p>
          <a:p>
            <a:r>
              <a:rPr lang="en-US" dirty="0"/>
              <a:t>Ideally, the used oil collected should be re-refined to produce the basestocks.</a:t>
            </a:r>
          </a:p>
          <a:p>
            <a:pPr lvl="1"/>
            <a:r>
              <a:rPr lang="en-US" dirty="0"/>
              <a:t>However, it is observed that only 14% of the collected used oil is re-refined in India. The remaining used oil is either used as fuel or regenerated or disposed in other ways such as land filling.</a:t>
            </a:r>
          </a:p>
          <a:p>
            <a:pPr lvl="1"/>
            <a:r>
              <a:rPr lang="en-US" dirty="0"/>
              <a:t>Some used oil is also disposed by blending it with solvents such as Superior Kerosene Oil (SKO) and is sold as a replacement for Light Diesel Oil (LDO).</a:t>
            </a:r>
          </a:p>
          <a:p>
            <a:pPr lvl="1"/>
            <a:r>
              <a:rPr lang="en-US" dirty="0"/>
              <a:t>The average yield for a used oil re-refinery was around 63%, which translates to re-refined basestocks production of about 60 kilotonnes.in 2020. The remaining 37% primarily includes residues such as light oil, ethylene glycol, water, etc.</a:t>
            </a:r>
          </a:p>
        </p:txBody>
      </p:sp>
    </p:spTree>
    <p:extLst>
      <p:ext uri="{BB962C8B-B14F-4D97-AF65-F5344CB8AC3E}">
        <p14:creationId xmlns:p14="http://schemas.microsoft.com/office/powerpoint/2010/main" val="6373491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Material Balance 2021</a:t>
            </a:r>
          </a:p>
        </p:txBody>
      </p:sp>
      <p:graphicFrame>
        <p:nvGraphicFramePr>
          <p:cNvPr id="4" name="Chart 3">
            <a:extLst>
              <a:ext uri="{FF2B5EF4-FFF2-40B4-BE49-F238E27FC236}">
                <a16:creationId xmlns:a16="http://schemas.microsoft.com/office/drawing/2014/main" id="{F97AA345-A331-4B2A-A657-65F999BE6455}"/>
              </a:ext>
            </a:extLst>
          </p:cNvPr>
          <p:cNvGraphicFramePr/>
          <p:nvPr>
            <p:extLst>
              <p:ext uri="{D42A27DB-BD31-4B8C-83A1-F6EECF244321}">
                <p14:modId xmlns:p14="http://schemas.microsoft.com/office/powerpoint/2010/main" val="2215028831"/>
              </p:ext>
            </p:extLst>
          </p:nvPr>
        </p:nvGraphicFramePr>
        <p:xfrm>
          <a:off x="-130175" y="881592"/>
          <a:ext cx="4311650" cy="3137958"/>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444500" y="3830479"/>
            <a:ext cx="3162300" cy="230832"/>
          </a:xfrm>
          <a:prstGeom prst="rect">
            <a:avLst/>
          </a:prstGeom>
          <a:noFill/>
        </p:spPr>
        <p:txBody>
          <a:bodyPr wrap="square" rtlCol="0">
            <a:spAutoFit/>
          </a:bodyPr>
          <a:lstStyle/>
          <a:p>
            <a:pPr algn="ctr"/>
            <a:r>
              <a:rPr lang="en-US" sz="900" b="1" dirty="0"/>
              <a:t>Total: 2,594.3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extLst>
              <p:ext uri="{D42A27DB-BD31-4B8C-83A1-F6EECF244321}">
                <p14:modId xmlns:p14="http://schemas.microsoft.com/office/powerpoint/2010/main" val="3394801226"/>
              </p:ext>
            </p:extLst>
          </p:nvPr>
        </p:nvGraphicFramePr>
        <p:xfrm>
          <a:off x="2486422" y="881592"/>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extLst>
              <p:ext uri="{D42A27DB-BD31-4B8C-83A1-F6EECF244321}">
                <p14:modId xmlns:p14="http://schemas.microsoft.com/office/powerpoint/2010/main" val="3974085683"/>
              </p:ext>
            </p:extLst>
          </p:nvPr>
        </p:nvGraphicFramePr>
        <p:xfrm>
          <a:off x="5146278" y="881592"/>
          <a:ext cx="4311650" cy="313795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extLst>
              <p:ext uri="{D42A27DB-BD31-4B8C-83A1-F6EECF244321}">
                <p14:modId xmlns:p14="http://schemas.microsoft.com/office/powerpoint/2010/main" val="315727984"/>
              </p:ext>
            </p:extLst>
          </p:nvPr>
        </p:nvGraphicFramePr>
        <p:xfrm>
          <a:off x="8128000" y="881592"/>
          <a:ext cx="4311650" cy="3137958"/>
        </p:xfrm>
        <a:graphic>
          <a:graphicData uri="http://schemas.openxmlformats.org/drawingml/2006/chart">
            <c:chart xmlns:c="http://schemas.openxmlformats.org/drawingml/2006/chart" xmlns:r="http://schemas.openxmlformats.org/officeDocument/2006/relationships" r:id="rId7"/>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2952750" y="3830479"/>
            <a:ext cx="3162300" cy="230832"/>
          </a:xfrm>
          <a:prstGeom prst="rect">
            <a:avLst/>
          </a:prstGeom>
          <a:noFill/>
        </p:spPr>
        <p:txBody>
          <a:bodyPr wrap="square" rtlCol="0">
            <a:spAutoFit/>
          </a:bodyPr>
          <a:lstStyle/>
          <a:p>
            <a:pPr algn="ctr"/>
            <a:r>
              <a:rPr lang="en-US" sz="900" b="1" dirty="0"/>
              <a:t>Total: 1,216.6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899944" y="3830479"/>
            <a:ext cx="3162300" cy="230832"/>
          </a:xfrm>
          <a:prstGeom prst="rect">
            <a:avLst/>
          </a:prstGeom>
          <a:noFill/>
        </p:spPr>
        <p:txBody>
          <a:bodyPr wrap="square" rtlCol="0">
            <a:spAutoFit/>
          </a:bodyPr>
          <a:lstStyle/>
          <a:p>
            <a:pPr algn="ctr"/>
            <a:r>
              <a:rPr lang="en-US" sz="900" b="1" dirty="0"/>
              <a:t>Total: 776.6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774906" y="3830479"/>
            <a:ext cx="3162300" cy="230832"/>
          </a:xfrm>
          <a:prstGeom prst="rect">
            <a:avLst/>
          </a:prstGeom>
          <a:noFill/>
        </p:spPr>
        <p:txBody>
          <a:bodyPr wrap="square" rtlCol="0">
            <a:spAutoFit/>
          </a:bodyPr>
          <a:lstStyle/>
          <a:p>
            <a:pPr algn="ctr"/>
            <a:r>
              <a:rPr lang="en-US" sz="900" b="1" dirty="0"/>
              <a:t>Total: 100.9 Kilotonnes</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519001" y="4497767"/>
            <a:ext cx="11173046" cy="193578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In 2021, no significant change has happened for the used oil industry as there is no announcement on the policy front as well as the fact that the implementation of regulations remains unchanged.</a:t>
            </a:r>
          </a:p>
          <a:p>
            <a:pPr lvl="1">
              <a:lnSpc>
                <a:spcPct val="150000"/>
              </a:lnSpc>
              <a:spcBef>
                <a:spcPts val="0"/>
              </a:spcBef>
              <a:buClr>
                <a:srgbClr val="27638E"/>
              </a:buClr>
              <a:buSzPct val="110000"/>
              <a:buFont typeface="Lucida Sans" panose="020B0602030504020204" pitchFamily="34" charset="0"/>
              <a:buChar char="—"/>
              <a:defRPr/>
            </a:pPr>
            <a:r>
              <a:rPr lang="en-US" sz="900" dirty="0">
                <a:solidFill>
                  <a:srgbClr val="000000"/>
                </a:solidFill>
                <a:latin typeface="Lucida Sans"/>
              </a:rPr>
              <a:t>The generation rate and collection rate share are expected to remain same as in 2020. However, growing focus of government and several manufacturing companies on the circular economy is expected to increase the share of used oil collection in the market in the coming years.</a:t>
            </a:r>
          </a:p>
          <a:p>
            <a:pPr lvl="1">
              <a:lnSpc>
                <a:spcPct val="150000"/>
              </a:lnSpc>
              <a:spcBef>
                <a:spcPts val="0"/>
              </a:spcBef>
              <a:buClr>
                <a:srgbClr val="27638E"/>
              </a:buClr>
              <a:buSzPct val="110000"/>
              <a:buFont typeface="Lucida Sans" panose="020B0602030504020204" pitchFamily="34" charset="0"/>
              <a:buChar char="—"/>
              <a:defRPr/>
            </a:pPr>
            <a:r>
              <a:rPr lang="en-US" sz="900" dirty="0">
                <a:solidFill>
                  <a:srgbClr val="000000"/>
                </a:solidFill>
                <a:latin typeface="Lucida Sans"/>
              </a:rPr>
              <a:t>As compared to 2020, regeneration of used oil is expected to increase slightly, supported by the increase in demand after re-opening of industrial sector in the country in 2021. Several small-scale manufacturing companies use regenerated lubricants in place of virgin lubricants as regenerated lubricants prices are lower than virgin lubricants. Due to lockdown and movement restriction in 2020 most of manufacturing industries were shut down or operating at low-capacity rate which has negatively impacted the demand for regenerated lubricants. However, reopening of industrial sector in the second half of 2020 increased the demand for regenerated lubricants.</a:t>
            </a:r>
          </a:p>
          <a:p>
            <a:pPr lvl="1">
              <a:lnSpc>
                <a:spcPct val="150000"/>
              </a:lnSpc>
              <a:spcBef>
                <a:spcPts val="0"/>
              </a:spcBef>
              <a:buClr>
                <a:srgbClr val="27638E"/>
              </a:buClr>
              <a:buSzPct val="110000"/>
              <a:buFont typeface="Lucida Sans" panose="020B0602030504020204" pitchFamily="34" charset="0"/>
              <a:buChar char="—"/>
              <a:defRPr/>
            </a:pPr>
            <a:r>
              <a:rPr lang="en-US" sz="900" dirty="0">
                <a:solidFill>
                  <a:srgbClr val="000000"/>
                </a:solidFill>
                <a:latin typeface="Lucida Sans"/>
              </a:rPr>
              <a:t>The volume of used oil supplied for re-refining declined slightly as demand for regenerated lubricants increased in 2021. </a:t>
            </a:r>
          </a:p>
        </p:txBody>
      </p:sp>
      <p:sp>
        <p:nvSpPr>
          <p:cNvPr id="14" name="TextBox 13">
            <a:extLst>
              <a:ext uri="{FF2B5EF4-FFF2-40B4-BE49-F238E27FC236}">
                <a16:creationId xmlns:a16="http://schemas.microsoft.com/office/drawing/2014/main" id="{DD972C1D-D8FA-4F1B-B04C-425ECF60814C}"/>
              </a:ext>
            </a:extLst>
          </p:cNvPr>
          <p:cNvSpPr txBox="1"/>
          <p:nvPr/>
        </p:nvSpPr>
        <p:spPr>
          <a:xfrm>
            <a:off x="5775835" y="4096199"/>
            <a:ext cx="3682093" cy="369332"/>
          </a:xfrm>
          <a:prstGeom prst="rect">
            <a:avLst/>
          </a:prstGeom>
          <a:noFill/>
        </p:spPr>
        <p:txBody>
          <a:bodyPr wrap="square">
            <a:spAutoFit/>
          </a:bodyPr>
          <a:lstStyle/>
          <a:p>
            <a:r>
              <a:rPr lang="en-US" sz="900" dirty="0"/>
              <a:t>a- Includes regeneration of used oil to lubricant by removing some impurities, land filling and other disposal methods. CC</a:t>
            </a:r>
          </a:p>
        </p:txBody>
      </p:sp>
    </p:spTree>
    <p:custDataLst>
      <p:tags r:id="rId1"/>
    </p:custDataLst>
    <p:extLst>
      <p:ext uri="{BB962C8B-B14F-4D97-AF65-F5344CB8AC3E}">
        <p14:creationId xmlns:p14="http://schemas.microsoft.com/office/powerpoint/2010/main" val="41760166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A62DF-4A7E-40D2-B0A1-16D074AF2F02}"/>
              </a:ext>
            </a:extLst>
          </p:cNvPr>
          <p:cNvSpPr>
            <a:spLocks noGrp="1"/>
          </p:cNvSpPr>
          <p:nvPr>
            <p:ph type="title"/>
          </p:nvPr>
        </p:nvSpPr>
        <p:spPr/>
        <p:txBody>
          <a:bodyPr/>
          <a:lstStyle/>
          <a:p>
            <a:r>
              <a:rPr lang="en-US" dirty="0"/>
              <a:t>Used Oil Generation</a:t>
            </a:r>
          </a:p>
        </p:txBody>
      </p:sp>
      <p:sp>
        <p:nvSpPr>
          <p:cNvPr id="3" name="Content Placeholder 2">
            <a:extLst>
              <a:ext uri="{FF2B5EF4-FFF2-40B4-BE49-F238E27FC236}">
                <a16:creationId xmlns:a16="http://schemas.microsoft.com/office/drawing/2014/main" id="{DFEE7C00-7B02-4585-85BF-C4346E011366}"/>
              </a:ext>
            </a:extLst>
          </p:cNvPr>
          <p:cNvSpPr>
            <a:spLocks noGrp="1"/>
          </p:cNvSpPr>
          <p:nvPr>
            <p:ph sz="quarter" idx="16"/>
          </p:nvPr>
        </p:nvSpPr>
        <p:spPr>
          <a:xfrm>
            <a:off x="482913" y="4382823"/>
            <a:ext cx="5127458" cy="1597232"/>
          </a:xfrm>
        </p:spPr>
        <p:txBody>
          <a:bodyPr/>
          <a:lstStyle/>
          <a:p>
            <a:pPr>
              <a:spcAft>
                <a:spcPts val="600"/>
              </a:spcAft>
            </a:pPr>
            <a:r>
              <a:rPr lang="en-US" dirty="0"/>
              <a:t>Out of 2,516.7 kilotonnes of finished lubricant in India, only 47% or 1,179.5 KT is generated as used oil. The remainder is accounted for by technical losses inherent to different applications such as evaporation, combustion, etc. Leakages and mishandling also contribute to losses incurred. </a:t>
            </a:r>
          </a:p>
          <a:p>
            <a:pPr lvl="1">
              <a:spcAft>
                <a:spcPts val="600"/>
              </a:spcAft>
            </a:pPr>
            <a:r>
              <a:rPr lang="en-US" dirty="0"/>
              <a:t>For example, process oils such as white oils or rubber process oils are either consumed completely in the process or are part of the final product. Therefore, they do not contribute to the used oil generation. </a:t>
            </a:r>
          </a:p>
        </p:txBody>
      </p:sp>
      <p:sp>
        <p:nvSpPr>
          <p:cNvPr id="4" name="Content Placeholder 3">
            <a:extLst>
              <a:ext uri="{FF2B5EF4-FFF2-40B4-BE49-F238E27FC236}">
                <a16:creationId xmlns:a16="http://schemas.microsoft.com/office/drawing/2014/main" id="{5F5A4587-89F1-4CE3-B49E-E83EED2383E6}"/>
              </a:ext>
            </a:extLst>
          </p:cNvPr>
          <p:cNvSpPr>
            <a:spLocks noGrp="1"/>
          </p:cNvSpPr>
          <p:nvPr>
            <p:ph sz="quarter" idx="17"/>
          </p:nvPr>
        </p:nvSpPr>
        <p:spPr>
          <a:xfrm>
            <a:off x="5898603" y="4306957"/>
            <a:ext cx="5931447" cy="2236065"/>
          </a:xfrm>
        </p:spPr>
        <p:txBody>
          <a:bodyPr/>
          <a:lstStyle/>
          <a:p>
            <a:pPr marL="511175" marR="0" lvl="1" indent="-228600" algn="l" defTabSz="914400" rtl="0" eaLnBrk="1" fontAlgn="auto" latinLnBrk="0" hangingPunct="1">
              <a:lnSpc>
                <a:spcPct val="15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automotive segment, which mainly includes HDMO, PCMO, 4T MCO oils, </a:t>
            </a:r>
            <a:r>
              <a:rPr kumimoji="0" lang="en-US" sz="900" b="0" i="0" u="none" strike="noStrike" kern="1200" cap="none" spc="0" normalizeH="0" baseline="0" noProof="0" dirty="0">
                <a:ln>
                  <a:noFill/>
                </a:ln>
                <a:solidFill>
                  <a:srgbClr val="000000"/>
                </a:solidFill>
                <a:effectLst/>
                <a:uLnTx/>
                <a:uFillTx/>
                <a:latin typeface="Lucida Sans"/>
                <a:ea typeface="Calibri" panose="020F0502020204030204" pitchFamily="34" charset="0"/>
                <a:cs typeface="Calibri" panose="020F0502020204030204" pitchFamily="34" charset="0"/>
              </a:rPr>
              <a:t>gear oils, and HTF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is responsible for the generation of about 53.7% of the total used oil generated in the country. Automotive oils such as PCMO and HDMO have the highest used oil generation rate of 80% and 70%, respectively. The used oil generation rate could vary from 60%-80%, depending upon the type of vehicle.</a:t>
            </a:r>
          </a:p>
          <a:p>
            <a:pPr lvl="1">
              <a:spcAft>
                <a:spcPts val="600"/>
              </a:spcAft>
            </a:pPr>
            <a:r>
              <a:rPr lang="en-US" dirty="0"/>
              <a:t>Automotive used oil is generated during lubricant change, which usually takes place at authorized workshops, garages, and local unauthorized workshops. The used oil generated at these venues is usually mixed and stored in barrels or tanks. However, there are instances when the used oil generators store used HDMO and PCMO, and other types of used oil separately. </a:t>
            </a:r>
          </a:p>
        </p:txBody>
      </p:sp>
      <p:graphicFrame>
        <p:nvGraphicFramePr>
          <p:cNvPr id="6" name="Chart 5">
            <a:extLst>
              <a:ext uri="{FF2B5EF4-FFF2-40B4-BE49-F238E27FC236}">
                <a16:creationId xmlns:a16="http://schemas.microsoft.com/office/drawing/2014/main" id="{1475D78E-D809-4B23-B4C1-73B3F6A8543E}"/>
              </a:ext>
            </a:extLst>
          </p:cNvPr>
          <p:cNvGraphicFramePr/>
          <p:nvPr>
            <p:extLst>
              <p:ext uri="{D42A27DB-BD31-4B8C-83A1-F6EECF244321}">
                <p14:modId xmlns:p14="http://schemas.microsoft.com/office/powerpoint/2010/main" val="459634528"/>
              </p:ext>
            </p:extLst>
          </p:nvPr>
        </p:nvGraphicFramePr>
        <p:xfrm>
          <a:off x="5755728" y="754231"/>
          <a:ext cx="5931447" cy="33283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3">
            <a:extLst>
              <a:ext uri="{FF2B5EF4-FFF2-40B4-BE49-F238E27FC236}">
                <a16:creationId xmlns:a16="http://schemas.microsoft.com/office/drawing/2014/main" id="{0EB8AEEF-4695-4308-98AC-CAC8781B5D04}"/>
              </a:ext>
            </a:extLst>
          </p:cNvPr>
          <p:cNvGraphicFramePr>
            <a:graphicFrameLocks noGrp="1"/>
          </p:cNvGraphicFramePr>
          <p:nvPr>
            <p:extLst>
              <p:ext uri="{D42A27DB-BD31-4B8C-83A1-F6EECF244321}">
                <p14:modId xmlns:p14="http://schemas.microsoft.com/office/powerpoint/2010/main" val="313032222"/>
              </p:ext>
            </p:extLst>
          </p:nvPr>
        </p:nvGraphicFramePr>
        <p:xfrm>
          <a:off x="649805" y="1002395"/>
          <a:ext cx="4897344" cy="3284015"/>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1018238161"/>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643561842"/>
                    </a:ext>
                  </a:extLst>
                </a:gridCol>
              </a:tblGrid>
              <a:tr h="281435">
                <a:tc gridSpan="5">
                  <a:txBody>
                    <a:bodyPr/>
                    <a:lstStyle/>
                    <a:p>
                      <a:r>
                        <a:rPr lang="en-US" sz="900" dirty="0">
                          <a:latin typeface="+mn-lt"/>
                        </a:rPr>
                        <a:t>USED OIL GENERATION BY PRODUCT IN INDIA,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381280">
                <a:tc>
                  <a:txBody>
                    <a:bodyPr/>
                    <a:lstStyle/>
                    <a:p>
                      <a:r>
                        <a:rPr lang="en-US" sz="900" b="1" dirty="0">
                          <a:solidFill>
                            <a:schemeClr val="tx1"/>
                          </a:solidFill>
                          <a:latin typeface="+mn-lt"/>
                        </a:rPr>
                        <a:t>LUBRICANT</a:t>
                      </a:r>
                    </a:p>
                  </a:txBody>
                  <a:tcPr marL="4572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r>
                        <a:rPr lang="en-US" sz="900" b="1" dirty="0">
                          <a:solidFill>
                            <a:schemeClr val="tx1"/>
                          </a:solidFill>
                          <a:latin typeface="+mn-lt"/>
                        </a:rPr>
                        <a:t>% OF TOTAL USED OIL GENERATED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8300">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extLst>
                  <a:ext uri="{0D108BD9-81ED-4DB2-BD59-A6C34878D82A}">
                    <a16:rowId xmlns:a16="http://schemas.microsoft.com/office/drawing/2014/main" val="2513378660"/>
                  </a:ext>
                </a:extLst>
              </a:tr>
              <a:tr h="238300">
                <a:tc>
                  <a:txBody>
                    <a:bodyPr/>
                    <a:lstStyle/>
                    <a:p>
                      <a:pPr algn="l" fontAlgn="ctr"/>
                      <a:r>
                        <a:rPr lang="en-US" sz="900" b="0" i="0" u="none" strike="noStrike" dirty="0">
                          <a:solidFill>
                            <a:srgbClr val="000000"/>
                          </a:solidFill>
                          <a:effectLst/>
                          <a:latin typeface="+mn-lt"/>
                          <a:ea typeface="等线" panose="02010600030101010101" pitchFamily="2" charset="-122"/>
                        </a:rPr>
                        <a:t>Process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318.2</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326.8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27.0</a:t>
                      </a:r>
                    </a:p>
                  </a:txBody>
                  <a:tcPr marL="9525" marR="9525" marT="9525" marB="0" anchor="ctr"/>
                </a:tc>
                <a:tc>
                  <a:txBody>
                    <a:bodyPr/>
                    <a:lstStyle/>
                    <a:p>
                      <a:pPr algn="ctr"/>
                      <a:r>
                        <a:rPr lang="en-US" sz="900" b="0" dirty="0">
                          <a:solidFill>
                            <a:schemeClr val="tx1"/>
                          </a:solidFill>
                          <a:latin typeface="+mn-lt"/>
                        </a:rPr>
                        <a:t>26.9</a:t>
                      </a:r>
                    </a:p>
                  </a:txBody>
                  <a:tcPr marL="45720" marR="45720" anchor="ctr"/>
                </a:tc>
                <a:extLst>
                  <a:ext uri="{0D108BD9-81ED-4DB2-BD59-A6C34878D82A}">
                    <a16:rowId xmlns:a16="http://schemas.microsoft.com/office/drawing/2014/main" val="1557228252"/>
                  </a:ext>
                </a:extLst>
              </a:tr>
              <a:tr h="238300">
                <a:tc>
                  <a:txBody>
                    <a:bodyPr/>
                    <a:lstStyle/>
                    <a:p>
                      <a:pPr algn="l" fontAlgn="b"/>
                      <a:r>
                        <a:rPr lang="en-US" sz="900" b="0" i="0" u="none" strike="noStrike" dirty="0">
                          <a:solidFill>
                            <a:srgbClr val="000000"/>
                          </a:solidFill>
                          <a:effectLst/>
                          <a:latin typeface="+mn-lt"/>
                        </a:rPr>
                        <a:t>HDMO</a:t>
                      </a:r>
                    </a:p>
                  </a:txBody>
                  <a:tcPr marL="45720" marR="45720" anchor="ctr"/>
                </a:tc>
                <a:tc>
                  <a:txBody>
                    <a:bodyPr/>
                    <a:lstStyle/>
                    <a:p>
                      <a:pPr algn="ctr" fontAlgn="b"/>
                      <a:r>
                        <a:rPr lang="en-US" sz="900" b="0" i="0" u="none" strike="noStrike" dirty="0">
                          <a:solidFill>
                            <a:srgbClr val="000000"/>
                          </a:solidFill>
                          <a:effectLst/>
                          <a:latin typeface="+mn-lt"/>
                        </a:rPr>
                        <a:t>276.4</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285.3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23.4</a:t>
                      </a:r>
                    </a:p>
                  </a:txBody>
                  <a:tcPr marL="9525" marR="9525" marT="9525" marB="0" anchor="ctr"/>
                </a:tc>
                <a:tc>
                  <a:txBody>
                    <a:bodyPr/>
                    <a:lstStyle/>
                    <a:p>
                      <a:pPr algn="ctr"/>
                      <a:r>
                        <a:rPr lang="en-US" sz="900" b="0" dirty="0">
                          <a:solidFill>
                            <a:schemeClr val="tx1"/>
                          </a:solidFill>
                          <a:latin typeface="+mn-lt"/>
                        </a:rPr>
                        <a:t>23.5</a:t>
                      </a:r>
                    </a:p>
                  </a:txBody>
                  <a:tcPr marL="45720" marR="45720" anchor="ctr"/>
                </a:tc>
                <a:extLst>
                  <a:ext uri="{0D108BD9-81ED-4DB2-BD59-A6C34878D82A}">
                    <a16:rowId xmlns:a16="http://schemas.microsoft.com/office/drawing/2014/main" val="3070259312"/>
                  </a:ext>
                </a:extLst>
              </a:tr>
              <a:tr h="238300">
                <a:tc>
                  <a:txBody>
                    <a:bodyPr/>
                    <a:lstStyle/>
                    <a:p>
                      <a:pPr algn="l" fontAlgn="ctr"/>
                      <a:r>
                        <a:rPr lang="en-US" sz="900" b="0" i="0" u="none" strike="noStrike" dirty="0">
                          <a:solidFill>
                            <a:srgbClr val="000000"/>
                          </a:solidFill>
                          <a:effectLst/>
                          <a:latin typeface="+mn-lt"/>
                          <a:ea typeface="等线" panose="02010600030101010101" pitchFamily="2" charset="-122"/>
                        </a:rPr>
                        <a:t>MCO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144.3</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150.3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12.2</a:t>
                      </a:r>
                    </a:p>
                  </a:txBody>
                  <a:tcPr marL="9525" marR="9525" marT="9525" marB="0" anchor="ctr"/>
                </a:tc>
                <a:tc>
                  <a:txBody>
                    <a:bodyPr/>
                    <a:lstStyle/>
                    <a:p>
                      <a:pPr algn="ctr"/>
                      <a:r>
                        <a:rPr lang="en-US" sz="900" b="0" dirty="0">
                          <a:solidFill>
                            <a:schemeClr val="tx1"/>
                          </a:solidFill>
                          <a:latin typeface="+mn-lt"/>
                        </a:rPr>
                        <a:t>12.4</a:t>
                      </a:r>
                    </a:p>
                  </a:txBody>
                  <a:tcPr marL="45720" marR="45720" anchor="ctr"/>
                </a:tc>
                <a:extLst>
                  <a:ext uri="{0D108BD9-81ED-4DB2-BD59-A6C34878D82A}">
                    <a16:rowId xmlns:a16="http://schemas.microsoft.com/office/drawing/2014/main" val="813016543"/>
                  </a:ext>
                </a:extLst>
              </a:tr>
              <a:tr h="238300">
                <a:tc>
                  <a:txBody>
                    <a:bodyPr/>
                    <a:lstStyle/>
                    <a:p>
                      <a:pPr algn="l" fontAlgn="b"/>
                      <a:r>
                        <a:rPr lang="en-US" sz="900" b="0" i="0" u="none" strike="noStrike" dirty="0">
                          <a:solidFill>
                            <a:srgbClr val="000000"/>
                          </a:solidFill>
                          <a:effectLst/>
                          <a:latin typeface="+mn-lt"/>
                        </a:rPr>
                        <a:t>PCMO</a:t>
                      </a:r>
                    </a:p>
                  </a:txBody>
                  <a:tcPr marL="45720" marR="45720" anchor="ctr"/>
                </a:tc>
                <a:tc>
                  <a:txBody>
                    <a:bodyPr/>
                    <a:lstStyle/>
                    <a:p>
                      <a:pPr algn="ctr" fontAlgn="b"/>
                      <a:r>
                        <a:rPr lang="en-US" sz="900" b="0" i="0" u="none" strike="noStrike" dirty="0">
                          <a:solidFill>
                            <a:srgbClr val="000000"/>
                          </a:solidFill>
                          <a:effectLst/>
                          <a:latin typeface="+mn-lt"/>
                        </a:rPr>
                        <a:t>98.9</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102.5</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8.4</a:t>
                      </a:r>
                    </a:p>
                  </a:txBody>
                  <a:tcPr marL="9525" marR="9525" marT="9525" marB="0" anchor="ctr"/>
                </a:tc>
                <a:tc>
                  <a:txBody>
                    <a:bodyPr/>
                    <a:lstStyle/>
                    <a:p>
                      <a:pPr algn="ctr"/>
                      <a:r>
                        <a:rPr lang="en-US" sz="900" b="0" dirty="0">
                          <a:solidFill>
                            <a:schemeClr val="tx1"/>
                          </a:solidFill>
                          <a:latin typeface="+mn-lt"/>
                        </a:rPr>
                        <a:t>8.4</a:t>
                      </a:r>
                    </a:p>
                  </a:txBody>
                  <a:tcPr marL="45720" marR="45720" anchor="ctr"/>
                </a:tc>
                <a:extLst>
                  <a:ext uri="{0D108BD9-81ED-4DB2-BD59-A6C34878D82A}">
                    <a16:rowId xmlns:a16="http://schemas.microsoft.com/office/drawing/2014/main" val="51788179"/>
                  </a:ext>
                </a:extLst>
              </a:tr>
              <a:tr h="238300">
                <a:tc>
                  <a:txBody>
                    <a:bodyPr/>
                    <a:lstStyle/>
                    <a:p>
                      <a:pPr algn="l" fontAlgn="b"/>
                      <a:r>
                        <a:rPr lang="en-US" sz="900" b="0" i="0" u="none" strike="noStrike" dirty="0">
                          <a:solidFill>
                            <a:srgbClr val="000000"/>
                          </a:solidFill>
                          <a:effectLst/>
                          <a:latin typeface="+mn-lt"/>
                        </a:rPr>
                        <a:t>Hydraulic fluid</a:t>
                      </a:r>
                    </a:p>
                  </a:txBody>
                  <a:tcPr marL="45720" marR="45720" anchor="ctr"/>
                </a:tc>
                <a:tc>
                  <a:txBody>
                    <a:bodyPr/>
                    <a:lstStyle/>
                    <a:p>
                      <a:pPr algn="ctr" fontAlgn="b"/>
                      <a:r>
                        <a:rPr lang="en-US" sz="900" b="0" i="0" u="none" strike="noStrike" dirty="0">
                          <a:solidFill>
                            <a:srgbClr val="000000"/>
                          </a:solidFill>
                          <a:effectLst/>
                          <a:latin typeface="+mn-lt"/>
                        </a:rPr>
                        <a:t>92.8</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95.2</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7.9</a:t>
                      </a:r>
                    </a:p>
                  </a:txBody>
                  <a:tcPr marL="9525" marR="9525" marT="9525" marB="0" anchor="ctr"/>
                </a:tc>
                <a:tc>
                  <a:txBody>
                    <a:bodyPr/>
                    <a:lstStyle/>
                    <a:p>
                      <a:pPr algn="ctr"/>
                      <a:r>
                        <a:rPr lang="en-US" sz="900" b="0" dirty="0">
                          <a:solidFill>
                            <a:schemeClr val="tx1"/>
                          </a:solidFill>
                          <a:latin typeface="+mn-lt"/>
                        </a:rPr>
                        <a:t>7.8</a:t>
                      </a:r>
                    </a:p>
                  </a:txBody>
                  <a:tcPr marL="45720" marR="45720" anchor="ctr"/>
                </a:tc>
                <a:extLst>
                  <a:ext uri="{0D108BD9-81ED-4DB2-BD59-A6C34878D82A}">
                    <a16:rowId xmlns:a16="http://schemas.microsoft.com/office/drawing/2014/main" val="1640954900"/>
                  </a:ext>
                </a:extLst>
              </a:tr>
              <a:tr h="238300">
                <a:tc>
                  <a:txBody>
                    <a:bodyPr/>
                    <a:lstStyle/>
                    <a:p>
                      <a:pPr algn="l" fontAlgn="b"/>
                      <a:r>
                        <a:rPr lang="en-US" sz="900" b="0" i="0" u="none" strike="noStrike" dirty="0">
                          <a:solidFill>
                            <a:srgbClr val="000000"/>
                          </a:solidFill>
                          <a:effectLst/>
                          <a:latin typeface="+mn-lt"/>
                        </a:rPr>
                        <a:t>Industrial engine oil</a:t>
                      </a:r>
                    </a:p>
                  </a:txBody>
                  <a:tcPr marL="45720" marR="45720" anchor="ctr"/>
                </a:tc>
                <a:tc>
                  <a:txBody>
                    <a:bodyPr/>
                    <a:lstStyle/>
                    <a:p>
                      <a:pPr algn="ctr" fontAlgn="b"/>
                      <a:r>
                        <a:rPr lang="en-US" sz="900" b="0" i="0" u="none" strike="noStrike" dirty="0">
                          <a:solidFill>
                            <a:srgbClr val="000000"/>
                          </a:solidFill>
                          <a:effectLst/>
                          <a:latin typeface="+mn-lt"/>
                        </a:rPr>
                        <a:t>44.6</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45.8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3.8</a:t>
                      </a:r>
                    </a:p>
                  </a:txBody>
                  <a:tcPr marL="9525" marR="9525" marT="9525" marB="0" anchor="ctr"/>
                </a:tc>
                <a:tc>
                  <a:txBody>
                    <a:bodyPr/>
                    <a:lstStyle/>
                    <a:p>
                      <a:pPr algn="ctr"/>
                      <a:r>
                        <a:rPr lang="en-US" sz="900" b="0" dirty="0">
                          <a:solidFill>
                            <a:schemeClr val="tx1"/>
                          </a:solidFill>
                          <a:latin typeface="+mn-lt"/>
                        </a:rPr>
                        <a:t>3.8</a:t>
                      </a:r>
                    </a:p>
                  </a:txBody>
                  <a:tcPr marL="45720" marR="45720" anchor="ctr"/>
                </a:tc>
                <a:extLst>
                  <a:ext uri="{0D108BD9-81ED-4DB2-BD59-A6C34878D82A}">
                    <a16:rowId xmlns:a16="http://schemas.microsoft.com/office/drawing/2014/main" val="3927411414"/>
                  </a:ext>
                </a:extLst>
              </a:tr>
              <a:tr h="238300">
                <a:tc>
                  <a:txBody>
                    <a:bodyPr/>
                    <a:lstStyle/>
                    <a:p>
                      <a:pPr algn="l" fontAlgn="b"/>
                      <a:r>
                        <a:rPr lang="en-US" sz="900" b="0" i="0" u="none" strike="noStrike" dirty="0">
                          <a:solidFill>
                            <a:srgbClr val="000000"/>
                          </a:solidFill>
                          <a:effectLst/>
                          <a:latin typeface="+mn-lt"/>
                        </a:rPr>
                        <a:t>MWF</a:t>
                      </a:r>
                    </a:p>
                  </a:txBody>
                  <a:tcPr marL="45720" marR="45720" anchor="ctr"/>
                </a:tc>
                <a:tc>
                  <a:txBody>
                    <a:bodyPr/>
                    <a:lstStyle/>
                    <a:p>
                      <a:pPr algn="ctr" fontAlgn="b"/>
                      <a:r>
                        <a:rPr lang="en-US" sz="900" b="0" i="0" u="none" strike="noStrike" dirty="0">
                          <a:solidFill>
                            <a:srgbClr val="000000"/>
                          </a:solidFill>
                          <a:effectLst/>
                          <a:latin typeface="+mn-lt"/>
                        </a:rPr>
                        <a:t>34.2</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35.1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2.9</a:t>
                      </a:r>
                    </a:p>
                  </a:txBody>
                  <a:tcPr marL="9525" marR="9525" marT="9525" marB="0" anchor="ctr"/>
                </a:tc>
                <a:tc>
                  <a:txBody>
                    <a:bodyPr/>
                    <a:lstStyle/>
                    <a:p>
                      <a:pPr algn="ctr"/>
                      <a:r>
                        <a:rPr lang="en-US" sz="900" b="0" dirty="0">
                          <a:solidFill>
                            <a:schemeClr val="tx1"/>
                          </a:solidFill>
                          <a:latin typeface="+mn-lt"/>
                        </a:rPr>
                        <a:t>2.9</a:t>
                      </a:r>
                    </a:p>
                  </a:txBody>
                  <a:tcPr marL="45720" marR="45720" anchor="ctr"/>
                </a:tc>
                <a:extLst>
                  <a:ext uri="{0D108BD9-81ED-4DB2-BD59-A6C34878D82A}">
                    <a16:rowId xmlns:a16="http://schemas.microsoft.com/office/drawing/2014/main" val="2014577837"/>
                  </a:ext>
                </a:extLst>
              </a:tr>
              <a:tr h="238300">
                <a:tc>
                  <a:txBody>
                    <a:bodyPr/>
                    <a:lstStyle/>
                    <a:p>
                      <a:pPr algn="l" fontAlgn="ctr"/>
                      <a:r>
                        <a:rPr lang="en-US" sz="900" b="0" i="0" u="none" strike="noStrike" dirty="0">
                          <a:solidFill>
                            <a:srgbClr val="000000"/>
                          </a:solidFill>
                          <a:effectLst/>
                          <a:latin typeface="+mn-lt"/>
                          <a:ea typeface="等线" panose="02010600030101010101" pitchFamily="2" charset="-122"/>
                        </a:rPr>
                        <a:t>All other</a:t>
                      </a:r>
                      <a:r>
                        <a:rPr lang="en-US" altLang="zh-CN" sz="900" b="0" i="0" u="none" strike="noStrike" dirty="0">
                          <a:solidFill>
                            <a:srgbClr val="000000"/>
                          </a:solidFill>
                          <a:effectLst/>
                          <a:latin typeface="+mn-lt"/>
                          <a:ea typeface="等线" panose="02010600030101010101" pitchFamily="2" charset="-122"/>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170.1</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175.6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14.4</a:t>
                      </a:r>
                    </a:p>
                  </a:txBody>
                  <a:tcPr marL="9525" marR="9525" marT="9525" marB="0" anchor="ctr"/>
                </a:tc>
                <a:tc>
                  <a:txBody>
                    <a:bodyPr/>
                    <a:lstStyle/>
                    <a:p>
                      <a:pPr algn="ctr"/>
                      <a:r>
                        <a:rPr lang="en-US" sz="900" b="0" dirty="0">
                          <a:solidFill>
                            <a:schemeClr val="tx1"/>
                          </a:solidFill>
                          <a:latin typeface="+mn-lt"/>
                        </a:rPr>
                        <a:t>14.45</a:t>
                      </a:r>
                    </a:p>
                  </a:txBody>
                  <a:tcPr marL="45720" marR="45720" anchor="ctr"/>
                </a:tc>
                <a:extLst>
                  <a:ext uri="{0D108BD9-81ED-4DB2-BD59-A6C34878D82A}">
                    <a16:rowId xmlns:a16="http://schemas.microsoft.com/office/drawing/2014/main" val="1604700446"/>
                  </a:ext>
                </a:extLst>
              </a:tr>
              <a:tr h="238300">
                <a:tc>
                  <a:txBody>
                    <a:bodyPr/>
                    <a:lstStyle/>
                    <a:p>
                      <a:pPr algn="l" fontAlgn="ctr"/>
                      <a:r>
                        <a:rPr lang="en-US" sz="900" b="1" i="0" u="none" strike="noStrike" dirty="0">
                          <a:solidFill>
                            <a:srgbClr val="000000"/>
                          </a:solidFill>
                          <a:effectLst/>
                          <a:latin typeface="+mn-lt"/>
                          <a:ea typeface="等线" panose="02010600030101010101" pitchFamily="2" charset="-122"/>
                        </a:rPr>
                        <a:t>Total</a:t>
                      </a:r>
                    </a:p>
                  </a:txBody>
                  <a:tcPr marL="45720" marR="4572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1,179.5</a:t>
                      </a:r>
                    </a:p>
                  </a:txBody>
                  <a:tcPr marL="9525" marR="9525" marT="9525" marB="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1,216.6</a:t>
                      </a:r>
                    </a:p>
                  </a:txBody>
                  <a:tcPr marL="9525" marR="9525" marT="9525" marB="0" anchor="ctr"/>
                </a:tc>
                <a:tc>
                  <a:txBody>
                    <a:bodyPr/>
                    <a:lstStyle/>
                    <a:p>
                      <a:pPr algn="ctr"/>
                      <a:r>
                        <a:rPr lang="en-US" sz="900" b="1" dirty="0">
                          <a:solidFill>
                            <a:schemeClr val="tx1"/>
                          </a:solidFill>
                          <a:latin typeface="+mn-lt"/>
                        </a:rPr>
                        <a:t>100.0</a:t>
                      </a:r>
                    </a:p>
                  </a:txBody>
                  <a:tcPr marL="45720" marR="45720" anchor="ctr"/>
                </a:tc>
                <a:tc>
                  <a:txBody>
                    <a:bodyPr/>
                    <a:lstStyle/>
                    <a:p>
                      <a:pPr algn="ctr"/>
                      <a:r>
                        <a:rPr lang="en-US" sz="900" b="1" dirty="0">
                          <a:solidFill>
                            <a:schemeClr val="tx1"/>
                          </a:solidFill>
                          <a:latin typeface="+mn-lt"/>
                        </a:rPr>
                        <a:t>100.0</a:t>
                      </a:r>
                    </a:p>
                  </a:txBody>
                  <a:tcPr marL="45720" marR="45720" anchor="ctr"/>
                </a:tc>
                <a:extLst>
                  <a:ext uri="{0D108BD9-81ED-4DB2-BD59-A6C34878D82A}">
                    <a16:rowId xmlns:a16="http://schemas.microsoft.com/office/drawing/2014/main" val="3172625650"/>
                  </a:ext>
                </a:extLst>
              </a:tr>
              <a:tr h="238300">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Includes ATF, compressor oil, ref</a:t>
                      </a:r>
                      <a:r>
                        <a:rPr lang="en-US" altLang="zh-CN" sz="900" b="0" dirty="0">
                          <a:latin typeface="+mn-lt"/>
                        </a:rPr>
                        <a:t>rigeration oil, and turbine oil, among others.</a:t>
                      </a:r>
                      <a:endParaRPr lang="en-US" sz="900" b="0" i="0" u="none" strike="noStrike" dirty="0">
                        <a:solidFill>
                          <a:srgbClr val="000000"/>
                        </a:solidFill>
                        <a:effectLst/>
                        <a:latin typeface="+mn-lt"/>
                        <a:ea typeface="等线" panose="02010600030101010101" pitchFamily="2" charset="-122"/>
                      </a:endParaRPr>
                    </a:p>
                  </a:txBody>
                  <a:tcPr marL="45720" marR="4572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r"/>
                      <a:endParaRPr lang="en-US" sz="1000" b="1" dirty="0">
                        <a:solidFill>
                          <a:schemeClr val="tx1"/>
                        </a:solidFill>
                        <a:latin typeface="+mn-lt"/>
                      </a:endParaRPr>
                    </a:p>
                  </a:txBody>
                  <a:tcPr marL="45720" marR="45720" anchor="ctr"/>
                </a:tc>
                <a:tc hMerge="1">
                  <a:txBody>
                    <a:bodyPr/>
                    <a:lstStyle/>
                    <a:p>
                      <a:endParaRPr lang="en-US" sz="1000" b="1" dirty="0">
                        <a:solidFill>
                          <a:schemeClr val="tx1"/>
                        </a:solidFill>
                        <a:latin typeface="+mn-lt"/>
                      </a:endParaRPr>
                    </a:p>
                  </a:txBody>
                  <a:tcPr marL="45720" marR="45720" anchor="ctr"/>
                </a:tc>
                <a:extLst>
                  <a:ext uri="{0D108BD9-81ED-4DB2-BD59-A6C34878D82A}">
                    <a16:rowId xmlns:a16="http://schemas.microsoft.com/office/drawing/2014/main" val="3690909006"/>
                  </a:ext>
                </a:extLst>
              </a:tr>
            </a:tbl>
          </a:graphicData>
        </a:graphic>
      </p:graphicFrame>
      <p:sp>
        <p:nvSpPr>
          <p:cNvPr id="9" name="文本框 9">
            <a:extLst>
              <a:ext uri="{FF2B5EF4-FFF2-40B4-BE49-F238E27FC236}">
                <a16:creationId xmlns:a16="http://schemas.microsoft.com/office/drawing/2014/main" id="{E95D907E-3E7E-4458-A9FD-DDE28BD715FC}"/>
              </a:ext>
            </a:extLst>
          </p:cNvPr>
          <p:cNvSpPr txBox="1"/>
          <p:nvPr/>
        </p:nvSpPr>
        <p:spPr>
          <a:xfrm>
            <a:off x="6269116" y="3897948"/>
            <a:ext cx="5149254" cy="369332"/>
          </a:xfrm>
          <a:prstGeom prst="rect">
            <a:avLst/>
          </a:prstGeom>
          <a:noFill/>
        </p:spPr>
        <p:txBody>
          <a:bodyPr wrap="square">
            <a:spAutoFit/>
          </a:bodyPr>
          <a:lstStyle/>
          <a:p>
            <a:r>
              <a:rPr lang="en-US" altLang="zh-CN" sz="900" dirty="0"/>
              <a:t>a- Generation rates are same for 2020 and 2021. Therefore, only one bar chart is shown.</a:t>
            </a:r>
          </a:p>
          <a:p>
            <a:r>
              <a:rPr lang="en-US" altLang="zh-CN" sz="900" dirty="0"/>
              <a:t>b- Includes ATF, compressor oil, ref</a:t>
            </a:r>
            <a:r>
              <a:rPr lang="en-US" altLang="zh-CN" sz="900" b="0" dirty="0"/>
              <a:t>rigeration oil, turbine oil, among others.</a:t>
            </a:r>
            <a:endParaRPr lang="en-US" altLang="zh-CN" sz="900" dirty="0"/>
          </a:p>
        </p:txBody>
      </p:sp>
      <p:grpSp>
        <p:nvGrpSpPr>
          <p:cNvPr id="8" name="Group 7">
            <a:extLst>
              <a:ext uri="{FF2B5EF4-FFF2-40B4-BE49-F238E27FC236}">
                <a16:creationId xmlns:a16="http://schemas.microsoft.com/office/drawing/2014/main" id="{E39F6235-4A83-43C3-BD2D-DEAF6EE61A48}"/>
              </a:ext>
            </a:extLst>
          </p:cNvPr>
          <p:cNvGrpSpPr/>
          <p:nvPr/>
        </p:nvGrpSpPr>
        <p:grpSpPr>
          <a:xfrm>
            <a:off x="10675250" y="6319001"/>
            <a:ext cx="1090782" cy="246221"/>
            <a:chOff x="10831993" y="6206610"/>
            <a:chExt cx="1090782" cy="246221"/>
          </a:xfrm>
        </p:grpSpPr>
        <p:sp>
          <p:nvSpPr>
            <p:cNvPr id="10" name="Freeform: Shape 9">
              <a:extLst>
                <a:ext uri="{FF2B5EF4-FFF2-40B4-BE49-F238E27FC236}">
                  <a16:creationId xmlns:a16="http://schemas.microsoft.com/office/drawing/2014/main" id="{E5519895-66B1-41A3-A0C9-D6A7F8D6664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C722306C-FB7B-4E30-939F-8A6A0FEE5D5B}"/>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13743051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8BDA9-E02B-46E9-B0B4-C3AF4BE512FF}"/>
              </a:ext>
            </a:extLst>
          </p:cNvPr>
          <p:cNvSpPr>
            <a:spLocks noGrp="1"/>
          </p:cNvSpPr>
          <p:nvPr>
            <p:ph type="title"/>
          </p:nvPr>
        </p:nvSpPr>
        <p:spPr/>
        <p:txBody>
          <a:bodyPr/>
          <a:lstStyle/>
          <a:p>
            <a:r>
              <a:rPr lang="en-US" dirty="0"/>
              <a:t>Used Oil Generation </a:t>
            </a:r>
          </a:p>
        </p:txBody>
      </p:sp>
      <p:sp>
        <p:nvSpPr>
          <p:cNvPr id="3" name="Content Placeholder 2">
            <a:extLst>
              <a:ext uri="{FF2B5EF4-FFF2-40B4-BE49-F238E27FC236}">
                <a16:creationId xmlns:a16="http://schemas.microsoft.com/office/drawing/2014/main" id="{3AC6BFD1-914C-43CE-BF2B-F6B293D7D8A2}"/>
              </a:ext>
            </a:extLst>
          </p:cNvPr>
          <p:cNvSpPr>
            <a:spLocks noGrp="1"/>
          </p:cNvSpPr>
          <p:nvPr>
            <p:ph sz="quarter" idx="16"/>
          </p:nvPr>
        </p:nvSpPr>
        <p:spPr>
          <a:xfrm>
            <a:off x="569394" y="992527"/>
            <a:ext cx="5182475" cy="4428776"/>
          </a:xfrm>
        </p:spPr>
        <p:txBody>
          <a:body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2020, the domestic sales of automotive lubricants declined by around 10%.</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2020, automotive sales volume was significantly impacted by the outbreak of the COVID-19 coupled with increased pricing of vehicle due to the transition from Bharat Stage IV (BS-IV) to BS-VI emissions norms in the automotive industry. This has resulted in the decline in the demand for lubricants in the automotive industry and consequently, negatively impacted used oil generation from the new vehicles. Moreover, delay in the servicing and maintenance work of vehicle due to closure of service centers and limited use of vehicle by consumers as most of them are working from home has impacted the used oil generation volume in 2020.</a:t>
            </a:r>
          </a:p>
          <a:p>
            <a:r>
              <a:rPr lang="en-US" dirty="0"/>
              <a:t>The used oil generation rate is more than 75.0% in the automotive segment. </a:t>
            </a:r>
            <a:r>
              <a:rPr lang="en-US" dirty="0">
                <a:latin typeface="Lucida Sans" panose="020B0602030504020204" pitchFamily="34" charset="0"/>
              </a:rPr>
              <a:t>HDMO accounted for 23.4% of total used oil generation in the country</a:t>
            </a:r>
            <a:r>
              <a:rPr lang="en-US" dirty="0"/>
              <a:t> in 2020.</a:t>
            </a:r>
          </a:p>
          <a:p>
            <a:pPr lvl="1"/>
            <a:r>
              <a:rPr lang="en-US" dirty="0">
                <a:latin typeface="Lucida Sans" panose="020B0602030504020204" pitchFamily="34" charset="0"/>
              </a:rPr>
              <a:t>Despite the decline in sales of commercial vehicles in 2020 due to the COVID-19 pandemic, used oil generation from the commercial segment remained stable, supported by a boom in the logistic sector due to growth in e-commerce.</a:t>
            </a:r>
          </a:p>
          <a:p>
            <a:pPr lvl="1"/>
            <a:r>
              <a:rPr lang="en-US" dirty="0"/>
              <a:t>In 2020, t</a:t>
            </a:r>
            <a:r>
              <a:rPr lang="en-US" dirty="0">
                <a:latin typeface="Lucida Sans" panose="020B0602030504020204" pitchFamily="34" charset="0"/>
              </a:rPr>
              <a:t>he large number of trucks and commercial vehicles (except those used in public transport) were operating during the pandemic for transportation of goods, medical equipment, and food supply.</a:t>
            </a:r>
            <a:endParaRPr lang="en-US" dirty="0"/>
          </a:p>
          <a:p>
            <a:pPr lvl="1"/>
            <a:r>
              <a:rPr lang="en-US" dirty="0"/>
              <a:t>However, used oil generation volume remained low during lockdown as workshops and garages were closed but used oil generation for the rest of the year remained normal.</a:t>
            </a:r>
          </a:p>
        </p:txBody>
      </p:sp>
      <p:sp>
        <p:nvSpPr>
          <p:cNvPr id="4" name="Content Placeholder 3">
            <a:extLst>
              <a:ext uri="{FF2B5EF4-FFF2-40B4-BE49-F238E27FC236}">
                <a16:creationId xmlns:a16="http://schemas.microsoft.com/office/drawing/2014/main" id="{122E78E5-27AA-4C7A-9B93-C345C3D9CEC0}"/>
              </a:ext>
            </a:extLst>
          </p:cNvPr>
          <p:cNvSpPr>
            <a:spLocks noGrp="1"/>
          </p:cNvSpPr>
          <p:nvPr>
            <p:ph sz="quarter" idx="17"/>
          </p:nvPr>
        </p:nvSpPr>
        <p:spPr>
          <a:xfrm>
            <a:off x="6364246" y="992527"/>
            <a:ext cx="5184648" cy="5052024"/>
          </a:xfrm>
        </p:spPr>
        <p:txBody>
          <a:bodyPr/>
          <a:lstStyle/>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commercial segment also witnessed growth in THF demand due to strong growth in tractor production in the country in 2020. Moreover, strong agriculture produce supporting more tractor usage and subsequently more service and oil change activities in the tractor segment significantly contributed to growth in the THF demand. It should be noted that agriculture activities were considered essential and were exempted from lockdown. </a:t>
            </a:r>
          </a:p>
          <a:p>
            <a:r>
              <a:rPr lang="en-US" dirty="0">
                <a:latin typeface="Lucida Sans" panose="020B0602030504020204" pitchFamily="34" charset="0"/>
              </a:rPr>
              <a:t>During the lockdown period in 2020, most of the non-essential manufacturing industries were shut down and others were operating at very low output. This led to the reduced demand for industrial lubricants in 2020 and consequently, the generation of used oil also declined in 2020. </a:t>
            </a:r>
            <a:endParaRPr lang="en-US" dirty="0"/>
          </a:p>
          <a:p>
            <a:r>
              <a:rPr lang="en-US" dirty="0"/>
              <a:t>However, the recovery was fast post lockdown in the second half of 2020, which helped the industry in achieving pre-COVID product manufacturing index for 2020.</a:t>
            </a:r>
          </a:p>
          <a:p>
            <a:r>
              <a:rPr lang="en-US" dirty="0"/>
              <a:t>In the industrial sector, used oil is generated through factories. </a:t>
            </a:r>
          </a:p>
          <a:p>
            <a:pPr lvl="1"/>
            <a:r>
              <a:rPr lang="en-US" dirty="0"/>
              <a:t>Hydraulic fluids, turbine and circulating oils, industrial engine oils, and other industrial oils are the major used oil sources as they are consumed by manufacturing sector.</a:t>
            </a:r>
          </a:p>
          <a:p>
            <a:r>
              <a:rPr lang="en-US" dirty="0"/>
              <a:t>Industrial oils have a used oil generation rate lower than automotive lubricants as companies try to reclaim as much lubricant as possible.</a:t>
            </a:r>
          </a:p>
          <a:p>
            <a:pPr lvl="1"/>
            <a:r>
              <a:rPr lang="en-US" dirty="0"/>
              <a:t>In industries, losses are observed due to the usage of oil until extinction and leakages. </a:t>
            </a:r>
          </a:p>
          <a:p>
            <a:pPr lvl="1"/>
            <a:r>
              <a:rPr lang="en-US" dirty="0"/>
              <a:t>General industrial fluids such as hydraulic fluids have an estimated used oil generation rate of 70%. </a:t>
            </a:r>
          </a:p>
          <a:p>
            <a:pPr lvl="1"/>
            <a:r>
              <a:rPr lang="en-US" dirty="0"/>
              <a:t>Industrial fluids like metalworking fluids and greases generate small volume of used oil as they are usually used until extinction. </a:t>
            </a:r>
          </a:p>
        </p:txBody>
      </p:sp>
    </p:spTree>
    <p:extLst>
      <p:ext uri="{BB962C8B-B14F-4D97-AF65-F5344CB8AC3E}">
        <p14:creationId xmlns:p14="http://schemas.microsoft.com/office/powerpoint/2010/main" val="40349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Brazil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932452"/>
          <a:ext cx="10900800" cy="4993096"/>
        </p:xfrm>
        <a:graphic>
          <a:graphicData uri="http://schemas.openxmlformats.org/drawingml/2006/table">
            <a:tbl>
              <a:tblPr firstRow="1">
                <a:tableStyleId>{5C22544A-7EE6-4342-B048-85BDC9FD1C3A}</a:tableStyleId>
              </a:tblPr>
              <a:tblGrid>
                <a:gridCol w="2725200">
                  <a:extLst>
                    <a:ext uri="{9D8B030D-6E8A-4147-A177-3AD203B41FA5}">
                      <a16:colId xmlns:a16="http://schemas.microsoft.com/office/drawing/2014/main" val="3179253707"/>
                    </a:ext>
                  </a:extLst>
                </a:gridCol>
                <a:gridCol w="2725200">
                  <a:extLst>
                    <a:ext uri="{9D8B030D-6E8A-4147-A177-3AD203B41FA5}">
                      <a16:colId xmlns:a16="http://schemas.microsoft.com/office/drawing/2014/main" val="1357552302"/>
                    </a:ext>
                  </a:extLst>
                </a:gridCol>
                <a:gridCol w="5450400">
                  <a:extLst>
                    <a:ext uri="{9D8B030D-6E8A-4147-A177-3AD203B41FA5}">
                      <a16:colId xmlns:a16="http://schemas.microsoft.com/office/drawing/2014/main" val="2331960324"/>
                    </a:ext>
                  </a:extLst>
                </a:gridCol>
              </a:tblGrid>
              <a:tr h="292608">
                <a:tc gridSpan="3">
                  <a:txBody>
                    <a:bodyPr/>
                    <a:lstStyle/>
                    <a:p>
                      <a:pPr>
                        <a:spcAft>
                          <a:spcPts val="400"/>
                        </a:spcAft>
                      </a:pPr>
                      <a:r>
                        <a:rPr lang="en-US" sz="900"/>
                        <a:t>SUMMARY OF REGULATIONS</a:t>
                      </a:r>
                      <a:endParaRPr lang="en-US"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pPr>
                        <a:spcAft>
                          <a:spcPts val="400"/>
                        </a:spcAft>
                      </a:pPr>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pPr>
                        <a:spcAft>
                          <a:spcPts val="400"/>
                        </a:spcAft>
                      </a:pPr>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algn="l" fontAlgn="ctr">
                        <a:spcAft>
                          <a:spcPts val="400"/>
                        </a:spcAft>
                      </a:pPr>
                      <a:r>
                        <a:rPr lang="en-US" sz="900" u="none" strike="noStrike">
                          <a:effectLst/>
                        </a:rPr>
                        <a:t>8. Do any requirements/legislation exist around different types of used oil?</a:t>
                      </a:r>
                      <a:endParaRPr lang="en-GB" sz="900" b="0" i="0" u="none" strike="noStrike">
                        <a:effectLst/>
                        <a:latin typeface="+mn-lt"/>
                      </a:endParaRPr>
                    </a:p>
                  </a:txBody>
                  <a:tcPr marL="108000" marR="36000" marT="36000" marB="36000" anchor="ctr"/>
                </a:tc>
                <a:tc hMerge="1">
                  <a:txBody>
                    <a:bodyPr/>
                    <a:lstStyle/>
                    <a:p>
                      <a:pPr algn="l" fontAlgn="ctr"/>
                      <a:endParaRPr lang="en-GB" sz="900" b="0" i="0" u="none" strike="noStrike">
                        <a:effectLst/>
                        <a:latin typeface="+mn-lt"/>
                      </a:endParaRPr>
                    </a:p>
                  </a:txBody>
                  <a:tcPr marL="108000" marR="36000" marT="36000" marB="36000" anchor="ctr"/>
                </a:tc>
                <a:tc>
                  <a:txBody>
                    <a:bodyPr/>
                    <a:lstStyle/>
                    <a:p>
                      <a:pPr>
                        <a:spcAft>
                          <a:spcPts val="400"/>
                        </a:spcAft>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2473365644"/>
                  </a:ext>
                </a:extLst>
              </a:tr>
              <a:tr h="292608">
                <a:tc gridSpan="2">
                  <a:txBody>
                    <a:bodyPr/>
                    <a:lstStyle/>
                    <a:p>
                      <a:pPr algn="l" fontAlgn="ctr">
                        <a:spcAft>
                          <a:spcPts val="400"/>
                        </a:spcAft>
                      </a:pP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hMerge="1">
                  <a:txBody>
                    <a:bodyPr/>
                    <a:lstStyle/>
                    <a:p>
                      <a:pPr algn="l" fontAlgn="ctr"/>
                      <a:endParaRPr lang="en-GB" sz="900" b="0" i="0" u="none" strike="noStrike">
                        <a:effectLst/>
                        <a:latin typeface="+mn-lt"/>
                      </a:endParaRPr>
                    </a:p>
                  </a:txBody>
                  <a:tcPr marL="108000" marR="36000" marT="36000" marB="36000" anchor="ctr"/>
                </a:tc>
                <a:tc>
                  <a:txBody>
                    <a:bodyPr/>
                    <a:lstStyle/>
                    <a:p>
                      <a:pPr>
                        <a:spcAft>
                          <a:spcPts val="400"/>
                        </a:spcAft>
                      </a:pPr>
                      <a:r>
                        <a:rPr lang="en-US" sz="900">
                          <a:solidFill>
                            <a:schemeClr val="tx1"/>
                          </a:solidFill>
                        </a:rPr>
                        <a:t>Both exports and</a:t>
                      </a:r>
                      <a:r>
                        <a:rPr lang="en-US" sz="900" baseline="0">
                          <a:solidFill>
                            <a:schemeClr val="tx1"/>
                          </a:solidFill>
                        </a:rPr>
                        <a:t> i</a:t>
                      </a:r>
                      <a:r>
                        <a:rPr lang="en-US" sz="900">
                          <a:solidFill>
                            <a:schemeClr val="tx1"/>
                          </a:solidFill>
                        </a:rPr>
                        <a:t>mports</a:t>
                      </a:r>
                      <a:r>
                        <a:rPr lang="en-US" sz="900" baseline="0">
                          <a:solidFill>
                            <a:schemeClr val="tx1"/>
                          </a:solidFill>
                        </a:rPr>
                        <a:t> of used oils are not authorized.</a:t>
                      </a:r>
                      <a:endParaRPr lang="en-US" sz="900">
                        <a:solidFill>
                          <a:schemeClr val="tx1"/>
                        </a:solidFill>
                        <a:latin typeface="+mn-lt"/>
                      </a:endParaRPr>
                    </a:p>
                  </a:txBody>
                  <a:tcPr marL="45720" marR="45720" anchor="ctr"/>
                </a:tc>
                <a:extLst>
                  <a:ext uri="{0D108BD9-81ED-4DB2-BD59-A6C34878D82A}">
                    <a16:rowId xmlns:a16="http://schemas.microsoft.com/office/drawing/2014/main" val="3777531757"/>
                  </a:ext>
                </a:extLst>
              </a:tr>
              <a:tr h="292608">
                <a:tc gridSpan="2">
                  <a:txBody>
                    <a:bodyPr/>
                    <a:lstStyle/>
                    <a:p>
                      <a:pPr algn="l" fontAlgn="ctr">
                        <a:spcAft>
                          <a:spcPts val="400"/>
                        </a:spcAft>
                      </a:pP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hMerge="1">
                  <a:txBody>
                    <a:bodyPr/>
                    <a:lstStyle/>
                    <a:p>
                      <a:pPr algn="l" fontAlgn="ct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Brazilian</a:t>
                      </a:r>
                      <a:r>
                        <a:rPr lang="en-US" sz="900" baseline="0">
                          <a:solidFill>
                            <a:schemeClr val="tx1"/>
                          </a:solidFill>
                        </a:rPr>
                        <a:t> l</a:t>
                      </a:r>
                      <a:r>
                        <a:rPr lang="en-US" sz="900">
                          <a:solidFill>
                            <a:schemeClr val="tx1"/>
                          </a:solidFill>
                        </a:rPr>
                        <a:t>egislation predicts that all used oil collected must be recycled/re-refined.</a:t>
                      </a:r>
                      <a:endParaRPr lang="en-US" sz="900">
                        <a:solidFill>
                          <a:schemeClr val="tx1"/>
                        </a:solidFill>
                        <a:latin typeface="+mn-lt"/>
                      </a:endParaRPr>
                    </a:p>
                  </a:txBody>
                  <a:tcPr marL="45720" marR="45720" anchor="ctr"/>
                </a:tc>
                <a:extLst>
                  <a:ext uri="{0D108BD9-81ED-4DB2-BD59-A6C34878D82A}">
                    <a16:rowId xmlns:a16="http://schemas.microsoft.com/office/drawing/2014/main" val="3943027375"/>
                  </a:ext>
                </a:extLst>
              </a:tr>
              <a:tr h="292608">
                <a:tc gridSpan="2">
                  <a:txBody>
                    <a:bodyPr/>
                    <a:lstStyle/>
                    <a:p>
                      <a:pPr algn="l" fontAlgn="ctr">
                        <a:spcAft>
                          <a:spcPts val="400"/>
                        </a:spcAft>
                      </a:pP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hMerge="1">
                  <a:txBody>
                    <a:bodyPr/>
                    <a:lstStyle/>
                    <a:p>
                      <a:pPr algn="l" fontAlgn="ctr"/>
                      <a:endParaRPr lang="en-GB" sz="900" b="0" i="0" u="none" strike="noStrike">
                        <a:effectLst/>
                        <a:latin typeface="+mn-lt"/>
                      </a:endParaRPr>
                    </a:p>
                  </a:txBody>
                  <a:tcPr marL="108000" marR="36000" marT="36000" marB="36000" anchor="ctr"/>
                </a:tc>
                <a:tc>
                  <a:txBody>
                    <a:bodyPr/>
                    <a:lstStyle/>
                    <a:p>
                      <a:pPr>
                        <a:spcAft>
                          <a:spcPts val="400"/>
                        </a:spcAft>
                      </a:pPr>
                      <a:r>
                        <a:rPr lang="en-US" sz="900">
                          <a:solidFill>
                            <a:schemeClr val="tx1"/>
                          </a:solidFill>
                        </a:rPr>
                        <a:t>The</a:t>
                      </a:r>
                      <a:r>
                        <a:rPr lang="en-US" sz="900" baseline="0">
                          <a:solidFill>
                            <a:schemeClr val="tx1"/>
                          </a:solidFill>
                        </a:rPr>
                        <a:t>re is no obligation, but as Brazilian market is a large importer re-refined basestocks are important in the overall supply for lubricants market.</a:t>
                      </a:r>
                      <a:endParaRPr lang="en-US" sz="900">
                        <a:solidFill>
                          <a:schemeClr val="tx1"/>
                        </a:solidFill>
                        <a:latin typeface="+mn-lt"/>
                      </a:endParaRPr>
                    </a:p>
                  </a:txBody>
                  <a:tcPr marL="45720" marR="45720" anchor="ctr"/>
                </a:tc>
                <a:extLst>
                  <a:ext uri="{0D108BD9-81ED-4DB2-BD59-A6C34878D82A}">
                    <a16:rowId xmlns:a16="http://schemas.microsoft.com/office/drawing/2014/main" val="2497631550"/>
                  </a:ext>
                </a:extLst>
              </a:tr>
              <a:tr h="292608">
                <a:tc gridSpan="2">
                  <a:txBody>
                    <a:bodyPr/>
                    <a:lstStyle/>
                    <a:p>
                      <a:pPr marL="0" marR="0" lvl="0" indent="0" algn="l" defTabSz="914400" rtl="0" eaLnBrk="1" fontAlgn="ctr" latinLnBrk="0" hangingPunct="1">
                        <a:lnSpc>
                          <a:spcPct val="100000"/>
                        </a:lnSpc>
                        <a:spcBef>
                          <a:spcPts val="0"/>
                        </a:spcBef>
                        <a:spcAft>
                          <a:spcPts val="40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spcAft>
                          <a:spcPts val="400"/>
                        </a:spcAft>
                      </a:pPr>
                      <a:r>
                        <a:rPr lang="en-US" sz="900">
                          <a:solidFill>
                            <a:schemeClr val="tx1"/>
                          </a:solidFill>
                        </a:rPr>
                        <a:t>All these end-uses are considered</a:t>
                      </a:r>
                      <a:r>
                        <a:rPr lang="en-US" sz="900" baseline="0">
                          <a:solidFill>
                            <a:schemeClr val="tx1"/>
                          </a:solidFill>
                        </a:rPr>
                        <a:t> illegal.</a:t>
                      </a:r>
                      <a:endParaRPr lang="en-US" sz="900">
                        <a:solidFill>
                          <a:schemeClr val="tx1"/>
                        </a:solidFill>
                        <a:latin typeface="+mn-lt"/>
                      </a:endParaRPr>
                    </a:p>
                  </a:txBody>
                  <a:tcPr marL="45720" marR="45720" anchor="ctr"/>
                </a:tc>
                <a:extLst>
                  <a:ext uri="{0D108BD9-81ED-4DB2-BD59-A6C34878D82A}">
                    <a16:rowId xmlns:a16="http://schemas.microsoft.com/office/drawing/2014/main" val="3342278694"/>
                  </a:ext>
                </a:extLst>
              </a:tr>
              <a:tr h="292608">
                <a:tc gridSpan="2">
                  <a:txBody>
                    <a:bodyPr/>
                    <a:lstStyle/>
                    <a:p>
                      <a:pPr marL="0" marR="0" lvl="0" indent="0" algn="l" defTabSz="914400" rtl="0" eaLnBrk="1" fontAlgn="ctr" latinLnBrk="0" hangingPunct="1">
                        <a:lnSpc>
                          <a:spcPct val="100000"/>
                        </a:lnSpc>
                        <a:spcBef>
                          <a:spcPts val="0"/>
                        </a:spcBef>
                        <a:spcAft>
                          <a:spcPts val="40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Both used</a:t>
                      </a:r>
                      <a:r>
                        <a:rPr lang="en-US" sz="900" baseline="0">
                          <a:solidFill>
                            <a:schemeClr val="tx1"/>
                          </a:solidFill>
                        </a:rPr>
                        <a:t> or </a:t>
                      </a:r>
                      <a:r>
                        <a:rPr lang="en-US" sz="900">
                          <a:solidFill>
                            <a:schemeClr val="tx1"/>
                          </a:solidFill>
                        </a:rPr>
                        <a:t>contaminated lubricant</a:t>
                      </a:r>
                      <a:r>
                        <a:rPr lang="en-US" sz="900" baseline="0">
                          <a:solidFill>
                            <a:schemeClr val="tx1"/>
                          </a:solidFill>
                        </a:rPr>
                        <a:t> </a:t>
                      </a:r>
                      <a:r>
                        <a:rPr lang="en-US" sz="900">
                          <a:solidFill>
                            <a:schemeClr val="tx1"/>
                          </a:solidFill>
                        </a:rPr>
                        <a:t>oils can</a:t>
                      </a:r>
                      <a:r>
                        <a:rPr lang="en-US" sz="900" baseline="0">
                          <a:solidFill>
                            <a:schemeClr val="tx1"/>
                          </a:solidFill>
                        </a:rPr>
                        <a:t> not be used as fuel for burning in Brazil.</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400"/>
                        </a:spcAft>
                        <a:buClrTx/>
                        <a:buSzTx/>
                        <a:buFontTx/>
                        <a:buNone/>
                        <a:tabLst/>
                        <a:defRPr/>
                      </a:pPr>
                      <a:r>
                        <a:rPr lang="en-US" sz="900" u="none" strike="noStrike">
                          <a:solidFill>
                            <a:schemeClr val="tx1"/>
                          </a:solidFill>
                          <a:effectLst/>
                        </a:rPr>
                        <a:t>14. Is used oil allowed to be placed in a landfill?</a:t>
                      </a:r>
                      <a:endParaRPr lang="en-GB" sz="900" b="0" i="0" u="none" strike="noStrike">
                        <a:solidFill>
                          <a:schemeClr val="tx1"/>
                        </a:solidFill>
                        <a:effectLst/>
                        <a:latin typeface="+mn-lt"/>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The disposal of used oils in the soil, underground, territorial waters, and sewage and effluents systems is prohibited. </a:t>
                      </a:r>
                      <a:endParaRPr lang="en-US" sz="90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40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There is mandate but not subsidies.</a:t>
                      </a:r>
                      <a:endParaRPr lang="en-US" sz="900">
                        <a:solidFill>
                          <a:schemeClr val="tx1"/>
                        </a:solidFill>
                        <a:latin typeface="+mn-lt"/>
                      </a:endParaRP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40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spcAft>
                          <a:spcPts val="400"/>
                        </a:spcAft>
                      </a:pP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spcAft>
                          <a:spcPts val="400"/>
                        </a:spcAft>
                      </a:pP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spcAft>
                          <a:spcPts val="400"/>
                        </a:spcAft>
                      </a:pP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400"/>
                        </a:spcAft>
                        <a:buClrTx/>
                        <a:buSzTx/>
                        <a:buFontTx/>
                        <a:buNone/>
                        <a:tabLst/>
                        <a:defRPr/>
                      </a:pPr>
                      <a:r>
                        <a:rPr lang="en-GB" sz="900" kern="1200"/>
                        <a:t>17. Are there companies/associations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lang="en-US" sz="900">
                          <a:solidFill>
                            <a:schemeClr val="tx1"/>
                          </a:solidFill>
                        </a:rPr>
                        <a:t>Not for</a:t>
                      </a:r>
                      <a:r>
                        <a:rPr lang="en-US" sz="900" baseline="0">
                          <a:solidFill>
                            <a:schemeClr val="tx1"/>
                          </a:solidFill>
                        </a:rPr>
                        <a:t> used oils but SINDIRREFINO </a:t>
                      </a:r>
                      <a:r>
                        <a:rPr lang="en-US" sz="900"/>
                        <a:t>(National Syndicate of the Mineral Oil Re-refining Industry)</a:t>
                      </a:r>
                    </a:p>
                    <a:p>
                      <a:pPr marL="0" marR="0" lvl="0" indent="0" algn="l" defTabSz="914400" rtl="0" eaLnBrk="1" fontAlgn="auto" latinLnBrk="0" hangingPunct="1">
                        <a:lnSpc>
                          <a:spcPct val="100000"/>
                        </a:lnSpc>
                        <a:spcBef>
                          <a:spcPts val="0"/>
                        </a:spcBef>
                        <a:spcAft>
                          <a:spcPts val="400"/>
                        </a:spcAft>
                        <a:buClrTx/>
                        <a:buSzTx/>
                        <a:buFontTx/>
                        <a:buNone/>
                        <a:tabLst/>
                        <a:defRPr/>
                      </a:pPr>
                      <a:r>
                        <a:rPr lang="en-US" sz="900" baseline="0">
                          <a:solidFill>
                            <a:schemeClr val="tx1"/>
                          </a:solidFill>
                        </a:rPr>
                        <a:t>and AMBIOLUC </a:t>
                      </a:r>
                      <a:r>
                        <a:rPr lang="en-US" sz="900"/>
                        <a:t>(Environmental Association for Collection, Management and Re-refining of used oils) </a:t>
                      </a:r>
                      <a:r>
                        <a:rPr lang="en-US" sz="900" baseline="0">
                          <a:solidFill>
                            <a:schemeClr val="tx1"/>
                          </a:solidFill>
                        </a:rPr>
                        <a:t>are private associations representing basestocks re-refiners in Brazil</a:t>
                      </a:r>
                      <a:endParaRPr lang="en-US" sz="90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6985661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Collection</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632598" y="4485015"/>
            <a:ext cx="11041580" cy="193578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Used oil is one of the major hazardous wastes generated from automobile and industrial segment that have contribute immensely toward the degradation of the environment and the problem of this has been traced to the poor handling of used oil and the ignorance of the major disposers of this used oil. </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Thus, lately, the government authorities such as SPCB and CPCB have been actively focusing on the proper collection of used oil from the different sources of generations.</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According to a CPCB report for 2019-20, 556 authorized facilities were approved for collection and recycling/re-refining of used/waste oil in the country.</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 </a:t>
            </a:r>
            <a:r>
              <a:rPr kumimoji="0" lang="en-US" sz="900" b="0" i="0" u="none" strike="noStrike" kern="1200" cap="none" spc="0" normalizeH="0" baseline="0" noProof="0" dirty="0">
                <a:ln>
                  <a:noFill/>
                </a:ln>
                <a:solidFill>
                  <a:srgbClr val="000000"/>
                </a:solidFill>
                <a:effectLst/>
                <a:uLnTx/>
                <a:uFillTx/>
                <a:latin typeface="Lucida Sans"/>
                <a:ea typeface="+mn-ea"/>
                <a:cs typeface="+mn-cs"/>
              </a:rPr>
              <a:t>The companies are licensed by the SPCBs and the CPCB for a period after which it must be renewed. The licensing period for each state is decided by the respective SPCB of the state and varies from state to state.</a:t>
            </a:r>
          </a:p>
          <a:p>
            <a:pPr marL="685800" marR="0" lvl="1" indent="-228600" algn="l" defTabSz="914400" rtl="0" eaLnBrk="1" fontAlgn="auto" latinLnBrk="0" hangingPunct="1">
              <a:lnSpc>
                <a:spcPct val="150000"/>
              </a:lnSpc>
              <a:spcBef>
                <a:spcPts val="0"/>
              </a:spcBef>
              <a:spcAft>
                <a:spcPts val="0"/>
              </a:spcAft>
              <a:buClr>
                <a:srgbClr val="27638E"/>
              </a:buClr>
              <a:buSzPct val="110000"/>
              <a:buFontTx/>
              <a:buChar char="—"/>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2020, used oil collection in India estimated at  685.6 kilotonnes. India had an average used oil collection rate of 64% of the total used oil generated. </a:t>
            </a:r>
          </a:p>
          <a:p>
            <a:pPr marL="685800" marR="0" lvl="1" indent="-228600" algn="l" defTabSz="914400" rtl="0" eaLnBrk="1" fontAlgn="auto" latinLnBrk="0" hangingPunct="1">
              <a:lnSpc>
                <a:spcPct val="150000"/>
              </a:lnSpc>
              <a:spcBef>
                <a:spcPts val="0"/>
              </a:spcBef>
              <a:spcAft>
                <a:spcPts val="0"/>
              </a:spcAft>
              <a:buClr>
                <a:srgbClr val="27638E"/>
              </a:buClr>
              <a:buSzPct val="110000"/>
              <a:buFontTx/>
              <a:buChar char="—"/>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Automotive segment accounted for largest contributor in used oil collection. In 2020, 50.6% of used oil collected was from automotive segment. </a:t>
            </a:r>
          </a:p>
          <a:p>
            <a:pPr marL="685800" marR="0" lvl="1" indent="-228600" algn="l" defTabSz="914400" rtl="0" eaLnBrk="1" fontAlgn="auto" latinLnBrk="0" hangingPunct="1">
              <a:lnSpc>
                <a:spcPct val="150000"/>
              </a:lnSpc>
              <a:spcBef>
                <a:spcPts val="0"/>
              </a:spcBef>
              <a:spcAft>
                <a:spcPts val="0"/>
              </a:spcAft>
              <a:buClr>
                <a:srgbClr val="27638E"/>
              </a:buClr>
              <a:buSzPct val="110000"/>
              <a:buFontTx/>
              <a:buChar char="—"/>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Industrial segment is responsible for the collection of remaining used oil in India.</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5711528" y="803149"/>
          <a:ext cx="5962650" cy="32508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3">
            <a:extLst>
              <a:ext uri="{FF2B5EF4-FFF2-40B4-BE49-F238E27FC236}">
                <a16:creationId xmlns:a16="http://schemas.microsoft.com/office/drawing/2014/main" id="{0F2AED8C-3B34-4060-838C-2CC167FBA21C}"/>
              </a:ext>
            </a:extLst>
          </p:cNvPr>
          <p:cNvGraphicFramePr>
            <a:graphicFrameLocks noGrp="1"/>
          </p:cNvGraphicFramePr>
          <p:nvPr>
            <p:extLst>
              <p:ext uri="{D42A27DB-BD31-4B8C-83A1-F6EECF244321}">
                <p14:modId xmlns:p14="http://schemas.microsoft.com/office/powerpoint/2010/main" val="2957687542"/>
              </p:ext>
            </p:extLst>
          </p:nvPr>
        </p:nvGraphicFramePr>
        <p:xfrm>
          <a:off x="632598" y="940953"/>
          <a:ext cx="4897344" cy="3404624"/>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3486912546"/>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96260019"/>
                    </a:ext>
                  </a:extLst>
                </a:gridCol>
              </a:tblGrid>
              <a:tr h="290313">
                <a:tc gridSpan="5">
                  <a:txBody>
                    <a:bodyPr/>
                    <a:lstStyle/>
                    <a:p>
                      <a:r>
                        <a:rPr lang="en-US" sz="900" dirty="0"/>
                        <a:t>USED OIL COLLECTION BY PRODUCT IN INDIA, 2020 AND 2021</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419745">
                <a:tc>
                  <a:txBody>
                    <a:bodyPr/>
                    <a:lstStyle/>
                    <a:p>
                      <a:r>
                        <a:rPr lang="en-US" sz="900" b="1" dirty="0">
                          <a:solidFill>
                            <a:schemeClr val="tx1"/>
                          </a:solidFill>
                        </a:rPr>
                        <a:t>LUBRICANT</a:t>
                      </a:r>
                      <a:endParaRPr lang="en-US" sz="900" b="1" dirty="0">
                        <a:solidFill>
                          <a:schemeClr val="tx1"/>
                        </a:solidFill>
                        <a:latin typeface="+mn-lt"/>
                      </a:endParaRPr>
                    </a:p>
                  </a:txBody>
                  <a:tcPr marL="45720" marR="45720" anchor="ctr"/>
                </a:tc>
                <a:tc gridSpan="2">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IN"/>
                    </a:p>
                  </a:txBody>
                  <a:tcPr/>
                </a:tc>
                <a:tc gridSpan="2">
                  <a:txBody>
                    <a:bodyPr/>
                    <a:lstStyle/>
                    <a:p>
                      <a:r>
                        <a:rPr lang="en-US" sz="900" b="1" dirty="0">
                          <a:solidFill>
                            <a:schemeClr val="tx1"/>
                          </a:solidFill>
                        </a:rPr>
                        <a:t>% OF TOTAL USED OIL COLLECTED</a:t>
                      </a:r>
                      <a:endParaRPr lang="en-US" sz="900" b="1" dirty="0">
                        <a:solidFill>
                          <a:schemeClr val="tx1"/>
                        </a:solidFill>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3778">
                <a:tc>
                  <a:txBody>
                    <a:bodyPr/>
                    <a:lstStyle/>
                    <a:p>
                      <a:pPr algn="l" fontAlgn="ct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2020</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2021</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2020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rPr>
                        <a:t>2021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4149950921"/>
                  </a:ext>
                </a:extLst>
              </a:tr>
              <a:tr h="233778">
                <a:tc>
                  <a:txBody>
                    <a:bodyPr/>
                    <a:lstStyle/>
                    <a:p>
                      <a:pPr algn="l" fontAlgn="ctr"/>
                      <a:r>
                        <a:rPr lang="en-US" sz="900" b="0" u="none" strike="noStrike" dirty="0">
                          <a:solidFill>
                            <a:srgbClr val="000000"/>
                          </a:solidFill>
                          <a:effectLst/>
                        </a:rPr>
                        <a:t>Process Oil</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206.8</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212.4</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27.5</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rPr>
                        <a:t>27.3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2513378660"/>
                  </a:ext>
                </a:extLst>
              </a:tr>
              <a:tr h="233778">
                <a:tc>
                  <a:txBody>
                    <a:bodyPr/>
                    <a:lstStyle/>
                    <a:p>
                      <a:pPr algn="l" fontAlgn="b"/>
                      <a:r>
                        <a:rPr lang="en-US" sz="900" b="0" u="none" strike="noStrike" dirty="0">
                          <a:solidFill>
                            <a:srgbClr val="000000"/>
                          </a:solidFill>
                          <a:effectLst/>
                        </a:rPr>
                        <a:t>HDMO</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ctr" fontAlgn="ctr"/>
                      <a:r>
                        <a:rPr lang="en-US" altLang="zh-CN" sz="900" b="0" u="none" strike="noStrike" dirty="0">
                          <a:solidFill>
                            <a:srgbClr val="000000"/>
                          </a:solidFill>
                          <a:effectLst/>
                        </a:rPr>
                        <a:t>193.5</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199.7</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25.7</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rPr>
                        <a:t>25.7</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3087438285"/>
                  </a:ext>
                </a:extLst>
              </a:tr>
              <a:tr h="233778">
                <a:tc>
                  <a:txBody>
                    <a:bodyPr/>
                    <a:lstStyle/>
                    <a:p>
                      <a:pPr algn="l" fontAlgn="ctr"/>
                      <a:r>
                        <a:rPr lang="en-US" sz="900" b="0" u="none" strike="noStrike" dirty="0">
                          <a:solidFill>
                            <a:srgbClr val="000000"/>
                          </a:solidFill>
                          <a:effectLst/>
                        </a:rPr>
                        <a:t>MCO</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92.4</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96.2</a:t>
                      </a:r>
                    </a:p>
                  </a:txBody>
                  <a:tcPr marL="9525" marR="9525" marT="9525" marB="0" anchor="ctr"/>
                </a:tc>
                <a:tc>
                  <a:txBody>
                    <a:bodyPr/>
                    <a:lstStyle/>
                    <a:p>
                      <a:pPr algn="ctr" fontAlgn="ctr"/>
                      <a:r>
                        <a:rPr lang="en-US" altLang="zh-CN" sz="900" b="0" u="none" strike="noStrike" kern="1200" dirty="0">
                          <a:solidFill>
                            <a:srgbClr val="000000"/>
                          </a:solidFill>
                          <a:effectLst/>
                        </a:rPr>
                        <a:t>12.3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rPr>
                        <a:t>12.4</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4102838063"/>
                  </a:ext>
                </a:extLst>
              </a:tr>
              <a:tr h="233778">
                <a:tc>
                  <a:txBody>
                    <a:bodyPr/>
                    <a:lstStyle/>
                    <a:p>
                      <a:pPr algn="l" fontAlgn="b"/>
                      <a:r>
                        <a:rPr lang="en-US" sz="900" b="0" u="none" strike="noStrike" dirty="0">
                          <a:solidFill>
                            <a:srgbClr val="000000"/>
                          </a:solidFill>
                          <a:effectLst/>
                        </a:rPr>
                        <a:t>Hydraulic Fluid</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ctr" fontAlgn="ctr"/>
                      <a:r>
                        <a:rPr lang="en-US" altLang="zh-CN" sz="900" b="0" u="none" strike="noStrike" dirty="0">
                          <a:solidFill>
                            <a:srgbClr val="000000"/>
                          </a:solidFill>
                          <a:effectLst/>
                        </a:rPr>
                        <a:t>64.9</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66.6</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8.6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rPr>
                        <a:t>8.6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1703906161"/>
                  </a:ext>
                </a:extLst>
              </a:tr>
              <a:tr h="233778">
                <a:tc>
                  <a:txBody>
                    <a:bodyPr/>
                    <a:lstStyle/>
                    <a:p>
                      <a:pPr algn="l" fontAlgn="b"/>
                      <a:r>
                        <a:rPr lang="en-US" sz="900" b="0" u="none" strike="noStrike" dirty="0">
                          <a:solidFill>
                            <a:srgbClr val="000000"/>
                          </a:solidFill>
                          <a:effectLst/>
                        </a:rPr>
                        <a:t>PCMO</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ctr" fontAlgn="ctr"/>
                      <a:r>
                        <a:rPr lang="en-US" altLang="zh-CN" sz="900" b="0" u="none" strike="noStrike" dirty="0">
                          <a:solidFill>
                            <a:srgbClr val="000000"/>
                          </a:solidFill>
                          <a:effectLst/>
                        </a:rPr>
                        <a:t>63.3</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65.6</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8.4</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rPr>
                        <a:t>8.4</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800177665"/>
                  </a:ext>
                </a:extLst>
              </a:tr>
              <a:tr h="233778">
                <a:tc>
                  <a:txBody>
                    <a:bodyPr/>
                    <a:lstStyle/>
                    <a:p>
                      <a:pPr algn="l" fontAlgn="b"/>
                      <a:r>
                        <a:rPr lang="en-US" sz="900" b="0" u="none" strike="noStrike" dirty="0">
                          <a:solidFill>
                            <a:srgbClr val="000000"/>
                          </a:solidFill>
                          <a:effectLst/>
                        </a:rPr>
                        <a:t>Industrial Engine Oil</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ctr" fontAlgn="ctr"/>
                      <a:r>
                        <a:rPr lang="en-US" altLang="zh-CN" sz="900" b="0" u="none" strike="noStrike" dirty="0">
                          <a:solidFill>
                            <a:srgbClr val="000000"/>
                          </a:solidFill>
                          <a:effectLst/>
                        </a:rPr>
                        <a:t>21.4</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22.0</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2.8</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rPr>
                        <a:t>2.8</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3070259312"/>
                  </a:ext>
                </a:extLst>
              </a:tr>
              <a:tr h="264530">
                <a:tc>
                  <a:txBody>
                    <a:bodyPr/>
                    <a:lstStyle/>
                    <a:p>
                      <a:pPr algn="l" fontAlgn="b"/>
                      <a:r>
                        <a:rPr lang="en-US" sz="900" b="0" u="none" strike="noStrike" dirty="0">
                          <a:solidFill>
                            <a:srgbClr val="000000"/>
                          </a:solidFill>
                          <a:effectLst/>
                        </a:rPr>
                        <a:t>MWF</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ctr" fontAlgn="ctr"/>
                      <a:r>
                        <a:rPr lang="en-US" altLang="zh-CN" sz="900" b="0" u="none" strike="noStrike" dirty="0">
                          <a:solidFill>
                            <a:srgbClr val="000000"/>
                          </a:solidFill>
                          <a:effectLst/>
                        </a:rPr>
                        <a:t>16.4</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16.9</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2.2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fontAlgn="ctr"/>
                      <a:r>
                        <a:rPr lang="en-US" altLang="zh-CN" sz="900" b="0" u="none" strike="noStrike" kern="1200" dirty="0">
                          <a:solidFill>
                            <a:srgbClr val="000000"/>
                          </a:solidFill>
                          <a:effectLst/>
                        </a:rPr>
                        <a:t>2.2</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extLst>
                  <a:ext uri="{0D108BD9-81ED-4DB2-BD59-A6C34878D82A}">
                    <a16:rowId xmlns:a16="http://schemas.microsoft.com/office/drawing/2014/main" val="2014577837"/>
                  </a:ext>
                </a:extLst>
              </a:tr>
              <a:tr h="264530">
                <a:tc>
                  <a:txBody>
                    <a:bodyPr/>
                    <a:lstStyle/>
                    <a:p>
                      <a:pPr algn="l" fontAlgn="ctr"/>
                      <a:r>
                        <a:rPr lang="en-US" sz="900" b="0" u="none" strike="noStrike" dirty="0">
                          <a:solidFill>
                            <a:srgbClr val="000000"/>
                          </a:solidFill>
                          <a:effectLst/>
                        </a:rPr>
                        <a:t>All other</a:t>
                      </a:r>
                      <a:r>
                        <a:rPr lang="en-US" altLang="zh-CN" sz="900" b="0" u="none" strike="noStrike" dirty="0">
                          <a:solidFill>
                            <a:srgbClr val="000000"/>
                          </a:solidFill>
                          <a:effectLst/>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94.1</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97.2</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12.5</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marL="0" algn="ctr" defTabSz="914400" rtl="0" eaLnBrk="1" fontAlgn="ctr" latinLnBrk="0" hangingPunct="1"/>
                      <a:r>
                        <a:rPr lang="en-US" sz="900" b="0" u="none" strike="noStrike" kern="1200" dirty="0">
                          <a:solidFill>
                            <a:srgbClr val="000000"/>
                          </a:solidFill>
                          <a:effectLst/>
                        </a:rPr>
                        <a:t>12.5</a:t>
                      </a:r>
                      <a:endParaRPr lang="en-US" sz="900" b="0" i="0" u="none" strike="noStrike" kern="1200" dirty="0">
                        <a:solidFill>
                          <a:srgbClr val="000000"/>
                        </a:solidFill>
                        <a:effectLst/>
                        <a:latin typeface="+mn-lt"/>
                        <a:ea typeface="等线" panose="02010600030101010101" pitchFamily="2" charset="-122"/>
                        <a:cs typeface="+mn-cs"/>
                      </a:endParaRPr>
                    </a:p>
                  </a:txBody>
                  <a:tcPr marL="45720" marR="45720" anchor="ctr"/>
                </a:tc>
                <a:extLst>
                  <a:ext uri="{0D108BD9-81ED-4DB2-BD59-A6C34878D82A}">
                    <a16:rowId xmlns:a16="http://schemas.microsoft.com/office/drawing/2014/main" val="1615625555"/>
                  </a:ext>
                </a:extLst>
              </a:tr>
              <a:tr h="264530">
                <a:tc>
                  <a:txBody>
                    <a:bodyPr/>
                    <a:lstStyle/>
                    <a:p>
                      <a:pPr algn="l" fontAlgn="ctr"/>
                      <a:r>
                        <a:rPr lang="en-US" sz="900" b="1" u="none" strike="noStrike" dirty="0">
                          <a:solidFill>
                            <a:srgbClr val="000000"/>
                          </a:solidFill>
                          <a:effectLst/>
                        </a:rPr>
                        <a:t>Total-b</a:t>
                      </a:r>
                      <a:endParaRPr lang="en-US" sz="900" b="1" i="0" u="none" strike="noStrike" dirty="0">
                        <a:solidFill>
                          <a:srgbClr val="000000"/>
                        </a:solidFill>
                        <a:effectLst/>
                        <a:latin typeface="+mn-lt"/>
                        <a:ea typeface="等线" panose="02010600030101010101" pitchFamily="2" charset="-122"/>
                      </a:endParaRPr>
                    </a:p>
                  </a:txBody>
                  <a:tcPr marL="45720" marR="45720" anchor="ctr"/>
                </a:tc>
                <a:tc>
                  <a:txBody>
                    <a:bodyPr/>
                    <a:lstStyle/>
                    <a:p>
                      <a:pPr marL="0" algn="ctr" defTabSz="914400" rtl="0" eaLnBrk="1" fontAlgn="ctr" latinLnBrk="0" hangingPunct="1"/>
                      <a:r>
                        <a:rPr lang="en-US" altLang="zh-CN" sz="900" b="1" u="none" strike="noStrike" kern="1200" dirty="0">
                          <a:solidFill>
                            <a:srgbClr val="000000"/>
                          </a:solidFill>
                          <a:effectLst/>
                        </a:rPr>
                        <a:t>752.8</a:t>
                      </a:r>
                      <a:endParaRPr lang="en-US" altLang="zh-CN" sz="9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marL="0" algn="ctr" defTabSz="914400" rtl="0" eaLnBrk="1" fontAlgn="ctr" latinLnBrk="0" hangingPunct="1"/>
                      <a:r>
                        <a:rPr lang="en-US" altLang="zh-CN" sz="900" b="1" u="none" strike="noStrike" kern="1200" dirty="0">
                          <a:solidFill>
                            <a:srgbClr val="000000"/>
                          </a:solidFill>
                          <a:effectLst/>
                        </a:rPr>
                        <a:t>776.6</a:t>
                      </a:r>
                      <a:endParaRPr lang="en-US" altLang="zh-CN" sz="9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marL="0" algn="ctr" defTabSz="914400" rtl="0" eaLnBrk="1" fontAlgn="ctr" latinLnBrk="0" hangingPunct="1"/>
                      <a:r>
                        <a:rPr lang="en-US" sz="900" b="1" u="none" strike="noStrike" kern="1200" dirty="0">
                          <a:solidFill>
                            <a:srgbClr val="000000"/>
                          </a:solidFill>
                          <a:effectLst/>
                        </a:rPr>
                        <a:t>100.0</a:t>
                      </a:r>
                      <a:endParaRPr lang="en-US" sz="900" b="1" i="0" u="none" strike="noStrike" kern="1200" dirty="0">
                        <a:solidFill>
                          <a:srgbClr val="000000"/>
                        </a:solidFill>
                        <a:effectLst/>
                        <a:latin typeface="+mn-lt"/>
                        <a:ea typeface="等线" panose="02010600030101010101" pitchFamily="2" charset="-122"/>
                        <a:cs typeface="+mn-cs"/>
                      </a:endParaRPr>
                    </a:p>
                  </a:txBody>
                  <a:tcPr marL="45720" marR="45720" anchor="ctr"/>
                </a:tc>
                <a:tc>
                  <a:txBody>
                    <a:bodyPr/>
                    <a:lstStyle/>
                    <a:p>
                      <a:pPr marL="0" algn="ctr" defTabSz="914400" rtl="0" eaLnBrk="1" fontAlgn="ctr" latinLnBrk="0" hangingPunct="1"/>
                      <a:r>
                        <a:rPr lang="en-US" sz="900" b="1" u="none" strike="noStrike" kern="1200" dirty="0">
                          <a:solidFill>
                            <a:srgbClr val="000000"/>
                          </a:solidFill>
                          <a:effectLst/>
                        </a:rPr>
                        <a:t>100.0</a:t>
                      </a:r>
                      <a:endParaRPr lang="en-US" sz="900" b="1" i="0" u="none" strike="noStrike" kern="1200" dirty="0">
                        <a:solidFill>
                          <a:srgbClr val="000000"/>
                        </a:solidFill>
                        <a:effectLst/>
                        <a:latin typeface="+mn-lt"/>
                        <a:ea typeface="等线" panose="02010600030101010101" pitchFamily="2" charset="-122"/>
                        <a:cs typeface="+mn-cs"/>
                      </a:endParaRPr>
                    </a:p>
                  </a:txBody>
                  <a:tcPr marL="45720" marR="45720" anchor="ctr"/>
                </a:tc>
                <a:extLst>
                  <a:ext uri="{0D108BD9-81ED-4DB2-BD59-A6C34878D82A}">
                    <a16:rowId xmlns:a16="http://schemas.microsoft.com/office/drawing/2014/main" val="263292209"/>
                  </a:ext>
                </a:extLst>
              </a:tr>
              <a:tr h="264530">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t>a- Includes ATF, compressor oil, refrigeration oil, turbine oil, among others.</a:t>
                      </a:r>
                    </a:p>
                  </a:txBody>
                  <a:tcPr marL="45720" marR="4572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extLst>
                  <a:ext uri="{0D108BD9-81ED-4DB2-BD59-A6C34878D82A}">
                    <a16:rowId xmlns:a16="http://schemas.microsoft.com/office/drawing/2014/main" val="955351354"/>
                  </a:ext>
                </a:extLst>
              </a:tr>
            </a:tbl>
          </a:graphicData>
        </a:graphic>
      </p:graphicFrame>
      <p:sp>
        <p:nvSpPr>
          <p:cNvPr id="8" name="文本框 9">
            <a:extLst>
              <a:ext uri="{FF2B5EF4-FFF2-40B4-BE49-F238E27FC236}">
                <a16:creationId xmlns:a16="http://schemas.microsoft.com/office/drawing/2014/main" id="{5799B3B7-97A2-4937-84CC-C48B0257BCF0}"/>
              </a:ext>
            </a:extLst>
          </p:cNvPr>
          <p:cNvSpPr txBox="1"/>
          <p:nvPr/>
        </p:nvSpPr>
        <p:spPr>
          <a:xfrm>
            <a:off x="6383416" y="4089617"/>
            <a:ext cx="51492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a- Collection rates are same for 2020 and 2021. Therefore, only one bar chart is shown.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b- Includes ATF, compressor oil, refrigeration oil, turbine oil, among others.</a:t>
            </a:r>
          </a:p>
        </p:txBody>
      </p:sp>
      <p:grpSp>
        <p:nvGrpSpPr>
          <p:cNvPr id="7" name="Group 6">
            <a:extLst>
              <a:ext uri="{FF2B5EF4-FFF2-40B4-BE49-F238E27FC236}">
                <a16:creationId xmlns:a16="http://schemas.microsoft.com/office/drawing/2014/main" id="{7B00497C-9D20-449B-B059-389853AA00FE}"/>
              </a:ext>
            </a:extLst>
          </p:cNvPr>
          <p:cNvGrpSpPr/>
          <p:nvPr/>
        </p:nvGrpSpPr>
        <p:grpSpPr>
          <a:xfrm>
            <a:off x="10284725" y="6271376"/>
            <a:ext cx="1090782" cy="246221"/>
            <a:chOff x="10831993" y="6206610"/>
            <a:chExt cx="1090782" cy="246221"/>
          </a:xfrm>
        </p:grpSpPr>
        <p:sp>
          <p:nvSpPr>
            <p:cNvPr id="10" name="Freeform: Shape 9">
              <a:extLst>
                <a:ext uri="{FF2B5EF4-FFF2-40B4-BE49-F238E27FC236}">
                  <a16:creationId xmlns:a16="http://schemas.microsoft.com/office/drawing/2014/main" id="{F2CE99CE-7C81-46AB-9B1A-1B874E7BD3FB}"/>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ABA83D4B-0828-4495-804F-691B4B21114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22588184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sp>
        <p:nvSpPr>
          <p:cNvPr id="8" name="Content Placeholder 7">
            <a:extLst>
              <a:ext uri="{FF2B5EF4-FFF2-40B4-BE49-F238E27FC236}">
                <a16:creationId xmlns:a16="http://schemas.microsoft.com/office/drawing/2014/main" id="{C22440FB-41B1-4C5C-B544-A862AC5CABB6}"/>
              </a:ext>
            </a:extLst>
          </p:cNvPr>
          <p:cNvSpPr>
            <a:spLocks noGrp="1"/>
          </p:cNvSpPr>
          <p:nvPr>
            <p:ph sz="quarter" idx="16"/>
          </p:nvPr>
        </p:nvSpPr>
        <p:spPr>
          <a:xfrm>
            <a:off x="569395" y="1110737"/>
            <a:ext cx="5182475" cy="4636526"/>
          </a:xfrm>
        </p:spPr>
        <p:txBody>
          <a:body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dirty="0">
                <a:solidFill>
                  <a:srgbClr val="000000"/>
                </a:solidFill>
                <a:latin typeface="+mn-lt"/>
              </a:rPr>
              <a:t>Automotive segment accounted for 416.4 kilotonnes used oil collected in 2020.</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The collection of </a:t>
            </a:r>
            <a:r>
              <a:rPr lang="en-US" sz="900" dirty="0">
                <a:solidFill>
                  <a:srgbClr val="000000"/>
                </a:solidFill>
                <a:latin typeface="+mn-lt"/>
              </a:rPr>
              <a:t>used oil is done through multiple sources depending on the generation point. </a:t>
            </a:r>
          </a:p>
          <a:p>
            <a:pPr lvl="1">
              <a:buClr>
                <a:srgbClr val="27638E"/>
              </a:buClr>
              <a:buSzPct val="110000"/>
              <a:buFont typeface="Lucida Sans" panose="020B0602030504020204" pitchFamily="34" charset="0"/>
              <a:buChar char="—"/>
              <a:defRPr/>
            </a:pPr>
            <a:r>
              <a:rPr lang="en-US" dirty="0">
                <a:solidFill>
                  <a:srgbClr val="000000"/>
                </a:solidFill>
                <a:latin typeface="+mn-lt"/>
              </a:rPr>
              <a:t>In automotive segment, it is collected at garages, authorized workshops (AWS), independent workshop (IWS), franchised workshops, </a:t>
            </a:r>
            <a:r>
              <a:rPr lang="en-US" i="0" dirty="0">
                <a:solidFill>
                  <a:schemeClr val="tx1"/>
                </a:solidFill>
                <a:latin typeface="+mn-lt"/>
              </a:rPr>
              <a:t>in-house workshop, </a:t>
            </a:r>
            <a:r>
              <a:rPr lang="en-US" dirty="0">
                <a:solidFill>
                  <a:srgbClr val="000000"/>
                </a:solidFill>
                <a:latin typeface="+mn-lt"/>
              </a:rPr>
              <a:t>and fuel stations (service bays).</a:t>
            </a:r>
          </a:p>
          <a:p>
            <a:pPr lvl="1">
              <a:lnSpc>
                <a:spcPct val="150000"/>
              </a:lnSpc>
              <a:spcBef>
                <a:spcPts val="0"/>
              </a:spcBef>
              <a:buClr>
                <a:srgbClr val="27638E"/>
              </a:buClr>
              <a:buSzPct val="110000"/>
              <a:buFont typeface="Lucida Sans" panose="020B0602030504020204" pitchFamily="34" charset="0"/>
              <a:buChar char="—"/>
              <a:defRPr/>
            </a:pPr>
            <a:r>
              <a:rPr lang="en-US" sz="900" dirty="0">
                <a:solidFill>
                  <a:srgbClr val="000000"/>
                </a:solidFill>
                <a:latin typeface="+mn-lt"/>
              </a:rPr>
              <a:t>Garages and authorized workshop are among the major sources of used oil collection in the country and accounted for </a:t>
            </a:r>
            <a:r>
              <a:rPr lang="en-US" dirty="0">
                <a:solidFill>
                  <a:srgbClr val="000000"/>
                </a:solidFill>
                <a:latin typeface="+mn-lt"/>
              </a:rPr>
              <a:t>82</a:t>
            </a:r>
            <a:r>
              <a:rPr lang="en-US" sz="900" dirty="0">
                <a:solidFill>
                  <a:srgbClr val="000000"/>
                </a:solidFill>
                <a:latin typeface="+mn-lt"/>
              </a:rPr>
              <a:t>%</a:t>
            </a:r>
            <a:r>
              <a:rPr lang="en-US" dirty="0">
                <a:latin typeface="+mn-lt"/>
              </a:rPr>
              <a:t> </a:t>
            </a:r>
            <a:r>
              <a:rPr lang="en-US" sz="900" dirty="0">
                <a:solidFill>
                  <a:srgbClr val="000000"/>
                </a:solidFill>
                <a:latin typeface="+mn-lt"/>
              </a:rPr>
              <a:t>of total used oil collected from automotive segment in 2020. </a:t>
            </a:r>
          </a:p>
          <a:p>
            <a:pPr lvl="1">
              <a:lnSpc>
                <a:spcPct val="150000"/>
              </a:lnSpc>
              <a:spcBef>
                <a:spcPts val="0"/>
              </a:spcBef>
              <a:buClr>
                <a:srgbClr val="27638E"/>
              </a:buClr>
              <a:buSzPct val="110000"/>
              <a:buFont typeface="Lucida Sans" panose="020B0602030504020204" pitchFamily="34" charset="0"/>
              <a:buChar char="—"/>
              <a:defRPr/>
            </a:pPr>
            <a:r>
              <a:rPr lang="en-US" sz="900" dirty="0">
                <a:solidFill>
                  <a:srgbClr val="000000"/>
                </a:solidFill>
                <a:latin typeface="+mn-lt"/>
              </a:rPr>
              <a:t>Large garages and AWS generally have tie up with the collectors, to whom they sell used oil to earn revenues. </a:t>
            </a:r>
            <a:r>
              <a:rPr lang="en-US" dirty="0">
                <a:solidFill>
                  <a:srgbClr val="000000"/>
                </a:solidFill>
                <a:latin typeface="+mn-lt"/>
              </a:rPr>
              <a:t>T</a:t>
            </a:r>
            <a:r>
              <a:rPr lang="en-US" sz="900" dirty="0">
                <a:solidFill>
                  <a:srgbClr val="000000"/>
                </a:solidFill>
                <a:latin typeface="+mn-lt"/>
              </a:rPr>
              <a:t>herefore, they store used oil properly to avoid spillage and misuse in the workshops or in garages, leading higher collection rate.</a:t>
            </a:r>
            <a:endParaRPr lang="en-US" dirty="0">
              <a:solidFill>
                <a:srgbClr val="000000"/>
              </a:solidFill>
              <a:latin typeface="+mn-lt"/>
            </a:endParaRPr>
          </a:p>
          <a:p>
            <a:pPr>
              <a:buClr>
                <a:srgbClr val="27638E"/>
              </a:buClr>
              <a:defRPr/>
            </a:pPr>
            <a:r>
              <a:rPr lang="en-US" dirty="0">
                <a:solidFill>
                  <a:srgbClr val="000000"/>
                </a:solidFill>
                <a:latin typeface="+mn-lt"/>
              </a:rPr>
              <a:t>IWS and small garages do not have tie-ups with the collectors and generally use used oil either for personal usage such as burning and lubricate automotive components or sell it to independent collectors for higher profit margin. Therefore, the collection of used oil from IWS and garages is lower than AWS.</a:t>
            </a:r>
          </a:p>
          <a:p>
            <a:pPr lvl="1">
              <a:buClr>
                <a:srgbClr val="27638E"/>
              </a:buClr>
              <a:defRPr/>
            </a:pPr>
            <a:r>
              <a:rPr lang="en-US" dirty="0">
                <a:latin typeface="+mn-lt"/>
              </a:rPr>
              <a:t>In 2020, the outbreak of COVID-19 has significantly impacted the operations of small garages and independent workshop. Most of them were shut down during lockdown. Also, after lifting of lockdown in the second half of 2020, only few IWS and garages resumed their operation due to lesser number of vehicles coming for servicing and workforce constraints.</a:t>
            </a:r>
          </a:p>
        </p:txBody>
      </p:sp>
      <p:sp>
        <p:nvSpPr>
          <p:cNvPr id="9" name="Content Placeholder 8">
            <a:extLst>
              <a:ext uri="{FF2B5EF4-FFF2-40B4-BE49-F238E27FC236}">
                <a16:creationId xmlns:a16="http://schemas.microsoft.com/office/drawing/2014/main" id="{ED107CE8-D370-42BD-ACC1-CDD6AD2881A8}"/>
              </a:ext>
            </a:extLst>
          </p:cNvPr>
          <p:cNvSpPr>
            <a:spLocks noGrp="1"/>
          </p:cNvSpPr>
          <p:nvPr>
            <p:ph sz="quarter" idx="17"/>
          </p:nvPr>
        </p:nvSpPr>
        <p:spPr>
          <a:xfrm>
            <a:off x="6357547" y="1110737"/>
            <a:ext cx="5184648" cy="689291"/>
          </a:xfrm>
        </p:spPr>
        <p:txBody>
          <a:bodyPr/>
          <a:lstStyle/>
          <a:p>
            <a:pPr>
              <a:buClr>
                <a:srgbClr val="27638E"/>
              </a:buClr>
              <a:defRPr/>
            </a:pPr>
            <a:r>
              <a:rPr lang="en-US" dirty="0">
                <a:solidFill>
                  <a:srgbClr val="000000"/>
                </a:solidFill>
                <a:latin typeface="+mn-lt"/>
              </a:rPr>
              <a:t>In</a:t>
            </a:r>
            <a:r>
              <a:rPr kumimoji="0" lang="en-US" b="0" i="0" u="none" strike="noStrike" kern="1200" cap="none" spc="0" normalizeH="0" baseline="0" noProof="0" dirty="0">
                <a:ln>
                  <a:noFill/>
                </a:ln>
                <a:solidFill>
                  <a:srgbClr val="000000"/>
                </a:solidFill>
                <a:effectLst/>
                <a:uLnTx/>
                <a:uFillTx/>
                <a:latin typeface="+mn-lt"/>
                <a:ea typeface="+mn-ea"/>
                <a:cs typeface="+mn-cs"/>
              </a:rPr>
              <a:t> industrial segment, used oil is collected at factories through e-auctions and tenders which are conducted by MSTC Limited for public companies and by individual factories in private sector.</a:t>
            </a:r>
          </a:p>
        </p:txBody>
      </p:sp>
      <p:graphicFrame>
        <p:nvGraphicFramePr>
          <p:cNvPr id="3" name="Table 3">
            <a:extLst>
              <a:ext uri="{FF2B5EF4-FFF2-40B4-BE49-F238E27FC236}">
                <a16:creationId xmlns:a16="http://schemas.microsoft.com/office/drawing/2014/main" id="{6FFA3293-F236-402F-BF92-E2BDF08053C4}"/>
              </a:ext>
            </a:extLst>
          </p:cNvPr>
          <p:cNvGraphicFramePr>
            <a:graphicFrameLocks noGrp="1"/>
          </p:cNvGraphicFramePr>
          <p:nvPr>
            <p:extLst>
              <p:ext uri="{D42A27DB-BD31-4B8C-83A1-F6EECF244321}">
                <p14:modId xmlns:p14="http://schemas.microsoft.com/office/powerpoint/2010/main" val="984121657"/>
              </p:ext>
            </p:extLst>
          </p:nvPr>
        </p:nvGraphicFramePr>
        <p:xfrm>
          <a:off x="6564271" y="2014937"/>
          <a:ext cx="5177949" cy="2568847"/>
        </p:xfrm>
        <a:graphic>
          <a:graphicData uri="http://schemas.openxmlformats.org/drawingml/2006/table">
            <a:tbl>
              <a:tblPr firstRow="1">
                <a:tableStyleId>{5C22544A-7EE6-4342-B048-85BDC9FD1C3A}</a:tableStyleId>
              </a:tblPr>
              <a:tblGrid>
                <a:gridCol w="1951079">
                  <a:extLst>
                    <a:ext uri="{9D8B030D-6E8A-4147-A177-3AD203B41FA5}">
                      <a16:colId xmlns:a16="http://schemas.microsoft.com/office/drawing/2014/main" val="3179253707"/>
                    </a:ext>
                  </a:extLst>
                </a:gridCol>
                <a:gridCol w="1500887">
                  <a:extLst>
                    <a:ext uri="{9D8B030D-6E8A-4147-A177-3AD203B41FA5}">
                      <a16:colId xmlns:a16="http://schemas.microsoft.com/office/drawing/2014/main" val="2331960324"/>
                    </a:ext>
                  </a:extLst>
                </a:gridCol>
                <a:gridCol w="1725983">
                  <a:extLst>
                    <a:ext uri="{9D8B030D-6E8A-4147-A177-3AD203B41FA5}">
                      <a16:colId xmlns:a16="http://schemas.microsoft.com/office/drawing/2014/main" val="2517212798"/>
                    </a:ext>
                  </a:extLst>
                </a:gridCol>
              </a:tblGrid>
              <a:tr h="309163">
                <a:tc gridSpan="3">
                  <a:txBody>
                    <a:bodyPr/>
                    <a:lstStyle/>
                    <a:p>
                      <a:r>
                        <a:rPr lang="en-US" sz="900" dirty="0">
                          <a:latin typeface="+mn-lt"/>
                        </a:rPr>
                        <a:t>AUTOMOTIVE USED OIL COLLECTION BY SOURCES IN INDIA, 2020</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7732">
                <a:tc>
                  <a:txBody>
                    <a:bodyPr/>
                    <a:lstStyle/>
                    <a:p>
                      <a:r>
                        <a:rPr lang="en-US" sz="900" b="1" dirty="0">
                          <a:solidFill>
                            <a:schemeClr val="tx1"/>
                          </a:solidFill>
                          <a:latin typeface="+mn-lt"/>
                        </a:rPr>
                        <a:t>SOURCE</a:t>
                      </a:r>
                    </a:p>
                  </a:txBody>
                  <a:tcPr marL="45720" marR="45720" anchor="ctr"/>
                </a:tc>
                <a:tc>
                  <a:txBody>
                    <a:bodyPr/>
                    <a:lstStyle/>
                    <a:p>
                      <a:pPr algn="ctr"/>
                      <a:r>
                        <a:rPr lang="en-US" sz="900" b="1" dirty="0">
                          <a:solidFill>
                            <a:schemeClr val="tx1"/>
                          </a:solidFill>
                          <a:latin typeface="+mn-lt"/>
                        </a:rPr>
                        <a:t>KILOTONNES</a:t>
                      </a:r>
                    </a:p>
                  </a:txBody>
                  <a:tcPr marL="45720" marR="45720" anchor="ctr"/>
                </a:tc>
                <a:tc>
                  <a:txBody>
                    <a:bodyPr/>
                    <a:lstStyle/>
                    <a:p>
                      <a:pPr algn="ctr"/>
                      <a:r>
                        <a:rPr lang="en-US" sz="900" b="1" dirty="0">
                          <a:solidFill>
                            <a:schemeClr val="tx1"/>
                          </a:solidFill>
                          <a:latin typeface="+mn-lt"/>
                        </a:rPr>
                        <a:t>% OF USED OIL COLLECTED</a:t>
                      </a:r>
                    </a:p>
                  </a:txBody>
                  <a:tcPr marL="45720" marR="45720" anchor="ctr"/>
                </a:tc>
                <a:extLst>
                  <a:ext uri="{0D108BD9-81ED-4DB2-BD59-A6C34878D82A}">
                    <a16:rowId xmlns:a16="http://schemas.microsoft.com/office/drawing/2014/main" val="4149384710"/>
                  </a:ext>
                </a:extLst>
              </a:tr>
              <a:tr h="326992">
                <a:tc>
                  <a:txBody>
                    <a:bodyPr/>
                    <a:lstStyle/>
                    <a:p>
                      <a:pPr algn="l" fontAlgn="b"/>
                      <a:r>
                        <a:rPr lang="en-US" sz="900" b="0" i="0" u="none" strike="noStrike" kern="1200" dirty="0">
                          <a:solidFill>
                            <a:srgbClr val="000000"/>
                          </a:solidFill>
                          <a:effectLst/>
                          <a:latin typeface="+mn-lt"/>
                          <a:ea typeface="+mn-ea"/>
                          <a:cs typeface="+mn-cs"/>
                        </a:rPr>
                        <a:t>Authorized workshops (AWS )</a:t>
                      </a:r>
                    </a:p>
                  </a:txBody>
                  <a:tcPr marL="45720" marR="4572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cs"/>
                        </a:rPr>
                        <a:t>237.3</a:t>
                      </a:r>
                    </a:p>
                  </a:txBody>
                  <a:tcPr marL="0" marR="0" marT="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cs"/>
                        </a:rPr>
                        <a:t>57.0</a:t>
                      </a:r>
                    </a:p>
                  </a:txBody>
                  <a:tcPr marL="0" marR="0" marT="0" marB="0" anchor="ctr"/>
                </a:tc>
                <a:extLst>
                  <a:ext uri="{0D108BD9-81ED-4DB2-BD59-A6C34878D82A}">
                    <a16:rowId xmlns:a16="http://schemas.microsoft.com/office/drawing/2014/main" val="1557228252"/>
                  </a:ext>
                </a:extLst>
              </a:tr>
              <a:tr h="326992">
                <a:tc>
                  <a:txBody>
                    <a:bodyPr/>
                    <a:lstStyle/>
                    <a:p>
                      <a:pPr algn="l" fontAlgn="b"/>
                      <a:r>
                        <a:rPr lang="en-US" sz="900" b="0" i="0" u="none" strike="noStrike" kern="1200" dirty="0">
                          <a:solidFill>
                            <a:srgbClr val="000000"/>
                          </a:solidFill>
                          <a:effectLst/>
                          <a:latin typeface="+mn-lt"/>
                          <a:ea typeface="+mn-ea"/>
                          <a:cs typeface="+mn-cs"/>
                        </a:rPr>
                        <a:t>Garages</a:t>
                      </a:r>
                    </a:p>
                  </a:txBody>
                  <a:tcPr marL="45720" marR="4572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cs"/>
                        </a:rPr>
                        <a:t>104.1</a:t>
                      </a:r>
                    </a:p>
                  </a:txBody>
                  <a:tcPr marL="0" marR="0" marT="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cs"/>
                        </a:rPr>
                        <a:t>25.0</a:t>
                      </a:r>
                    </a:p>
                  </a:txBody>
                  <a:tcPr marL="0" marR="0" marT="0" marB="0" anchor="ctr"/>
                </a:tc>
                <a:extLst>
                  <a:ext uri="{0D108BD9-81ED-4DB2-BD59-A6C34878D82A}">
                    <a16:rowId xmlns:a16="http://schemas.microsoft.com/office/drawing/2014/main" val="1640954900"/>
                  </a:ext>
                </a:extLst>
              </a:tr>
              <a:tr h="326992">
                <a:tc>
                  <a:txBody>
                    <a:bodyPr/>
                    <a:lstStyle/>
                    <a:p>
                      <a:pPr algn="l" fontAlgn="b"/>
                      <a:r>
                        <a:rPr lang="en-US" sz="900" b="0" i="0" u="none" strike="noStrike" dirty="0">
                          <a:solidFill>
                            <a:srgbClr val="000000"/>
                          </a:solidFill>
                          <a:effectLst/>
                          <a:latin typeface="+mn-lt"/>
                        </a:rPr>
                        <a:t> Independent workshop (IWS)</a:t>
                      </a:r>
                    </a:p>
                  </a:txBody>
                  <a:tcPr marL="45720" marR="45720" anchor="ctr"/>
                </a:tc>
                <a:tc>
                  <a:txBody>
                    <a:bodyPr/>
                    <a:lstStyle/>
                    <a:p>
                      <a:pPr algn="ctr" fontAlgn="ctr"/>
                      <a:r>
                        <a:rPr lang="en-US" sz="900" b="0" i="0" u="none" strike="noStrike" dirty="0">
                          <a:solidFill>
                            <a:srgbClr val="000000"/>
                          </a:solidFill>
                          <a:effectLst/>
                          <a:latin typeface="+mn-lt"/>
                        </a:rPr>
                        <a:t>50.0</a:t>
                      </a:r>
                    </a:p>
                  </a:txBody>
                  <a:tcPr marL="0" marR="0" marT="0" marB="0" anchor="ctr"/>
                </a:tc>
                <a:tc>
                  <a:txBody>
                    <a:bodyPr/>
                    <a:lstStyle/>
                    <a:p>
                      <a:pPr algn="ctr" fontAlgn="ctr"/>
                      <a:r>
                        <a:rPr lang="en-US" sz="900" b="0" i="0" u="none" strike="noStrike" dirty="0">
                          <a:solidFill>
                            <a:srgbClr val="000000"/>
                          </a:solidFill>
                          <a:effectLst/>
                          <a:latin typeface="+mn-lt"/>
                        </a:rPr>
                        <a:t>12.0</a:t>
                      </a:r>
                    </a:p>
                  </a:txBody>
                  <a:tcPr marL="0" marR="0" marT="0" marB="0" anchor="ctr"/>
                </a:tc>
                <a:extLst>
                  <a:ext uri="{0D108BD9-81ED-4DB2-BD59-A6C34878D82A}">
                    <a16:rowId xmlns:a16="http://schemas.microsoft.com/office/drawing/2014/main" val="3803878192"/>
                  </a:ext>
                </a:extLst>
              </a:tr>
              <a:tr h="326992">
                <a:tc>
                  <a:txBody>
                    <a:bodyPr/>
                    <a:lstStyle/>
                    <a:p>
                      <a:pPr algn="l" fontAlgn="b"/>
                      <a:r>
                        <a:rPr lang="en-US" sz="900" b="0" i="0" u="none" strike="noStrike" dirty="0">
                          <a:solidFill>
                            <a:srgbClr val="000000"/>
                          </a:solidFill>
                          <a:effectLst/>
                          <a:latin typeface="+mn-lt"/>
                        </a:rPr>
                        <a:t> All other-a</a:t>
                      </a:r>
                    </a:p>
                  </a:txBody>
                  <a:tcPr marL="45720" marR="45720" anchor="ctr"/>
                </a:tc>
                <a:tc>
                  <a:txBody>
                    <a:bodyPr/>
                    <a:lstStyle/>
                    <a:p>
                      <a:pPr algn="ctr" fontAlgn="ctr"/>
                      <a:r>
                        <a:rPr lang="en-US" sz="900" b="0" i="0" u="none" strike="noStrike" dirty="0">
                          <a:solidFill>
                            <a:srgbClr val="000000"/>
                          </a:solidFill>
                          <a:effectLst/>
                          <a:latin typeface="+mn-lt"/>
                        </a:rPr>
                        <a:t>20.8</a:t>
                      </a:r>
                    </a:p>
                  </a:txBody>
                  <a:tcPr marL="0" marR="0" marT="0" marB="0" anchor="ctr"/>
                </a:tc>
                <a:tc>
                  <a:txBody>
                    <a:bodyPr/>
                    <a:lstStyle/>
                    <a:p>
                      <a:pPr algn="ctr" fontAlgn="ctr"/>
                      <a:r>
                        <a:rPr lang="en-US" sz="900" b="0" i="0" u="none" strike="noStrike" dirty="0">
                          <a:solidFill>
                            <a:srgbClr val="000000"/>
                          </a:solidFill>
                          <a:effectLst/>
                          <a:latin typeface="+mn-lt"/>
                        </a:rPr>
                        <a:t>5.0</a:t>
                      </a:r>
                    </a:p>
                  </a:txBody>
                  <a:tcPr marL="0" marR="0" marT="0" marB="0" anchor="ctr"/>
                </a:tc>
                <a:extLst>
                  <a:ext uri="{0D108BD9-81ED-4DB2-BD59-A6C34878D82A}">
                    <a16:rowId xmlns:a16="http://schemas.microsoft.com/office/drawing/2014/main" val="412381940"/>
                  </a:ext>
                </a:extLst>
              </a:tr>
              <a:tr h="3269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dirty="0">
                          <a:solidFill>
                            <a:schemeClr val="tx1"/>
                          </a:solidFill>
                          <a:latin typeface="+mn-lt"/>
                        </a:rPr>
                        <a:t>Total</a:t>
                      </a:r>
                    </a:p>
                  </a:txBody>
                  <a:tcPr marL="45720" marR="45720" anchor="ctr"/>
                </a:tc>
                <a:tc>
                  <a:txBody>
                    <a:bodyPr/>
                    <a:lstStyle/>
                    <a:p>
                      <a:pPr algn="ctr" fontAlgn="b"/>
                      <a:r>
                        <a:rPr lang="en-US" sz="900" b="1" i="0" u="none" strike="noStrike" dirty="0">
                          <a:solidFill>
                            <a:srgbClr val="000000"/>
                          </a:solidFill>
                          <a:effectLst/>
                          <a:latin typeface="+mn-lt"/>
                        </a:rPr>
                        <a:t>416.4</a:t>
                      </a:r>
                    </a:p>
                  </a:txBody>
                  <a:tcPr marL="0" marR="0" marT="0" marB="0" anchor="ctr"/>
                </a:tc>
                <a:tc>
                  <a:txBody>
                    <a:bodyPr/>
                    <a:lstStyle/>
                    <a:p>
                      <a:pPr algn="ctr" fontAlgn="b"/>
                      <a:r>
                        <a:rPr lang="en-US" sz="900" b="1" i="0" u="none" strike="noStrike" dirty="0">
                          <a:solidFill>
                            <a:srgbClr val="000000"/>
                          </a:solidFill>
                          <a:effectLst/>
                          <a:latin typeface="+mn-lt"/>
                        </a:rPr>
                        <a:t>100.0</a:t>
                      </a:r>
                    </a:p>
                  </a:txBody>
                  <a:tcPr marL="0" marR="0" marT="0" marB="0" anchor="ctr"/>
                </a:tc>
                <a:extLst>
                  <a:ext uri="{0D108BD9-81ED-4DB2-BD59-A6C34878D82A}">
                    <a16:rowId xmlns:a16="http://schemas.microsoft.com/office/drawing/2014/main" val="2129957629"/>
                  </a:ext>
                </a:extLst>
              </a:tr>
              <a:tr h="326992">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dirty="0">
                          <a:solidFill>
                            <a:schemeClr val="tx1"/>
                          </a:solidFill>
                          <a:latin typeface="+mn-lt"/>
                        </a:rPr>
                        <a:t>a- Includes in-house workshop/maintenance team and fuel stations </a:t>
                      </a:r>
                    </a:p>
                  </a:txBody>
                  <a:tcPr marL="45720" marR="45720" anchor="ctr"/>
                </a:tc>
                <a:tc hMerge="1">
                  <a:txBody>
                    <a:bodyPr/>
                    <a:lstStyle/>
                    <a:p>
                      <a:pPr algn="ctr"/>
                      <a:endParaRPr lang="en-US" sz="900" i="0" dirty="0">
                        <a:solidFill>
                          <a:schemeClr val="tx1"/>
                        </a:solidFill>
                        <a:latin typeface="+mn-lt"/>
                      </a:endParaRPr>
                    </a:p>
                  </a:txBody>
                  <a:tcPr marL="45720" marR="45720" anchor="ctr"/>
                </a:tc>
                <a:tc hMerge="1">
                  <a:txBody>
                    <a:bodyPr/>
                    <a:lstStyle/>
                    <a:p>
                      <a:pPr algn="ctr"/>
                      <a:endParaRPr lang="en-US" sz="900" i="0" dirty="0">
                        <a:solidFill>
                          <a:schemeClr val="tx1"/>
                        </a:solidFill>
                        <a:latin typeface="+mn-lt"/>
                      </a:endParaRPr>
                    </a:p>
                  </a:txBody>
                  <a:tcPr marL="45720" marR="45720" anchor="ctr"/>
                </a:tc>
                <a:extLst>
                  <a:ext uri="{0D108BD9-81ED-4DB2-BD59-A6C34878D82A}">
                    <a16:rowId xmlns:a16="http://schemas.microsoft.com/office/drawing/2014/main" val="810128474"/>
                  </a:ext>
                </a:extLst>
              </a:tr>
            </a:tbl>
          </a:graphicData>
        </a:graphic>
      </p:graphicFrame>
      <p:grpSp>
        <p:nvGrpSpPr>
          <p:cNvPr id="6" name="Group 5">
            <a:extLst>
              <a:ext uri="{FF2B5EF4-FFF2-40B4-BE49-F238E27FC236}">
                <a16:creationId xmlns:a16="http://schemas.microsoft.com/office/drawing/2014/main" id="{56CDFDC4-1FFF-4A4D-9470-D5D3C506FDBD}"/>
              </a:ext>
            </a:extLst>
          </p:cNvPr>
          <p:cNvGrpSpPr/>
          <p:nvPr/>
        </p:nvGrpSpPr>
        <p:grpSpPr>
          <a:xfrm>
            <a:off x="10284725" y="6271376"/>
            <a:ext cx="1090782" cy="246221"/>
            <a:chOff x="10831993" y="6206610"/>
            <a:chExt cx="1090782" cy="246221"/>
          </a:xfrm>
        </p:grpSpPr>
        <p:sp>
          <p:nvSpPr>
            <p:cNvPr id="7" name="Freeform: Shape 6">
              <a:extLst>
                <a:ext uri="{FF2B5EF4-FFF2-40B4-BE49-F238E27FC236}">
                  <a16:creationId xmlns:a16="http://schemas.microsoft.com/office/drawing/2014/main" id="{E382052A-1F32-472C-AD69-4EACA15B771E}"/>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Rectangle 9">
              <a:extLst>
                <a:ext uri="{FF2B5EF4-FFF2-40B4-BE49-F238E27FC236}">
                  <a16:creationId xmlns:a16="http://schemas.microsoft.com/office/drawing/2014/main" id="{7A7E126B-E1D1-4A69-8A1E-7FA1E2EDFF02}"/>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41678480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sp>
        <p:nvSpPr>
          <p:cNvPr id="3" name="Content Placeholder 2">
            <a:extLst>
              <a:ext uri="{FF2B5EF4-FFF2-40B4-BE49-F238E27FC236}">
                <a16:creationId xmlns:a16="http://schemas.microsoft.com/office/drawing/2014/main" id="{5556AD1D-E92D-46EE-8D7B-3C0DD6135046}"/>
              </a:ext>
            </a:extLst>
          </p:cNvPr>
          <p:cNvSpPr>
            <a:spLocks noGrp="1"/>
          </p:cNvSpPr>
          <p:nvPr>
            <p:ph sz="quarter" idx="16"/>
          </p:nvPr>
        </p:nvSpPr>
        <p:spPr>
          <a:xfrm>
            <a:off x="569394" y="944902"/>
            <a:ext cx="5182475" cy="4428776"/>
          </a:xfrm>
        </p:spPr>
        <p:txBody>
          <a:bodyPr/>
          <a:lstStyle/>
          <a:p>
            <a:r>
              <a:rPr lang="en-US" dirty="0"/>
              <a:t>The SPCBs authorized re-refiners are responsible for the collection of used oil from the point of generation to shipping it to their facilities. </a:t>
            </a:r>
          </a:p>
          <a:p>
            <a:pPr lvl="1"/>
            <a:r>
              <a:rPr lang="en-US" dirty="0"/>
              <a:t>The re-refining facilities are mostly located near industrial hubs in proximity to the source of used oil. </a:t>
            </a:r>
          </a:p>
          <a:p>
            <a:pPr lvl="1"/>
            <a:r>
              <a:rPr lang="en-US" dirty="0"/>
              <a:t>Some re-refiners are also known to collect used oil from different states depending on the availability of used oil. However, the re-refiner must be registered with the SPCB corresponding to the re-refinery’s location and must obtain a “no objection certificate” (NOC) from the state from which it obtains used oil.</a:t>
            </a:r>
          </a:p>
          <a:p>
            <a:r>
              <a:rPr lang="en-US" dirty="0"/>
              <a:t>The collection is done through two segments – small generators mostly in automotive segments such as dealers, workshops, garages, and large generators from industrial segment. </a:t>
            </a:r>
          </a:p>
          <a:p>
            <a:pPr lvl="1"/>
            <a:r>
              <a:rPr lang="en-US" dirty="0"/>
              <a:t>In automotive segment, re-refiner generally deals with authorized dealerships, and workshops because they have proper process for used oil collection and storage, that small garages and workshops do not have. Also, authorized dealerships, and workshops file Good and Service Tax (GST) returns, which help re-refiners in gauging authenticity of the generator to maintain continuous supply of used oil. </a:t>
            </a:r>
          </a:p>
          <a:p>
            <a:pPr lvl="1"/>
            <a:r>
              <a:rPr lang="en-US" dirty="0"/>
              <a:t>Authorized workshops, dealerships, and garages usually have a long-term contract with a used oil collector/traders with whom they directly negotiate on an individual basis.</a:t>
            </a:r>
          </a:p>
        </p:txBody>
      </p:sp>
      <p:sp>
        <p:nvSpPr>
          <p:cNvPr id="8" name="Content Placeholder 7">
            <a:extLst>
              <a:ext uri="{FF2B5EF4-FFF2-40B4-BE49-F238E27FC236}">
                <a16:creationId xmlns:a16="http://schemas.microsoft.com/office/drawing/2014/main" id="{C1A81B60-1721-48D6-A070-F4715C68357F}"/>
              </a:ext>
            </a:extLst>
          </p:cNvPr>
          <p:cNvSpPr>
            <a:spLocks noGrp="1"/>
          </p:cNvSpPr>
          <p:nvPr>
            <p:ph sz="quarter" idx="17"/>
          </p:nvPr>
        </p:nvSpPr>
        <p:spPr>
          <a:xfrm>
            <a:off x="6364246" y="944902"/>
            <a:ext cx="5184648" cy="3805529"/>
          </a:xfrm>
        </p:spPr>
        <p:txBody>
          <a:bodyPr/>
          <a:lstStyle/>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Used oil is generally collected from these facilities when the storage capacity is almost full. Therefore, each facility has a varying collection window dependent on the number of vehicles being catered to. Industries also follow the same trend and contact the trader/collector once their storage capacity for used oil is almost full.</a:t>
            </a:r>
          </a:p>
          <a:p>
            <a:pPr lvl="1"/>
            <a:r>
              <a:rPr lang="en-US" dirty="0"/>
              <a:t>There are independent collectors who collects used oil from small generators and sell it to industries or local vehicle owners for alternative usages such as burning. Some of these used oils are also sold as a counterfeit lubricant.</a:t>
            </a:r>
          </a:p>
          <a:p>
            <a:pPr lvl="1"/>
            <a:r>
              <a:rPr lang="en-US" dirty="0"/>
              <a:t>Small industries often procure used oil from independent collectors for application as a fuel in burners and furnaces. And in some cases, commercial truck divers or large truck owners procure used oil for counterfeiting in their vehicles to save money. However, these practices are banned in India as per the Hazardous Waste Material rule 2016.</a:t>
            </a:r>
          </a:p>
          <a:p>
            <a:r>
              <a:rPr lang="en-US" dirty="0"/>
              <a:t>Large re-refiners generally have a fleet of trucks for the collection and transportation of the used oil to their facilities. Re-refiners also use the transport companies specializing in handling of hazardous waste for transporting used oil from the site to the facility intended for re-refining. Small re-refiners usually transport the used oil in large drums or barrels.</a:t>
            </a:r>
          </a:p>
        </p:txBody>
      </p:sp>
    </p:spTree>
    <p:extLst>
      <p:ext uri="{BB962C8B-B14F-4D97-AF65-F5344CB8AC3E}">
        <p14:creationId xmlns:p14="http://schemas.microsoft.com/office/powerpoint/2010/main" val="5443513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a:t>
            </a:r>
            <a:endParaRPr lang="en-IN" dirty="0"/>
          </a:p>
        </p:txBody>
      </p:sp>
      <p:sp>
        <p:nvSpPr>
          <p:cNvPr id="3" name="Content Placeholder 2">
            <a:extLst>
              <a:ext uri="{FF2B5EF4-FFF2-40B4-BE49-F238E27FC236}">
                <a16:creationId xmlns:a16="http://schemas.microsoft.com/office/drawing/2014/main" id="{3A910F6F-19C2-49E3-8378-CEA162703D3B}"/>
              </a:ext>
            </a:extLst>
          </p:cNvPr>
          <p:cNvSpPr>
            <a:spLocks noGrp="1"/>
          </p:cNvSpPr>
          <p:nvPr>
            <p:ph sz="quarter" idx="16"/>
          </p:nvPr>
        </p:nvSpPr>
        <p:spPr>
          <a:xfrm>
            <a:off x="569394" y="944902"/>
            <a:ext cx="5182475" cy="5259773"/>
          </a:xfrm>
        </p:spPr>
        <p:txBody>
          <a:bodyPr/>
          <a:lstStyle/>
          <a:p>
            <a:r>
              <a:rPr lang="en-US" dirty="0"/>
              <a:t>It becomes difficult to monitor how each car/two-wheeler workshop collects and discards automotive used oils, as the number of such workshops present in the country is huge. </a:t>
            </a:r>
          </a:p>
          <a:p>
            <a:pPr lvl="1"/>
            <a:r>
              <a:rPr lang="en-US" dirty="0"/>
              <a:t>Mechanics know that the used oil drained from vehicles possesses value and, hence, they do not dispose of it. They resort to either selling the used oil to re-refiners or selling the used oils as lubricants in the black market. </a:t>
            </a:r>
          </a:p>
          <a:p>
            <a:pPr lvl="1"/>
            <a:r>
              <a:rPr lang="en-US" dirty="0"/>
              <a:t>Authorized service workshops of original equipment manufacturers (OEMs) such as Maruti Suzuki store the used oil and arrange an auction for sale to a re-refiner/trader. In small towns or cities, OEM workshops generally sell used oil to local vendors or scrap dealers who further sell used oil to industries for application as fuel.</a:t>
            </a:r>
          </a:p>
          <a:p>
            <a:pPr lvl="1"/>
            <a:r>
              <a:rPr lang="en-US" dirty="0"/>
              <a:t>Large workshops organize the auction based on the instruction given by the OEMs. The auction is open to all the re-refiners and traders authorized by the SPCBs and happens several times in a year when sufficient quantity of used oil is available.</a:t>
            </a:r>
          </a:p>
          <a:p>
            <a:pPr lvl="1"/>
            <a:r>
              <a:rPr lang="en-US" dirty="0"/>
              <a:t>OEMs either direct the workshop to organize an auction or sell the used oil to either a re-refiner or a trader depending upon its policy. Most OEM workshops usually have a long-term contract with a re-refiner or a trader.</a:t>
            </a:r>
          </a:p>
          <a:p>
            <a:r>
              <a:rPr lang="en-US" dirty="0"/>
              <a:t>In the industrial segment, the inadequate disposal of used lubricants is less common than in the automotive segment, as regulatory bodies have tighter control over industries. Further, industries will have to pay heavy penalties if they dump the used oil and contaminate the environment. </a:t>
            </a:r>
          </a:p>
          <a:p>
            <a:pPr lvl="1"/>
            <a:r>
              <a:rPr lang="en-US" dirty="0"/>
              <a:t>The CPCB and the SPCBs have authorized used oil collectors and re-refiners to collect and refine used oil. Hence, when the companies change their lubricants, they store the used oil in large barrels/drums and auction it to re-refiners. </a:t>
            </a:r>
          </a:p>
        </p:txBody>
      </p:sp>
      <p:sp>
        <p:nvSpPr>
          <p:cNvPr id="4" name="Content Placeholder 3">
            <a:extLst>
              <a:ext uri="{FF2B5EF4-FFF2-40B4-BE49-F238E27FC236}">
                <a16:creationId xmlns:a16="http://schemas.microsoft.com/office/drawing/2014/main" id="{82CCBEED-0239-4130-B808-C5C6BE0E6F9F}"/>
              </a:ext>
            </a:extLst>
          </p:cNvPr>
          <p:cNvSpPr>
            <a:spLocks noGrp="1"/>
          </p:cNvSpPr>
          <p:nvPr>
            <p:ph sz="quarter" idx="17"/>
          </p:nvPr>
        </p:nvSpPr>
        <p:spPr>
          <a:xfrm>
            <a:off x="6364246" y="944902"/>
            <a:ext cx="5184648" cy="2559034"/>
          </a:xfrm>
        </p:spPr>
        <p:txBody>
          <a:bodyPr/>
          <a:lstStyle/>
          <a:p>
            <a:r>
              <a:rPr lang="en-US" dirty="0"/>
              <a:t>The industrial segment in India is divided between state-owned companies and private sector companies. There are similarities and differences in the way used oil is handled by these two types of companies, as explained below.</a:t>
            </a:r>
          </a:p>
          <a:p>
            <a:r>
              <a:rPr lang="en-US" dirty="0"/>
              <a:t>In the government sector, e-auctions are conducted by MSTC Limited, which is a Mini Ratna Category I Public Sector Undertaking (PSU) under the administrative control of Ministry of Steel, Government of India. </a:t>
            </a:r>
          </a:p>
          <a:p>
            <a:pPr lvl="1"/>
            <a:r>
              <a:rPr lang="en-US" dirty="0"/>
              <a:t>The company is one of the leading PSU entities engaged in the provision of services such as e-auction/e-sale and e-procurement services. It organizes e-auctions for commodities such as used/waste oil, scrap plastic, aluminum, brass, cables, electrical/electronic items, and engine assemblies. The company partners with various government agencies and ministries in conducting the e-auctions.</a:t>
            </a:r>
          </a:p>
        </p:txBody>
      </p:sp>
      <p:graphicFrame>
        <p:nvGraphicFramePr>
          <p:cNvPr id="9" name="Chart 8">
            <a:extLst>
              <a:ext uri="{FF2B5EF4-FFF2-40B4-BE49-F238E27FC236}">
                <a16:creationId xmlns:a16="http://schemas.microsoft.com/office/drawing/2014/main" id="{09D2D685-30CF-4B15-BCE5-BC62C2F3483A}"/>
              </a:ext>
            </a:extLst>
          </p:cNvPr>
          <p:cNvGraphicFramePr/>
          <p:nvPr>
            <p:extLst>
              <p:ext uri="{D42A27DB-BD31-4B8C-83A1-F6EECF244321}">
                <p14:modId xmlns:p14="http://schemas.microsoft.com/office/powerpoint/2010/main" val="652653886"/>
              </p:ext>
            </p:extLst>
          </p:nvPr>
        </p:nvGraphicFramePr>
        <p:xfrm>
          <a:off x="6830171" y="3375917"/>
          <a:ext cx="4487480" cy="258242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CEC26A2C-A71E-4004-BDB9-1660F4FC397A}"/>
              </a:ext>
            </a:extLst>
          </p:cNvPr>
          <p:cNvSpPr txBox="1"/>
          <p:nvPr/>
        </p:nvSpPr>
        <p:spPr>
          <a:xfrm>
            <a:off x="8237142" y="5770223"/>
            <a:ext cx="1694258" cy="246221"/>
          </a:xfrm>
          <a:prstGeom prst="rect">
            <a:avLst/>
          </a:prstGeom>
          <a:noFill/>
        </p:spPr>
        <p:txBody>
          <a:bodyPr wrap="square" rtlCol="0">
            <a:spAutoFit/>
          </a:bodyPr>
          <a:lstStyle/>
          <a:p>
            <a:pPr algn="l"/>
            <a:r>
              <a:rPr lang="en-US" sz="1000" b="1" dirty="0">
                <a:latin typeface="+mj-lt"/>
              </a:rPr>
              <a:t>Total: 752.8 Kilotonnes</a:t>
            </a:r>
            <a:endParaRPr lang="en-IN" sz="1000" b="1" dirty="0">
              <a:latin typeface="+mj-lt"/>
            </a:endParaRPr>
          </a:p>
        </p:txBody>
      </p:sp>
      <p:sp>
        <p:nvSpPr>
          <p:cNvPr id="7" name="TextBox 6">
            <a:extLst>
              <a:ext uri="{FF2B5EF4-FFF2-40B4-BE49-F238E27FC236}">
                <a16:creationId xmlns:a16="http://schemas.microsoft.com/office/drawing/2014/main" id="{C3F2F35A-C9E8-4267-8A88-FD83D5632E0E}"/>
              </a:ext>
            </a:extLst>
          </p:cNvPr>
          <p:cNvSpPr txBox="1"/>
          <p:nvPr/>
        </p:nvSpPr>
        <p:spPr>
          <a:xfrm>
            <a:off x="7173072" y="6111693"/>
            <a:ext cx="3968458" cy="338554"/>
          </a:xfrm>
          <a:prstGeom prst="rect">
            <a:avLst/>
          </a:prstGeom>
          <a:noFill/>
        </p:spPr>
        <p:txBody>
          <a:bodyPr wrap="square">
            <a:spAutoFit/>
          </a:bodyPr>
          <a:lstStyle/>
          <a:p>
            <a:r>
              <a:rPr lang="en-US" sz="800" dirty="0"/>
              <a:t>a- Includes regeneration of used oil to lubricant by removing some impurities, land filling and other disposal methods. </a:t>
            </a:r>
          </a:p>
        </p:txBody>
      </p:sp>
    </p:spTree>
    <p:extLst>
      <p:ext uri="{BB962C8B-B14F-4D97-AF65-F5344CB8AC3E}">
        <p14:creationId xmlns:p14="http://schemas.microsoft.com/office/powerpoint/2010/main" val="33279824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4E16F6-6094-4177-A886-0649AB965B37}"/>
              </a:ext>
            </a:extLst>
          </p:cNvPr>
          <p:cNvSpPr>
            <a:spLocks noGrp="1"/>
          </p:cNvSpPr>
          <p:nvPr>
            <p:ph type="title"/>
          </p:nvPr>
        </p:nvSpPr>
        <p:spPr/>
        <p:txBody>
          <a:bodyPr/>
          <a:lstStyle/>
          <a:p>
            <a:r>
              <a:rPr lang="en-US" dirty="0"/>
              <a:t>Used Oil Re-Refining</a:t>
            </a:r>
          </a:p>
        </p:txBody>
      </p:sp>
      <p:sp>
        <p:nvSpPr>
          <p:cNvPr id="4" name="Content Placeholder 3">
            <a:extLst>
              <a:ext uri="{FF2B5EF4-FFF2-40B4-BE49-F238E27FC236}">
                <a16:creationId xmlns:a16="http://schemas.microsoft.com/office/drawing/2014/main" id="{AF2D5C07-642C-4A1F-9936-FA4213F45A40}"/>
              </a:ext>
            </a:extLst>
          </p:cNvPr>
          <p:cNvSpPr>
            <a:spLocks noGrp="1"/>
          </p:cNvSpPr>
          <p:nvPr>
            <p:ph sz="quarter" idx="16"/>
          </p:nvPr>
        </p:nvSpPr>
        <p:spPr>
          <a:xfrm>
            <a:off x="569394" y="944902"/>
            <a:ext cx="5182475" cy="5259773"/>
          </a:xfrm>
        </p:spPr>
        <p:txBody>
          <a:bodyPr/>
          <a:lstStyle/>
          <a:p>
            <a:r>
              <a:rPr lang="en-US" dirty="0">
                <a:latin typeface="+mn-lt"/>
              </a:rPr>
              <a:t>According to CPCB, in 2019, there are 556 authorized facilities handling used/waste oil in India. </a:t>
            </a:r>
          </a:p>
          <a:p>
            <a:pPr lvl="1"/>
            <a:r>
              <a:rPr lang="en-US" dirty="0">
                <a:latin typeface="+mn-lt"/>
              </a:rPr>
              <a:t>The re-refiners bear the responsibility of collection and transportation of the used oil, which is subsequently processed and eventually sold in the domestic market. </a:t>
            </a:r>
          </a:p>
          <a:p>
            <a:pPr lvl="1"/>
            <a:r>
              <a:rPr lang="en-US" dirty="0">
                <a:latin typeface="+mn-lt"/>
              </a:rPr>
              <a:t>The re-refining quality varies with each re-refiner and depends upon the type of process used by the facility to re-refine the used oil. Modern re-refiners usually produce a high volume of basestocks, while the old and smaller re-refiners have lower yields. </a:t>
            </a:r>
          </a:p>
          <a:p>
            <a:pPr lvl="1"/>
            <a:r>
              <a:rPr lang="en-US" dirty="0">
                <a:latin typeface="+mn-lt"/>
              </a:rPr>
              <a:t>Small scale re-refiners often treat the used oil through simple processes such as filtration to remove impurities as well as water and sell the filtrate used oil as their product. Some of these re-refiners sell the filtrate product as fuel, while some supply it to the local market where it is sold as a lubricant.</a:t>
            </a:r>
          </a:p>
          <a:p>
            <a:r>
              <a:rPr lang="en-US" dirty="0">
                <a:latin typeface="+mn-lt"/>
              </a:rPr>
              <a:t>Re-refiners believe that the used oil market in India shall benefit from the introduction of Extended Producer Responsibility (EPR), wherein the producer upholds the responsibility of ensuring that the used oil is re-refined and not utilized for any malpractices. </a:t>
            </a:r>
          </a:p>
          <a:p>
            <a:pPr lvl="1"/>
            <a:r>
              <a:rPr lang="en-US" dirty="0">
                <a:latin typeface="+mn-lt"/>
              </a:rPr>
              <a:t>Countries such as Spain have the Spanish Used Oil Management Act (Royal Decree 679/2006, of June 2) in place; it mandates EPR in used oil management. Spain also has an integrated management system, SIGAUS, in place for waste oil collection and subsequent treatment of used oil generated from industrial and automotive sources. This enforces industrial manufacturers to guarantee and finance the amount of used oil in proportion to the volume of new oil brought into the market, which ensures correct management of used oils by the lubricant manufacturers. </a:t>
            </a:r>
          </a:p>
        </p:txBody>
      </p:sp>
      <p:sp>
        <p:nvSpPr>
          <p:cNvPr id="5" name="Content Placeholder 4">
            <a:extLst>
              <a:ext uri="{FF2B5EF4-FFF2-40B4-BE49-F238E27FC236}">
                <a16:creationId xmlns:a16="http://schemas.microsoft.com/office/drawing/2014/main" id="{0768A163-E589-4EE7-8E2C-DB41C0B4B69D}"/>
              </a:ext>
            </a:extLst>
          </p:cNvPr>
          <p:cNvSpPr>
            <a:spLocks noGrp="1"/>
          </p:cNvSpPr>
          <p:nvPr>
            <p:ph sz="quarter" idx="17"/>
          </p:nvPr>
        </p:nvSpPr>
        <p:spPr>
          <a:xfrm>
            <a:off x="6211845" y="944902"/>
            <a:ext cx="5410761" cy="4808198"/>
          </a:xfrm>
        </p:spPr>
        <p:txBody>
          <a:bodyPr/>
          <a:lstStyle/>
          <a:p>
            <a:r>
              <a:rPr lang="en-US" dirty="0">
                <a:latin typeface="+mn-lt"/>
              </a:rPr>
              <a:t>Currently, India has EPR in place only for plastic waste and e-waste management. If EPR is enforced upon the OMCs, the re-refiners can play the role of a producer responsibility organization (PRO). The role of a PRO in the case of used oil would include but not limited to organizing collection mechanisms for used oil, arrangement of logistics, ensuring that the used oil is treated using EST, etc. </a:t>
            </a:r>
          </a:p>
          <a:p>
            <a:r>
              <a:rPr lang="en-US" dirty="0">
                <a:latin typeface="+mn-lt"/>
              </a:rPr>
              <a:t>At present, there is no accountability for the collection of used oil in the Indian market, which leads to fervent malpractices such as blending with solvents to be ultimately expended as fuel or refilling old lubricant bottles or in new packaging similar to the original lubricant brand only to be sold as counterfeit lubricant on the black market. This has led to a small amount of used oil reaching to re-refiners.</a:t>
            </a:r>
          </a:p>
          <a:p>
            <a:pPr lvl="1"/>
            <a:r>
              <a:rPr lang="en-US" dirty="0">
                <a:latin typeface="+mn-lt"/>
              </a:rPr>
              <a:t>Also, in states such as Mizoram, Meghalaya, and union territories such as Lakshadweep, there are no industrial areas. Used oil is generated from the workshops and diesel generators, which is collected by local business owners such as furniture workshops for use as lubricants in their machines and not reaching re-refiners. Therefore, implementation of EPR and enforcement of regulations for proper disposal of used oil will help in increasing the supply of used oil reaching re-refiners.</a:t>
            </a:r>
          </a:p>
          <a:p>
            <a:pPr lvl="1"/>
            <a:r>
              <a:rPr lang="en-US" dirty="0">
                <a:latin typeface="+mn-lt"/>
              </a:rPr>
              <a:t>Re-refiners express concern about the cheap re-refined basestocks being imported to India from foreign countries, especially from the Gulf region as it is free to import and is not restricted by the government. The lower price of imported re-refined basestocks makes it difficult for Indian re-refiners to compete in the market, leading to the shutting down of small re-refineries. </a:t>
            </a:r>
          </a:p>
        </p:txBody>
      </p:sp>
      <p:grpSp>
        <p:nvGrpSpPr>
          <p:cNvPr id="6" name="Group 5">
            <a:extLst>
              <a:ext uri="{FF2B5EF4-FFF2-40B4-BE49-F238E27FC236}">
                <a16:creationId xmlns:a16="http://schemas.microsoft.com/office/drawing/2014/main" id="{4FA5CF02-F8AC-4212-8CDB-46711E8EEE58}"/>
              </a:ext>
            </a:extLst>
          </p:cNvPr>
          <p:cNvGrpSpPr/>
          <p:nvPr/>
        </p:nvGrpSpPr>
        <p:grpSpPr>
          <a:xfrm>
            <a:off x="10284725" y="6090401"/>
            <a:ext cx="1090782" cy="246221"/>
            <a:chOff x="10831993" y="6206610"/>
            <a:chExt cx="1090782" cy="246221"/>
          </a:xfrm>
        </p:grpSpPr>
        <p:sp>
          <p:nvSpPr>
            <p:cNvPr id="7" name="Freeform: Shape 6">
              <a:extLst>
                <a:ext uri="{FF2B5EF4-FFF2-40B4-BE49-F238E27FC236}">
                  <a16:creationId xmlns:a16="http://schemas.microsoft.com/office/drawing/2014/main" id="{5CE367F4-D19D-4C1B-9CD2-F55FEBE23124}"/>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1970294F-0C53-4654-88E3-CC1A3A073496}"/>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25840033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26F0-9D6A-41A8-BF22-B36464D91667}"/>
              </a:ext>
            </a:extLst>
          </p:cNvPr>
          <p:cNvSpPr>
            <a:spLocks noGrp="1"/>
          </p:cNvSpPr>
          <p:nvPr>
            <p:ph type="title"/>
          </p:nvPr>
        </p:nvSpPr>
        <p:spPr/>
        <p:txBody>
          <a:bodyPr/>
          <a:lstStyle/>
          <a:p>
            <a:r>
              <a:rPr lang="en-US" dirty="0"/>
              <a:t>Used Oil Re-Refining </a:t>
            </a:r>
          </a:p>
        </p:txBody>
      </p:sp>
      <p:sp>
        <p:nvSpPr>
          <p:cNvPr id="3" name="Content Placeholder 2">
            <a:extLst>
              <a:ext uri="{FF2B5EF4-FFF2-40B4-BE49-F238E27FC236}">
                <a16:creationId xmlns:a16="http://schemas.microsoft.com/office/drawing/2014/main" id="{719ABEC4-3228-4AE1-97A7-E225681E7310}"/>
              </a:ext>
            </a:extLst>
          </p:cNvPr>
          <p:cNvSpPr>
            <a:spLocks noGrp="1"/>
          </p:cNvSpPr>
          <p:nvPr>
            <p:ph sz="quarter" idx="16"/>
          </p:nvPr>
        </p:nvSpPr>
        <p:spPr>
          <a:xfrm>
            <a:off x="367225" y="897277"/>
            <a:ext cx="5909750" cy="5433241"/>
          </a:xfrm>
        </p:spPr>
        <p:txBody>
          <a:bodyPr/>
          <a:lstStyle/>
          <a:p>
            <a:pPr>
              <a:lnSpc>
                <a:spcPct val="140000"/>
              </a:lnSpc>
            </a:pPr>
            <a:r>
              <a:rPr lang="en-US" dirty="0"/>
              <a:t>According to CPCB, India has 176 registered waste oil and 370 used oil re-refiner/reprocessors with installed used oil feed capacity of 1,674.9 kilotonnes in 2019. However, nearly 205 kilotonnes of used oil re-refined/reprocessed/regenerated by re-refiners in 2019, representing only 12% of their total capacity. </a:t>
            </a:r>
          </a:p>
          <a:p>
            <a:pPr>
              <a:lnSpc>
                <a:spcPct val="140000"/>
              </a:lnSpc>
            </a:pPr>
            <a:r>
              <a:rPr lang="en-US" dirty="0"/>
              <a:t>In 2020, it is estimated that 95.4 kilotonnes of used oil was re-refined to produce around 60 kilotonnes of re-refined basestocks.</a:t>
            </a:r>
          </a:p>
          <a:p>
            <a:pPr lvl="1">
              <a:lnSpc>
                <a:spcPct val="140000"/>
              </a:lnSpc>
            </a:pPr>
            <a:r>
              <a:rPr lang="en-US" dirty="0"/>
              <a:t>The volume of used oil re-refining into basestocks declined in 2020 as compared to 2018 due to closure of re-refineries in 2019 and 2020. For instance, refineries such as Southern Refineries and Tanu Petrochemical Products have not been producing basestocks since 2019. Also, in 2020, Century Refineries stopped their production of basestocks due to low used oil feedstock supply. It is not clear if the closure is temporary or permanent.</a:t>
            </a:r>
          </a:p>
          <a:p>
            <a:pPr lvl="1">
              <a:lnSpc>
                <a:spcPct val="140000"/>
              </a:lnSpc>
            </a:pPr>
            <a:r>
              <a:rPr lang="en-US" dirty="0"/>
              <a:t>The large share of used oil is used as fuel. A significant portion is either regenerated or mixed with SKO to be used in place of LDO. </a:t>
            </a:r>
          </a:p>
          <a:p>
            <a:pPr>
              <a:lnSpc>
                <a:spcPct val="140000"/>
              </a:lnSpc>
            </a:pPr>
            <a:r>
              <a:rPr lang="en-US" dirty="0"/>
              <a:t>Major lubricant blenders in India do not prefer to use re-refined basestocks for lubricant production, as they consider re-refined basestocks to be of inferior quality as opposed to virgin basestocks. No regulation in India forces the lubricant blending companies to use re-refined basestocks. This translates to low demand for re-refined basestocks among the major lubricant blenders in India. </a:t>
            </a:r>
          </a:p>
          <a:p>
            <a:pPr lvl="1">
              <a:lnSpc>
                <a:spcPct val="140000"/>
              </a:lnSpc>
            </a:pPr>
            <a:r>
              <a:rPr lang="en-US" dirty="0"/>
              <a:t>The demand for re-refined basestocks can only increase, provided the government enforces the companies to use the re-refined basestocks to manufacture lubricants. Such a move by the government shall help increase the production of re-refined basestocks in the country. In this context, Indian government mandates the use of 25% of re-refined basestocks for public sector OMCs by 2023. </a:t>
            </a:r>
          </a:p>
          <a:p>
            <a:pPr lvl="1">
              <a:lnSpc>
                <a:spcPct val="140000"/>
              </a:lnSpc>
            </a:pPr>
            <a:r>
              <a:rPr lang="en-US" dirty="0"/>
              <a:t>In 2018, HPCL invited expression of interest (EoI) on behalf of the public sector OMCs. The three companies including IOCL, BPCL, and HPCL decided on recruiting consultants to set up used oil collection centers across India. </a:t>
            </a:r>
          </a:p>
          <a:p>
            <a:pPr lvl="1">
              <a:lnSpc>
                <a:spcPct val="140000"/>
              </a:lnSpc>
            </a:pPr>
            <a:r>
              <a:rPr lang="en-US" dirty="0"/>
              <a:t>For instance, in April 2021, IOCL launched e-tender for procurement of re-refined Group I SN500 basestock for producing lubricants.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finalization of tender is in process as of now.</a:t>
            </a:r>
            <a:endParaRPr lang="en-US" dirty="0"/>
          </a:p>
        </p:txBody>
      </p:sp>
      <p:sp>
        <p:nvSpPr>
          <p:cNvPr id="4" name="Content Placeholder 3">
            <a:extLst>
              <a:ext uri="{FF2B5EF4-FFF2-40B4-BE49-F238E27FC236}">
                <a16:creationId xmlns:a16="http://schemas.microsoft.com/office/drawing/2014/main" id="{9FB88EAA-8AB4-415F-8A5A-E49ABFDF9CE5}"/>
              </a:ext>
            </a:extLst>
          </p:cNvPr>
          <p:cNvSpPr>
            <a:spLocks noGrp="1"/>
          </p:cNvSpPr>
          <p:nvPr>
            <p:ph sz="quarter" idx="17"/>
          </p:nvPr>
        </p:nvSpPr>
        <p:spPr>
          <a:xfrm>
            <a:off x="6364246" y="944902"/>
            <a:ext cx="5184648" cy="273793"/>
          </a:xfrm>
        </p:spPr>
        <p:txBody>
          <a:bodyPr/>
          <a:lstStyle/>
          <a:p>
            <a:pPr marL="0" indent="0">
              <a:buNone/>
            </a:pPr>
            <a:endParaRPr lang="en-US" dirty="0"/>
          </a:p>
        </p:txBody>
      </p:sp>
      <p:graphicFrame>
        <p:nvGraphicFramePr>
          <p:cNvPr id="6" name="Table 3">
            <a:extLst>
              <a:ext uri="{FF2B5EF4-FFF2-40B4-BE49-F238E27FC236}">
                <a16:creationId xmlns:a16="http://schemas.microsoft.com/office/drawing/2014/main" id="{3FF22821-5EC3-4A5C-B0AA-C4878EBB2A6D}"/>
              </a:ext>
            </a:extLst>
          </p:cNvPr>
          <p:cNvGraphicFramePr>
            <a:graphicFrameLocks noGrp="1"/>
          </p:cNvGraphicFramePr>
          <p:nvPr>
            <p:extLst>
              <p:ext uri="{D42A27DB-BD31-4B8C-83A1-F6EECF244321}">
                <p14:modId xmlns:p14="http://schemas.microsoft.com/office/powerpoint/2010/main" val="1646565816"/>
              </p:ext>
            </p:extLst>
          </p:nvPr>
        </p:nvGraphicFramePr>
        <p:xfrm>
          <a:off x="6276975" y="897277"/>
          <a:ext cx="5717144" cy="5513046"/>
        </p:xfrm>
        <a:graphic>
          <a:graphicData uri="http://schemas.openxmlformats.org/drawingml/2006/table">
            <a:tbl>
              <a:tblPr firstRow="1">
                <a:tableStyleId>{5C22544A-7EE6-4342-B048-85BDC9FD1C3A}</a:tableStyleId>
              </a:tblPr>
              <a:tblGrid>
                <a:gridCol w="1933575">
                  <a:extLst>
                    <a:ext uri="{9D8B030D-6E8A-4147-A177-3AD203B41FA5}">
                      <a16:colId xmlns:a16="http://schemas.microsoft.com/office/drawing/2014/main" val="3179253707"/>
                    </a:ext>
                  </a:extLst>
                </a:gridCol>
                <a:gridCol w="971550">
                  <a:extLst>
                    <a:ext uri="{9D8B030D-6E8A-4147-A177-3AD203B41FA5}">
                      <a16:colId xmlns:a16="http://schemas.microsoft.com/office/drawing/2014/main" val="2331960324"/>
                    </a:ext>
                  </a:extLst>
                </a:gridCol>
                <a:gridCol w="1382733">
                  <a:extLst>
                    <a:ext uri="{9D8B030D-6E8A-4147-A177-3AD203B41FA5}">
                      <a16:colId xmlns:a16="http://schemas.microsoft.com/office/drawing/2014/main" val="2517212798"/>
                    </a:ext>
                  </a:extLst>
                </a:gridCol>
                <a:gridCol w="1429286">
                  <a:extLst>
                    <a:ext uri="{9D8B030D-6E8A-4147-A177-3AD203B41FA5}">
                      <a16:colId xmlns:a16="http://schemas.microsoft.com/office/drawing/2014/main" val="1819071135"/>
                    </a:ext>
                  </a:extLst>
                </a:gridCol>
              </a:tblGrid>
              <a:tr h="230868">
                <a:tc gridSpan="4">
                  <a:txBody>
                    <a:bodyPr/>
                    <a:lstStyle/>
                    <a:p>
                      <a:r>
                        <a:rPr lang="en-US" sz="900" dirty="0">
                          <a:latin typeface="+mn-lt"/>
                        </a:rPr>
                        <a:t>MAJOR USED OIL RE-REFINERS IN INDIA, KILOTONS, 2020</a:t>
                      </a:r>
                    </a:p>
                  </a:txBody>
                  <a:tcPr marL="4680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900" dirty="0">
                        <a:latin typeface="+mn-lt"/>
                      </a:endParaRPr>
                    </a:p>
                  </a:txBody>
                  <a:tcPr marL="45720" marR="45720" anchor="ctr"/>
                </a:tc>
                <a:extLst>
                  <a:ext uri="{0D108BD9-81ED-4DB2-BD59-A6C34878D82A}">
                    <a16:rowId xmlns:a16="http://schemas.microsoft.com/office/drawing/2014/main" val="2647999941"/>
                  </a:ext>
                </a:extLst>
              </a:tr>
              <a:tr h="369388">
                <a:tc>
                  <a:txBody>
                    <a:bodyPr/>
                    <a:lstStyle/>
                    <a:p>
                      <a:r>
                        <a:rPr lang="en-US" sz="900" b="1" dirty="0">
                          <a:solidFill>
                            <a:schemeClr val="tx1"/>
                          </a:solidFill>
                          <a:latin typeface="+mn-lt"/>
                        </a:rPr>
                        <a:t>COMPANY</a:t>
                      </a:r>
                    </a:p>
                  </a:txBody>
                  <a:tcPr marL="46800" marR="45720" anchor="ctr"/>
                </a:tc>
                <a:tc>
                  <a:txBody>
                    <a:bodyPr/>
                    <a:lstStyle/>
                    <a:p>
                      <a:r>
                        <a:rPr lang="en-US" sz="900" b="1" dirty="0">
                          <a:solidFill>
                            <a:schemeClr val="tx1"/>
                          </a:solidFill>
                          <a:latin typeface="+mn-lt"/>
                        </a:rPr>
                        <a:t>LOCATION</a:t>
                      </a:r>
                    </a:p>
                  </a:txBody>
                  <a:tcPr marL="46800" marR="45720" anchor="ctr"/>
                </a:tc>
                <a:tc>
                  <a:txBody>
                    <a:bodyPr/>
                    <a:lstStyle/>
                    <a:p>
                      <a:pPr algn="ctr"/>
                      <a:r>
                        <a:rPr lang="en-US" sz="900" b="1" dirty="0">
                          <a:solidFill>
                            <a:schemeClr val="tx1"/>
                          </a:solidFill>
                          <a:latin typeface="+mn-lt"/>
                        </a:rPr>
                        <a:t>USED OIL/WASTE OIL FEED CAPACITY</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latin typeface="+mn-lt"/>
                        </a:rPr>
                        <a:t>BASE STOCK CAPACITY- a</a:t>
                      </a:r>
                      <a:endParaRPr lang="en-US" sz="900" b="1" dirty="0">
                        <a:solidFill>
                          <a:schemeClr val="tx1"/>
                        </a:solidFill>
                        <a:highlight>
                          <a:srgbClr val="FFFF00"/>
                        </a:highlight>
                        <a:latin typeface="+mn-lt"/>
                      </a:endParaRPr>
                    </a:p>
                  </a:txBody>
                  <a:tcPr marL="45720" marR="45720" anchor="ctr"/>
                </a:tc>
                <a:extLst>
                  <a:ext uri="{0D108BD9-81ED-4DB2-BD59-A6C34878D82A}">
                    <a16:rowId xmlns:a16="http://schemas.microsoft.com/office/drawing/2014/main" val="4149384710"/>
                  </a:ext>
                </a:extLst>
              </a:tr>
              <a:tr h="231861">
                <a:tc>
                  <a:txBody>
                    <a:bodyPr/>
                    <a:lstStyle/>
                    <a:p>
                      <a:pPr algn="l" fontAlgn="ctr"/>
                      <a:r>
                        <a:rPr lang="en-US" sz="900" b="0" i="0" u="none" strike="noStrike" dirty="0">
                          <a:solidFill>
                            <a:schemeClr val="tx1"/>
                          </a:solidFill>
                          <a:effectLst/>
                          <a:latin typeface="+mn-lt"/>
                        </a:rPr>
                        <a:t>Tanu Petrochemical Products-b</a:t>
                      </a:r>
                    </a:p>
                  </a:txBody>
                  <a:tcPr marL="46800" marR="0" marT="0" marB="0" anchor="ctr"/>
                </a:tc>
                <a:tc>
                  <a:txBody>
                    <a:bodyPr/>
                    <a:lstStyle/>
                    <a:p>
                      <a:pPr algn="l" fontAlgn="ctr"/>
                      <a:r>
                        <a:rPr lang="en-US" sz="900" b="0" i="0" u="none" strike="noStrike" dirty="0">
                          <a:solidFill>
                            <a:schemeClr val="tx1"/>
                          </a:solidFill>
                          <a:effectLst/>
                          <a:latin typeface="+mn-lt"/>
                        </a:rPr>
                        <a:t>A. Pradesh</a:t>
                      </a:r>
                    </a:p>
                  </a:txBody>
                  <a:tcPr marL="46800" marR="0" marT="0" marB="0" anchor="ctr"/>
                </a:tc>
                <a:tc>
                  <a:txBody>
                    <a:bodyPr/>
                    <a:lstStyle/>
                    <a:p>
                      <a:pPr algn="ctr" fontAlgn="b"/>
                      <a:r>
                        <a:rPr lang="en-US" sz="900" b="0" i="0" u="none" strike="noStrike" dirty="0">
                          <a:solidFill>
                            <a:schemeClr val="tx1"/>
                          </a:solidFill>
                          <a:effectLst/>
                          <a:latin typeface="+mn-lt"/>
                        </a:rPr>
                        <a:t>32.5</a:t>
                      </a:r>
                    </a:p>
                  </a:txBody>
                  <a:tcPr marL="0" marR="0" marT="0" marB="0" anchor="ctr"/>
                </a:tc>
                <a:tc>
                  <a:txBody>
                    <a:bodyPr/>
                    <a:lstStyle/>
                    <a:p>
                      <a:pPr algn="ctr" fontAlgn="b"/>
                      <a:r>
                        <a:rPr lang="en-US" sz="900" b="0" i="0" u="none" strike="noStrike" dirty="0">
                          <a:solidFill>
                            <a:schemeClr val="tx1"/>
                          </a:solidFill>
                          <a:effectLst/>
                          <a:latin typeface="+mn-lt"/>
                        </a:rPr>
                        <a:t>21.2</a:t>
                      </a:r>
                    </a:p>
                  </a:txBody>
                  <a:tcPr marL="0" marR="0" marT="0" marB="0" anchor="ctr"/>
                </a:tc>
                <a:extLst>
                  <a:ext uri="{0D108BD9-81ED-4DB2-BD59-A6C34878D82A}">
                    <a16:rowId xmlns:a16="http://schemas.microsoft.com/office/drawing/2014/main" val="3637977701"/>
                  </a:ext>
                </a:extLst>
              </a:tr>
              <a:tr h="231861">
                <a:tc>
                  <a:txBody>
                    <a:bodyPr/>
                    <a:lstStyle/>
                    <a:p>
                      <a:pPr algn="l" rtl="0" fontAlgn="ctr"/>
                      <a:r>
                        <a:rPr lang="en-US" sz="900" b="0" i="0" u="none" strike="noStrike" dirty="0">
                          <a:solidFill>
                            <a:schemeClr val="tx1"/>
                          </a:solidFill>
                          <a:effectLst/>
                          <a:latin typeface="+mn-lt"/>
                        </a:rPr>
                        <a:t>Lucky Oil Company</a:t>
                      </a:r>
                    </a:p>
                  </a:txBody>
                  <a:tcPr marL="46800" marR="0" marT="0" marB="0" anchor="ctr"/>
                </a:tc>
                <a:tc>
                  <a:txBody>
                    <a:bodyPr/>
                    <a:lstStyle/>
                    <a:p>
                      <a:pPr algn="l" rtl="0" fontAlgn="ctr"/>
                      <a:r>
                        <a:rPr lang="en-US" sz="900" b="0" i="0" u="none" strike="noStrike" dirty="0">
                          <a:solidFill>
                            <a:schemeClr val="tx1"/>
                          </a:solidFill>
                          <a:effectLst/>
                          <a:latin typeface="+mn-lt"/>
                        </a:rPr>
                        <a:t>Andhra Pradesh</a:t>
                      </a:r>
                    </a:p>
                  </a:txBody>
                  <a:tcPr marL="46800" marR="0" marT="0" marB="0" anchor="ctr"/>
                </a:tc>
                <a:tc>
                  <a:txBody>
                    <a:bodyPr/>
                    <a:lstStyle/>
                    <a:p>
                      <a:pPr algn="ctr"/>
                      <a:r>
                        <a:rPr lang="en-US" sz="900" dirty="0">
                          <a:solidFill>
                            <a:schemeClr val="tx1"/>
                          </a:solidFill>
                          <a:latin typeface="+mn-lt"/>
                        </a:rPr>
                        <a:t>23.3</a:t>
                      </a:r>
                    </a:p>
                  </a:txBody>
                  <a:tcPr marL="45720" marR="45720" anchor="ctr"/>
                </a:tc>
                <a:tc>
                  <a:txBody>
                    <a:bodyPr/>
                    <a:lstStyle/>
                    <a:p>
                      <a:pPr algn="ctr" fontAlgn="b"/>
                      <a:r>
                        <a:rPr lang="en-US" sz="900" b="0" i="0" u="none" strike="noStrike" dirty="0">
                          <a:solidFill>
                            <a:schemeClr val="tx1"/>
                          </a:solidFill>
                          <a:effectLst/>
                          <a:latin typeface="+mn-lt"/>
                        </a:rPr>
                        <a:t>15.1</a:t>
                      </a:r>
                    </a:p>
                  </a:txBody>
                  <a:tcPr marL="0" marR="0" marT="0" marB="0" anchor="ctr"/>
                </a:tc>
                <a:extLst>
                  <a:ext uri="{0D108BD9-81ED-4DB2-BD59-A6C34878D82A}">
                    <a16:rowId xmlns:a16="http://schemas.microsoft.com/office/drawing/2014/main" val="1557228252"/>
                  </a:ext>
                </a:extLst>
              </a:tr>
              <a:tr h="231861">
                <a:tc>
                  <a:txBody>
                    <a:bodyPr/>
                    <a:lstStyle/>
                    <a:p>
                      <a:pPr algn="l" rtl="0" fontAlgn="ctr"/>
                      <a:r>
                        <a:rPr lang="en-US" sz="900" b="0" i="0" u="none" strike="noStrike" dirty="0">
                          <a:solidFill>
                            <a:schemeClr val="tx1"/>
                          </a:solidFill>
                          <a:effectLst/>
                          <a:latin typeface="+mn-lt"/>
                        </a:rPr>
                        <a:t>Mangalam Lubricants (P) Ltd</a:t>
                      </a:r>
                    </a:p>
                  </a:txBody>
                  <a:tcPr marL="46800" marR="0" marT="0" marB="0" anchor="ctr"/>
                </a:tc>
                <a:tc>
                  <a:txBody>
                    <a:bodyPr/>
                    <a:lstStyle/>
                    <a:p>
                      <a:pPr algn="l" rtl="0" fontAlgn="ctr"/>
                      <a:r>
                        <a:rPr lang="en-US" sz="900" b="0" i="0" u="none" strike="noStrike" dirty="0">
                          <a:solidFill>
                            <a:schemeClr val="tx1"/>
                          </a:solidFill>
                          <a:effectLst/>
                          <a:latin typeface="+mn-lt"/>
                        </a:rPr>
                        <a:t>Jharkhand</a:t>
                      </a:r>
                    </a:p>
                  </a:txBody>
                  <a:tcPr marL="46800" marR="0" marT="0" marB="0" anchor="ctr"/>
                </a:tc>
                <a:tc>
                  <a:txBody>
                    <a:bodyPr/>
                    <a:lstStyle/>
                    <a:p>
                      <a:pPr algn="ctr"/>
                      <a:r>
                        <a:rPr lang="en-US" sz="900" dirty="0">
                          <a:solidFill>
                            <a:schemeClr val="tx1"/>
                          </a:solidFill>
                          <a:latin typeface="+mn-lt"/>
                        </a:rPr>
                        <a:t>21.8</a:t>
                      </a:r>
                    </a:p>
                  </a:txBody>
                  <a:tcPr marL="45720" marR="45720" anchor="ctr"/>
                </a:tc>
                <a:tc>
                  <a:txBody>
                    <a:bodyPr/>
                    <a:lstStyle/>
                    <a:p>
                      <a:pPr algn="ctr" fontAlgn="b"/>
                      <a:r>
                        <a:rPr lang="en-US" sz="900" b="0" i="0" u="none" strike="noStrike" dirty="0">
                          <a:solidFill>
                            <a:schemeClr val="tx1"/>
                          </a:solidFill>
                          <a:effectLst/>
                          <a:latin typeface="+mn-lt"/>
                        </a:rPr>
                        <a:t>14.2</a:t>
                      </a:r>
                    </a:p>
                  </a:txBody>
                  <a:tcPr marL="0" marR="0" marT="0" marB="0" anchor="ctr"/>
                </a:tc>
                <a:extLst>
                  <a:ext uri="{0D108BD9-81ED-4DB2-BD59-A6C34878D82A}">
                    <a16:rowId xmlns:a16="http://schemas.microsoft.com/office/drawing/2014/main" val="1544089344"/>
                  </a:ext>
                </a:extLst>
              </a:tr>
              <a:tr h="231861">
                <a:tc>
                  <a:txBody>
                    <a:bodyPr/>
                    <a:lstStyle/>
                    <a:p>
                      <a:pPr algn="l" rtl="0" fontAlgn="ctr"/>
                      <a:r>
                        <a:rPr lang="en-US" sz="900" b="0" i="0" u="none" strike="noStrike" dirty="0">
                          <a:solidFill>
                            <a:schemeClr val="tx1"/>
                          </a:solidFill>
                          <a:effectLst/>
                          <a:latin typeface="+mn-lt"/>
                        </a:rPr>
                        <a:t>Jawrawala Petroleum</a:t>
                      </a:r>
                    </a:p>
                  </a:txBody>
                  <a:tcPr marL="46800" marR="0" marT="0" marB="0" anchor="ctr"/>
                </a:tc>
                <a:tc>
                  <a:txBody>
                    <a:bodyPr/>
                    <a:lstStyle/>
                    <a:p>
                      <a:pPr algn="l" rtl="0" fontAlgn="ctr"/>
                      <a:r>
                        <a:rPr lang="en-US" sz="900" b="0" i="0" u="none" strike="noStrike" dirty="0">
                          <a:solidFill>
                            <a:schemeClr val="tx1"/>
                          </a:solidFill>
                          <a:effectLst/>
                          <a:latin typeface="+mn-lt"/>
                        </a:rPr>
                        <a:t>Gujrat </a:t>
                      </a:r>
                    </a:p>
                  </a:txBody>
                  <a:tcPr marL="46800" marR="0" marT="0" marB="0" anchor="ctr"/>
                </a:tc>
                <a:tc>
                  <a:txBody>
                    <a:bodyPr/>
                    <a:lstStyle/>
                    <a:p>
                      <a:pPr algn="ctr" rtl="0" fontAlgn="b"/>
                      <a:r>
                        <a:rPr lang="en-US" sz="900" b="0" i="0" u="none" strike="noStrike" dirty="0">
                          <a:solidFill>
                            <a:schemeClr val="tx1"/>
                          </a:solidFill>
                          <a:effectLst/>
                          <a:latin typeface="+mn-lt"/>
                        </a:rPr>
                        <a:t>15.2</a:t>
                      </a:r>
                    </a:p>
                  </a:txBody>
                  <a:tcPr marL="0" marR="0" marT="0" marB="0" anchor="ctr"/>
                </a:tc>
                <a:tc>
                  <a:txBody>
                    <a:bodyPr/>
                    <a:lstStyle/>
                    <a:p>
                      <a:pPr algn="ctr" fontAlgn="b"/>
                      <a:r>
                        <a:rPr lang="en-US" sz="900" b="0" i="0" u="none" strike="noStrike" dirty="0">
                          <a:solidFill>
                            <a:schemeClr val="tx1"/>
                          </a:solidFill>
                          <a:effectLst/>
                          <a:latin typeface="+mn-lt"/>
                        </a:rPr>
                        <a:t>9.9</a:t>
                      </a:r>
                    </a:p>
                  </a:txBody>
                  <a:tcPr marL="0" marR="0" marT="0" marB="0" anchor="ctr"/>
                </a:tc>
                <a:extLst>
                  <a:ext uri="{0D108BD9-81ED-4DB2-BD59-A6C34878D82A}">
                    <a16:rowId xmlns:a16="http://schemas.microsoft.com/office/drawing/2014/main" val="4054975697"/>
                  </a:ext>
                </a:extLst>
              </a:tr>
              <a:tr h="231861">
                <a:tc>
                  <a:txBody>
                    <a:bodyPr/>
                    <a:lstStyle/>
                    <a:p>
                      <a:pPr algn="l" fontAlgn="ctr"/>
                      <a:r>
                        <a:rPr lang="en-US" sz="900" b="0" i="0" u="none" strike="noStrike" dirty="0">
                          <a:solidFill>
                            <a:schemeClr val="tx1"/>
                          </a:solidFill>
                          <a:effectLst/>
                          <a:latin typeface="+mn-lt"/>
                        </a:rPr>
                        <a:t>APJ Refinery Pvt. Ltd.</a:t>
                      </a:r>
                    </a:p>
                  </a:txBody>
                  <a:tcPr marL="46800" marR="0" marT="0" marB="0" anchor="ctr"/>
                </a:tc>
                <a:tc>
                  <a:txBody>
                    <a:bodyPr/>
                    <a:lstStyle/>
                    <a:p>
                      <a:pPr algn="l" rtl="0" fontAlgn="ctr"/>
                      <a:r>
                        <a:rPr lang="en-US" sz="900" b="0" i="0" u="none" strike="noStrike" dirty="0">
                          <a:solidFill>
                            <a:schemeClr val="tx1"/>
                          </a:solidFill>
                          <a:effectLst/>
                          <a:latin typeface="+mn-lt"/>
                        </a:rPr>
                        <a:t> Kerala</a:t>
                      </a:r>
                    </a:p>
                  </a:txBody>
                  <a:tcPr marL="46800" marR="0" marT="0" marB="0" anchor="ctr"/>
                </a:tc>
                <a:tc>
                  <a:txBody>
                    <a:bodyPr/>
                    <a:lstStyle/>
                    <a:p>
                      <a:pPr algn="ctr" rtl="0" fontAlgn="b"/>
                      <a:r>
                        <a:rPr lang="en-US" sz="900" b="0" i="0" u="none" strike="noStrike" dirty="0">
                          <a:solidFill>
                            <a:schemeClr val="tx1"/>
                          </a:solidFill>
                          <a:effectLst/>
                          <a:latin typeface="+mn-lt"/>
                        </a:rPr>
                        <a:t>14.6</a:t>
                      </a:r>
                    </a:p>
                  </a:txBody>
                  <a:tcPr marL="0" marR="0" marT="0" marB="0" anchor="ctr"/>
                </a:tc>
                <a:tc>
                  <a:txBody>
                    <a:bodyPr/>
                    <a:lstStyle/>
                    <a:p>
                      <a:pPr algn="ctr" fontAlgn="b"/>
                      <a:r>
                        <a:rPr lang="en-US" sz="900" b="0" i="0" u="none" strike="noStrike" dirty="0">
                          <a:solidFill>
                            <a:schemeClr val="tx1"/>
                          </a:solidFill>
                          <a:effectLst/>
                          <a:latin typeface="+mn-lt"/>
                        </a:rPr>
                        <a:t>9.5</a:t>
                      </a:r>
                    </a:p>
                  </a:txBody>
                  <a:tcPr marL="0" marR="0" marT="0" marB="0" anchor="ctr"/>
                </a:tc>
                <a:extLst>
                  <a:ext uri="{0D108BD9-81ED-4DB2-BD59-A6C34878D82A}">
                    <a16:rowId xmlns:a16="http://schemas.microsoft.com/office/drawing/2014/main" val="4021414190"/>
                  </a:ext>
                </a:extLst>
              </a:tr>
              <a:tr h="231861">
                <a:tc>
                  <a:txBody>
                    <a:bodyPr/>
                    <a:lstStyle/>
                    <a:p>
                      <a:pPr marL="0" algn="l" defTabSz="914400" rtl="0" eaLnBrk="1" fontAlgn="ctr" latinLnBrk="0" hangingPunct="1"/>
                      <a:r>
                        <a:rPr lang="en-US" sz="900" b="0" i="0" u="none" strike="noStrike" kern="1200" dirty="0">
                          <a:solidFill>
                            <a:schemeClr val="tx1"/>
                          </a:solidFill>
                          <a:effectLst/>
                          <a:latin typeface="+mn-lt"/>
                          <a:ea typeface="+mn-ea"/>
                          <a:cs typeface="+mn-cs"/>
                        </a:rPr>
                        <a:t>Universal Hydrolubes</a:t>
                      </a:r>
                    </a:p>
                  </a:txBody>
                  <a:tcPr marL="46800" marR="0" marT="0" marB="0" anchor="ctr"/>
                </a:tc>
                <a:tc>
                  <a:txBody>
                    <a:bodyPr/>
                    <a:lstStyle/>
                    <a:p>
                      <a:pPr marL="0" algn="l" defTabSz="914400" rtl="0" eaLnBrk="1" fontAlgn="ctr" latinLnBrk="0" hangingPunct="1"/>
                      <a:r>
                        <a:rPr lang="en-US" sz="900" b="0" i="0" u="none" strike="noStrike" kern="1200" dirty="0">
                          <a:solidFill>
                            <a:schemeClr val="tx1"/>
                          </a:solidFill>
                          <a:effectLst/>
                          <a:latin typeface="+mn-lt"/>
                          <a:ea typeface="+mn-ea"/>
                          <a:cs typeface="+mn-cs"/>
                        </a:rPr>
                        <a:t>Haryana</a:t>
                      </a:r>
                    </a:p>
                  </a:txBody>
                  <a:tcPr marL="46800" marR="0" marT="0" marB="0" anchor="ctr"/>
                </a:tc>
                <a:tc>
                  <a:txBody>
                    <a:bodyPr/>
                    <a:lstStyle/>
                    <a:p>
                      <a:pPr algn="ctr" rtl="0" fontAlgn="b"/>
                      <a:r>
                        <a:rPr lang="en-US" sz="900" b="0" i="0" u="none" strike="noStrike" dirty="0">
                          <a:solidFill>
                            <a:schemeClr val="tx1"/>
                          </a:solidFill>
                          <a:effectLst/>
                          <a:latin typeface="+mn-lt"/>
                        </a:rPr>
                        <a:t>14.4</a:t>
                      </a:r>
                    </a:p>
                  </a:txBody>
                  <a:tcPr marL="0" marR="0" marT="0" marB="0" anchor="ctr"/>
                </a:tc>
                <a:tc>
                  <a:txBody>
                    <a:bodyPr/>
                    <a:lstStyle/>
                    <a:p>
                      <a:pPr algn="ctr"/>
                      <a:r>
                        <a:rPr lang="en-US" sz="900" dirty="0">
                          <a:solidFill>
                            <a:schemeClr val="tx1"/>
                          </a:solidFill>
                          <a:latin typeface="+mn-lt"/>
                        </a:rPr>
                        <a:t>9.4</a:t>
                      </a:r>
                    </a:p>
                  </a:txBody>
                  <a:tcPr marL="45720" marR="45720" anchor="ctr"/>
                </a:tc>
                <a:extLst>
                  <a:ext uri="{0D108BD9-81ED-4DB2-BD59-A6C34878D82A}">
                    <a16:rowId xmlns:a16="http://schemas.microsoft.com/office/drawing/2014/main" val="1257489106"/>
                  </a:ext>
                </a:extLst>
              </a:tr>
              <a:tr h="231861">
                <a:tc>
                  <a:txBody>
                    <a:bodyPr/>
                    <a:lstStyle/>
                    <a:p>
                      <a:pPr algn="l" rtl="0" fontAlgn="b"/>
                      <a:r>
                        <a:rPr lang="en-US" sz="900" b="0" i="0" u="none" strike="noStrike" dirty="0">
                          <a:solidFill>
                            <a:schemeClr val="tx1"/>
                          </a:solidFill>
                          <a:effectLst/>
                          <a:latin typeface="+mn-lt"/>
                        </a:rPr>
                        <a:t>Continental Petroleum Limited</a:t>
                      </a:r>
                    </a:p>
                  </a:txBody>
                  <a:tcPr marL="46800" marR="0" marT="0" marB="0" anchor="ctr"/>
                </a:tc>
                <a:tc>
                  <a:txBody>
                    <a:bodyPr/>
                    <a:lstStyle/>
                    <a:p>
                      <a:pPr algn="l" rtl="0" fontAlgn="ctr"/>
                      <a:r>
                        <a:rPr lang="en-US" sz="900" b="0" i="0" u="none" strike="noStrike" dirty="0">
                          <a:solidFill>
                            <a:schemeClr val="tx1"/>
                          </a:solidFill>
                          <a:effectLst/>
                          <a:latin typeface="+mn-lt"/>
                        </a:rPr>
                        <a:t>Rajasthan</a:t>
                      </a:r>
                    </a:p>
                  </a:txBody>
                  <a:tcPr marL="46800" marR="0" marT="0" marB="0" anchor="ctr"/>
                </a:tc>
                <a:tc>
                  <a:txBody>
                    <a:bodyPr/>
                    <a:lstStyle/>
                    <a:p>
                      <a:pPr algn="ctr" rtl="0" fontAlgn="b"/>
                      <a:r>
                        <a:rPr lang="en-US" sz="900" b="0" i="0" u="none" strike="noStrike" dirty="0">
                          <a:solidFill>
                            <a:schemeClr val="tx1"/>
                          </a:solidFill>
                          <a:effectLst/>
                          <a:latin typeface="+mn-lt"/>
                        </a:rPr>
                        <a:t>11.5</a:t>
                      </a:r>
                    </a:p>
                  </a:txBody>
                  <a:tcPr marL="0" marR="0" marT="0" marB="0" anchor="ctr"/>
                </a:tc>
                <a:tc>
                  <a:txBody>
                    <a:bodyPr/>
                    <a:lstStyle/>
                    <a:p>
                      <a:pPr algn="ctr"/>
                      <a:r>
                        <a:rPr lang="en-US" sz="900" dirty="0">
                          <a:solidFill>
                            <a:schemeClr val="tx1"/>
                          </a:solidFill>
                          <a:latin typeface="+mn-lt"/>
                        </a:rPr>
                        <a:t>7.5</a:t>
                      </a:r>
                    </a:p>
                  </a:txBody>
                  <a:tcPr marL="45720" marR="45720" anchor="ctr"/>
                </a:tc>
                <a:extLst>
                  <a:ext uri="{0D108BD9-81ED-4DB2-BD59-A6C34878D82A}">
                    <a16:rowId xmlns:a16="http://schemas.microsoft.com/office/drawing/2014/main" val="2769797559"/>
                  </a:ext>
                </a:extLst>
              </a:tr>
              <a:tr h="231861">
                <a:tc>
                  <a:txBody>
                    <a:bodyPr/>
                    <a:lstStyle/>
                    <a:p>
                      <a:pPr algn="l" rtl="0" fontAlgn="ctr"/>
                      <a:r>
                        <a:rPr lang="en-US" sz="900" b="0" i="0" u="none" strike="noStrike" dirty="0">
                          <a:solidFill>
                            <a:schemeClr val="tx1"/>
                          </a:solidFill>
                          <a:effectLst/>
                          <a:latin typeface="+mn-lt"/>
                        </a:rPr>
                        <a:t>Mazda Industrol</a:t>
                      </a:r>
                    </a:p>
                  </a:txBody>
                  <a:tcPr marL="46800" marR="0" marT="0" marB="0" anchor="ctr"/>
                </a:tc>
                <a:tc>
                  <a:txBody>
                    <a:bodyPr/>
                    <a:lstStyle/>
                    <a:p>
                      <a:pPr algn="l" rtl="0" fontAlgn="ctr"/>
                      <a:r>
                        <a:rPr lang="en-US" sz="900" b="0" i="0" u="none" strike="noStrike" dirty="0">
                          <a:solidFill>
                            <a:schemeClr val="tx1"/>
                          </a:solidFill>
                          <a:effectLst/>
                          <a:latin typeface="+mn-lt"/>
                        </a:rPr>
                        <a:t>Uttar Pradesh</a:t>
                      </a:r>
                    </a:p>
                  </a:txBody>
                  <a:tcPr marL="46800" marR="0" marT="0" marB="0" anchor="ctr"/>
                </a:tc>
                <a:tc>
                  <a:txBody>
                    <a:bodyPr/>
                    <a:lstStyle/>
                    <a:p>
                      <a:pPr algn="ctr" rtl="0" fontAlgn="b"/>
                      <a:r>
                        <a:rPr lang="en-US" sz="900" b="0" i="0" u="none" strike="noStrike" dirty="0">
                          <a:solidFill>
                            <a:schemeClr val="tx1"/>
                          </a:solidFill>
                          <a:effectLst/>
                          <a:latin typeface="+mn-lt"/>
                        </a:rPr>
                        <a:t>10.0</a:t>
                      </a:r>
                    </a:p>
                  </a:txBody>
                  <a:tcPr marL="0" marR="0" marT="0" marB="0" anchor="ctr"/>
                </a:tc>
                <a:tc>
                  <a:txBody>
                    <a:bodyPr/>
                    <a:lstStyle/>
                    <a:p>
                      <a:pPr algn="ctr" fontAlgn="b"/>
                      <a:r>
                        <a:rPr lang="en-US" sz="900" b="0" i="0" u="none" strike="noStrike" dirty="0">
                          <a:solidFill>
                            <a:schemeClr val="tx1"/>
                          </a:solidFill>
                          <a:effectLst/>
                          <a:latin typeface="+mn-lt"/>
                        </a:rPr>
                        <a:t>6.5</a:t>
                      </a:r>
                    </a:p>
                  </a:txBody>
                  <a:tcPr marL="0" marR="0" marT="0" marB="0" anchor="ctr"/>
                </a:tc>
                <a:extLst>
                  <a:ext uri="{0D108BD9-81ED-4DB2-BD59-A6C34878D82A}">
                    <a16:rowId xmlns:a16="http://schemas.microsoft.com/office/drawing/2014/main" val="1947637573"/>
                  </a:ext>
                </a:extLst>
              </a:tr>
              <a:tr h="231861">
                <a:tc>
                  <a:txBody>
                    <a:bodyPr/>
                    <a:lstStyle/>
                    <a:p>
                      <a:pPr algn="l" rtl="0" fontAlgn="ctr"/>
                      <a:r>
                        <a:rPr lang="en-US" sz="900" b="0" i="0" u="none" strike="noStrike" dirty="0">
                          <a:solidFill>
                            <a:schemeClr val="tx1"/>
                          </a:solidFill>
                          <a:effectLst/>
                          <a:latin typeface="+mn-lt"/>
                        </a:rPr>
                        <a:t>Bharat Oil Company</a:t>
                      </a:r>
                    </a:p>
                  </a:txBody>
                  <a:tcPr marL="46800" marR="0" marT="0" marB="0" anchor="ctr"/>
                </a:tc>
                <a:tc>
                  <a:txBody>
                    <a:bodyPr/>
                    <a:lstStyle/>
                    <a:p>
                      <a:pPr algn="l" rtl="0" fontAlgn="ctr"/>
                      <a:r>
                        <a:rPr lang="en-US" sz="900" b="0" i="0" u="none" strike="noStrike" dirty="0">
                          <a:solidFill>
                            <a:schemeClr val="tx1"/>
                          </a:solidFill>
                          <a:effectLst/>
                          <a:latin typeface="+mn-lt"/>
                        </a:rPr>
                        <a:t>Uttar Pradesh</a:t>
                      </a:r>
                    </a:p>
                  </a:txBody>
                  <a:tcPr marL="46800" marR="0" marT="0" marB="0" anchor="ctr"/>
                </a:tc>
                <a:tc>
                  <a:txBody>
                    <a:bodyPr/>
                    <a:lstStyle/>
                    <a:p>
                      <a:pPr algn="ctr" rtl="0" fontAlgn="ctr"/>
                      <a:r>
                        <a:rPr lang="en-US" sz="900" b="0" i="0" u="none" strike="noStrike" dirty="0">
                          <a:solidFill>
                            <a:schemeClr val="tx1"/>
                          </a:solidFill>
                          <a:effectLst/>
                          <a:latin typeface="+mn-lt"/>
                        </a:rPr>
                        <a:t>10.0</a:t>
                      </a:r>
                    </a:p>
                  </a:txBody>
                  <a:tcPr marL="0" marR="0" marT="0" marB="0" anchor="ctr"/>
                </a:tc>
                <a:tc>
                  <a:txBody>
                    <a:bodyPr/>
                    <a:lstStyle/>
                    <a:p>
                      <a:pPr algn="ctr" fontAlgn="b"/>
                      <a:r>
                        <a:rPr lang="en-US" sz="900" b="0" i="0" u="none" strike="noStrike" dirty="0">
                          <a:solidFill>
                            <a:schemeClr val="tx1"/>
                          </a:solidFill>
                          <a:effectLst/>
                          <a:latin typeface="+mn-lt"/>
                        </a:rPr>
                        <a:t>3.9</a:t>
                      </a:r>
                    </a:p>
                  </a:txBody>
                  <a:tcPr marL="0" marR="0" marT="0" marB="0" anchor="ctr"/>
                </a:tc>
                <a:extLst>
                  <a:ext uri="{0D108BD9-81ED-4DB2-BD59-A6C34878D82A}">
                    <a16:rowId xmlns:a16="http://schemas.microsoft.com/office/drawing/2014/main" val="2382239671"/>
                  </a:ext>
                </a:extLst>
              </a:tr>
              <a:tr h="231861">
                <a:tc>
                  <a:txBody>
                    <a:bodyPr/>
                    <a:lstStyle/>
                    <a:p>
                      <a:pPr algn="l" rtl="0" fontAlgn="b"/>
                      <a:r>
                        <a:rPr lang="en-US" sz="900" b="0" i="0" u="none" strike="noStrike" dirty="0">
                          <a:solidFill>
                            <a:schemeClr val="tx1"/>
                          </a:solidFill>
                          <a:effectLst/>
                          <a:latin typeface="+mn-lt"/>
                        </a:rPr>
                        <a:t>Century Refineries-b</a:t>
                      </a:r>
                    </a:p>
                  </a:txBody>
                  <a:tcPr marL="46800" marR="0" marT="0" marB="0" anchor="ctr"/>
                </a:tc>
                <a:tc>
                  <a:txBody>
                    <a:bodyPr/>
                    <a:lstStyle/>
                    <a:p>
                      <a:pPr algn="l" fontAlgn="ctr"/>
                      <a:r>
                        <a:rPr lang="en-US" sz="900" b="0" i="0" u="none" strike="noStrike" dirty="0">
                          <a:solidFill>
                            <a:schemeClr val="tx1"/>
                          </a:solidFill>
                          <a:effectLst/>
                          <a:latin typeface="+mn-lt"/>
                        </a:rPr>
                        <a:t>Karnataka</a:t>
                      </a:r>
                    </a:p>
                  </a:txBody>
                  <a:tcPr marL="46800" marR="0" marT="0" marB="0" anchor="ctr"/>
                </a:tc>
                <a:tc>
                  <a:txBody>
                    <a:bodyPr/>
                    <a:lstStyle/>
                    <a:p>
                      <a:pPr algn="ctr" fontAlgn="b"/>
                      <a:r>
                        <a:rPr lang="en-US" sz="900" b="0" i="0" u="none" strike="noStrike" dirty="0">
                          <a:solidFill>
                            <a:schemeClr val="tx1"/>
                          </a:solidFill>
                          <a:effectLst/>
                          <a:latin typeface="+mn-lt"/>
                        </a:rPr>
                        <a:t>9.0</a:t>
                      </a:r>
                    </a:p>
                  </a:txBody>
                  <a:tcPr marL="0" marR="0" marT="0" marB="0" anchor="ctr"/>
                </a:tc>
                <a:tc>
                  <a:txBody>
                    <a:bodyPr/>
                    <a:lstStyle/>
                    <a:p>
                      <a:pPr algn="ctr" fontAlgn="b"/>
                      <a:r>
                        <a:rPr lang="en-US" sz="900" b="0" i="0" u="none" strike="noStrike" dirty="0">
                          <a:solidFill>
                            <a:schemeClr val="tx1"/>
                          </a:solidFill>
                          <a:effectLst/>
                          <a:latin typeface="+mn-lt"/>
                        </a:rPr>
                        <a:t>5.9</a:t>
                      </a:r>
                    </a:p>
                  </a:txBody>
                  <a:tcPr marL="0" marR="0" marT="0" marB="0" anchor="ctr"/>
                </a:tc>
                <a:extLst>
                  <a:ext uri="{0D108BD9-81ED-4DB2-BD59-A6C34878D82A}">
                    <a16:rowId xmlns:a16="http://schemas.microsoft.com/office/drawing/2014/main" val="2793228882"/>
                  </a:ext>
                </a:extLst>
              </a:tr>
              <a:tr h="231861">
                <a:tc>
                  <a:txBody>
                    <a:bodyPr/>
                    <a:lstStyle/>
                    <a:p>
                      <a:pPr algn="l" fontAlgn="ctr"/>
                      <a:r>
                        <a:rPr lang="en-US" sz="900" b="0" i="0" u="none" strike="noStrike" dirty="0">
                          <a:solidFill>
                            <a:schemeClr val="tx1"/>
                          </a:solidFill>
                          <a:effectLst/>
                          <a:latin typeface="+mn-lt"/>
                        </a:rPr>
                        <a:t>Southern Refineries-b</a:t>
                      </a:r>
                    </a:p>
                  </a:txBody>
                  <a:tcPr marL="46800" marR="0" marT="0" marB="0" anchor="ctr"/>
                </a:tc>
                <a:tc>
                  <a:txBody>
                    <a:bodyPr/>
                    <a:lstStyle/>
                    <a:p>
                      <a:pPr algn="l" fontAlgn="ctr"/>
                      <a:r>
                        <a:rPr lang="en-US" sz="900" b="0" i="0" u="none" strike="noStrike" dirty="0">
                          <a:solidFill>
                            <a:schemeClr val="tx1"/>
                          </a:solidFill>
                          <a:effectLst/>
                          <a:latin typeface="+mn-lt"/>
                        </a:rPr>
                        <a:t>Kerala</a:t>
                      </a:r>
                    </a:p>
                  </a:txBody>
                  <a:tcPr marL="46800" marR="0" marT="0" marB="0" anchor="ctr"/>
                </a:tc>
                <a:tc>
                  <a:txBody>
                    <a:bodyPr/>
                    <a:lstStyle/>
                    <a:p>
                      <a:pPr algn="ctr" fontAlgn="b"/>
                      <a:r>
                        <a:rPr lang="en-US" sz="900" b="0" i="0" u="none" strike="noStrike" dirty="0">
                          <a:solidFill>
                            <a:schemeClr val="tx1"/>
                          </a:solidFill>
                          <a:effectLst/>
                          <a:latin typeface="+mn-lt"/>
                        </a:rPr>
                        <a:t>7.3</a:t>
                      </a:r>
                    </a:p>
                  </a:txBody>
                  <a:tcPr marL="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extLst>
                  <a:ext uri="{0D108BD9-81ED-4DB2-BD59-A6C34878D82A}">
                    <a16:rowId xmlns:a16="http://schemas.microsoft.com/office/drawing/2014/main" val="3688009064"/>
                  </a:ext>
                </a:extLst>
              </a:tr>
              <a:tr h="231861">
                <a:tc>
                  <a:txBody>
                    <a:bodyPr/>
                    <a:lstStyle/>
                    <a:p>
                      <a:pPr algn="l" fontAlgn="ctr"/>
                      <a:r>
                        <a:rPr lang="en-US" sz="900" b="0" i="0" u="none" strike="noStrike" dirty="0">
                          <a:solidFill>
                            <a:schemeClr val="tx1"/>
                          </a:solidFill>
                          <a:effectLst/>
                          <a:latin typeface="+mn-lt"/>
                        </a:rPr>
                        <a:t>Cee Jee Lubricants</a:t>
                      </a:r>
                    </a:p>
                  </a:txBody>
                  <a:tcPr marL="46800" marR="0" marT="0" marB="0" anchor="ctr"/>
                </a:tc>
                <a:tc>
                  <a:txBody>
                    <a:bodyPr/>
                    <a:lstStyle/>
                    <a:p>
                      <a:pPr algn="l" fontAlgn="ctr"/>
                      <a:r>
                        <a:rPr lang="en-US" sz="900" b="0" i="0" u="none" strike="noStrike" dirty="0">
                          <a:solidFill>
                            <a:schemeClr val="tx1"/>
                          </a:solidFill>
                          <a:effectLst/>
                          <a:latin typeface="+mn-lt"/>
                        </a:rPr>
                        <a:t>Kerala</a:t>
                      </a:r>
                    </a:p>
                  </a:txBody>
                  <a:tcPr marL="46800" marR="0" marT="0" marB="0" anchor="ctr"/>
                </a:tc>
                <a:tc>
                  <a:txBody>
                    <a:bodyPr/>
                    <a:lstStyle/>
                    <a:p>
                      <a:pPr algn="ctr" fontAlgn="b"/>
                      <a:r>
                        <a:rPr lang="en-US" sz="900" b="0" i="0" u="none" strike="noStrike" dirty="0">
                          <a:solidFill>
                            <a:schemeClr val="tx1"/>
                          </a:solidFill>
                          <a:effectLst/>
                          <a:latin typeface="+mn-lt"/>
                        </a:rPr>
                        <a:t>7.2</a:t>
                      </a:r>
                    </a:p>
                  </a:txBody>
                  <a:tcPr marL="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extLst>
                  <a:ext uri="{0D108BD9-81ED-4DB2-BD59-A6C34878D82A}">
                    <a16:rowId xmlns:a16="http://schemas.microsoft.com/office/drawing/2014/main" val="171816402"/>
                  </a:ext>
                </a:extLst>
              </a:tr>
              <a:tr h="231861">
                <a:tc>
                  <a:txBody>
                    <a:bodyPr/>
                    <a:lstStyle/>
                    <a:p>
                      <a:pPr algn="l" rtl="0" fontAlgn="ctr"/>
                      <a:r>
                        <a:rPr lang="en-US" sz="900" b="0" i="0" u="none" strike="noStrike" dirty="0">
                          <a:solidFill>
                            <a:srgbClr val="000000"/>
                          </a:solidFill>
                          <a:effectLst/>
                          <a:latin typeface="+mn-lt"/>
                        </a:rPr>
                        <a:t>IFP Petro Products (P) Ltd.</a:t>
                      </a:r>
                    </a:p>
                  </a:txBody>
                  <a:tcPr marL="46800" marR="0" marT="0" marB="0" anchor="ctr"/>
                </a:tc>
                <a:tc>
                  <a:txBody>
                    <a:bodyPr/>
                    <a:lstStyle/>
                    <a:p>
                      <a:pPr algn="l" rtl="0" fontAlgn="ctr"/>
                      <a:r>
                        <a:rPr lang="en-US" sz="900" b="0" i="0" u="none" strike="noStrike" dirty="0">
                          <a:solidFill>
                            <a:srgbClr val="000000"/>
                          </a:solidFill>
                          <a:effectLst/>
                          <a:latin typeface="+mn-lt"/>
                        </a:rPr>
                        <a:t>Gujrat</a:t>
                      </a:r>
                    </a:p>
                  </a:txBody>
                  <a:tcPr marL="46800" marR="0" marT="0" marB="0" anchor="ctr"/>
                </a:tc>
                <a:tc>
                  <a:txBody>
                    <a:bodyPr/>
                    <a:lstStyle/>
                    <a:p>
                      <a:pPr algn="ctr"/>
                      <a:r>
                        <a:rPr lang="en-US" sz="900" dirty="0">
                          <a:solidFill>
                            <a:schemeClr val="tx1"/>
                          </a:solidFill>
                          <a:latin typeface="+mn-lt"/>
                        </a:rPr>
                        <a:t>6.0</a:t>
                      </a:r>
                    </a:p>
                  </a:txBody>
                  <a:tcPr marL="45720" marR="45720" anchor="ctr"/>
                </a:tc>
                <a:tc>
                  <a:txBody>
                    <a:bodyPr/>
                    <a:lstStyle/>
                    <a:p>
                      <a:pPr algn="ctr" fontAlgn="b"/>
                      <a:r>
                        <a:rPr lang="en-US" sz="900" b="0" i="0" u="none" strike="noStrike" dirty="0">
                          <a:solidFill>
                            <a:srgbClr val="000000"/>
                          </a:solidFill>
                          <a:effectLst/>
                          <a:latin typeface="+mn-lt"/>
                        </a:rPr>
                        <a:t>3.9</a:t>
                      </a:r>
                    </a:p>
                  </a:txBody>
                  <a:tcPr marL="0" marR="0" marT="0" marB="0" anchor="ctr"/>
                </a:tc>
                <a:extLst>
                  <a:ext uri="{0D108BD9-81ED-4DB2-BD59-A6C34878D82A}">
                    <a16:rowId xmlns:a16="http://schemas.microsoft.com/office/drawing/2014/main" val="850319633"/>
                  </a:ext>
                </a:extLst>
              </a:tr>
              <a:tr h="231861">
                <a:tc>
                  <a:txBody>
                    <a:bodyPr/>
                    <a:lstStyle/>
                    <a:p>
                      <a:pPr algn="l" rtl="0" fontAlgn="b"/>
                      <a:r>
                        <a:rPr lang="en-US" sz="900" b="0" i="0" u="none" strike="noStrike" dirty="0">
                          <a:solidFill>
                            <a:srgbClr val="000000"/>
                          </a:solidFill>
                          <a:effectLst/>
                          <a:latin typeface="+mn-lt"/>
                        </a:rPr>
                        <a:t>Trimurti Enterprises</a:t>
                      </a:r>
                    </a:p>
                  </a:txBody>
                  <a:tcPr marL="46800" marR="0" marT="0" marB="0" anchor="ctr"/>
                </a:tc>
                <a:tc>
                  <a:txBody>
                    <a:bodyPr/>
                    <a:lstStyle/>
                    <a:p>
                      <a:pPr algn="l" rtl="0" fontAlgn="b"/>
                      <a:r>
                        <a:rPr lang="en-US" sz="900" b="0" i="0" u="none" strike="noStrike" dirty="0">
                          <a:solidFill>
                            <a:srgbClr val="000000"/>
                          </a:solidFill>
                          <a:effectLst/>
                          <a:latin typeface="+mn-lt"/>
                        </a:rPr>
                        <a:t>Maharashtra</a:t>
                      </a:r>
                    </a:p>
                  </a:txBody>
                  <a:tcPr marL="46800" marR="0" marT="0" marB="0" anchor="ctr"/>
                </a:tc>
                <a:tc>
                  <a:txBody>
                    <a:bodyPr/>
                    <a:lstStyle/>
                    <a:p>
                      <a:pPr algn="ctr" fontAlgn="b"/>
                      <a:r>
                        <a:rPr lang="en-US" sz="900" b="0" i="0" u="none" strike="noStrike" dirty="0">
                          <a:solidFill>
                            <a:srgbClr val="000000"/>
                          </a:solidFill>
                          <a:effectLst/>
                          <a:latin typeface="+mn-lt"/>
                        </a:rPr>
                        <a:t>1.0</a:t>
                      </a:r>
                    </a:p>
                  </a:txBody>
                  <a:tcPr marL="0" marR="0" marT="0" marB="0" anchor="ctr"/>
                </a:tc>
                <a:tc>
                  <a:txBody>
                    <a:bodyPr/>
                    <a:lstStyle/>
                    <a:p>
                      <a:pPr algn="ctr" fontAlgn="b"/>
                      <a:r>
                        <a:rPr lang="en-US" sz="900" b="0" i="0" u="none" strike="noStrike" dirty="0">
                          <a:solidFill>
                            <a:srgbClr val="000000"/>
                          </a:solidFill>
                          <a:effectLst/>
                          <a:latin typeface="+mn-lt"/>
                        </a:rPr>
                        <a:t>0.7</a:t>
                      </a:r>
                    </a:p>
                  </a:txBody>
                  <a:tcPr marL="0" marR="0" marT="0" marB="0" anchor="ctr"/>
                </a:tc>
                <a:extLst>
                  <a:ext uri="{0D108BD9-81ED-4DB2-BD59-A6C34878D82A}">
                    <a16:rowId xmlns:a16="http://schemas.microsoft.com/office/drawing/2014/main" val="1640954900"/>
                  </a:ext>
                </a:extLst>
              </a:tr>
              <a:tr h="169303">
                <a:tc>
                  <a:txBody>
                    <a:bodyPr/>
                    <a:lstStyle/>
                    <a:p>
                      <a:pPr algn="l" rtl="0" fontAlgn="b"/>
                      <a:r>
                        <a:rPr lang="en-US" sz="900" b="1" i="0" u="none" strike="noStrike" dirty="0">
                          <a:solidFill>
                            <a:srgbClr val="000000"/>
                          </a:solidFill>
                          <a:effectLst/>
                          <a:latin typeface="+mn-lt"/>
                        </a:rPr>
                        <a:t>Total</a:t>
                      </a:r>
                    </a:p>
                  </a:txBody>
                  <a:tcPr marL="46800" marR="0" marT="0" marB="0" anchor="ctr"/>
                </a:tc>
                <a:tc>
                  <a:txBody>
                    <a:bodyPr/>
                    <a:lstStyle/>
                    <a:p>
                      <a:pPr algn="l" rtl="0" fontAlgn="b"/>
                      <a:endParaRPr lang="en-US" sz="900" b="1" i="0" u="none" strike="noStrike" dirty="0">
                        <a:solidFill>
                          <a:srgbClr val="000000"/>
                        </a:solidFill>
                        <a:effectLst/>
                        <a:latin typeface="+mn-lt"/>
                      </a:endParaRPr>
                    </a:p>
                  </a:txBody>
                  <a:tcPr marL="46800" marR="0" marT="0" marB="0" anchor="ctr"/>
                </a:tc>
                <a:tc>
                  <a:txBody>
                    <a:bodyPr/>
                    <a:lstStyle/>
                    <a:p>
                      <a:pPr algn="ctr" fontAlgn="b"/>
                      <a:r>
                        <a:rPr lang="en-US" sz="900" b="1" i="0" u="none" strike="noStrike" dirty="0">
                          <a:solidFill>
                            <a:srgbClr val="000000"/>
                          </a:solidFill>
                          <a:effectLst/>
                          <a:latin typeface="+mn-lt"/>
                        </a:rPr>
                        <a:t>183.8- c</a:t>
                      </a:r>
                    </a:p>
                  </a:txBody>
                  <a:tcPr marL="0" marR="0" marT="0" marB="0" anchor="ctr"/>
                </a:tc>
                <a:tc>
                  <a:txBody>
                    <a:bodyPr/>
                    <a:lstStyle/>
                    <a:p>
                      <a:pPr algn="ctr" fontAlgn="b"/>
                      <a:r>
                        <a:rPr lang="en-US" sz="900" b="1" i="0" u="none" strike="noStrike" dirty="0">
                          <a:solidFill>
                            <a:srgbClr val="000000"/>
                          </a:solidFill>
                          <a:effectLst/>
                          <a:latin typeface="+mn-lt"/>
                        </a:rPr>
                        <a:t>117.1-c</a:t>
                      </a:r>
                    </a:p>
                  </a:txBody>
                  <a:tcPr marL="0" marR="0" marT="0" marB="0" anchor="ctr"/>
                </a:tc>
                <a:extLst>
                  <a:ext uri="{0D108BD9-81ED-4DB2-BD59-A6C34878D82A}">
                    <a16:rowId xmlns:a16="http://schemas.microsoft.com/office/drawing/2014/main" val="1759008958"/>
                  </a:ext>
                </a:extLst>
              </a:tr>
              <a:tr h="1497433">
                <a:tc gridSpan="4">
                  <a:txBody>
                    <a:bodyPr/>
                    <a:lstStyle/>
                    <a:p>
                      <a:pPr marL="0" marR="0" lvl="0" indent="0" algn="l" defTabSz="914400" rtl="0" eaLnBrk="1" fontAlgn="auto" latinLnBrk="0" hangingPunct="1">
                        <a:lnSpc>
                          <a:spcPct val="97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Calibri" panose="020F0502020204030204" pitchFamily="34" charset="0"/>
                        </a:rPr>
                        <a:t>a- Re-refined basestocks capacity has been estimated after assuming a 63% yield rate for all the re-refineries.</a:t>
                      </a:r>
                    </a:p>
                    <a:p>
                      <a:pPr marL="0" marR="0" lvl="0" indent="0" algn="l" defTabSz="914400" rtl="0" eaLnBrk="1" fontAlgn="auto" latinLnBrk="0" hangingPunct="1">
                        <a:lnSpc>
                          <a:spcPct val="97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Calibri" panose="020F0502020204030204" pitchFamily="34" charset="0"/>
                        </a:rPr>
                        <a:t>b- Not operating currently.</a:t>
                      </a:r>
                    </a:p>
                    <a:p>
                      <a:pPr marL="0" marR="0" lvl="0" indent="0" algn="l" defTabSz="914400" rtl="0" eaLnBrk="1" fontAlgn="auto" latinLnBrk="0" hangingPunct="1">
                        <a:lnSpc>
                          <a:spcPct val="97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Calibri" panose="020F0502020204030204" pitchFamily="34" charset="0"/>
                        </a:rPr>
                        <a:t>c- The table shows used oil feed capacity of few selected re-refiners and not all re-refiners in India. In addition to these, there are 357 used oil re-refiners/reprocessor authorized facilities in the country with the total used oil feed capacity of 1491.0 kilotonnes. However, there basestocks capacity is unknow as they are also engaged in re-reprocessing of used oil.</a:t>
                      </a:r>
                    </a:p>
                    <a:p>
                      <a:pPr marL="0" marR="0" lvl="0" indent="0" algn="l" defTabSz="914400" rtl="0" eaLnBrk="1" fontAlgn="auto" latinLnBrk="0" hangingPunct="1">
                        <a:lnSpc>
                          <a:spcPct val="97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Calibri" panose="020F0502020204030204" pitchFamily="34" charset="0"/>
                        </a:rPr>
                        <a:t>Note: The used oil feedstock capacity of re-refiners is taken from CPCB report on national inventory on Generation and Management of Hazardous and Other Wastes, 2019-20. It is considered that there is no change in the used oil feedstock capacity of re-refiners/reprocessors in 2020.</a:t>
                      </a:r>
                    </a:p>
                  </a:txBody>
                  <a:tcPr marL="46800" marR="0" marT="0" marB="0" anchor="ctr"/>
                </a:tc>
                <a:tc hMerge="1">
                  <a:txBody>
                    <a:bodyPr/>
                    <a:lstStyle/>
                    <a:p>
                      <a:endParaRPr lang="en-US" sz="1000" dirty="0">
                        <a:solidFill>
                          <a:schemeClr val="tx1"/>
                        </a:solidFill>
                        <a:latin typeface="+mn-lt"/>
                      </a:endParaRPr>
                    </a:p>
                  </a:txBody>
                  <a:tcPr marL="45720" marR="45720" anchor="ctr"/>
                </a:tc>
                <a:tc hMerge="1">
                  <a:txBody>
                    <a:bodyPr/>
                    <a:lstStyle/>
                    <a:p>
                      <a:pPr algn="ctr" fontAlgn="b"/>
                      <a:endParaRPr lang="en-US" sz="900" b="1" i="0" u="none" strike="noStrike" dirty="0">
                        <a:solidFill>
                          <a:srgbClr val="000000"/>
                        </a:solidFill>
                        <a:effectLst/>
                        <a:highlight>
                          <a:srgbClr val="00FF00"/>
                        </a:highlight>
                        <a:latin typeface="Calibri" panose="020F0502020204030204" pitchFamily="34" charset="0"/>
                      </a:endParaRPr>
                    </a:p>
                  </a:txBody>
                  <a:tcPr marL="0" marR="0" marT="0" marB="0" anchor="ctr"/>
                </a:tc>
                <a:tc hMerge="1">
                  <a:txBody>
                    <a:bodyPr/>
                    <a:lstStyle/>
                    <a:p>
                      <a:pPr algn="ctr"/>
                      <a:endParaRPr lang="en-US" sz="900" b="1" dirty="0">
                        <a:solidFill>
                          <a:schemeClr val="tx1"/>
                        </a:solidFill>
                        <a:highlight>
                          <a:srgbClr val="00FF00"/>
                        </a:highlight>
                        <a:latin typeface="Lucida Sans" panose="020B0602030504020204" pitchFamily="34" charset="0"/>
                      </a:endParaRPr>
                    </a:p>
                  </a:txBody>
                  <a:tcPr marL="45720" marR="45720" anchor="ctr"/>
                </a:tc>
                <a:extLst>
                  <a:ext uri="{0D108BD9-81ED-4DB2-BD59-A6C34878D82A}">
                    <a16:rowId xmlns:a16="http://schemas.microsoft.com/office/drawing/2014/main" val="1275623510"/>
                  </a:ext>
                </a:extLst>
              </a:tr>
            </a:tbl>
          </a:graphicData>
        </a:graphic>
      </p:graphicFrame>
      <p:grpSp>
        <p:nvGrpSpPr>
          <p:cNvPr id="7" name="Group 6">
            <a:extLst>
              <a:ext uri="{FF2B5EF4-FFF2-40B4-BE49-F238E27FC236}">
                <a16:creationId xmlns:a16="http://schemas.microsoft.com/office/drawing/2014/main" id="{87FA345C-62A5-4C76-A997-B50DEA78E659}"/>
              </a:ext>
            </a:extLst>
          </p:cNvPr>
          <p:cNvGrpSpPr/>
          <p:nvPr/>
        </p:nvGrpSpPr>
        <p:grpSpPr>
          <a:xfrm>
            <a:off x="5084075" y="6409673"/>
            <a:ext cx="1090782" cy="246221"/>
            <a:chOff x="10831993" y="6206610"/>
            <a:chExt cx="1090782" cy="246221"/>
          </a:xfrm>
        </p:grpSpPr>
        <p:sp>
          <p:nvSpPr>
            <p:cNvPr id="8" name="Freeform: Shape 7">
              <a:extLst>
                <a:ext uri="{FF2B5EF4-FFF2-40B4-BE49-F238E27FC236}">
                  <a16:creationId xmlns:a16="http://schemas.microsoft.com/office/drawing/2014/main" id="{AADD2850-2C7E-4C41-BB5A-8EC5C003F2F0}"/>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BC150986-6E7B-44D1-8F21-6E85CD3D85E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1550780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9985A-E921-43CB-A27C-A342EA42756A}"/>
              </a:ext>
            </a:extLst>
          </p:cNvPr>
          <p:cNvSpPr>
            <a:spLocks noGrp="1"/>
          </p:cNvSpPr>
          <p:nvPr>
            <p:ph type="title"/>
          </p:nvPr>
        </p:nvSpPr>
        <p:spPr/>
        <p:txBody>
          <a:bodyPr/>
          <a:lstStyle/>
          <a:p>
            <a:r>
              <a:rPr lang="en-US" dirty="0"/>
              <a:t>Used Oil Re-Refining </a:t>
            </a:r>
          </a:p>
        </p:txBody>
      </p:sp>
      <p:sp>
        <p:nvSpPr>
          <p:cNvPr id="3" name="Content Placeholder 2">
            <a:extLst>
              <a:ext uri="{FF2B5EF4-FFF2-40B4-BE49-F238E27FC236}">
                <a16:creationId xmlns:a16="http://schemas.microsoft.com/office/drawing/2014/main" id="{77CD70FE-5EF9-47E6-AF1F-6794437F7CE7}"/>
              </a:ext>
            </a:extLst>
          </p:cNvPr>
          <p:cNvSpPr>
            <a:spLocks noGrp="1"/>
          </p:cNvSpPr>
          <p:nvPr>
            <p:ph sz="quarter" idx="16"/>
          </p:nvPr>
        </p:nvSpPr>
        <p:spPr>
          <a:xfrm>
            <a:off x="569394" y="944902"/>
            <a:ext cx="5182475" cy="4428776"/>
          </a:xfrm>
        </p:spPr>
        <p:txBody>
          <a:bodyPr/>
          <a:lstStyle/>
          <a:p>
            <a:r>
              <a:rPr lang="en-US" dirty="0">
                <a:latin typeface="+mn-lt"/>
              </a:rPr>
              <a:t>Re-refiners in developed countries such as the United States and the European Union produce both Group I and Group II basestocks, while Indian re-refiners only produce re-refined Group I basestocks. Re-refined Group II basestocks are produced using the hydrotreating process, while Group I basestocks are made with the aid of solvent refining. Hydrotreating is a sophisticated process compared to solvent refining and therefore requires higher initial capital investment. </a:t>
            </a:r>
          </a:p>
          <a:p>
            <a:pPr lvl="1"/>
            <a:r>
              <a:rPr lang="en-US" dirty="0">
                <a:latin typeface="+mn-lt"/>
              </a:rPr>
              <a:t>Most of the re-refiners in India are small- to medium-sized businesses and cannot make the investment needed to employ the hydrotreating process for re-refining and producing re-refined Group II basestocks. As a result, only re-refined Group I basestocks are produced in India.</a:t>
            </a:r>
          </a:p>
          <a:p>
            <a:pPr lvl="1"/>
            <a:r>
              <a:rPr lang="en-US" dirty="0">
                <a:latin typeface="+mn-lt"/>
              </a:rPr>
              <a:t>The outbreak of COVID 19 has severely impacted businesses of small and medium scale refiners; however, large refiners managed to sustain during this period. Limited supply of used oil due to halt in the manufacturing industries and low generation from automotive segment pushed small and medium scale refiner to operate in reduce production rate and low marginal profits. This has led to closures of several refining facility across the country.</a:t>
            </a:r>
          </a:p>
          <a:p>
            <a:r>
              <a:rPr lang="en-US" dirty="0">
                <a:latin typeface="+mn-lt"/>
              </a:rPr>
              <a:t>Re-refined basestocks are either supplied to blenders, who use it to blend lubricants and sell them to industries, or to re-refiners that manufacture lubricants under their own brand name and sell those in the open market. Mangalam Lubricants is one such re-refiner that produce re-refined basestocks and use it to manufacture its own lubricant brand, Mangol, catering to both automotive and industrial end</a:t>
            </a:r>
            <a:r>
              <a:rPr lang="en-US" dirty="0">
                <a:solidFill>
                  <a:srgbClr val="FF0000"/>
                </a:solidFill>
                <a:latin typeface="+mn-lt"/>
              </a:rPr>
              <a:t> </a:t>
            </a:r>
            <a:r>
              <a:rPr lang="en-US" dirty="0">
                <a:latin typeface="+mn-lt"/>
              </a:rPr>
              <a:t>users. </a:t>
            </a:r>
          </a:p>
        </p:txBody>
      </p:sp>
      <p:sp>
        <p:nvSpPr>
          <p:cNvPr id="4" name="Content Placeholder 3">
            <a:extLst>
              <a:ext uri="{FF2B5EF4-FFF2-40B4-BE49-F238E27FC236}">
                <a16:creationId xmlns:a16="http://schemas.microsoft.com/office/drawing/2014/main" id="{5FD5E858-8B65-472C-8A9E-55FB7E81F452}"/>
              </a:ext>
            </a:extLst>
          </p:cNvPr>
          <p:cNvSpPr>
            <a:spLocks noGrp="1"/>
          </p:cNvSpPr>
          <p:nvPr>
            <p:ph sz="quarter" idx="17"/>
          </p:nvPr>
        </p:nvSpPr>
        <p:spPr>
          <a:xfrm>
            <a:off x="6364246" y="944902"/>
            <a:ext cx="5184648" cy="4844275"/>
          </a:xfrm>
        </p:spPr>
        <p:txBody>
          <a:bodyPr/>
          <a:lstStyle/>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The company is also trying to supply re-refined basestocks to OMCs for producing lubricants. In June 2021, Mangalam Lubricants, bid for e-tender release by IOC for supply of re-refined Group I SN500 Basestocks. The finalization of tender is in process as of now.</a:t>
            </a:r>
          </a:p>
          <a:p>
            <a:r>
              <a:rPr lang="en-US" dirty="0">
                <a:latin typeface="+mn-lt"/>
              </a:rPr>
              <a:t>In certain instances, the re-refiner procures used oil from an industrial facility, re-refines it into basestocks, and then blends the re-refined basestocks into lubricant. This lubricant is then supplied to the same facility from where used oil was sourced. The re-refiners often claim that lubricants made from re-refined basestocks are equivalent to those manufactured from virgin basestocks. </a:t>
            </a:r>
          </a:p>
          <a:p>
            <a:r>
              <a:rPr lang="en-US" dirty="0">
                <a:latin typeface="+mn-lt"/>
              </a:rPr>
              <a:t>Currently, in India, re-refiners use CPCB approved environmentally sound technologies such as Vacuum distillation with clay treatment, Vacuum distillation with hydrotreating, and film evaporation process for the production basestock or re-refined lubricants.</a:t>
            </a:r>
          </a:p>
          <a:p>
            <a:r>
              <a:rPr lang="en-US" dirty="0">
                <a:latin typeface="+mn-lt"/>
              </a:rPr>
              <a:t>The pricing of re-refine basestock is majorly based on landed cost of used oil, processing cost, and recovery rate or recovery loses during the production and taxes on final product.</a:t>
            </a:r>
          </a:p>
          <a:p>
            <a:r>
              <a:rPr lang="en-US" dirty="0">
                <a:latin typeface="+mn-lt"/>
              </a:rPr>
              <a:t>Large re-refiners sell their re-refined basestocks through tenders. Once allocation of tender is completed purchase order is placed by the blender mentioning the quantity of basestocks needed. After that, call off order is placed by the blender for final approval of purchase.</a:t>
            </a:r>
          </a:p>
          <a:p>
            <a:r>
              <a:rPr lang="en-US" dirty="0">
                <a:latin typeface="+mn-lt"/>
              </a:rPr>
              <a:t>Small re-refiners engaged in the regeneration re-refined lubricants generally follow the close loop for selling their product and sell it those industries from where they procure used oil on contract basis.</a:t>
            </a:r>
          </a:p>
        </p:txBody>
      </p:sp>
    </p:spTree>
    <p:extLst>
      <p:ext uri="{BB962C8B-B14F-4D97-AF65-F5344CB8AC3E}">
        <p14:creationId xmlns:p14="http://schemas.microsoft.com/office/powerpoint/2010/main" val="18147444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DB84BC-C17C-4E6A-936A-73850A6A4C50}"/>
              </a:ext>
            </a:extLst>
          </p:cNvPr>
          <p:cNvSpPr>
            <a:spLocks noGrp="1"/>
          </p:cNvSpPr>
          <p:nvPr>
            <p:ph type="title"/>
          </p:nvPr>
        </p:nvSpPr>
        <p:spPr/>
        <p:txBody>
          <a:bodyPr/>
          <a:lstStyle/>
          <a:p>
            <a:r>
              <a:rPr lang="en-US" dirty="0"/>
              <a:t>IFP Petro Products</a:t>
            </a:r>
          </a:p>
        </p:txBody>
      </p:sp>
      <p:sp>
        <p:nvSpPr>
          <p:cNvPr id="3" name="Content Placeholder 2">
            <a:extLst>
              <a:ext uri="{FF2B5EF4-FFF2-40B4-BE49-F238E27FC236}">
                <a16:creationId xmlns:a16="http://schemas.microsoft.com/office/drawing/2014/main" id="{E746CD28-D3B3-4CCA-AC0D-09A1A14990E6}"/>
              </a:ext>
            </a:extLst>
          </p:cNvPr>
          <p:cNvSpPr>
            <a:spLocks noGrp="1"/>
          </p:cNvSpPr>
          <p:nvPr>
            <p:ph sz="quarter" idx="16"/>
          </p:nvPr>
        </p:nvSpPr>
        <p:spPr>
          <a:xfrm>
            <a:off x="680986" y="1065994"/>
            <a:ext cx="4950920" cy="3440513"/>
          </a:xfrm>
        </p:spPr>
        <p:txBody>
          <a:bodyPr/>
          <a:lstStyle/>
          <a:p>
            <a:pPr marL="0" indent="0">
              <a:buNone/>
            </a:pPr>
            <a:r>
              <a:rPr lang="en-US" sz="1200" b="1" dirty="0">
                <a:latin typeface="+mn-lt"/>
              </a:rPr>
              <a:t>IFP Petro Products (P) Ltd.</a:t>
            </a:r>
          </a:p>
          <a:p>
            <a:r>
              <a:rPr lang="en-US" dirty="0">
                <a:latin typeface="+mn-lt"/>
              </a:rPr>
              <a:t>IFP was founded in 1977 in a technical collaboration with Indian Institute of Petroleum (IIP), Dehradun and is located in Ghaziabad, Uttar Pradesh. </a:t>
            </a:r>
          </a:p>
          <a:p>
            <a:r>
              <a:rPr lang="en-US" dirty="0">
                <a:latin typeface="+mn-lt"/>
              </a:rPr>
              <a:t>The company engaged in used oil collection and re-refining process. Used oil collection is done from both industrial and automotive segment.</a:t>
            </a:r>
          </a:p>
          <a:p>
            <a:r>
              <a:rPr lang="en-US" dirty="0">
                <a:latin typeface="+mn-lt"/>
              </a:rPr>
              <a:t>It has the laurel of being the first used oil re-refining unit in northern India. Its re-refining unit is also approved by the Ministry of Petroleum and Ministry of Environment. </a:t>
            </a:r>
          </a:p>
          <a:p>
            <a:r>
              <a:rPr lang="en-US" dirty="0">
                <a:latin typeface="+mn-lt"/>
              </a:rPr>
              <a:t>The company has a registered re-refining capacity of 6,000 metric tonnes per annum for used/waste oil approved by the Uttar Pradesh State Pollution Control Board (UPSPCB). </a:t>
            </a:r>
          </a:p>
          <a:p>
            <a:r>
              <a:rPr lang="en-US" dirty="0">
                <a:latin typeface="+mn-lt"/>
              </a:rPr>
              <a:t>The company produces re-refined Group I basestocks by employing the process of three-stage vacuum distillation with solvent extraction. </a:t>
            </a:r>
          </a:p>
          <a:p>
            <a:r>
              <a:rPr lang="en-US" dirty="0">
                <a:latin typeface="+mn-lt"/>
                <a:ea typeface="Calibri" panose="020F0502020204030204" pitchFamily="34" charset="0"/>
                <a:cs typeface="Calibri" panose="020F0502020204030204" pitchFamily="34" charset="0"/>
              </a:rPr>
              <a:t>It follows open loop refining process and sell their basestocks to blenders for producing lubricants. </a:t>
            </a:r>
            <a:r>
              <a:rPr lang="en-US" dirty="0">
                <a:effectLst/>
                <a:latin typeface="+mn-lt"/>
                <a:ea typeface="Calibri" panose="020F0502020204030204" pitchFamily="34" charset="0"/>
                <a:cs typeface="Calibri" panose="020F0502020204030204" pitchFamily="34" charset="0"/>
              </a:rPr>
              <a:t>The company also produces</a:t>
            </a:r>
            <a:r>
              <a:rPr lang="en-US" dirty="0">
                <a:latin typeface="+mn-lt"/>
                <a:ea typeface="Calibri" panose="020F0502020204030204" pitchFamily="34" charset="0"/>
                <a:cs typeface="Calibri" panose="020F0502020204030204" pitchFamily="34" charset="0"/>
              </a:rPr>
              <a:t> re-refined lubricants for industry.</a:t>
            </a:r>
          </a:p>
        </p:txBody>
      </p:sp>
      <p:graphicFrame>
        <p:nvGraphicFramePr>
          <p:cNvPr id="7" name="Table 3">
            <a:extLst>
              <a:ext uri="{FF2B5EF4-FFF2-40B4-BE49-F238E27FC236}">
                <a16:creationId xmlns:a16="http://schemas.microsoft.com/office/drawing/2014/main" id="{9256A4F1-3A4A-43BE-9959-872C1D88F32F}"/>
              </a:ext>
            </a:extLst>
          </p:cNvPr>
          <p:cNvGraphicFramePr>
            <a:graphicFrameLocks noGrp="1"/>
          </p:cNvGraphicFramePr>
          <p:nvPr/>
        </p:nvGraphicFramePr>
        <p:xfrm>
          <a:off x="685172" y="4535082"/>
          <a:ext cx="4950919" cy="1601671"/>
        </p:xfrm>
        <a:graphic>
          <a:graphicData uri="http://schemas.openxmlformats.org/drawingml/2006/table">
            <a:tbl>
              <a:tblPr firstRow="1">
                <a:tableStyleId>{5C22544A-7EE6-4342-B048-85BDC9FD1C3A}</a:tableStyleId>
              </a:tblPr>
              <a:tblGrid>
                <a:gridCol w="2332612">
                  <a:extLst>
                    <a:ext uri="{9D8B030D-6E8A-4147-A177-3AD203B41FA5}">
                      <a16:colId xmlns:a16="http://schemas.microsoft.com/office/drawing/2014/main" val="3179253707"/>
                    </a:ext>
                  </a:extLst>
                </a:gridCol>
                <a:gridCol w="2618307">
                  <a:extLst>
                    <a:ext uri="{9D8B030D-6E8A-4147-A177-3AD203B41FA5}">
                      <a16:colId xmlns:a16="http://schemas.microsoft.com/office/drawing/2014/main" val="2331960324"/>
                    </a:ext>
                  </a:extLst>
                </a:gridCol>
              </a:tblGrid>
              <a:tr h="325177">
                <a:tc gridSpan="2">
                  <a:txBody>
                    <a:bodyPr/>
                    <a:lstStyle/>
                    <a:p>
                      <a:r>
                        <a:rPr lang="en-US" sz="900" b="1" dirty="0">
                          <a:effectLst/>
                        </a:rPr>
                        <a:t>PRODUCT PORTFOLIO</a:t>
                      </a:r>
                      <a:endParaRPr lang="en-US" sz="900" dirty="0">
                        <a:latin typeface="+mj-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425498">
                <a:tc>
                  <a:txBody>
                    <a:bodyPr/>
                    <a:lstStyle/>
                    <a:p>
                      <a:r>
                        <a:rPr lang="en-US" sz="900" b="1" dirty="0">
                          <a:solidFill>
                            <a:schemeClr val="tx1"/>
                          </a:solidFill>
                        </a:rPr>
                        <a:t>PRODUCT/BRAND</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APPLICATION </a:t>
                      </a:r>
                      <a:endParaRPr lang="en-US" sz="900" b="1"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4149384710"/>
                  </a:ext>
                </a:extLst>
              </a:tr>
              <a:tr h="425498">
                <a:tc>
                  <a:txBody>
                    <a:bodyPr/>
                    <a:lstStyle/>
                    <a:p>
                      <a:r>
                        <a:rPr lang="en-US" sz="900" kern="1200" dirty="0">
                          <a:solidFill>
                            <a:schemeClr val="tx1"/>
                          </a:solidFill>
                        </a:rPr>
                        <a:t>Re-refined base oil</a:t>
                      </a:r>
                      <a:endParaRPr lang="en-US" sz="900" kern="1200" dirty="0">
                        <a:solidFill>
                          <a:schemeClr val="tx1"/>
                        </a:solidFill>
                        <a:latin typeface="Lucida Sans" panose="020B0602030504020204" pitchFamily="34" charset="0"/>
                        <a:ea typeface="+mn-ea"/>
                        <a:cs typeface="+mn-cs"/>
                      </a:endParaRPr>
                    </a:p>
                  </a:txBody>
                  <a:tcPr marL="45720" marR="45720" anchor="ctr"/>
                </a:tc>
                <a:tc>
                  <a:txBody>
                    <a:bodyPr/>
                    <a:lstStyle/>
                    <a:p>
                      <a:r>
                        <a:rPr lang="en-US" sz="900" b="0" dirty="0">
                          <a:solidFill>
                            <a:schemeClr val="tx1"/>
                          </a:solidFill>
                        </a:rPr>
                        <a:t>Used as raw material in production of re-refined lubricants</a:t>
                      </a:r>
                      <a:endParaRPr lang="en-US" sz="900" b="0"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557228252"/>
                  </a:ext>
                </a:extLst>
              </a:tr>
              <a:tr h="425498">
                <a:tc>
                  <a:txBody>
                    <a:bodyPr/>
                    <a:lstStyle/>
                    <a:p>
                      <a:r>
                        <a:rPr lang="en-US" sz="900" dirty="0">
                          <a:solidFill>
                            <a:schemeClr val="tx1"/>
                          </a:solidFill>
                        </a:rPr>
                        <a:t>Re-refined industrial and automotive lubricants</a:t>
                      </a:r>
                      <a:endParaRPr lang="en-US" sz="900" dirty="0">
                        <a:solidFill>
                          <a:schemeClr val="tx1"/>
                        </a:solidFill>
                        <a:latin typeface="Lucida Sans" panose="020B0602030504020204" pitchFamily="34" charset="0"/>
                      </a:endParaRPr>
                    </a:p>
                  </a:txBody>
                  <a:tcPr marL="45720" marR="45720" anchor="ctr"/>
                </a:tc>
                <a:tc>
                  <a:txBody>
                    <a:bodyPr/>
                    <a:lstStyle/>
                    <a:p>
                      <a:r>
                        <a:rPr lang="en-US" sz="900" dirty="0">
                          <a:solidFill>
                            <a:schemeClr val="tx1"/>
                          </a:solidFill>
                        </a:rPr>
                        <a:t> Used for industrial and automotive application </a:t>
                      </a:r>
                      <a:endParaRPr lang="en-US" sz="900"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640954900"/>
                  </a:ext>
                </a:extLst>
              </a:tr>
            </a:tbl>
          </a:graphicData>
        </a:graphic>
      </p:graphicFrame>
      <p:graphicFrame>
        <p:nvGraphicFramePr>
          <p:cNvPr id="11" name="Table 3">
            <a:extLst>
              <a:ext uri="{FF2B5EF4-FFF2-40B4-BE49-F238E27FC236}">
                <a16:creationId xmlns:a16="http://schemas.microsoft.com/office/drawing/2014/main" id="{79D9E642-2853-4003-BF9C-06BB5FB999CA}"/>
              </a:ext>
            </a:extLst>
          </p:cNvPr>
          <p:cNvGraphicFramePr>
            <a:graphicFrameLocks noGrp="1"/>
          </p:cNvGraphicFramePr>
          <p:nvPr/>
        </p:nvGraphicFramePr>
        <p:xfrm>
          <a:off x="6278356" y="1188808"/>
          <a:ext cx="5479773" cy="4947945"/>
        </p:xfrm>
        <a:graphic>
          <a:graphicData uri="http://schemas.openxmlformats.org/drawingml/2006/table">
            <a:tbl>
              <a:tblPr firstRow="1">
                <a:tableStyleId>{5C22544A-7EE6-4342-B048-85BDC9FD1C3A}</a:tableStyleId>
              </a:tblPr>
              <a:tblGrid>
                <a:gridCol w="2957337">
                  <a:extLst>
                    <a:ext uri="{9D8B030D-6E8A-4147-A177-3AD203B41FA5}">
                      <a16:colId xmlns:a16="http://schemas.microsoft.com/office/drawing/2014/main" val="3179253707"/>
                    </a:ext>
                  </a:extLst>
                </a:gridCol>
                <a:gridCol w="2522436">
                  <a:extLst>
                    <a:ext uri="{9D8B030D-6E8A-4147-A177-3AD203B41FA5}">
                      <a16:colId xmlns:a16="http://schemas.microsoft.com/office/drawing/2014/main" val="3080013028"/>
                    </a:ext>
                  </a:extLst>
                </a:gridCol>
              </a:tblGrid>
              <a:tr h="273133">
                <a:tc>
                  <a:txBody>
                    <a:bodyPr/>
                    <a:lstStyle/>
                    <a:p>
                      <a:pPr algn="ctr"/>
                      <a:r>
                        <a:rPr lang="en-US" sz="900" dirty="0"/>
                        <a:t>STRENGTHS</a:t>
                      </a:r>
                      <a:endParaRPr lang="en-US" sz="900" dirty="0">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lt1"/>
                          </a:solidFill>
                        </a:rPr>
                        <a:t>OPPORTUNITIES</a:t>
                      </a:r>
                      <a:endParaRPr lang="zh-CN" altLang="en-US" sz="900" b="1" kern="1200" dirty="0">
                        <a:solidFill>
                          <a:schemeClr val="lt1"/>
                        </a:solidFill>
                      </a:endParaRPr>
                    </a:p>
                  </a:txBody>
                  <a:tcPr marL="45720" marR="45720" anchor="ctr"/>
                </a:tc>
                <a:extLst>
                  <a:ext uri="{0D108BD9-81ED-4DB2-BD59-A6C34878D82A}">
                    <a16:rowId xmlns:a16="http://schemas.microsoft.com/office/drawing/2014/main" val="2647999941"/>
                  </a:ext>
                </a:extLst>
              </a:tr>
              <a:tr h="3060656">
                <a:tc>
                  <a:txBody>
                    <a:bodyPr/>
                    <a:lstStyle/>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Strong presence in the market for more than four decades with 150 plus lubricant retail outlet in the country</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Tie-up with large oil marketing companies to provide re-refined basestocks and re-refined lubricants </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Diverse product portfolio include contract packaging, basestocks, and lubricants such as hydraulic fluids, gear oil, and transformer oil.</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Technical collaboration with Indian Institute of Petroleum (IIP), Dehradun for providing professional, technical and QC services to its customers.</a:t>
                      </a:r>
                      <a:endParaRPr lang="en-US" sz="900" b="0" dirty="0">
                        <a:solidFill>
                          <a:schemeClr val="tx1"/>
                        </a:solidFill>
                        <a:latin typeface="+mn-lt"/>
                      </a:endParaRPr>
                    </a:p>
                  </a:txBody>
                  <a:tcPr marL="90000" marR="90000"/>
                </a:tc>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Rising inclination of OMCs toward the usages of re-refined basestocks for reducing their carbon footprints will offer an opportunity to the company to build their relations with major OMCs as a supplier of re-refined basestocks and helps in gaining organic growth in the coming future.</a:t>
                      </a:r>
                      <a:endParaRPr lang="en-US" sz="900" b="0" kern="1200" dirty="0">
                        <a:solidFill>
                          <a:schemeClr val="tx1"/>
                        </a:solidFill>
                        <a:latin typeface="+mn-lt"/>
                      </a:endParaRPr>
                    </a:p>
                  </a:txBody>
                  <a:tcPr marL="90000" marR="90000"/>
                </a:tc>
                <a:extLst>
                  <a:ext uri="{0D108BD9-81ED-4DB2-BD59-A6C34878D82A}">
                    <a16:rowId xmlns:a16="http://schemas.microsoft.com/office/drawing/2014/main" val="4149384710"/>
                  </a:ext>
                </a:extLst>
              </a:tr>
              <a:tr h="237617">
                <a:tc>
                  <a:txBody>
                    <a:bodyPr/>
                    <a:lstStyle/>
                    <a:p>
                      <a:pPr marL="0" algn="ctr" defTabSz="914400" rtl="0" eaLnBrk="1" latinLnBrk="0" hangingPunct="1">
                        <a:spcBef>
                          <a:spcPts val="200"/>
                        </a:spcBef>
                        <a:spcAft>
                          <a:spcPts val="200"/>
                        </a:spcAft>
                      </a:pPr>
                      <a:r>
                        <a:rPr lang="en-US" sz="900" b="1" kern="1200" dirty="0">
                          <a:solidFill>
                            <a:schemeClr val="lt1"/>
                          </a:solidFill>
                        </a:rPr>
                        <a:t>W</a:t>
                      </a:r>
                      <a:r>
                        <a:rPr lang="en-US" altLang="zh-CN" sz="900" b="1" kern="1200" dirty="0">
                          <a:solidFill>
                            <a:schemeClr val="lt1"/>
                          </a:solidFill>
                        </a:rPr>
                        <a:t>EAKNESSES </a:t>
                      </a:r>
                      <a:endParaRPr lang="zh-CN" altLang="en-US" sz="900" b="1" kern="1200" dirty="0">
                        <a:solidFill>
                          <a:schemeClr val="lt1"/>
                        </a:solidFill>
                        <a:latin typeface="+mn-lt"/>
                        <a:ea typeface="+mn-ea"/>
                        <a:cs typeface="+mn-cs"/>
                      </a:endParaRPr>
                    </a:p>
                  </a:txBody>
                  <a:tcPr marL="73025" marR="73025" marT="0" marB="0" anchor="ctr">
                    <a:solidFill>
                      <a:schemeClr val="accent1"/>
                    </a:solidFill>
                  </a:tcPr>
                </a:tc>
                <a:tc>
                  <a:txBody>
                    <a:bodyPr/>
                    <a:lstStyle/>
                    <a:p>
                      <a:pPr marL="0" algn="ctr" defTabSz="914400" rtl="0" eaLnBrk="1" latinLnBrk="0" hangingPunct="1">
                        <a:spcBef>
                          <a:spcPts val="200"/>
                        </a:spcBef>
                        <a:spcAft>
                          <a:spcPts val="200"/>
                        </a:spcAft>
                      </a:pPr>
                      <a:r>
                        <a:rPr lang="en-US" sz="900" b="1" kern="1200" dirty="0">
                          <a:solidFill>
                            <a:schemeClr val="lt1"/>
                          </a:solidFill>
                        </a:rPr>
                        <a:t>THREATS</a:t>
                      </a:r>
                      <a:endParaRPr lang="zh-CN" altLang="en-US" sz="900" b="1" kern="1200" dirty="0">
                        <a:solidFill>
                          <a:schemeClr val="lt1"/>
                        </a:solidFill>
                        <a:latin typeface="+mn-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1376539">
                <a:tc>
                  <a:txBody>
                    <a:bodyPr/>
                    <a:lstStyle/>
                    <a:p>
                      <a:pPr marL="171450" marR="0" lvl="0" indent="-171450" algn="l" defTabSz="914400" rtl="0" eaLnBrk="1" fontAlgn="auto" latinLnBrk="0" hangingPunct="1">
                        <a:lnSpc>
                          <a:spcPct val="150000"/>
                        </a:lnSpc>
                        <a:spcBef>
                          <a:spcPts val="300"/>
                        </a:spcBef>
                        <a:spcAft>
                          <a:spcPts val="0"/>
                        </a:spcAft>
                        <a:buClr>
                          <a:schemeClr val="accent1"/>
                        </a:buClr>
                        <a:buSzTx/>
                        <a:buFont typeface="Wingdings" panose="05000000000000000000" pitchFamily="2" charset="2"/>
                        <a:buChar char="l"/>
                        <a:tabLst/>
                        <a:defRPr/>
                      </a:pPr>
                      <a:r>
                        <a:rPr lang="en-US" sz="900" b="0" kern="1200" dirty="0">
                          <a:solidFill>
                            <a:schemeClr val="tx1"/>
                          </a:solidFill>
                        </a:rPr>
                        <a:t>No proper used oil collection centers</a:t>
                      </a:r>
                    </a:p>
                    <a:p>
                      <a:pPr marL="171450" marR="0" lvl="0" indent="-171450" algn="l" defTabSz="914400" rtl="0" eaLnBrk="1" fontAlgn="auto" latinLnBrk="0" hangingPunct="1">
                        <a:lnSpc>
                          <a:spcPct val="150000"/>
                        </a:lnSpc>
                        <a:spcBef>
                          <a:spcPts val="300"/>
                        </a:spcBef>
                        <a:spcAft>
                          <a:spcPts val="0"/>
                        </a:spcAft>
                        <a:buClr>
                          <a:schemeClr val="accent1"/>
                        </a:buClr>
                        <a:buSzTx/>
                        <a:buFont typeface="Wingdings" panose="05000000000000000000" pitchFamily="2" charset="2"/>
                        <a:buChar char="l"/>
                        <a:tabLst/>
                        <a:defRPr/>
                      </a:pPr>
                      <a:r>
                        <a:rPr lang="en-US" sz="900" b="0" kern="1200" dirty="0">
                          <a:solidFill>
                            <a:schemeClr val="tx1"/>
                          </a:solidFill>
                        </a:rPr>
                        <a:t>Limited collection of used oil for re-refining.</a:t>
                      </a:r>
                    </a:p>
                    <a:p>
                      <a:pPr marL="171450" marR="0" lvl="0" indent="-171450" algn="l" defTabSz="914400" rtl="0" eaLnBrk="1" fontAlgn="auto" latinLnBrk="0" hangingPunct="1">
                        <a:lnSpc>
                          <a:spcPct val="150000"/>
                        </a:lnSpc>
                        <a:spcBef>
                          <a:spcPts val="300"/>
                        </a:spcBef>
                        <a:spcAft>
                          <a:spcPts val="0"/>
                        </a:spcAft>
                        <a:buClr>
                          <a:schemeClr val="accent1"/>
                        </a:buClr>
                        <a:buSzTx/>
                        <a:buFont typeface="Wingdings" panose="05000000000000000000" pitchFamily="2" charset="2"/>
                        <a:buChar char="l"/>
                        <a:tabLst/>
                        <a:defRPr/>
                      </a:pPr>
                      <a:r>
                        <a:rPr lang="en-US" sz="900" b="0" kern="1200" dirty="0">
                          <a:solidFill>
                            <a:schemeClr val="tx1"/>
                          </a:solidFill>
                        </a:rPr>
                        <a:t>Technological constraint for production of re-refined Group II and III basestocks.</a:t>
                      </a:r>
                      <a:endParaRPr lang="en-US" sz="900" b="0" kern="1200" dirty="0">
                        <a:solidFill>
                          <a:schemeClr val="tx1"/>
                        </a:solidFill>
                        <a:latin typeface="+mn-lt"/>
                      </a:endParaRPr>
                    </a:p>
                  </a:txBody>
                  <a:tcPr marL="90000" marR="90000" marT="54000" marB="54000"/>
                </a:tc>
                <a:tc>
                  <a:txBody>
                    <a:bodyPr/>
                    <a:lstStyle/>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rPr>
                        <a:t>Stringency of green house emissions regulations coupled with continuously growing demand for higher grade basestocks is becoming a major threat for the company as growth in demand</a:t>
                      </a:r>
                      <a:r>
                        <a:rPr lang="zh-CN" altLang="en-US" sz="900" kern="1200" dirty="0">
                          <a:solidFill>
                            <a:schemeClr val="tx1"/>
                          </a:solidFill>
                        </a:rPr>
                        <a:t> </a:t>
                      </a:r>
                      <a:r>
                        <a:rPr lang="en-US" altLang="zh-CN" sz="900" kern="1200" dirty="0">
                          <a:solidFill>
                            <a:schemeClr val="tx1"/>
                          </a:solidFill>
                        </a:rPr>
                        <a:t>of</a:t>
                      </a:r>
                      <a:r>
                        <a:rPr lang="zh-CN" altLang="en-US" sz="900" kern="1200" dirty="0">
                          <a:solidFill>
                            <a:schemeClr val="tx1"/>
                          </a:solidFill>
                        </a:rPr>
                        <a:t> </a:t>
                      </a:r>
                      <a:r>
                        <a:rPr lang="en-US" altLang="zh-CN" sz="900" kern="1200" dirty="0">
                          <a:solidFill>
                            <a:schemeClr val="tx1"/>
                          </a:solidFill>
                        </a:rPr>
                        <a:t>Group</a:t>
                      </a:r>
                      <a:r>
                        <a:rPr lang="zh-CN" altLang="en-US" sz="900" kern="1200" dirty="0">
                          <a:solidFill>
                            <a:schemeClr val="tx1"/>
                          </a:solidFill>
                        </a:rPr>
                        <a:t> </a:t>
                      </a:r>
                      <a:r>
                        <a:rPr lang="en-US" altLang="zh-CN" sz="900" kern="1200" dirty="0">
                          <a:solidFill>
                            <a:schemeClr val="tx1"/>
                          </a:solidFill>
                        </a:rPr>
                        <a:t>I</a:t>
                      </a:r>
                      <a:r>
                        <a:rPr lang="zh-CN" altLang="en-US" sz="900" kern="1200" dirty="0">
                          <a:solidFill>
                            <a:schemeClr val="tx1"/>
                          </a:solidFill>
                        </a:rPr>
                        <a:t> </a:t>
                      </a:r>
                      <a:r>
                        <a:rPr lang="en-US" altLang="zh-CN" sz="900" kern="1200" dirty="0">
                          <a:solidFill>
                            <a:schemeClr val="tx1"/>
                          </a:solidFill>
                        </a:rPr>
                        <a:t>basestocks</a:t>
                      </a:r>
                      <a:r>
                        <a:rPr lang="zh-CN" altLang="en-US" sz="900" kern="1200" dirty="0">
                          <a:solidFill>
                            <a:schemeClr val="tx1"/>
                          </a:solidFill>
                        </a:rPr>
                        <a:t> </a:t>
                      </a:r>
                      <a:r>
                        <a:rPr lang="en-US" altLang="zh-CN" sz="900" kern="1200" dirty="0">
                          <a:solidFill>
                            <a:schemeClr val="tx1"/>
                          </a:solidFill>
                        </a:rPr>
                        <a:t>slowdown. </a:t>
                      </a:r>
                      <a:endParaRPr lang="en-US" altLang="zh-CN" sz="900" kern="1200" dirty="0">
                        <a:solidFill>
                          <a:schemeClr val="tx1"/>
                        </a:solidFill>
                        <a:latin typeface="+mn-lt"/>
                        <a:ea typeface="+mn-ea"/>
                        <a:cs typeface="+mn-cs"/>
                      </a:endParaRPr>
                    </a:p>
                  </a:txBody>
                  <a:tcPr marL="90000" marR="90000" marT="54000" marB="54000"/>
                </a:tc>
                <a:extLst>
                  <a:ext uri="{0D108BD9-81ED-4DB2-BD59-A6C34878D82A}">
                    <a16:rowId xmlns:a16="http://schemas.microsoft.com/office/drawing/2014/main" val="1051686012"/>
                  </a:ext>
                </a:extLst>
              </a:tr>
            </a:tbl>
          </a:graphicData>
        </a:graphic>
      </p:graphicFrame>
    </p:spTree>
    <p:extLst>
      <p:ext uri="{BB962C8B-B14F-4D97-AF65-F5344CB8AC3E}">
        <p14:creationId xmlns:p14="http://schemas.microsoft.com/office/powerpoint/2010/main" val="20740491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10AE98-E80B-4A59-8B1B-E4542CED7531}"/>
              </a:ext>
            </a:extLst>
          </p:cNvPr>
          <p:cNvSpPr>
            <a:spLocks noGrp="1"/>
          </p:cNvSpPr>
          <p:nvPr>
            <p:ph type="title"/>
          </p:nvPr>
        </p:nvSpPr>
        <p:spPr/>
        <p:txBody>
          <a:bodyPr/>
          <a:lstStyle/>
          <a:p>
            <a:r>
              <a:rPr lang="en-US" dirty="0"/>
              <a:t>Mangalam Lubricants</a:t>
            </a:r>
          </a:p>
        </p:txBody>
      </p:sp>
      <p:sp>
        <p:nvSpPr>
          <p:cNvPr id="4" name="Content Placeholder 3">
            <a:extLst>
              <a:ext uri="{FF2B5EF4-FFF2-40B4-BE49-F238E27FC236}">
                <a16:creationId xmlns:a16="http://schemas.microsoft.com/office/drawing/2014/main" id="{E4242836-BF37-4839-9DC2-7330C621C404}"/>
              </a:ext>
            </a:extLst>
          </p:cNvPr>
          <p:cNvSpPr>
            <a:spLocks noGrp="1"/>
          </p:cNvSpPr>
          <p:nvPr>
            <p:ph sz="quarter" idx="16"/>
          </p:nvPr>
        </p:nvSpPr>
        <p:spPr>
          <a:xfrm>
            <a:off x="625033" y="944902"/>
            <a:ext cx="5182475" cy="2836033"/>
          </a:xfrm>
        </p:spPr>
        <p:txBody>
          <a:bodyPr/>
          <a:lstStyle/>
          <a:p>
            <a:pPr marL="0" indent="0">
              <a:buNone/>
            </a:pPr>
            <a:r>
              <a:rPr lang="en-US" sz="1200" b="1" dirty="0">
                <a:effectLst/>
                <a:latin typeface="+mn-lt"/>
                <a:ea typeface="Calibri" panose="020F0502020204030204" pitchFamily="34" charset="0"/>
                <a:cs typeface="Calibri" panose="020F0502020204030204" pitchFamily="34" charset="0"/>
              </a:rPr>
              <a:t>Mangalam Lubricants</a:t>
            </a:r>
          </a:p>
          <a:p>
            <a:r>
              <a:rPr lang="en-US" dirty="0">
                <a:effectLst/>
                <a:latin typeface="+mn-lt"/>
                <a:ea typeface="Calibri" panose="020F0502020204030204" pitchFamily="34" charset="0"/>
                <a:cs typeface="Calibri" panose="020F0502020204030204" pitchFamily="34" charset="0"/>
              </a:rPr>
              <a:t>Mangalam Lubricants is one of the largest re-refiners in India and was established in 1978. The company is in Ranchi, Jharkhand and bears the ISO 9001:2008 certification. </a:t>
            </a:r>
          </a:p>
          <a:p>
            <a:r>
              <a:rPr lang="en-US" dirty="0">
                <a:effectLst/>
                <a:latin typeface="+mn-lt"/>
                <a:ea typeface="Calibri" panose="020F0502020204030204" pitchFamily="34" charset="0"/>
                <a:cs typeface="Calibri" panose="020F0502020204030204" pitchFamily="34" charset="0"/>
              </a:rPr>
              <a:t>The company is authorized by the Jharkhand State Pollution Control Board (JSPCB) to recycle 16,000 kiloliters per annum of used oil. </a:t>
            </a:r>
          </a:p>
          <a:p>
            <a:r>
              <a:rPr lang="en-US" dirty="0">
                <a:effectLst/>
                <a:latin typeface="+mn-lt"/>
                <a:ea typeface="Calibri" panose="020F0502020204030204" pitchFamily="34" charset="0"/>
                <a:cs typeface="Calibri" panose="020F0502020204030204" pitchFamily="34" charset="0"/>
              </a:rPr>
              <a:t>The unit makes use of Wiped Film Evaporation Technology. The company sells its own lubricants under the brand name Mangol, some of which is made from re-refined basestocks. It sells automotive lubricants, gear oils, coolants, industrial lubricants, and lubricants for agricultural purposes under the Mangol brand. </a:t>
            </a:r>
          </a:p>
          <a:p>
            <a:r>
              <a:rPr lang="en-US" dirty="0">
                <a:effectLst/>
                <a:latin typeface="+mn-lt"/>
                <a:ea typeface="Calibri" panose="020F0502020204030204" pitchFamily="34" charset="0"/>
                <a:cs typeface="Calibri" panose="020F0502020204030204" pitchFamily="34" charset="0"/>
              </a:rPr>
              <a:t>The company also offers consultancy for green field used oil re-refining projects</a:t>
            </a:r>
          </a:p>
          <a:p>
            <a:r>
              <a:rPr lang="en-US" dirty="0">
                <a:effectLst/>
                <a:latin typeface="+mn-lt"/>
                <a:ea typeface="Calibri" panose="020F0502020204030204" pitchFamily="34" charset="0"/>
                <a:cs typeface="Calibri" panose="020F0502020204030204" pitchFamily="34" charset="0"/>
              </a:rPr>
              <a:t>The company might upgrade to an API Group II basestocks plant in the future, as it is exploring options for upgrading. </a:t>
            </a:r>
          </a:p>
        </p:txBody>
      </p:sp>
      <p:graphicFrame>
        <p:nvGraphicFramePr>
          <p:cNvPr id="6" name="Table 3">
            <a:extLst>
              <a:ext uri="{FF2B5EF4-FFF2-40B4-BE49-F238E27FC236}">
                <a16:creationId xmlns:a16="http://schemas.microsoft.com/office/drawing/2014/main" id="{45561A4E-C8C8-4788-8E43-CA4623AC188B}"/>
              </a:ext>
            </a:extLst>
          </p:cNvPr>
          <p:cNvGraphicFramePr>
            <a:graphicFrameLocks noGrp="1"/>
          </p:cNvGraphicFramePr>
          <p:nvPr/>
        </p:nvGraphicFramePr>
        <p:xfrm>
          <a:off x="569395" y="3929817"/>
          <a:ext cx="5346356" cy="1964467"/>
        </p:xfrm>
        <a:graphic>
          <a:graphicData uri="http://schemas.openxmlformats.org/drawingml/2006/table">
            <a:tbl>
              <a:tblPr firstRow="1">
                <a:tableStyleId>{5C22544A-7EE6-4342-B048-85BDC9FD1C3A}</a:tableStyleId>
              </a:tblPr>
              <a:tblGrid>
                <a:gridCol w="2518921">
                  <a:extLst>
                    <a:ext uri="{9D8B030D-6E8A-4147-A177-3AD203B41FA5}">
                      <a16:colId xmlns:a16="http://schemas.microsoft.com/office/drawing/2014/main" val="3179253707"/>
                    </a:ext>
                  </a:extLst>
                </a:gridCol>
                <a:gridCol w="2827435">
                  <a:extLst>
                    <a:ext uri="{9D8B030D-6E8A-4147-A177-3AD203B41FA5}">
                      <a16:colId xmlns:a16="http://schemas.microsoft.com/office/drawing/2014/main" val="2331960324"/>
                    </a:ext>
                  </a:extLst>
                </a:gridCol>
              </a:tblGrid>
              <a:tr h="286271">
                <a:tc gridSpan="2">
                  <a:txBody>
                    <a:bodyPr/>
                    <a:lstStyle/>
                    <a:p>
                      <a:r>
                        <a:rPr lang="en-US" sz="900" b="1" dirty="0">
                          <a:effectLst/>
                        </a:rPr>
                        <a:t>PRODUCT PORTFOLIO</a:t>
                      </a:r>
                      <a:endParaRPr lang="en-US" sz="900" dirty="0">
                        <a:latin typeface="+mj-lt"/>
                      </a:endParaRPr>
                    </a:p>
                  </a:txBody>
                  <a:tcPr marL="46800" marR="0" marT="0" marB="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542059">
                <a:tc>
                  <a:txBody>
                    <a:bodyPr/>
                    <a:lstStyle/>
                    <a:p>
                      <a:r>
                        <a:rPr lang="en-US" sz="900" b="1" dirty="0">
                          <a:solidFill>
                            <a:schemeClr val="tx1"/>
                          </a:solidFill>
                        </a:rPr>
                        <a:t>PRODUCT/BRAND</a:t>
                      </a:r>
                      <a:endParaRPr lang="en-US" sz="900" b="1" dirty="0">
                        <a:solidFill>
                          <a:schemeClr val="tx1"/>
                        </a:solidFill>
                        <a:latin typeface="Lucida Sans" panose="020B0602030504020204" pitchFamily="34" charset="0"/>
                      </a:endParaRPr>
                    </a:p>
                  </a:txBody>
                  <a:tcPr marL="46800" marR="0" marT="0" marB="0" anchor="ctr"/>
                </a:tc>
                <a:tc>
                  <a:txBody>
                    <a:bodyPr/>
                    <a:lstStyle/>
                    <a:p>
                      <a:pPr algn="ctr"/>
                      <a:r>
                        <a:rPr lang="en-US" sz="900" b="1" dirty="0">
                          <a:solidFill>
                            <a:schemeClr val="tx1"/>
                          </a:solidFill>
                        </a:rPr>
                        <a:t>APPLICATION </a:t>
                      </a:r>
                      <a:endParaRPr lang="en-US" sz="900" b="1" dirty="0">
                        <a:solidFill>
                          <a:schemeClr val="tx1"/>
                        </a:solidFill>
                        <a:latin typeface="Lucida Sans" panose="020B0602030504020204" pitchFamily="34" charset="0"/>
                      </a:endParaRPr>
                    </a:p>
                  </a:txBody>
                  <a:tcPr marL="46800" marR="0" marT="0" marB="0" anchor="ctr"/>
                </a:tc>
                <a:extLst>
                  <a:ext uri="{0D108BD9-81ED-4DB2-BD59-A6C34878D82A}">
                    <a16:rowId xmlns:a16="http://schemas.microsoft.com/office/drawing/2014/main" val="4149384710"/>
                  </a:ext>
                </a:extLst>
              </a:tr>
              <a:tr h="286271">
                <a:tc>
                  <a:txBody>
                    <a:bodyPr/>
                    <a:lstStyle/>
                    <a:p>
                      <a:r>
                        <a:rPr lang="en-US" sz="900" kern="1200" dirty="0">
                          <a:solidFill>
                            <a:schemeClr val="tx1"/>
                          </a:solidFill>
                        </a:rPr>
                        <a:t>Regenerated Transformer Oils</a:t>
                      </a:r>
                      <a:endParaRPr lang="en-US" sz="900" kern="1200" dirty="0">
                        <a:solidFill>
                          <a:schemeClr val="tx1"/>
                        </a:solidFill>
                        <a:latin typeface="Lucida Sans" panose="020B0602030504020204" pitchFamily="34" charset="0"/>
                        <a:ea typeface="+mn-ea"/>
                        <a:cs typeface="+mn-cs"/>
                      </a:endParaRPr>
                    </a:p>
                  </a:txBody>
                  <a:tcPr marL="46800" marR="0" marT="0" marB="0" anchor="ctr"/>
                </a:tc>
                <a:tc>
                  <a:txBody>
                    <a:bodyPr/>
                    <a:lstStyle/>
                    <a:p>
                      <a:r>
                        <a:rPr lang="en-US" sz="900" b="0" dirty="0">
                          <a:solidFill>
                            <a:schemeClr val="tx1"/>
                          </a:solidFill>
                        </a:rPr>
                        <a:t>Used for industrial applications</a:t>
                      </a:r>
                      <a:endParaRPr lang="en-US" sz="900" b="0" dirty="0">
                        <a:solidFill>
                          <a:schemeClr val="tx1"/>
                        </a:solidFill>
                        <a:latin typeface="Lucida Sans" panose="020B0602030504020204" pitchFamily="34" charset="0"/>
                      </a:endParaRPr>
                    </a:p>
                  </a:txBody>
                  <a:tcPr marL="46800" marR="0" marT="0" marB="0" anchor="ctr"/>
                </a:tc>
                <a:extLst>
                  <a:ext uri="{0D108BD9-81ED-4DB2-BD59-A6C34878D82A}">
                    <a16:rowId xmlns:a16="http://schemas.microsoft.com/office/drawing/2014/main" val="1557228252"/>
                  </a:ext>
                </a:extLst>
              </a:tr>
              <a:tr h="357838">
                <a:tc>
                  <a:txBody>
                    <a:bodyPr/>
                    <a:lstStyle/>
                    <a:p>
                      <a:r>
                        <a:rPr lang="en-US" sz="900" kern="1200" dirty="0">
                          <a:solidFill>
                            <a:schemeClr val="tx1"/>
                          </a:solidFill>
                        </a:rPr>
                        <a:t>Regenerated </a:t>
                      </a:r>
                      <a:r>
                        <a:rPr lang="en-US" sz="900" dirty="0">
                          <a:solidFill>
                            <a:schemeClr val="tx1"/>
                          </a:solidFill>
                        </a:rPr>
                        <a:t>Gear Oils</a:t>
                      </a:r>
                      <a:endParaRPr lang="en-US" sz="900" dirty="0">
                        <a:solidFill>
                          <a:schemeClr val="tx1"/>
                        </a:solidFill>
                        <a:latin typeface="Lucida Sans" panose="020B0602030504020204" pitchFamily="34" charset="0"/>
                      </a:endParaRPr>
                    </a:p>
                  </a:txBody>
                  <a:tcPr marL="46800" marR="0" marT="0" marB="0" anchor="ctr"/>
                </a:tc>
                <a:tc>
                  <a:txBody>
                    <a:bodyPr/>
                    <a:lstStyle/>
                    <a:p>
                      <a:r>
                        <a:rPr lang="en-US" sz="900" dirty="0">
                          <a:solidFill>
                            <a:schemeClr val="tx1"/>
                          </a:solidFill>
                        </a:rPr>
                        <a:t>Used for both industrial and automotive application </a:t>
                      </a:r>
                      <a:endParaRPr lang="en-US" sz="900" dirty="0">
                        <a:solidFill>
                          <a:schemeClr val="tx1"/>
                        </a:solidFill>
                        <a:latin typeface="Lucida Sans" panose="020B0602030504020204" pitchFamily="34" charset="0"/>
                      </a:endParaRPr>
                    </a:p>
                  </a:txBody>
                  <a:tcPr marL="46800" marR="0" marT="0" marB="0" anchor="ctr"/>
                </a:tc>
                <a:extLst>
                  <a:ext uri="{0D108BD9-81ED-4DB2-BD59-A6C34878D82A}">
                    <a16:rowId xmlns:a16="http://schemas.microsoft.com/office/drawing/2014/main" val="1640954900"/>
                  </a:ext>
                </a:extLst>
              </a:tr>
              <a:tr h="492028">
                <a:tc>
                  <a:txBody>
                    <a:bodyPr/>
                    <a:lstStyle/>
                    <a:p>
                      <a:r>
                        <a:rPr lang="en-US" sz="900" kern="1200" dirty="0">
                          <a:solidFill>
                            <a:schemeClr val="tx1"/>
                          </a:solidFill>
                        </a:rPr>
                        <a:t>Regenerated </a:t>
                      </a:r>
                      <a:r>
                        <a:rPr lang="en-US" sz="900" dirty="0">
                          <a:solidFill>
                            <a:schemeClr val="tx1"/>
                          </a:solidFill>
                        </a:rPr>
                        <a:t> Engine Oils</a:t>
                      </a:r>
                      <a:endParaRPr lang="en-US" sz="900" dirty="0">
                        <a:solidFill>
                          <a:schemeClr val="tx1"/>
                        </a:solidFill>
                        <a:latin typeface="Lucida Sans" panose="020B0602030504020204" pitchFamily="34" charset="0"/>
                      </a:endParaRPr>
                    </a:p>
                  </a:txBody>
                  <a:tcPr marL="46800" marR="0" marT="0" marB="0" anchor="ctr"/>
                </a:tc>
                <a:tc>
                  <a:txBody>
                    <a:bodyPr/>
                    <a:lstStyle/>
                    <a:p>
                      <a:r>
                        <a:rPr lang="en-US" sz="900" kern="1200" dirty="0">
                          <a:solidFill>
                            <a:schemeClr val="tx1"/>
                          </a:solidFill>
                        </a:rPr>
                        <a:t>Used for both industrial and automotive application </a:t>
                      </a:r>
                    </a:p>
                    <a:p>
                      <a:endParaRPr lang="en-US" sz="900" kern="1200" dirty="0">
                        <a:solidFill>
                          <a:schemeClr val="tx1"/>
                        </a:solidFill>
                        <a:latin typeface="Lucida Sans" panose="020B0602030504020204" pitchFamily="34" charset="0"/>
                        <a:ea typeface="+mn-ea"/>
                        <a:cs typeface="+mn-cs"/>
                      </a:endParaRPr>
                    </a:p>
                  </a:txBody>
                  <a:tcPr marL="46800" marR="0" marT="0" marB="0" anchor="ctr"/>
                </a:tc>
                <a:extLst>
                  <a:ext uri="{0D108BD9-81ED-4DB2-BD59-A6C34878D82A}">
                    <a16:rowId xmlns:a16="http://schemas.microsoft.com/office/drawing/2014/main" val="2965892685"/>
                  </a:ext>
                </a:extLst>
              </a:tr>
            </a:tbl>
          </a:graphicData>
        </a:graphic>
      </p:graphicFrame>
      <p:graphicFrame>
        <p:nvGraphicFramePr>
          <p:cNvPr id="11" name="Table 3">
            <a:extLst>
              <a:ext uri="{FF2B5EF4-FFF2-40B4-BE49-F238E27FC236}">
                <a16:creationId xmlns:a16="http://schemas.microsoft.com/office/drawing/2014/main" id="{109BBF31-EA7A-4443-B709-606CB4206AAB}"/>
              </a:ext>
            </a:extLst>
          </p:cNvPr>
          <p:cNvGraphicFramePr>
            <a:graphicFrameLocks noGrp="1"/>
          </p:cNvGraphicFramePr>
          <p:nvPr/>
        </p:nvGraphicFramePr>
        <p:xfrm>
          <a:off x="6254110" y="1151062"/>
          <a:ext cx="5479773" cy="4743222"/>
        </p:xfrm>
        <a:graphic>
          <a:graphicData uri="http://schemas.openxmlformats.org/drawingml/2006/table">
            <a:tbl>
              <a:tblPr firstRow="1">
                <a:tableStyleId>{5C22544A-7EE6-4342-B048-85BDC9FD1C3A}</a:tableStyleId>
              </a:tblPr>
              <a:tblGrid>
                <a:gridCol w="2957337">
                  <a:extLst>
                    <a:ext uri="{9D8B030D-6E8A-4147-A177-3AD203B41FA5}">
                      <a16:colId xmlns:a16="http://schemas.microsoft.com/office/drawing/2014/main" val="3179253707"/>
                    </a:ext>
                  </a:extLst>
                </a:gridCol>
                <a:gridCol w="2522436">
                  <a:extLst>
                    <a:ext uri="{9D8B030D-6E8A-4147-A177-3AD203B41FA5}">
                      <a16:colId xmlns:a16="http://schemas.microsoft.com/office/drawing/2014/main" val="3080013028"/>
                    </a:ext>
                  </a:extLst>
                </a:gridCol>
              </a:tblGrid>
              <a:tr h="267124">
                <a:tc>
                  <a:txBody>
                    <a:bodyPr/>
                    <a:lstStyle/>
                    <a:p>
                      <a:pPr algn="ctr"/>
                      <a:r>
                        <a:rPr lang="en-US" sz="900" dirty="0"/>
                        <a:t>STRENGTHS</a:t>
                      </a:r>
                      <a:endParaRPr lang="en-US" sz="900" dirty="0">
                        <a:latin typeface="+mj-lt"/>
                      </a:endParaRPr>
                    </a:p>
                  </a:txBody>
                  <a:tcPr marL="45720" marR="45720" anchor="ctr"/>
                </a:tc>
                <a:tc>
                  <a:txBody>
                    <a:bodyPr/>
                    <a:lstStyle/>
                    <a:p>
                      <a:pPr algn="ctr"/>
                      <a:r>
                        <a:rPr lang="en-US" sz="900" dirty="0"/>
                        <a:t>W</a:t>
                      </a:r>
                      <a:r>
                        <a:rPr lang="en-US" altLang="zh-CN" sz="900" dirty="0"/>
                        <a:t>EAKNESSES</a:t>
                      </a:r>
                      <a:endParaRPr lang="en-US" sz="900" dirty="0">
                        <a:latin typeface="+mj-lt"/>
                      </a:endParaRPr>
                    </a:p>
                  </a:txBody>
                  <a:tcPr marL="45720" marR="45720" anchor="ctr"/>
                </a:tc>
                <a:extLst>
                  <a:ext uri="{0D108BD9-81ED-4DB2-BD59-A6C34878D82A}">
                    <a16:rowId xmlns:a16="http://schemas.microsoft.com/office/drawing/2014/main" val="2647999941"/>
                  </a:ext>
                </a:extLst>
              </a:tr>
              <a:tr h="1851167">
                <a:tc>
                  <a:txBody>
                    <a:bodyPr/>
                    <a:lstStyle/>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One of the leading re-refiners and blenders in the eastern India with more than 16000 Kiloliter re-refining capacity  of used oil.</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Strong client base across the country.</a:t>
                      </a:r>
                    </a:p>
                  </a:txBody>
                  <a:tcPr marL="90000" marR="90000"/>
                </a:tc>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Due to the low collection rate operation is major concentrated in the Jharkhand region, limiting the growth of the company.</a:t>
                      </a:r>
                    </a:p>
                    <a:p>
                      <a:pPr marL="0" indent="0" algn="l" defTabSz="914400" rtl="0" eaLnBrk="1" latinLnBrk="0" hangingPunct="1">
                        <a:lnSpc>
                          <a:spcPct val="150000"/>
                        </a:lnSpc>
                        <a:spcBef>
                          <a:spcPts val="300"/>
                        </a:spcBef>
                        <a:buClr>
                          <a:schemeClr val="accent1"/>
                        </a:buClr>
                        <a:buFont typeface="Wingdings" panose="05000000000000000000" pitchFamily="2" charset="2"/>
                        <a:buNone/>
                      </a:pPr>
                      <a:endParaRPr lang="en-US" sz="900" b="0" kern="1200" dirty="0">
                        <a:solidFill>
                          <a:schemeClr val="tx1"/>
                        </a:solidFill>
                      </a:endParaRPr>
                    </a:p>
                  </a:txBody>
                  <a:tcPr marL="90000" marR="90000"/>
                </a:tc>
                <a:extLst>
                  <a:ext uri="{0D108BD9-81ED-4DB2-BD59-A6C34878D82A}">
                    <a16:rowId xmlns:a16="http://schemas.microsoft.com/office/drawing/2014/main" val="4149384710"/>
                  </a:ext>
                </a:extLst>
              </a:tr>
              <a:tr h="276406">
                <a:tc>
                  <a:txBody>
                    <a:bodyPr/>
                    <a:lstStyle/>
                    <a:p>
                      <a:pPr marL="0" algn="ctr" defTabSz="914400" rtl="0" eaLnBrk="1" latinLnBrk="0" hangingPunct="1">
                        <a:spcBef>
                          <a:spcPts val="200"/>
                        </a:spcBef>
                        <a:spcAft>
                          <a:spcPts val="200"/>
                        </a:spcAft>
                      </a:pPr>
                      <a:r>
                        <a:rPr lang="en-US" sz="900" b="1" kern="1200" dirty="0">
                          <a:solidFill>
                            <a:schemeClr val="lt1"/>
                          </a:solidFill>
                        </a:rPr>
                        <a:t>OPPORTUNITIES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tc>
                  <a:txBody>
                    <a:bodyPr/>
                    <a:lstStyle/>
                    <a:p>
                      <a:pPr marL="0" algn="ctr" defTabSz="914400" rtl="0" eaLnBrk="1" latinLnBrk="0" hangingPunct="1">
                        <a:spcBef>
                          <a:spcPts val="200"/>
                        </a:spcBef>
                        <a:spcAft>
                          <a:spcPts val="200"/>
                        </a:spcAft>
                      </a:pPr>
                      <a:r>
                        <a:rPr lang="en-US" sz="900" b="1" kern="1200" dirty="0">
                          <a:solidFill>
                            <a:schemeClr val="lt1"/>
                          </a:solidFill>
                        </a:rPr>
                        <a:t>THREATS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2348525">
                <a:tc>
                  <a:txBody>
                    <a:bodyPr/>
                    <a:lstStyle/>
                    <a:p>
                      <a:pPr marL="171450" marR="0" lvl="0" indent="-171450" algn="l" defTabSz="914400" rtl="0" eaLnBrk="1" fontAlgn="auto" latinLnBrk="0" hangingPunct="1">
                        <a:lnSpc>
                          <a:spcPct val="150000"/>
                        </a:lnSpc>
                        <a:spcBef>
                          <a:spcPts val="300"/>
                        </a:spcBef>
                        <a:spcAft>
                          <a:spcPts val="0"/>
                        </a:spcAft>
                        <a:buClr>
                          <a:schemeClr val="accent1"/>
                        </a:buClr>
                        <a:buSzTx/>
                        <a:buFont typeface="Wingdings" panose="05000000000000000000" pitchFamily="2" charset="2"/>
                        <a:buChar char="l"/>
                        <a:tabLst/>
                        <a:defRPr/>
                      </a:pPr>
                      <a:r>
                        <a:rPr lang="en-US" sz="900" b="0" kern="1200" dirty="0">
                          <a:solidFill>
                            <a:schemeClr val="tx1"/>
                          </a:solidFill>
                        </a:rPr>
                        <a:t>Government compelling OMC’s for using re-refined baseoil for production lubricants is expected to increase the demand for refined basetock and offer growth opportunity to the company.</a:t>
                      </a:r>
                    </a:p>
                    <a:p>
                      <a:pPr marL="171450" marR="0" lvl="0" indent="-171450" algn="l" defTabSz="914400" rtl="0" eaLnBrk="1" fontAlgn="auto" latinLnBrk="0" hangingPunct="1">
                        <a:lnSpc>
                          <a:spcPct val="150000"/>
                        </a:lnSpc>
                        <a:spcBef>
                          <a:spcPts val="300"/>
                        </a:spcBef>
                        <a:spcAft>
                          <a:spcPts val="0"/>
                        </a:spcAft>
                        <a:buClr>
                          <a:schemeClr val="accent1"/>
                        </a:buClr>
                        <a:buSzTx/>
                        <a:buFont typeface="Wingdings" panose="05000000000000000000" pitchFamily="2" charset="2"/>
                        <a:buChar char="l"/>
                        <a:tabLst/>
                        <a:defRPr/>
                      </a:pPr>
                      <a:r>
                        <a:rPr lang="en-US" sz="900" b="0" kern="1200" dirty="0">
                          <a:solidFill>
                            <a:schemeClr val="tx1"/>
                          </a:solidFill>
                        </a:rPr>
                        <a:t>Limited large-scale re-refiner in the region is expected to offer opportunity to acquire large market share in the coming years.</a:t>
                      </a:r>
                    </a:p>
                    <a:p>
                      <a:pPr marL="171450" marR="0" lvl="0" indent="-171450" algn="l" defTabSz="914400" rtl="0" eaLnBrk="1" fontAlgn="auto" latinLnBrk="0" hangingPunct="1">
                        <a:lnSpc>
                          <a:spcPct val="150000"/>
                        </a:lnSpc>
                        <a:spcBef>
                          <a:spcPts val="300"/>
                        </a:spcBef>
                        <a:spcAft>
                          <a:spcPts val="0"/>
                        </a:spcAft>
                        <a:buClr>
                          <a:schemeClr val="accent1"/>
                        </a:buClr>
                        <a:buSzTx/>
                        <a:buFont typeface="Wingdings" panose="05000000000000000000" pitchFamily="2" charset="2"/>
                        <a:buChar char="l"/>
                        <a:tabLst/>
                        <a:defRPr/>
                      </a:pPr>
                      <a:endParaRPr lang="en-US" sz="900" b="0" kern="1200" dirty="0">
                        <a:solidFill>
                          <a:schemeClr val="tx1"/>
                        </a:solidFill>
                      </a:endParaRPr>
                    </a:p>
                  </a:txBody>
                  <a:tcPr marL="90000" marR="90000" marT="54000" marB="54000"/>
                </a:tc>
                <a:tc>
                  <a:txBody>
                    <a:bodyPr/>
                    <a:lstStyle/>
                    <a:p>
                      <a:pPr marL="171450" marR="0" lvl="0" indent="-171450" algn="l" defTabSz="914400" rtl="0" eaLnBrk="1" fontAlgn="auto" latinLnBrk="0" hangingPunct="1">
                        <a:lnSpc>
                          <a:spcPct val="150000"/>
                        </a:lnSpc>
                        <a:spcBef>
                          <a:spcPts val="300"/>
                        </a:spcBef>
                        <a:spcAft>
                          <a:spcPts val="200"/>
                        </a:spcAft>
                        <a:buClr>
                          <a:schemeClr val="accent1"/>
                        </a:buClr>
                        <a:buSzTx/>
                        <a:buFont typeface="Wingdings" panose="05000000000000000000" pitchFamily="2" charset="2"/>
                        <a:buChar char="l"/>
                        <a:tabLst/>
                        <a:defRPr/>
                      </a:pPr>
                      <a:r>
                        <a:rPr lang="en-US" altLang="zh-CN" sz="900" kern="1200" dirty="0">
                          <a:solidFill>
                            <a:schemeClr val="tx1"/>
                          </a:solidFill>
                        </a:rPr>
                        <a:t>Stringency of green house emissions regulations coupled with continuously growing demand for higher grade basestock is becoming a major threat for the company as demand</a:t>
                      </a:r>
                      <a:r>
                        <a:rPr lang="zh-CN" altLang="en-US" sz="900" kern="1200" dirty="0">
                          <a:solidFill>
                            <a:schemeClr val="tx1"/>
                          </a:solidFill>
                        </a:rPr>
                        <a:t> </a:t>
                      </a:r>
                      <a:r>
                        <a:rPr lang="en-US" altLang="zh-CN" sz="900" kern="1200" dirty="0">
                          <a:solidFill>
                            <a:schemeClr val="tx1"/>
                          </a:solidFill>
                        </a:rPr>
                        <a:t>of</a:t>
                      </a:r>
                      <a:r>
                        <a:rPr lang="zh-CN" altLang="en-US" sz="900" kern="1200" dirty="0">
                          <a:solidFill>
                            <a:schemeClr val="tx1"/>
                          </a:solidFill>
                        </a:rPr>
                        <a:t> </a:t>
                      </a:r>
                      <a:r>
                        <a:rPr lang="en-US" altLang="zh-CN" sz="900" kern="1200" dirty="0">
                          <a:solidFill>
                            <a:schemeClr val="tx1"/>
                          </a:solidFill>
                        </a:rPr>
                        <a:t>Group I</a:t>
                      </a:r>
                      <a:r>
                        <a:rPr lang="zh-CN" altLang="en-US" sz="900" kern="1200" dirty="0">
                          <a:solidFill>
                            <a:schemeClr val="tx1"/>
                          </a:solidFill>
                        </a:rPr>
                        <a:t> </a:t>
                      </a:r>
                      <a:r>
                        <a:rPr lang="en-US" altLang="zh-CN" sz="900" kern="1200" dirty="0">
                          <a:solidFill>
                            <a:schemeClr val="tx1"/>
                          </a:solidFill>
                        </a:rPr>
                        <a:t>base</a:t>
                      </a:r>
                      <a:r>
                        <a:rPr lang="zh-CN" altLang="en-US" sz="900" kern="1200" dirty="0">
                          <a:solidFill>
                            <a:schemeClr val="tx1"/>
                          </a:solidFill>
                        </a:rPr>
                        <a:t> </a:t>
                      </a:r>
                      <a:r>
                        <a:rPr lang="en-US" altLang="zh-CN" sz="900" kern="1200" dirty="0">
                          <a:solidFill>
                            <a:schemeClr val="tx1"/>
                          </a:solidFill>
                        </a:rPr>
                        <a:t>oil</a:t>
                      </a:r>
                      <a:r>
                        <a:rPr lang="zh-CN" altLang="en-US" sz="900" kern="1200" dirty="0">
                          <a:solidFill>
                            <a:schemeClr val="tx1"/>
                          </a:solidFill>
                        </a:rPr>
                        <a:t> </a:t>
                      </a:r>
                      <a:r>
                        <a:rPr lang="en-US" altLang="zh-CN" sz="900" kern="1200" dirty="0">
                          <a:solidFill>
                            <a:schemeClr val="tx1"/>
                          </a:solidFill>
                        </a:rPr>
                        <a:t>is</a:t>
                      </a:r>
                      <a:r>
                        <a:rPr lang="zh-CN" altLang="en-US" sz="900" kern="1200" dirty="0">
                          <a:solidFill>
                            <a:schemeClr val="tx1"/>
                          </a:solidFill>
                        </a:rPr>
                        <a:t> </a:t>
                      </a:r>
                      <a:r>
                        <a:rPr lang="en-US" altLang="zh-CN" sz="900" kern="1200" dirty="0">
                          <a:solidFill>
                            <a:schemeClr val="tx1"/>
                          </a:solidFill>
                        </a:rPr>
                        <a:t>continuously shrinking. </a:t>
                      </a:r>
                      <a:endParaRPr lang="en-US" altLang="zh-CN" sz="900" kern="1200" dirty="0">
                        <a:solidFill>
                          <a:schemeClr val="tx1"/>
                        </a:solidFill>
                        <a:latin typeface="+mj-lt"/>
                        <a:ea typeface="+mn-ea"/>
                        <a:cs typeface="+mn-cs"/>
                      </a:endParaRPr>
                    </a:p>
                  </a:txBody>
                  <a:tcPr marL="90000" marR="90000" marT="54000" marB="54000"/>
                </a:tc>
                <a:extLst>
                  <a:ext uri="{0D108BD9-81ED-4DB2-BD59-A6C34878D82A}">
                    <a16:rowId xmlns:a16="http://schemas.microsoft.com/office/drawing/2014/main" val="1051686012"/>
                  </a:ext>
                </a:extLst>
              </a:tr>
            </a:tbl>
          </a:graphicData>
        </a:graphic>
      </p:graphicFrame>
    </p:spTree>
    <p:extLst>
      <p:ext uri="{BB962C8B-B14F-4D97-AF65-F5344CB8AC3E}">
        <p14:creationId xmlns:p14="http://schemas.microsoft.com/office/powerpoint/2010/main" val="30968552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Bharat Oil Company</a:t>
            </a:r>
          </a:p>
        </p:txBody>
      </p:sp>
      <p:sp>
        <p:nvSpPr>
          <p:cNvPr id="6" name="Content Placeholder 5">
            <a:extLst>
              <a:ext uri="{FF2B5EF4-FFF2-40B4-BE49-F238E27FC236}">
                <a16:creationId xmlns:a16="http://schemas.microsoft.com/office/drawing/2014/main" id="{A624EE48-2CD8-406A-9C8B-33FCD0EC880B}"/>
              </a:ext>
            </a:extLst>
          </p:cNvPr>
          <p:cNvSpPr>
            <a:spLocks noGrp="1"/>
          </p:cNvSpPr>
          <p:nvPr>
            <p:ph sz="quarter" idx="16"/>
          </p:nvPr>
        </p:nvSpPr>
        <p:spPr>
          <a:xfrm>
            <a:off x="569395" y="868702"/>
            <a:ext cx="5182475" cy="3874779"/>
          </a:xfrm>
        </p:spPr>
        <p:txBody>
          <a:bodyPr/>
          <a:lstStyle/>
          <a:p>
            <a:pPr marL="0" indent="0">
              <a:buFont typeface="Wingdings" panose="05000000000000000000" pitchFamily="2" charset="2"/>
              <a:buNone/>
            </a:pPr>
            <a:r>
              <a:rPr lang="en-US" sz="1200" b="1" dirty="0">
                <a:latin typeface="+mn-lt"/>
              </a:rPr>
              <a:t>Bharat Oil Company</a:t>
            </a:r>
          </a:p>
          <a:p>
            <a:r>
              <a:rPr lang="en-US" dirty="0">
                <a:latin typeface="+mn-lt"/>
              </a:rPr>
              <a:t>Bharat Oil was established in 1965 and is located in Ghaziabad, Uttar Pradesh. The company is engaged in offering complete solutions in waste testing, tracking and management. The company provides waste management solutions for hazardous wastes, electrical &amp; electronic waste management service, recycling/re-refining used lube oil, laboratory testing, waste management &amp; tracking enterprise software and technology Solutions. </a:t>
            </a:r>
          </a:p>
          <a:p>
            <a:r>
              <a:rPr lang="en-US" dirty="0">
                <a:latin typeface="+mn-lt"/>
              </a:rPr>
              <a:t>The company provided re-refined lubricant for both industrial and automotive segment </a:t>
            </a:r>
          </a:p>
          <a:p>
            <a:r>
              <a:rPr lang="en-US" dirty="0">
                <a:latin typeface="+mn-lt"/>
              </a:rPr>
              <a:t>The company has approved licensed for used oil re-refining from Ministry of Petroleum &amp; Natural Gas, the CPCB, and the Uttar Pradesh Pollution Control Board (UPSPCB).</a:t>
            </a:r>
          </a:p>
          <a:p>
            <a:r>
              <a:rPr lang="en-US" dirty="0">
                <a:latin typeface="+mn-lt"/>
              </a:rPr>
              <a:t>The company also has license for secured landfill, hazardous waste incinerator, and  for operating laboratory / TSDF from the UPSPCB and Ministry of Environment, Forest and Climate Change.</a:t>
            </a:r>
          </a:p>
          <a:p>
            <a:r>
              <a:rPr lang="en-US" dirty="0">
                <a:latin typeface="+mn-lt"/>
              </a:rPr>
              <a:t>The UPSPCB has authorized the company to handle 10 kiloliters of used/waste oil per annum. The facility makes use of thin-film vacuum technology for refining the used oil. It is also known to have a storage capacity of 2 million liters or 1.8 kilotonnes. </a:t>
            </a:r>
          </a:p>
        </p:txBody>
      </p:sp>
      <p:graphicFrame>
        <p:nvGraphicFramePr>
          <p:cNvPr id="10" name="Table 3">
            <a:extLst>
              <a:ext uri="{FF2B5EF4-FFF2-40B4-BE49-F238E27FC236}">
                <a16:creationId xmlns:a16="http://schemas.microsoft.com/office/drawing/2014/main" id="{1C80B7F4-801E-4149-9C08-49DA34B9249C}"/>
              </a:ext>
            </a:extLst>
          </p:cNvPr>
          <p:cNvGraphicFramePr>
            <a:graphicFrameLocks noGrp="1"/>
          </p:cNvGraphicFramePr>
          <p:nvPr/>
        </p:nvGraphicFramePr>
        <p:xfrm>
          <a:off x="800950" y="4798679"/>
          <a:ext cx="4950919" cy="1571356"/>
        </p:xfrm>
        <a:graphic>
          <a:graphicData uri="http://schemas.openxmlformats.org/drawingml/2006/table">
            <a:tbl>
              <a:tblPr firstRow="1">
                <a:tableStyleId>{5C22544A-7EE6-4342-B048-85BDC9FD1C3A}</a:tableStyleId>
              </a:tblPr>
              <a:tblGrid>
                <a:gridCol w="2332612">
                  <a:extLst>
                    <a:ext uri="{9D8B030D-6E8A-4147-A177-3AD203B41FA5}">
                      <a16:colId xmlns:a16="http://schemas.microsoft.com/office/drawing/2014/main" val="3179253707"/>
                    </a:ext>
                  </a:extLst>
                </a:gridCol>
                <a:gridCol w="2618307">
                  <a:extLst>
                    <a:ext uri="{9D8B030D-6E8A-4147-A177-3AD203B41FA5}">
                      <a16:colId xmlns:a16="http://schemas.microsoft.com/office/drawing/2014/main" val="2331960324"/>
                    </a:ext>
                  </a:extLst>
                </a:gridCol>
              </a:tblGrid>
              <a:tr h="242845">
                <a:tc gridSpan="2">
                  <a:txBody>
                    <a:bodyPr/>
                    <a:lstStyle/>
                    <a:p>
                      <a:r>
                        <a:rPr lang="en-US" sz="900" b="1" dirty="0">
                          <a:effectLst/>
                        </a:rPr>
                        <a:t>PRODUCT PORTFOLIO</a:t>
                      </a:r>
                      <a:endParaRPr lang="en-US" sz="900" dirty="0">
                        <a:latin typeface="+mj-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459831">
                <a:tc>
                  <a:txBody>
                    <a:bodyPr/>
                    <a:lstStyle/>
                    <a:p>
                      <a:r>
                        <a:rPr lang="en-US" sz="900" b="1" dirty="0">
                          <a:solidFill>
                            <a:schemeClr val="tx1"/>
                          </a:solidFill>
                        </a:rPr>
                        <a:t>PRODUCT/BRAND</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DESCRIPTION/APPLICATION </a:t>
                      </a:r>
                      <a:endParaRPr lang="en-US" sz="900" b="1"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4149384710"/>
                  </a:ext>
                </a:extLst>
              </a:tr>
              <a:tr h="303556">
                <a:tc>
                  <a:txBody>
                    <a:bodyPr/>
                    <a:lstStyle/>
                    <a:p>
                      <a:r>
                        <a:rPr lang="en-US" sz="900" kern="1200" dirty="0">
                          <a:solidFill>
                            <a:schemeClr val="tx1"/>
                          </a:solidFill>
                        </a:rPr>
                        <a:t>Re-refined automotive lubricants</a:t>
                      </a:r>
                      <a:endParaRPr lang="en-US" sz="900" kern="1200" dirty="0">
                        <a:solidFill>
                          <a:schemeClr val="tx1"/>
                        </a:solidFill>
                        <a:latin typeface="Lucida Sans" panose="020B0602030504020204" pitchFamily="34" charset="0"/>
                        <a:ea typeface="+mn-ea"/>
                        <a:cs typeface="+mn-cs"/>
                      </a:endParaRPr>
                    </a:p>
                  </a:txBody>
                  <a:tcPr marL="45720" marR="45720" anchor="ctr"/>
                </a:tc>
                <a:tc>
                  <a:txBody>
                    <a:bodyPr/>
                    <a:lstStyle/>
                    <a:p>
                      <a:r>
                        <a:rPr lang="en-US" sz="900" b="0" dirty="0">
                          <a:solidFill>
                            <a:schemeClr val="tx1"/>
                          </a:solidFill>
                        </a:rPr>
                        <a:t>It offers re-refined gear oil, engine oil, grease and coolants for automotive applications</a:t>
                      </a:r>
                      <a:endParaRPr lang="en-US" sz="900" b="0"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557228252"/>
                  </a:ext>
                </a:extLst>
              </a:tr>
              <a:tr h="242845">
                <a:tc>
                  <a:txBody>
                    <a:bodyPr/>
                    <a:lstStyle/>
                    <a:p>
                      <a:r>
                        <a:rPr lang="en-US" sz="900" dirty="0">
                          <a:solidFill>
                            <a:schemeClr val="tx1"/>
                          </a:solidFill>
                        </a:rPr>
                        <a:t>Re-refined industrial lubricants</a:t>
                      </a:r>
                      <a:endParaRPr lang="en-US" sz="900" dirty="0">
                        <a:solidFill>
                          <a:schemeClr val="tx1"/>
                        </a:solidFill>
                        <a:latin typeface="Lucida Sans" panose="020B0602030504020204" pitchFamily="34" charset="0"/>
                      </a:endParaRPr>
                    </a:p>
                  </a:txBody>
                  <a:tcPr marL="45720" marR="45720" anchor="ctr"/>
                </a:tc>
                <a:tc>
                  <a:txBody>
                    <a:bodyPr/>
                    <a:lstStyle/>
                    <a:p>
                      <a:r>
                        <a:rPr lang="en-US" sz="900" dirty="0">
                          <a:solidFill>
                            <a:schemeClr val="tx1"/>
                          </a:solidFill>
                        </a:rPr>
                        <a:t>It offers re-refined cutting oil, hydraulic oil transformer oil, compression oil for industrial applications</a:t>
                      </a:r>
                      <a:endParaRPr lang="en-US" sz="900"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640954900"/>
                  </a:ext>
                </a:extLst>
              </a:tr>
            </a:tbl>
          </a:graphicData>
        </a:graphic>
      </p:graphicFrame>
      <p:graphicFrame>
        <p:nvGraphicFramePr>
          <p:cNvPr id="11" name="Table 3">
            <a:extLst>
              <a:ext uri="{FF2B5EF4-FFF2-40B4-BE49-F238E27FC236}">
                <a16:creationId xmlns:a16="http://schemas.microsoft.com/office/drawing/2014/main" id="{73CF4AE5-A084-42CE-A5F3-15A20DCF768E}"/>
              </a:ext>
            </a:extLst>
          </p:cNvPr>
          <p:cNvGraphicFramePr>
            <a:graphicFrameLocks noGrp="1"/>
          </p:cNvGraphicFramePr>
          <p:nvPr/>
        </p:nvGraphicFramePr>
        <p:xfrm>
          <a:off x="6096000" y="1056359"/>
          <a:ext cx="5479773" cy="5311486"/>
        </p:xfrm>
        <a:graphic>
          <a:graphicData uri="http://schemas.openxmlformats.org/drawingml/2006/table">
            <a:tbl>
              <a:tblPr firstRow="1">
                <a:tableStyleId>{5C22544A-7EE6-4342-B048-85BDC9FD1C3A}</a:tableStyleId>
              </a:tblPr>
              <a:tblGrid>
                <a:gridCol w="2957337">
                  <a:extLst>
                    <a:ext uri="{9D8B030D-6E8A-4147-A177-3AD203B41FA5}">
                      <a16:colId xmlns:a16="http://schemas.microsoft.com/office/drawing/2014/main" val="3179253707"/>
                    </a:ext>
                  </a:extLst>
                </a:gridCol>
                <a:gridCol w="2522436">
                  <a:extLst>
                    <a:ext uri="{9D8B030D-6E8A-4147-A177-3AD203B41FA5}">
                      <a16:colId xmlns:a16="http://schemas.microsoft.com/office/drawing/2014/main" val="3080013028"/>
                    </a:ext>
                  </a:extLst>
                </a:gridCol>
              </a:tblGrid>
              <a:tr h="293449">
                <a:tc>
                  <a:txBody>
                    <a:bodyPr/>
                    <a:lstStyle/>
                    <a:p>
                      <a:pPr algn="ctr"/>
                      <a:r>
                        <a:rPr lang="en-US" sz="900" dirty="0"/>
                        <a:t>STRENGTHS</a:t>
                      </a:r>
                      <a:endParaRPr lang="en-US" sz="900" dirty="0">
                        <a:latin typeface="+mj-lt"/>
                      </a:endParaRPr>
                    </a:p>
                  </a:txBody>
                  <a:tcPr marL="45720" marR="45720" anchor="ctr"/>
                </a:tc>
                <a:tc>
                  <a:txBody>
                    <a:bodyPr/>
                    <a:lstStyle/>
                    <a:p>
                      <a:pPr algn="ctr"/>
                      <a:r>
                        <a:rPr lang="en-US" sz="900" dirty="0"/>
                        <a:t>W</a:t>
                      </a:r>
                      <a:r>
                        <a:rPr lang="en-US" altLang="zh-CN" sz="900" dirty="0"/>
                        <a:t>EAKNESSES</a:t>
                      </a:r>
                      <a:endParaRPr lang="en-US" sz="900" dirty="0">
                        <a:latin typeface="+mj-lt"/>
                      </a:endParaRPr>
                    </a:p>
                  </a:txBody>
                  <a:tcPr marL="45720" marR="45720" anchor="ctr"/>
                </a:tc>
                <a:extLst>
                  <a:ext uri="{0D108BD9-81ED-4DB2-BD59-A6C34878D82A}">
                    <a16:rowId xmlns:a16="http://schemas.microsoft.com/office/drawing/2014/main" val="2647999941"/>
                  </a:ext>
                </a:extLst>
              </a:tr>
              <a:tr h="2371323">
                <a:tc>
                  <a:txBody>
                    <a:bodyPr/>
                    <a:lstStyle/>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Broad range of service offerings including safe Hazardous waste management service, electrical &amp; electronic waste management service, recycling/re-refining used lube oil, laboratory testing, </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Complete Technology (Software, Hardware, Cloud or SaaS) Solutions for Waste Management and Tracking.</a:t>
                      </a:r>
                    </a:p>
                  </a:txBody>
                  <a:tcPr marL="90000" marR="90000"/>
                </a:tc>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Limited reach to outside the UP state due to less operational capacity.</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Only re-refined Group I basestocks</a:t>
                      </a:r>
                      <a:r>
                        <a:rPr lang="en-US" sz="900" b="0" kern="1200" baseline="0" dirty="0">
                          <a:solidFill>
                            <a:schemeClr val="tx1"/>
                          </a:solidFill>
                        </a:rPr>
                        <a:t> is produced by the company due to technological constraint.</a:t>
                      </a:r>
                    </a:p>
                  </a:txBody>
                  <a:tcPr marL="90000" marR="90000"/>
                </a:tc>
                <a:extLst>
                  <a:ext uri="{0D108BD9-81ED-4DB2-BD59-A6C34878D82A}">
                    <a16:rowId xmlns:a16="http://schemas.microsoft.com/office/drawing/2014/main" val="4149384710"/>
                  </a:ext>
                </a:extLst>
              </a:tr>
              <a:tr h="293449">
                <a:tc>
                  <a:txBody>
                    <a:bodyPr/>
                    <a:lstStyle/>
                    <a:p>
                      <a:pPr marL="0" algn="ctr" defTabSz="914400" rtl="0" eaLnBrk="1" latinLnBrk="0" hangingPunct="1">
                        <a:spcBef>
                          <a:spcPts val="200"/>
                        </a:spcBef>
                        <a:spcAft>
                          <a:spcPts val="200"/>
                        </a:spcAft>
                      </a:pPr>
                      <a:r>
                        <a:rPr lang="en-US" sz="900" b="1" kern="1200" dirty="0">
                          <a:solidFill>
                            <a:schemeClr val="lt1"/>
                          </a:solidFill>
                        </a:rPr>
                        <a:t>OPPORTUNITIES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tc>
                  <a:txBody>
                    <a:bodyPr/>
                    <a:lstStyle/>
                    <a:p>
                      <a:pPr marL="0" algn="ctr" defTabSz="914400" rtl="0" eaLnBrk="1" latinLnBrk="0" hangingPunct="1">
                        <a:spcBef>
                          <a:spcPts val="200"/>
                        </a:spcBef>
                        <a:spcAft>
                          <a:spcPts val="200"/>
                        </a:spcAft>
                      </a:pPr>
                      <a:r>
                        <a:rPr lang="en-US" sz="900" b="1" kern="1200" dirty="0">
                          <a:solidFill>
                            <a:schemeClr val="lt1"/>
                          </a:solidFill>
                        </a:rPr>
                        <a:t>THREATS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2353265">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Regulation authorities are continuously engaged in improving the enforcement of regulations in the market and are also proposing EPRs for used oil generators for proper disposal of used oil and for OMCs for usage of re-refined baseoil for production of lubricants. This will lead to proper used oil collection and rise in the demand for re-refine</a:t>
                      </a:r>
                      <a:r>
                        <a:rPr lang="en-US" sz="900" b="0" kern="1200" baseline="0" dirty="0">
                          <a:solidFill>
                            <a:schemeClr val="tx1"/>
                          </a:solidFill>
                        </a:rPr>
                        <a:t> baseoil in the country.</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endParaRPr lang="en-US" sz="900" b="0" kern="1200" dirty="0">
                        <a:solidFill>
                          <a:schemeClr val="tx1"/>
                        </a:solidFill>
                      </a:endParaRPr>
                    </a:p>
                  </a:txBody>
                  <a:tcPr marL="90000" marR="90000" marT="54000" marB="54000"/>
                </a:tc>
                <a:tc>
                  <a:txBody>
                    <a:bodyPr/>
                    <a:lstStyle/>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rPr>
                        <a:t>Growing</a:t>
                      </a:r>
                      <a:r>
                        <a:rPr lang="en-US" altLang="zh-CN" sz="900" kern="1200" baseline="0" dirty="0">
                          <a:solidFill>
                            <a:schemeClr val="tx1"/>
                          </a:solidFill>
                        </a:rPr>
                        <a:t> adulteration of used oil, waste oil or hazardous waste by generators to capture more revenue particularly in the outer NCR region and rural area of the state due to low enforcement of regulations is reducing the collection rate of used oil for refining purpose.</a:t>
                      </a:r>
                      <a:endParaRPr lang="zh-CN" altLang="en-US" sz="900" kern="1200" dirty="0">
                        <a:solidFill>
                          <a:schemeClr val="tx1"/>
                        </a:solidFill>
                        <a:latin typeface="+mj-lt"/>
                        <a:ea typeface="+mn-ea"/>
                        <a:cs typeface="+mn-cs"/>
                      </a:endParaRPr>
                    </a:p>
                  </a:txBody>
                  <a:tcPr marL="90000" marR="90000" marT="54000" marB="54000"/>
                </a:tc>
                <a:extLst>
                  <a:ext uri="{0D108BD9-81ED-4DB2-BD59-A6C34878D82A}">
                    <a16:rowId xmlns:a16="http://schemas.microsoft.com/office/drawing/2014/main" val="1051686012"/>
                  </a:ext>
                </a:extLst>
              </a:tr>
            </a:tbl>
          </a:graphicData>
        </a:graphic>
      </p:graphicFrame>
    </p:spTree>
    <p:custDataLst>
      <p:tags r:id="rId1"/>
    </p:custDataLst>
    <p:extLst>
      <p:ext uri="{BB962C8B-B14F-4D97-AF65-F5344CB8AC3E}">
        <p14:creationId xmlns:p14="http://schemas.microsoft.com/office/powerpoint/2010/main" val="201201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China</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960438"/>
          <a:ext cx="10900800" cy="4554777"/>
        </p:xfrm>
        <a:graphic>
          <a:graphicData uri="http://schemas.openxmlformats.org/drawingml/2006/table">
            <a:tbl>
              <a:tblPr firstRow="1">
                <a:tableStyleId>{5C22544A-7EE6-4342-B048-85BDC9FD1C3A}</a:tableStyleId>
              </a:tblPr>
              <a:tblGrid>
                <a:gridCol w="6585898">
                  <a:extLst>
                    <a:ext uri="{9D8B030D-6E8A-4147-A177-3AD203B41FA5}">
                      <a16:colId xmlns:a16="http://schemas.microsoft.com/office/drawing/2014/main" val="3179253707"/>
                    </a:ext>
                  </a:extLst>
                </a:gridCol>
                <a:gridCol w="4314902">
                  <a:extLst>
                    <a:ext uri="{9D8B030D-6E8A-4147-A177-3AD203B41FA5}">
                      <a16:colId xmlns:a16="http://schemas.microsoft.com/office/drawing/2014/main" val="2331960324"/>
                    </a:ext>
                  </a:extLst>
                </a:gridCol>
              </a:tblGrid>
              <a:tr h="285860">
                <a:tc gridSpan="2">
                  <a:txBody>
                    <a:bodyPr/>
                    <a:lstStyle/>
                    <a:p>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9762">
                <a:tc>
                  <a:txBody>
                    <a:bodyPr/>
                    <a:lstStyle/>
                    <a:p>
                      <a:r>
                        <a:rPr lang="en-US" sz="900" b="1">
                          <a:solidFill>
                            <a:schemeClr val="tx1"/>
                          </a:solidFill>
                        </a:rPr>
                        <a:t>QUESTION</a:t>
                      </a:r>
                      <a:endParaRPr lang="en-US" sz="900" b="1">
                        <a:solidFill>
                          <a:schemeClr val="tx1"/>
                        </a:solidFill>
                        <a:latin typeface="+mn-lt"/>
                      </a:endParaRPr>
                    </a:p>
                  </a:txBody>
                  <a:tcPr marL="45720" marR="45720" anchor="ct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9762">
                <a:tc>
                  <a:txBody>
                    <a:bodyPr/>
                    <a:lstStyle/>
                    <a:p>
                      <a:pPr marL="0" indent="0" algn="l" fontAlgn="ct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pPr algn="l"/>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99762">
                <a:tc>
                  <a:txBody>
                    <a:bodyPr/>
                    <a:lstStyle/>
                    <a:p>
                      <a:pPr algn="l" fontAlgn="ct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Hazardous waste</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299762">
                <a:tc>
                  <a:txBody>
                    <a:bodyPr/>
                    <a:lstStyle/>
                    <a:p>
                      <a:pPr algn="l" fontAlgn="ct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965892685"/>
                  </a:ext>
                </a:extLst>
              </a:tr>
              <a:tr h="353699">
                <a:tc>
                  <a:txBody>
                    <a:bodyPr/>
                    <a:lstStyle/>
                    <a:p>
                      <a:pPr algn="l" fontAlgn="ct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China Recycling Oil Committee of China National Resources Recycling Association</a:t>
                      </a:r>
                      <a:endParaRPr lang="en-US" sz="900">
                        <a:solidFill>
                          <a:schemeClr val="tx1"/>
                        </a:solidFill>
                        <a:latin typeface="+mn-lt"/>
                      </a:endParaRPr>
                    </a:p>
                  </a:txBody>
                  <a:tcPr marL="45720" marR="45720" anchor="ctr"/>
                </a:tc>
                <a:extLst>
                  <a:ext uri="{0D108BD9-81ED-4DB2-BD59-A6C34878D82A}">
                    <a16:rowId xmlns:a16="http://schemas.microsoft.com/office/drawing/2014/main" val="115455050"/>
                  </a:ext>
                </a:extLst>
              </a:tr>
              <a:tr h="299762">
                <a:tc>
                  <a:txBody>
                    <a:bodyPr/>
                    <a:lstStyle/>
                    <a:p>
                      <a:pPr algn="l" fontAlgn="ct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299762">
                <a:tc>
                  <a:txBody>
                    <a:bodyPr/>
                    <a:lstStyle/>
                    <a:p>
                      <a:pPr algn="l" fontAlgn="ct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99762">
                <a:tc>
                  <a:txBody>
                    <a:bodyPr/>
                    <a:lstStyle/>
                    <a:p>
                      <a:pPr algn="l" fontAlgn="ct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16860988"/>
                  </a:ext>
                </a:extLst>
              </a:tr>
              <a:tr h="353699">
                <a:tc>
                  <a:txBody>
                    <a:bodyPr/>
                    <a:lstStyle/>
                    <a:p>
                      <a:pPr algn="l" fontAlgn="ctr"/>
                      <a:r>
                        <a:rPr lang="en-US" sz="900" u="none" strike="noStrike">
                          <a:effectLst/>
                        </a:rPr>
                        <a:t>8. Do any requirements / legislation exist around different types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National standard for used engine oil, used gear oil, used hydraulic fluids etc. and required to be stored separately</a:t>
                      </a:r>
                      <a:endParaRPr lang="en-US" sz="900">
                        <a:solidFill>
                          <a:schemeClr val="tx1"/>
                        </a:solidFill>
                        <a:latin typeface="+mn-lt"/>
                      </a:endParaRPr>
                    </a:p>
                  </a:txBody>
                  <a:tcPr marL="45720" marR="45720" anchor="ctr"/>
                </a:tc>
                <a:extLst>
                  <a:ext uri="{0D108BD9-81ED-4DB2-BD59-A6C34878D82A}">
                    <a16:rowId xmlns:a16="http://schemas.microsoft.com/office/drawing/2014/main" val="3237072835"/>
                  </a:ext>
                </a:extLst>
              </a:tr>
              <a:tr h="354787">
                <a:tc>
                  <a:txBody>
                    <a:bodyPr/>
                    <a:lstStyle/>
                    <a:p>
                      <a:pPr algn="l" fontAlgn="ct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export of used oil is allowed but import is fully banned since 2020</a:t>
                      </a:r>
                      <a:endParaRPr lang="en-US" sz="900">
                        <a:solidFill>
                          <a:schemeClr val="tx1"/>
                        </a:solidFill>
                        <a:latin typeface="+mn-lt"/>
                      </a:endParaRPr>
                    </a:p>
                  </a:txBody>
                  <a:tcPr marL="45720" marR="45720" anchor="ctr"/>
                </a:tc>
                <a:extLst>
                  <a:ext uri="{0D108BD9-81ED-4DB2-BD59-A6C34878D82A}">
                    <a16:rowId xmlns:a16="http://schemas.microsoft.com/office/drawing/2014/main" val="4056522245"/>
                  </a:ext>
                </a:extLst>
              </a:tr>
              <a:tr h="374702">
                <a:tc>
                  <a:txBody>
                    <a:bodyPr/>
                    <a:lstStyle/>
                    <a:p>
                      <a:pPr algn="l" fontAlgn="ct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r>
                        <a:rPr lang="en-US" sz="900">
                          <a:solidFill>
                            <a:schemeClr val="tx1"/>
                          </a:solidFill>
                        </a:rPr>
                        <a:t>Encouraged but not mandatory, used oil can also be incinerated, placed in a landfill or processed as raw materials and fuel</a:t>
                      </a:r>
                      <a:endParaRPr lang="en-US" sz="900">
                        <a:solidFill>
                          <a:schemeClr val="tx1"/>
                        </a:solidFill>
                        <a:latin typeface="+mn-lt"/>
                      </a:endParaRPr>
                    </a:p>
                  </a:txBody>
                  <a:tcPr marL="45720" marR="45720" anchor="ctr"/>
                </a:tc>
                <a:extLst>
                  <a:ext uri="{0D108BD9-81ED-4DB2-BD59-A6C34878D82A}">
                    <a16:rowId xmlns:a16="http://schemas.microsoft.com/office/drawing/2014/main" val="1750050038"/>
                  </a:ext>
                </a:extLst>
              </a:tr>
              <a:tr h="354787">
                <a:tc>
                  <a:txBody>
                    <a:bodyPr/>
                    <a:lstStyle/>
                    <a:p>
                      <a:pPr algn="l" fontAlgn="ct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 related regulations only exist for eligibility of tax benefits</a:t>
                      </a:r>
                      <a:endParaRPr lang="en-US" sz="900">
                        <a:solidFill>
                          <a:schemeClr val="tx1"/>
                        </a:solidFill>
                        <a:latin typeface="+mn-lt"/>
                      </a:endParaRPr>
                    </a:p>
                  </a:txBody>
                  <a:tcPr marL="45720" marR="45720" anchor="ctr"/>
                </a:tc>
                <a:extLst>
                  <a:ext uri="{0D108BD9-81ED-4DB2-BD59-A6C34878D82A}">
                    <a16:rowId xmlns:a16="http://schemas.microsoft.com/office/drawing/2014/main" val="75479728"/>
                  </a:ext>
                </a:extLst>
              </a:tr>
              <a:tr h="35478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 used oil need to be processed/pre-treated before burning as fuel</a:t>
                      </a:r>
                      <a:endParaRPr lang="en-US" sz="90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B140F356-0344-4020-B4A9-42E8146E753B}"/>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EC4A2301-000D-426F-84B1-35CF14891B2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99FD3B93-6526-4024-8005-2C4A47EAA07E}"/>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6063145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Lubricants</a:t>
            </a:r>
          </a:p>
        </p:txBody>
      </p:sp>
      <p:sp>
        <p:nvSpPr>
          <p:cNvPr id="3" name="Content Placeholder 2">
            <a:extLst>
              <a:ext uri="{FF2B5EF4-FFF2-40B4-BE49-F238E27FC236}">
                <a16:creationId xmlns:a16="http://schemas.microsoft.com/office/drawing/2014/main" id="{BD05C000-EF67-48E2-9932-F7094386BAE6}"/>
              </a:ext>
            </a:extLst>
          </p:cNvPr>
          <p:cNvSpPr>
            <a:spLocks noGrp="1"/>
          </p:cNvSpPr>
          <p:nvPr>
            <p:ph sz="quarter" idx="16"/>
          </p:nvPr>
        </p:nvSpPr>
        <p:spPr>
          <a:xfrm>
            <a:off x="569395" y="944902"/>
            <a:ext cx="5182475" cy="2766783"/>
          </a:xfrm>
        </p:spPr>
        <p:txBody>
          <a:bodyPr/>
          <a:lstStyle/>
          <a:p>
            <a:r>
              <a:rPr lang="en-US" sz="900" dirty="0">
                <a:latin typeface="+mn-lt"/>
              </a:rPr>
              <a:t>Re-refined lubricants amount to a negligible share in the overall lubricant market in India.</a:t>
            </a:r>
          </a:p>
          <a:p>
            <a:pPr lvl="1"/>
            <a:r>
              <a:rPr lang="en-US" dirty="0">
                <a:latin typeface="+mn-lt"/>
              </a:rPr>
              <a:t>End users possess no awareness with respect to the uses and advantages of lubricants manufactured from re-refined basestocks. </a:t>
            </a:r>
          </a:p>
          <a:p>
            <a:pPr lvl="1"/>
            <a:r>
              <a:rPr lang="en-US" dirty="0">
                <a:latin typeface="+mn-lt"/>
              </a:rPr>
              <a:t>Consumers perceive lubricants manufactured from re-refined basestocks to be of inferior quality. </a:t>
            </a:r>
          </a:p>
          <a:p>
            <a:pPr lvl="1"/>
            <a:r>
              <a:rPr lang="en-US" dirty="0">
                <a:latin typeface="+mn-lt"/>
              </a:rPr>
              <a:t>Many customers in India are driven by the brand of the lubricant, which further hurts the re-refined lubricants market prospects. </a:t>
            </a:r>
          </a:p>
          <a:p>
            <a:r>
              <a:rPr lang="en-US" sz="900" dirty="0">
                <a:latin typeface="+mn-lt"/>
              </a:rPr>
              <a:t>Indian OMCs do not prefer to utilize re-refined basestocks in the lubricants they manufacture, as they believe re-refined basestocks to be inferior in quality to the virgin basestocks. However, due to the growing awareness of circular economy and to decrease dependency from the import of used oil, OMCs are now shifting toward application of re-refined basestocks in the production of lubricants.</a:t>
            </a:r>
            <a:r>
              <a:rPr lang="en-US" sz="900" dirty="0">
                <a:highlight>
                  <a:srgbClr val="00FF00"/>
                </a:highlight>
                <a:latin typeface="+mn-lt"/>
              </a:rPr>
              <a:t> </a:t>
            </a:r>
          </a:p>
        </p:txBody>
      </p:sp>
      <p:sp>
        <p:nvSpPr>
          <p:cNvPr id="5" name="Content Placeholder 4">
            <a:extLst>
              <a:ext uri="{FF2B5EF4-FFF2-40B4-BE49-F238E27FC236}">
                <a16:creationId xmlns:a16="http://schemas.microsoft.com/office/drawing/2014/main" id="{589B1FE1-27A3-4B3B-B614-CB6DC091B224}"/>
              </a:ext>
            </a:extLst>
          </p:cNvPr>
          <p:cNvSpPr>
            <a:spLocks noGrp="1"/>
          </p:cNvSpPr>
          <p:nvPr>
            <p:ph sz="quarter" idx="17"/>
          </p:nvPr>
        </p:nvSpPr>
        <p:spPr>
          <a:xfrm>
            <a:off x="6364246" y="944902"/>
            <a:ext cx="5184648" cy="2766783"/>
          </a:xfrm>
        </p:spPr>
        <p:txBody>
          <a:bodyPr/>
          <a:lstStyle/>
          <a:p>
            <a:pPr lvl="1"/>
            <a:r>
              <a:rPr lang="en-US" dirty="0">
                <a:latin typeface="+mn-lt"/>
              </a:rPr>
              <a:t>Similarly, other oil marketing companies with their presence in India such as IOCL, BPCL and HPCL are also seeking to explore the opportunity to gain organic growth and reduce their carbon footprint by using re-refined basestock in the production of their lubricants. For instance, in April 2021, IOCL launched e-tender for procurement of re-refined Group I SN500 basestock for producing lubricants.</a:t>
            </a:r>
          </a:p>
          <a:p>
            <a:r>
              <a:rPr lang="en-US" dirty="0">
                <a:latin typeface="+mn-lt"/>
              </a:rPr>
              <a:t>Generally, large oil marketing companies adopt way to approach to sell the re-refined lubricants to the end users. They either sell their re-refined lubricant to the factories from where used oil was procured on the contract basis or mixed limited proportional of re-refine basestock in larger virgin basestock pool for production of lubricants and then sell re-refined lubricants under their brand name. Whereas small refiner sell their re-refined lubricant under local brand or often unbranded directly to end users of factories or automotive workshops.</a:t>
            </a:r>
          </a:p>
        </p:txBody>
      </p:sp>
    </p:spTree>
    <p:custDataLst>
      <p:tags r:id="rId1"/>
    </p:custDataLst>
    <p:extLst>
      <p:ext uri="{BB962C8B-B14F-4D97-AF65-F5344CB8AC3E}">
        <p14:creationId xmlns:p14="http://schemas.microsoft.com/office/powerpoint/2010/main" val="6248039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Outlook</a:t>
            </a:r>
          </a:p>
        </p:txBody>
      </p:sp>
      <p:sp>
        <p:nvSpPr>
          <p:cNvPr id="3" name="Content Placeholder 2">
            <a:extLst>
              <a:ext uri="{FF2B5EF4-FFF2-40B4-BE49-F238E27FC236}">
                <a16:creationId xmlns:a16="http://schemas.microsoft.com/office/drawing/2014/main" id="{32F23429-7683-4173-A755-F3B68870E662}"/>
              </a:ext>
            </a:extLst>
          </p:cNvPr>
          <p:cNvSpPr>
            <a:spLocks noGrp="1"/>
          </p:cNvSpPr>
          <p:nvPr>
            <p:ph sz="quarter" idx="16"/>
          </p:nvPr>
        </p:nvSpPr>
        <p:spPr>
          <a:xfrm>
            <a:off x="569395" y="998238"/>
            <a:ext cx="5182475" cy="5052024"/>
          </a:xfrm>
        </p:spPr>
        <p:txBody>
          <a:bodyPr/>
          <a:lstStyle/>
          <a:p>
            <a:r>
              <a:rPr lang="en-US" dirty="0"/>
              <a:t>Kline &amp; Company forecasts that the total demand for finished lubricants (including process oils) in India will augment from </a:t>
            </a:r>
            <a:r>
              <a:rPr lang="en-US" dirty="0">
                <a:latin typeface="+mn-lt"/>
              </a:rPr>
              <a:t>2,516.7 </a:t>
            </a:r>
            <a:r>
              <a:rPr lang="en-US" dirty="0"/>
              <a:t>kilotonnes in 2020 to 3,133.5 kilotonnes in 2030.</a:t>
            </a:r>
          </a:p>
          <a:p>
            <a:r>
              <a:rPr lang="en-US" dirty="0"/>
              <a:t>Consumer automotive lubricants segment is anticipated to witness the highest growth among all the three segments propelled by a demand for consumer automotive vehicles during the forecast period, 2020 to 2030. </a:t>
            </a:r>
          </a:p>
          <a:p>
            <a:r>
              <a:rPr lang="en-US" dirty="0"/>
              <a:t>The consumer vehicles sales declined in 2020 due to lockdown and mobility restrictions introduced to control the spread of COVID-19. In addition, consumer preference has shifted toward using personal vehicles instead of public transportation for commute. This would certainly support the growth of passenger vehicles and two-wheelers in the overall parc over the forecast period.</a:t>
            </a:r>
          </a:p>
          <a:p>
            <a:r>
              <a:rPr lang="en-US" dirty="0"/>
              <a:t>Commercial lubricant demand is projected to grow at a CAGR of </a:t>
            </a:r>
            <a:r>
              <a:rPr lang="en-US" dirty="0">
                <a:latin typeface="+mn-lt"/>
              </a:rPr>
              <a:t>3.1%</a:t>
            </a:r>
            <a:r>
              <a:rPr lang="en-US" dirty="0"/>
              <a:t> during 2020-2025 supported by growing demand for off-highway vehicles in mining and construction including infrastructure projects in the country. </a:t>
            </a:r>
          </a:p>
          <a:p>
            <a:r>
              <a:rPr lang="en-US" dirty="0"/>
              <a:t>Strong growth in logistic sector coupled with increasing output of agriculture industry will also support increased demand for lubricants in the commercial segment in the coming years. </a:t>
            </a:r>
          </a:p>
          <a:p>
            <a:r>
              <a:rPr lang="en-US" sz="900" dirty="0">
                <a:latin typeface="Lucida Sans" panose="020B0602030504020204" pitchFamily="34" charset="0"/>
              </a:rPr>
              <a:t>Introduction of BS-VI norms and scrappage policy is expected to support growth of new vehicles in the country. This will result in increased demand for lower viscosity grades in the consumer and commercial segments over the forecast period. </a:t>
            </a:r>
          </a:p>
          <a:p>
            <a:r>
              <a:rPr lang="en-US" dirty="0"/>
              <a:t>Industrial expected to be the largest segment in the lubricant market over the forecast period supported by growing demand for </a:t>
            </a:r>
            <a:r>
              <a:rPr lang="en-US" sz="900" dirty="0">
                <a:latin typeface="Lucida Sans" panose="020B0602030504020204" pitchFamily="34" charset="0"/>
              </a:rPr>
              <a:t>Refrigeration oils, </a:t>
            </a:r>
            <a:r>
              <a:rPr lang="en-US" sz="900" dirty="0"/>
              <a:t>MWFs, GIOs from steel and aluminum manufacturing plants, and automotive manufacturing facilities.</a:t>
            </a:r>
            <a:endParaRPr lang="en-US" dirty="0"/>
          </a:p>
        </p:txBody>
      </p:sp>
      <p:graphicFrame>
        <p:nvGraphicFramePr>
          <p:cNvPr id="5" name="Chart 4">
            <a:extLst>
              <a:ext uri="{FF2B5EF4-FFF2-40B4-BE49-F238E27FC236}">
                <a16:creationId xmlns:a16="http://schemas.microsoft.com/office/drawing/2014/main" id="{EE27F62C-57CF-47E6-9C6F-3C2340E7DFBE}"/>
              </a:ext>
            </a:extLst>
          </p:cNvPr>
          <p:cNvGraphicFramePr/>
          <p:nvPr>
            <p:extLst>
              <p:ext uri="{D42A27DB-BD31-4B8C-83A1-F6EECF244321}">
                <p14:modId xmlns:p14="http://schemas.microsoft.com/office/powerpoint/2010/main" val="762159354"/>
              </p:ext>
            </p:extLst>
          </p:nvPr>
        </p:nvGraphicFramePr>
        <p:xfrm>
          <a:off x="5915024" y="998238"/>
          <a:ext cx="6091445" cy="5240429"/>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extLst>
      <p:ext uri="{BB962C8B-B14F-4D97-AF65-F5344CB8AC3E}">
        <p14:creationId xmlns:p14="http://schemas.microsoft.com/office/powerpoint/2010/main" val="4802937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a:xfrm>
            <a:off x="569395" y="284239"/>
            <a:ext cx="10972800" cy="400110"/>
          </a:xfrm>
        </p:spPr>
        <p:txBody>
          <a:bodyPr lIns="91440" tIns="45720" rIns="91440" bIns="45720" anchor="ctr" anchorCtr="0">
            <a:spAutoFit/>
          </a:bodyPr>
          <a:lstStyle/>
          <a:p>
            <a:r>
              <a:rPr lang="en-US" dirty="0">
                <a:latin typeface="Lucida Sans"/>
              </a:rPr>
              <a:t>Used Oil Industry Outlook 2025</a:t>
            </a:r>
            <a:endParaRPr lang="en-US" dirty="0"/>
          </a:p>
        </p:txBody>
      </p:sp>
      <p:sp>
        <p:nvSpPr>
          <p:cNvPr id="30" name="Content Placeholder 29">
            <a:extLst>
              <a:ext uri="{FF2B5EF4-FFF2-40B4-BE49-F238E27FC236}">
                <a16:creationId xmlns:a16="http://schemas.microsoft.com/office/drawing/2014/main" id="{DC9A9E1F-DB5F-47F5-84DC-C9152E1554A1}"/>
              </a:ext>
            </a:extLst>
          </p:cNvPr>
          <p:cNvSpPr>
            <a:spLocks noGrp="1"/>
          </p:cNvSpPr>
          <p:nvPr>
            <p:ph sz="quarter" idx="19"/>
          </p:nvPr>
        </p:nvSpPr>
        <p:spPr>
          <a:xfrm>
            <a:off x="540568" y="3429000"/>
            <a:ext cx="5515227" cy="2964697"/>
          </a:xfrm>
        </p:spPr>
        <p:txBody>
          <a:bodyPr/>
          <a:lstStyle/>
          <a:p>
            <a:pPr>
              <a:lnSpc>
                <a:spcPct val="100000"/>
              </a:lnSpc>
              <a:spcAft>
                <a:spcPts val="600"/>
              </a:spcAft>
            </a:pPr>
            <a:r>
              <a:rPr lang="en-US" dirty="0"/>
              <a:t>In the next five years, the used oil market is expected to witness moderate growth.</a:t>
            </a:r>
          </a:p>
          <a:p>
            <a:pPr lvl="1">
              <a:lnSpc>
                <a:spcPct val="100000"/>
              </a:lnSpc>
              <a:spcAft>
                <a:spcPts val="600"/>
              </a:spcAft>
            </a:pPr>
            <a:r>
              <a:rPr lang="en-US" dirty="0"/>
              <a:t>No stringent steps has been announced by the CPCB as well as the SPCBs to enforce collection of used oil and using it for re-refining instead of its use as an industrial fuel. Therefore, it is expected that there would be no major changes in the handling of used oil, especially in the retail market, and will remain informal and unstructured. As a result, majority of used oil is expected to continue to be used as fuel or is used to make adulterated fuels and lubes.</a:t>
            </a:r>
          </a:p>
          <a:p>
            <a:pPr lvl="1">
              <a:lnSpc>
                <a:spcPct val="100000"/>
              </a:lnSpc>
              <a:spcAft>
                <a:spcPts val="600"/>
              </a:spcAft>
            </a:pPr>
            <a:r>
              <a:rPr lang="en-US" dirty="0"/>
              <a:t>However, with OMCs such as IOCL looking to use re-refined basestocks (based on the e-tender issued in April 2021), it can be expected that the re-refining of used oil will grow in the future.</a:t>
            </a:r>
          </a:p>
          <a:p>
            <a:pPr lvl="1">
              <a:lnSpc>
                <a:spcPct val="100000"/>
              </a:lnSpc>
              <a:spcAft>
                <a:spcPts val="600"/>
              </a:spcAft>
            </a:pPr>
            <a:r>
              <a:rPr lang="en-US" sz="900" dirty="0">
                <a:latin typeface="Lucida Sans" panose="020B0602030504020204" pitchFamily="34" charset="0"/>
              </a:rPr>
              <a:t>With transition toward BS-VI engines and shift toward lighter viscosity grade of automotive lubricants will reduce the lubricant losses and is expected to increase the generation rate of used oil to </a:t>
            </a:r>
            <a:r>
              <a:rPr lang="en-US" dirty="0"/>
              <a:t>48</a:t>
            </a:r>
            <a:r>
              <a:rPr lang="en-US" sz="900" dirty="0">
                <a:latin typeface="Lucida Sans" panose="020B0602030504020204" pitchFamily="34" charset="0"/>
              </a:rPr>
              <a:t>%,  </a:t>
            </a:r>
            <a:r>
              <a:rPr lang="en-US" dirty="0"/>
              <a:t>which would amount to 1,404.6 kilotonnes by 2025.</a:t>
            </a:r>
          </a:p>
          <a:p>
            <a:pPr>
              <a:lnSpc>
                <a:spcPct val="100000"/>
              </a:lnSpc>
              <a:spcAft>
                <a:spcPts val="600"/>
              </a:spcAft>
            </a:pPr>
            <a:r>
              <a:rPr lang="en-US" dirty="0"/>
              <a:t>The collection rate is expected about to grow to 66%, which translates to 927 kilotonnes by 2025. This is because re-refiners are planning to set up used lubricating oil centers across the country to not only increase used oil collection but also ensure quality of used oil collected. This is expected to increase the collection rate in the future.</a:t>
            </a:r>
          </a:p>
        </p:txBody>
      </p:sp>
      <p:sp>
        <p:nvSpPr>
          <p:cNvPr id="32" name="Content Placeholder 31">
            <a:extLst>
              <a:ext uri="{FF2B5EF4-FFF2-40B4-BE49-F238E27FC236}">
                <a16:creationId xmlns:a16="http://schemas.microsoft.com/office/drawing/2014/main" id="{2B70CBA1-4883-4444-8A7E-E67294465C09}"/>
              </a:ext>
            </a:extLst>
          </p:cNvPr>
          <p:cNvSpPr>
            <a:spLocks noGrp="1"/>
          </p:cNvSpPr>
          <p:nvPr>
            <p:ph sz="quarter" idx="21"/>
          </p:nvPr>
        </p:nvSpPr>
        <p:spPr>
          <a:xfrm>
            <a:off x="6322907" y="3531365"/>
            <a:ext cx="5224500" cy="2486777"/>
          </a:xfrm>
        </p:spPr>
        <p:txBody>
          <a:bodyPr/>
          <a:lstStyle/>
          <a:p>
            <a:pPr>
              <a:lnSpc>
                <a:spcPct val="100000"/>
              </a:lnSpc>
              <a:spcAft>
                <a:spcPts val="600"/>
              </a:spcAft>
            </a:pPr>
            <a:r>
              <a:rPr lang="en-US" dirty="0"/>
              <a:t>Used oil re-refining is expected to grow moderately as more public sector OMCs such as HPCL and BPCL are expected to follow IOCL to use re-refined basestocks.</a:t>
            </a:r>
          </a:p>
          <a:p>
            <a:pPr>
              <a:lnSpc>
                <a:spcPct val="100000"/>
              </a:lnSpc>
              <a:spcAft>
                <a:spcPts val="600"/>
              </a:spcAft>
            </a:pPr>
            <a:r>
              <a:rPr lang="en-US" dirty="0"/>
              <a:t>The Indian government has passed a mandate for OMCs to use 25% of re-refined basestocks for the producing lubricants by 2023. In case, these targets are met then re-refining could experience huge growth in the next one to two years (faster than anticipated currently).</a:t>
            </a:r>
          </a:p>
          <a:p>
            <a:pPr>
              <a:lnSpc>
                <a:spcPct val="100000"/>
              </a:lnSpc>
              <a:spcAft>
                <a:spcPts val="600"/>
              </a:spcAft>
            </a:pPr>
            <a:r>
              <a:rPr lang="en-US" dirty="0"/>
              <a:t>The public sector OMCs and few re-refiners are continuously working under the circular economy.</a:t>
            </a:r>
          </a:p>
          <a:p>
            <a:pPr lvl="1">
              <a:lnSpc>
                <a:spcPct val="100000"/>
              </a:lnSpc>
              <a:spcAft>
                <a:spcPts val="600"/>
              </a:spcAft>
            </a:pPr>
            <a:r>
              <a:rPr lang="en-US" dirty="0"/>
              <a:t>There is a technical committee constituted by NITI Aayog, on behalf of the Ministry of Petroleum and Natural Gas, where the major OMCs and members of technical committee are working together to organize the used oil management. </a:t>
            </a:r>
          </a:p>
          <a:p>
            <a:pPr lvl="1">
              <a:lnSpc>
                <a:spcPct val="100000"/>
              </a:lnSpc>
              <a:spcAft>
                <a:spcPts val="600"/>
              </a:spcAft>
            </a:pPr>
            <a:r>
              <a:rPr lang="en-US" dirty="0"/>
              <a:t>The Committee plans to bring generators of used oil under the purview of extended producer responsibility rules to ensure that higher volume of used oil reaches re-refiners. However, this process may take few years, so no significant change is expected in the market till 2025.</a:t>
            </a:r>
          </a:p>
        </p:txBody>
      </p:sp>
      <p:graphicFrame>
        <p:nvGraphicFramePr>
          <p:cNvPr id="4" name="Chart 3">
            <a:extLst>
              <a:ext uri="{FF2B5EF4-FFF2-40B4-BE49-F238E27FC236}">
                <a16:creationId xmlns:a16="http://schemas.microsoft.com/office/drawing/2014/main" id="{F97AA345-A331-4B2A-A657-65F999BE6455}"/>
              </a:ext>
            </a:extLst>
          </p:cNvPr>
          <p:cNvGraphicFramePr/>
          <p:nvPr>
            <p:extLst>
              <p:ext uri="{D42A27DB-BD31-4B8C-83A1-F6EECF244321}">
                <p14:modId xmlns:p14="http://schemas.microsoft.com/office/powerpoint/2010/main" val="2035825152"/>
              </p:ext>
            </p:extLst>
          </p:nvPr>
        </p:nvGraphicFramePr>
        <p:xfrm>
          <a:off x="-104880" y="839858"/>
          <a:ext cx="4491126" cy="2286514"/>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420768" y="2886271"/>
            <a:ext cx="3171615" cy="246221"/>
          </a:xfrm>
          <a:prstGeom prst="rect">
            <a:avLst/>
          </a:prstGeom>
          <a:noFill/>
        </p:spPr>
        <p:txBody>
          <a:bodyPr wrap="square" rtlCol="0">
            <a:spAutoFit/>
          </a:bodyPr>
          <a:lstStyle/>
          <a:p>
            <a:pPr algn="ctr"/>
            <a:r>
              <a:rPr lang="en-US" sz="1000" b="1" dirty="0">
                <a:latin typeface="+mj-lt"/>
              </a:rPr>
              <a:t>Total: 2,926.3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443163" y="839858"/>
          <a:ext cx="4491126" cy="22865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extLst>
              <p:ext uri="{D42A27DB-BD31-4B8C-83A1-F6EECF244321}">
                <p14:modId xmlns:p14="http://schemas.microsoft.com/office/powerpoint/2010/main" val="1832928348"/>
              </p:ext>
            </p:extLst>
          </p:nvPr>
        </p:nvGraphicFramePr>
        <p:xfrm>
          <a:off x="5105400" y="839858"/>
          <a:ext cx="4491126" cy="228651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nvGraphicFramePr>
        <p:xfrm>
          <a:off x="8175681" y="839858"/>
          <a:ext cx="4273494" cy="227556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3151292" y="2886271"/>
            <a:ext cx="3171615" cy="246221"/>
          </a:xfrm>
          <a:prstGeom prst="rect">
            <a:avLst/>
          </a:prstGeom>
          <a:noFill/>
        </p:spPr>
        <p:txBody>
          <a:bodyPr wrap="square" rtlCol="0">
            <a:spAutoFit/>
          </a:bodyPr>
          <a:lstStyle/>
          <a:p>
            <a:pPr algn="ctr"/>
            <a:r>
              <a:rPr lang="en-US" sz="1000" b="1" dirty="0">
                <a:latin typeface="+mj-lt"/>
              </a:rPr>
              <a:t>Total: 1,404.6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896111" y="2886271"/>
            <a:ext cx="3171615" cy="246221"/>
          </a:xfrm>
          <a:prstGeom prst="rect">
            <a:avLst/>
          </a:prstGeom>
          <a:noFill/>
        </p:spPr>
        <p:txBody>
          <a:bodyPr wrap="square" rtlCol="0">
            <a:spAutoFit/>
          </a:bodyPr>
          <a:lstStyle/>
          <a:p>
            <a:pPr algn="ctr"/>
            <a:r>
              <a:rPr lang="en-US" sz="1000" b="1" dirty="0">
                <a:latin typeface="+mj-lt"/>
              </a:rPr>
              <a:t>Total: 927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823411" y="2886271"/>
            <a:ext cx="3171615" cy="246221"/>
          </a:xfrm>
          <a:prstGeom prst="rect">
            <a:avLst/>
          </a:prstGeom>
          <a:noFill/>
        </p:spPr>
        <p:txBody>
          <a:bodyPr wrap="square" rtlCol="0">
            <a:spAutoFit/>
          </a:bodyPr>
          <a:lstStyle/>
          <a:p>
            <a:pPr algn="ctr"/>
            <a:r>
              <a:rPr lang="en-US" sz="1000" b="1" dirty="0">
                <a:latin typeface="+mj-lt"/>
              </a:rPr>
              <a:t>Total: 148.3 Kilotonnes</a:t>
            </a:r>
          </a:p>
        </p:txBody>
      </p:sp>
      <p:sp>
        <p:nvSpPr>
          <p:cNvPr id="14" name="TextBox 13">
            <a:extLst>
              <a:ext uri="{FF2B5EF4-FFF2-40B4-BE49-F238E27FC236}">
                <a16:creationId xmlns:a16="http://schemas.microsoft.com/office/drawing/2014/main" id="{37D6F0EA-A92C-40C7-B0D8-0C79BAA086C2}"/>
              </a:ext>
            </a:extLst>
          </p:cNvPr>
          <p:cNvSpPr txBox="1"/>
          <p:nvPr/>
        </p:nvSpPr>
        <p:spPr>
          <a:xfrm>
            <a:off x="5723990" y="3115829"/>
            <a:ext cx="3682093" cy="369332"/>
          </a:xfrm>
          <a:prstGeom prst="rect">
            <a:avLst/>
          </a:prstGeom>
          <a:noFill/>
        </p:spPr>
        <p:txBody>
          <a:bodyPr wrap="square">
            <a:spAutoFit/>
          </a:bodyPr>
          <a:lstStyle/>
          <a:p>
            <a:r>
              <a:rPr lang="en-US" sz="900" dirty="0"/>
              <a:t>a- Includes regeneration of used oil to lubricant by removing some impurities, land filling and other disposal methods. </a:t>
            </a:r>
          </a:p>
        </p:txBody>
      </p:sp>
    </p:spTree>
    <p:custDataLst>
      <p:tags r:id="rId1"/>
    </p:custDataLst>
    <p:extLst>
      <p:ext uri="{BB962C8B-B14F-4D97-AF65-F5344CB8AC3E}">
        <p14:creationId xmlns:p14="http://schemas.microsoft.com/office/powerpoint/2010/main" val="36956053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a:xfrm>
            <a:off x="569395" y="284239"/>
            <a:ext cx="10972800" cy="400110"/>
          </a:xfrm>
        </p:spPr>
        <p:txBody>
          <a:bodyPr lIns="91440" tIns="45720" rIns="91440" bIns="45720" anchor="ctr" anchorCtr="0">
            <a:spAutoFit/>
          </a:bodyPr>
          <a:lstStyle/>
          <a:p>
            <a:r>
              <a:rPr lang="en-US" dirty="0">
                <a:latin typeface="Lucida Sans"/>
              </a:rPr>
              <a:t>Used Oil Industry Outlook 2030</a:t>
            </a:r>
            <a:endParaRPr lang="en-US" dirty="0"/>
          </a:p>
        </p:txBody>
      </p:sp>
      <p:sp>
        <p:nvSpPr>
          <p:cNvPr id="32" name="Content Placeholder 31">
            <a:extLst>
              <a:ext uri="{FF2B5EF4-FFF2-40B4-BE49-F238E27FC236}">
                <a16:creationId xmlns:a16="http://schemas.microsoft.com/office/drawing/2014/main" id="{2B70CBA1-4883-4444-8A7E-E67294465C09}"/>
              </a:ext>
            </a:extLst>
          </p:cNvPr>
          <p:cNvSpPr>
            <a:spLocks noGrp="1"/>
          </p:cNvSpPr>
          <p:nvPr>
            <p:ph sz="quarter" idx="21"/>
          </p:nvPr>
        </p:nvSpPr>
        <p:spPr>
          <a:xfrm>
            <a:off x="6343649" y="3531365"/>
            <a:ext cx="5710133" cy="704680"/>
          </a:xfrm>
        </p:spPr>
        <p:txBody>
          <a:bodyPr/>
          <a:lstStyle/>
          <a:p>
            <a:pPr lvl="1">
              <a:lnSpc>
                <a:spcPct val="100000"/>
              </a:lnSpc>
              <a:spcAft>
                <a:spcPts val="600"/>
              </a:spcAft>
            </a:pPr>
            <a:endParaRPr lang="en-US" dirty="0"/>
          </a:p>
          <a:p>
            <a:pPr lvl="1">
              <a:lnSpc>
                <a:spcPct val="100000"/>
              </a:lnSpc>
              <a:spcAft>
                <a:spcPts val="600"/>
              </a:spcAft>
            </a:pPr>
            <a:endParaRPr lang="en-US" dirty="0"/>
          </a:p>
          <a:p>
            <a:endParaRPr lang="en-US" dirty="0"/>
          </a:p>
        </p:txBody>
      </p:sp>
      <p:sp>
        <p:nvSpPr>
          <p:cNvPr id="5" name="TextBox 4">
            <a:extLst>
              <a:ext uri="{FF2B5EF4-FFF2-40B4-BE49-F238E27FC236}">
                <a16:creationId xmlns:a16="http://schemas.microsoft.com/office/drawing/2014/main" id="{ECA510B1-B8A7-4C68-8FD1-AAC21C0B09FB}"/>
              </a:ext>
            </a:extLst>
          </p:cNvPr>
          <p:cNvSpPr txBox="1"/>
          <p:nvPr/>
        </p:nvSpPr>
        <p:spPr>
          <a:xfrm>
            <a:off x="138218" y="3605900"/>
            <a:ext cx="3171615" cy="230832"/>
          </a:xfrm>
          <a:prstGeom prst="rect">
            <a:avLst/>
          </a:prstGeom>
          <a:noFill/>
        </p:spPr>
        <p:txBody>
          <a:bodyPr wrap="square" rtlCol="0">
            <a:spAutoFit/>
          </a:bodyPr>
          <a:lstStyle/>
          <a:p>
            <a:pPr algn="ctr"/>
            <a:r>
              <a:rPr lang="en-US" sz="900" b="1" dirty="0">
                <a:latin typeface="+mj-lt"/>
              </a:rPr>
              <a:t>Total: 3,133.5 Kilotonnes</a:t>
            </a:r>
          </a:p>
        </p:txBody>
      </p:sp>
      <p:sp>
        <p:nvSpPr>
          <p:cNvPr id="10" name="TextBox 9">
            <a:extLst>
              <a:ext uri="{FF2B5EF4-FFF2-40B4-BE49-F238E27FC236}">
                <a16:creationId xmlns:a16="http://schemas.microsoft.com/office/drawing/2014/main" id="{E6B7BBE3-08C5-4F5E-AB07-9FCC80C2B1EB}"/>
              </a:ext>
            </a:extLst>
          </p:cNvPr>
          <p:cNvSpPr txBox="1"/>
          <p:nvPr/>
        </p:nvSpPr>
        <p:spPr>
          <a:xfrm>
            <a:off x="2888933" y="3621616"/>
            <a:ext cx="3171615" cy="230832"/>
          </a:xfrm>
          <a:prstGeom prst="rect">
            <a:avLst/>
          </a:prstGeom>
          <a:noFill/>
        </p:spPr>
        <p:txBody>
          <a:bodyPr wrap="square" rtlCol="0">
            <a:spAutoFit/>
          </a:bodyPr>
          <a:lstStyle/>
          <a:p>
            <a:pPr algn="ctr"/>
            <a:r>
              <a:rPr lang="en-US" sz="900" b="1" dirty="0">
                <a:latin typeface="+mj-lt"/>
              </a:rPr>
              <a:t>Total: 1,535.4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614516" y="3683781"/>
            <a:ext cx="3171615" cy="230832"/>
          </a:xfrm>
          <a:prstGeom prst="rect">
            <a:avLst/>
          </a:prstGeom>
          <a:noFill/>
        </p:spPr>
        <p:txBody>
          <a:bodyPr wrap="square" rtlCol="0">
            <a:spAutoFit/>
          </a:bodyPr>
          <a:lstStyle/>
          <a:p>
            <a:pPr algn="ctr"/>
            <a:r>
              <a:rPr lang="en-US" sz="900" b="1" dirty="0">
                <a:latin typeface="+mj-lt"/>
              </a:rPr>
              <a:t>Total: 1,044.1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437871" y="3690394"/>
            <a:ext cx="3171615" cy="230832"/>
          </a:xfrm>
          <a:prstGeom prst="rect">
            <a:avLst/>
          </a:prstGeom>
          <a:noFill/>
        </p:spPr>
        <p:txBody>
          <a:bodyPr wrap="square" rtlCol="0">
            <a:spAutoFit/>
          </a:bodyPr>
          <a:lstStyle/>
          <a:p>
            <a:pPr algn="ctr"/>
            <a:r>
              <a:rPr lang="en-US" sz="900" b="1" dirty="0">
                <a:latin typeface="+mj-lt"/>
              </a:rPr>
              <a:t>Total: 185.7 Kilotonnes</a:t>
            </a:r>
          </a:p>
        </p:txBody>
      </p:sp>
      <p:graphicFrame>
        <p:nvGraphicFramePr>
          <p:cNvPr id="16" name="Chart 15">
            <a:extLst>
              <a:ext uri="{FF2B5EF4-FFF2-40B4-BE49-F238E27FC236}">
                <a16:creationId xmlns:a16="http://schemas.microsoft.com/office/drawing/2014/main" id="{A14F5A56-7CB7-4DA3-A05F-89E76A995B2E}"/>
              </a:ext>
            </a:extLst>
          </p:cNvPr>
          <p:cNvGraphicFramePr/>
          <p:nvPr>
            <p:extLst>
              <p:ext uri="{D42A27DB-BD31-4B8C-83A1-F6EECF244321}">
                <p14:modId xmlns:p14="http://schemas.microsoft.com/office/powerpoint/2010/main" val="2200935612"/>
              </p:ext>
            </p:extLst>
          </p:nvPr>
        </p:nvGraphicFramePr>
        <p:xfrm>
          <a:off x="-274929" y="813381"/>
          <a:ext cx="4062293" cy="29436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148F8886-DB9B-4CE2-8A5D-3DB06D5D3896}"/>
              </a:ext>
            </a:extLst>
          </p:cNvPr>
          <p:cNvGraphicFramePr/>
          <p:nvPr/>
        </p:nvGraphicFramePr>
        <p:xfrm>
          <a:off x="2401569" y="813381"/>
          <a:ext cx="4062293" cy="29436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FA6F806A-F199-4D7D-9659-6954A437EA3D}"/>
              </a:ext>
            </a:extLst>
          </p:cNvPr>
          <p:cNvGraphicFramePr/>
          <p:nvPr/>
        </p:nvGraphicFramePr>
        <p:xfrm>
          <a:off x="5169176" y="813381"/>
          <a:ext cx="4062293" cy="29436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981713C6-DAD6-4EC3-96E4-A8D45AC2CE17}"/>
              </a:ext>
            </a:extLst>
          </p:cNvPr>
          <p:cNvGraphicFramePr/>
          <p:nvPr/>
        </p:nvGraphicFramePr>
        <p:xfrm>
          <a:off x="7992533" y="813381"/>
          <a:ext cx="4062293" cy="2943688"/>
        </p:xfrm>
        <a:graphic>
          <a:graphicData uri="http://schemas.openxmlformats.org/drawingml/2006/chart">
            <c:chart xmlns:c="http://schemas.openxmlformats.org/drawingml/2006/chart" xmlns:r="http://schemas.openxmlformats.org/officeDocument/2006/relationships" r:id="rId6"/>
          </a:graphicData>
        </a:graphic>
      </p:graphicFrame>
      <p:sp>
        <p:nvSpPr>
          <p:cNvPr id="4" name="Content Placeholder 3">
            <a:extLst>
              <a:ext uri="{FF2B5EF4-FFF2-40B4-BE49-F238E27FC236}">
                <a16:creationId xmlns:a16="http://schemas.microsoft.com/office/drawing/2014/main" id="{72A2C834-0545-4498-8BBF-6C725AA600E7}"/>
              </a:ext>
            </a:extLst>
          </p:cNvPr>
          <p:cNvSpPr>
            <a:spLocks noGrp="1"/>
          </p:cNvSpPr>
          <p:nvPr>
            <p:ph sz="quarter" idx="19"/>
          </p:nvPr>
        </p:nvSpPr>
        <p:spPr>
          <a:xfrm>
            <a:off x="687068" y="4411935"/>
            <a:ext cx="10615932" cy="1728037"/>
          </a:xfrm>
        </p:spPr>
        <p:txBody>
          <a:bodyPr/>
          <a:lstStyle/>
          <a:p>
            <a:r>
              <a:rPr lang="en-US" dirty="0"/>
              <a:t>By 2030, used oil generation rate is expected to reached at 49%, with advent of better engines technology and increasing penetration of synthetic lubricant oil in the automotive segment.</a:t>
            </a:r>
          </a:p>
          <a:p>
            <a:r>
              <a:rPr lang="en-US" dirty="0"/>
              <a:t>Collection rate is expected to grow to 68% of total used oil generated. Thus, used oil collection is expected to grow to 1,044.1 kilotonnes by 2030. </a:t>
            </a:r>
          </a:p>
          <a:p>
            <a:r>
              <a:rPr lang="en-US" dirty="0"/>
              <a:t>Re-refining of used oil to produce re-refined basestocks is expected to grow as more OMCs use re-refined basestocks and EPR scheme is implemented. However, this depends upon the experience of OMCs with re-refined basestocks and implementation of EPR scheme. </a:t>
            </a:r>
          </a:p>
          <a:p>
            <a:r>
              <a:rPr lang="en-US" dirty="0"/>
              <a:t>Further, the Indian government has passed a mandate for OMCs to use 25% of re-refined basestocks for the producing lubricants by 2023. In case, these targets are met then re-refining could experience huge growth by 2030 (faster than anticipated currently).</a:t>
            </a:r>
          </a:p>
          <a:p>
            <a:r>
              <a:rPr lang="en-US" dirty="0"/>
              <a:t>However, in case, the experience of OMCs is poor and the EPR scheme is not implemented effectively, the re-refining is expected to remain low.</a:t>
            </a:r>
          </a:p>
        </p:txBody>
      </p:sp>
      <p:sp>
        <p:nvSpPr>
          <p:cNvPr id="14" name="TextBox 13">
            <a:extLst>
              <a:ext uri="{FF2B5EF4-FFF2-40B4-BE49-F238E27FC236}">
                <a16:creationId xmlns:a16="http://schemas.microsoft.com/office/drawing/2014/main" id="{025B7CA6-2DC0-40F8-A3EC-9E224EDD46B2}"/>
              </a:ext>
            </a:extLst>
          </p:cNvPr>
          <p:cNvSpPr txBox="1"/>
          <p:nvPr/>
        </p:nvSpPr>
        <p:spPr>
          <a:xfrm>
            <a:off x="6055795" y="3966130"/>
            <a:ext cx="3682093" cy="369332"/>
          </a:xfrm>
          <a:prstGeom prst="rect">
            <a:avLst/>
          </a:prstGeom>
          <a:noFill/>
        </p:spPr>
        <p:txBody>
          <a:bodyPr wrap="square">
            <a:spAutoFit/>
          </a:bodyPr>
          <a:lstStyle/>
          <a:p>
            <a:r>
              <a:rPr lang="en-US" sz="900" dirty="0"/>
              <a:t>a- Includes regeneration of used oil to lubricant by removing some impurities, land filling and other disposal methods. </a:t>
            </a:r>
          </a:p>
        </p:txBody>
      </p:sp>
    </p:spTree>
    <p:custDataLst>
      <p:tags r:id="rId1"/>
    </p:custDataLst>
    <p:extLst>
      <p:ext uri="{BB962C8B-B14F-4D97-AF65-F5344CB8AC3E}">
        <p14:creationId xmlns:p14="http://schemas.microsoft.com/office/powerpoint/2010/main" val="34801260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Basestock Capacity Outlook</a:t>
            </a:r>
          </a:p>
        </p:txBody>
      </p:sp>
      <p:sp>
        <p:nvSpPr>
          <p:cNvPr id="3" name="Content Placeholder 2">
            <a:extLst>
              <a:ext uri="{FF2B5EF4-FFF2-40B4-BE49-F238E27FC236}">
                <a16:creationId xmlns:a16="http://schemas.microsoft.com/office/drawing/2014/main" id="{17B3D744-17E4-4F12-8B45-45BA5C12676F}"/>
              </a:ext>
            </a:extLst>
          </p:cNvPr>
          <p:cNvSpPr>
            <a:spLocks noGrp="1"/>
          </p:cNvSpPr>
          <p:nvPr>
            <p:ph sz="quarter" idx="16"/>
          </p:nvPr>
        </p:nvSpPr>
        <p:spPr>
          <a:xfrm>
            <a:off x="569395" y="953325"/>
            <a:ext cx="4793281" cy="4399726"/>
          </a:xfrm>
        </p:spPr>
        <p:txBody>
          <a:bodyPr/>
          <a:lstStyle/>
          <a:p>
            <a:pPr>
              <a:spcAft>
                <a:spcPts val="600"/>
              </a:spcAft>
            </a:pPr>
            <a:r>
              <a:rPr lang="en-US" dirty="0"/>
              <a:t>In 2020, several small- and large-scale re-refiners such as Century Refineries Pvt. Ltd., Southern Refineries Ltd. and Tanu Petrochem Products Pvt. Ltd shut down their facility due to the limited supply of used oil in 2019 and 2020.</a:t>
            </a:r>
          </a:p>
          <a:p>
            <a:pPr lvl="1">
              <a:spcAft>
                <a:spcPts val="600"/>
              </a:spcAft>
            </a:pPr>
            <a:r>
              <a:rPr lang="en-US" dirty="0"/>
              <a:t>In 2021, the used oil feed capacity and re-refined basestock capacity of re-refiners is expected to remain same as 2020. There is no information regarding the resumption of re-refined basestocks production by  Century Refineries Pvt. Ltd., Southern Refineries Ltd. and Tanu Petrochem Products Pvt. Ltd in 2021. However, they may resume in the future.</a:t>
            </a:r>
          </a:p>
          <a:p>
            <a:pPr lvl="1">
              <a:spcAft>
                <a:spcPts val="600"/>
              </a:spcAft>
            </a:pPr>
            <a:r>
              <a:rPr lang="en-US" dirty="0"/>
              <a:t>Currently, no plans have been announced by re-refiners to expand the existing re-refining capacity. This is because re-refiners continue to operate at low-capacity rate as due to low supply of used oil. As a result, it is expected that there will be no capacity expansion of existing re-refining capacity or addition of new re-refining capacity in the next five to 10 years. </a:t>
            </a:r>
          </a:p>
          <a:p>
            <a:pPr>
              <a:spcAft>
                <a:spcPts val="600"/>
              </a:spcAft>
            </a:pPr>
            <a:r>
              <a:rPr lang="en-US" dirty="0"/>
              <a:t>In India, only Group I basestocks is produced by re-refiners in 2020. </a:t>
            </a:r>
          </a:p>
          <a:p>
            <a:pPr lvl="1">
              <a:spcAft>
                <a:spcPts val="600"/>
              </a:spcAft>
            </a:pPr>
            <a:r>
              <a:rPr lang="en-US" dirty="0"/>
              <a:t>As demand for Group II and III basestocks grow, re-refiners are expected to upgrade themselves to produce Group II re-refined basestocks, However, due to technological constraints, currently, there is no plan for upgradation.</a:t>
            </a:r>
          </a:p>
        </p:txBody>
      </p:sp>
      <p:graphicFrame>
        <p:nvGraphicFramePr>
          <p:cNvPr id="7" name="Table 3">
            <a:extLst>
              <a:ext uri="{FF2B5EF4-FFF2-40B4-BE49-F238E27FC236}">
                <a16:creationId xmlns:a16="http://schemas.microsoft.com/office/drawing/2014/main" id="{ED06EF92-5FC4-404C-9AE0-A037E2557954}"/>
              </a:ext>
            </a:extLst>
          </p:cNvPr>
          <p:cNvGraphicFramePr>
            <a:graphicFrameLocks noGrp="1"/>
          </p:cNvGraphicFramePr>
          <p:nvPr>
            <p:extLst>
              <p:ext uri="{D42A27DB-BD31-4B8C-83A1-F6EECF244321}">
                <p14:modId xmlns:p14="http://schemas.microsoft.com/office/powerpoint/2010/main" val="1777393386"/>
              </p:ext>
            </p:extLst>
          </p:nvPr>
        </p:nvGraphicFramePr>
        <p:xfrm>
          <a:off x="5495925" y="953325"/>
          <a:ext cx="6366410" cy="5433802"/>
        </p:xfrm>
        <a:graphic>
          <a:graphicData uri="http://schemas.openxmlformats.org/drawingml/2006/table">
            <a:tbl>
              <a:tblPr firstRow="1">
                <a:tableStyleId>{5C22544A-7EE6-4342-B048-85BDC9FD1C3A}</a:tableStyleId>
              </a:tblPr>
              <a:tblGrid>
                <a:gridCol w="1885950">
                  <a:extLst>
                    <a:ext uri="{9D8B030D-6E8A-4147-A177-3AD203B41FA5}">
                      <a16:colId xmlns:a16="http://schemas.microsoft.com/office/drawing/2014/main" val="3179253707"/>
                    </a:ext>
                  </a:extLst>
                </a:gridCol>
                <a:gridCol w="1323975">
                  <a:extLst>
                    <a:ext uri="{9D8B030D-6E8A-4147-A177-3AD203B41FA5}">
                      <a16:colId xmlns:a16="http://schemas.microsoft.com/office/drawing/2014/main" val="2517212798"/>
                    </a:ext>
                  </a:extLst>
                </a:gridCol>
                <a:gridCol w="1104900">
                  <a:extLst>
                    <a:ext uri="{9D8B030D-6E8A-4147-A177-3AD203B41FA5}">
                      <a16:colId xmlns:a16="http://schemas.microsoft.com/office/drawing/2014/main" val="1819071135"/>
                    </a:ext>
                  </a:extLst>
                </a:gridCol>
                <a:gridCol w="1038225">
                  <a:extLst>
                    <a:ext uri="{9D8B030D-6E8A-4147-A177-3AD203B41FA5}">
                      <a16:colId xmlns:a16="http://schemas.microsoft.com/office/drawing/2014/main" val="3719396235"/>
                    </a:ext>
                  </a:extLst>
                </a:gridCol>
                <a:gridCol w="1013360">
                  <a:extLst>
                    <a:ext uri="{9D8B030D-6E8A-4147-A177-3AD203B41FA5}">
                      <a16:colId xmlns:a16="http://schemas.microsoft.com/office/drawing/2014/main" val="1848306222"/>
                    </a:ext>
                  </a:extLst>
                </a:gridCol>
              </a:tblGrid>
              <a:tr h="246406">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lt1"/>
                          </a:solidFill>
                          <a:effectLst/>
                          <a:latin typeface="+mn-lt"/>
                          <a:ea typeface="Calibri" panose="020F0502020204030204" pitchFamily="34" charset="0"/>
                          <a:cs typeface="Times New Roman" panose="02020603050405020304" pitchFamily="18" charset="0"/>
                        </a:rPr>
                        <a:t>RE-REFINED BASESTOCK CAPACITY, </a:t>
                      </a:r>
                      <a:r>
                        <a:rPr lang="en-US" sz="900" dirty="0">
                          <a:latin typeface="+mn-lt"/>
                        </a:rPr>
                        <a:t>KILOTONS, </a:t>
                      </a:r>
                      <a:r>
                        <a:rPr lang="en-US" sz="900" b="1" kern="1200" dirty="0">
                          <a:solidFill>
                            <a:schemeClr val="lt1"/>
                          </a:solidFill>
                          <a:effectLst/>
                          <a:latin typeface="+mn-lt"/>
                          <a:ea typeface="Calibri" panose="020F0502020204030204" pitchFamily="34" charset="0"/>
                          <a:cs typeface="Times New Roman" panose="02020603050405020304" pitchFamily="18" charset="0"/>
                        </a:rPr>
                        <a:t>2020, 2021, 2025, AND 2030-a</a:t>
                      </a:r>
                      <a:endParaRPr lang="en-US" sz="900" dirty="0">
                        <a:latin typeface="+mn-lt"/>
                      </a:endParaRPr>
                    </a:p>
                  </a:txBody>
                  <a:tcPr marL="46800" marR="45720" anchor="ctr"/>
                </a:tc>
                <a:tc hMerge="1">
                  <a:txBody>
                    <a:bodyPr/>
                    <a:lstStyle/>
                    <a:p>
                      <a:endParaRPr lang="en-US" sz="1000">
                        <a:latin typeface="+mn-lt"/>
                      </a:endParaRPr>
                    </a:p>
                  </a:txBody>
                  <a:tcPr marL="45720" marR="45720" anchor="ctr"/>
                </a:tc>
                <a:tc hMerge="1">
                  <a:txBody>
                    <a:bodyPr/>
                    <a:lstStyle/>
                    <a:p>
                      <a:endParaRPr lang="en-US" sz="900" dirty="0">
                        <a:latin typeface="+mn-lt"/>
                      </a:endParaRPr>
                    </a:p>
                  </a:txBody>
                  <a:tcPr marL="45720" marR="45720" anchor="ctr"/>
                </a:tc>
                <a:tc hMerge="1">
                  <a:txBody>
                    <a:bodyPr/>
                    <a:lstStyle/>
                    <a:p>
                      <a:endParaRPr lang="en-US" sz="900" dirty="0">
                        <a:latin typeface="+mn-lt"/>
                      </a:endParaRPr>
                    </a:p>
                  </a:txBody>
                  <a:tcPr marL="45720" marR="45720" anchor="ctr"/>
                </a:tc>
                <a:tc hMerge="1">
                  <a:txBody>
                    <a:bodyPr/>
                    <a:lstStyle/>
                    <a:p>
                      <a:endParaRPr lang="en-US" sz="900" dirty="0">
                        <a:latin typeface="+mn-lt"/>
                      </a:endParaRPr>
                    </a:p>
                  </a:txBody>
                  <a:tcPr marL="45720" marR="45720" anchor="ctr"/>
                </a:tc>
                <a:extLst>
                  <a:ext uri="{0D108BD9-81ED-4DB2-BD59-A6C34878D82A}">
                    <a16:rowId xmlns:a16="http://schemas.microsoft.com/office/drawing/2014/main" val="2647999941"/>
                  </a:ext>
                </a:extLst>
              </a:tr>
              <a:tr h="233286">
                <a:tc>
                  <a:txBody>
                    <a:bodyPr/>
                    <a:lstStyle/>
                    <a:p>
                      <a:r>
                        <a:rPr lang="en-US" sz="900" b="1" dirty="0">
                          <a:solidFill>
                            <a:schemeClr val="tx1"/>
                          </a:solidFill>
                          <a:latin typeface="+mn-lt"/>
                        </a:rPr>
                        <a:t>COMPANY</a:t>
                      </a:r>
                    </a:p>
                  </a:txBody>
                  <a:tcPr marL="4680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latin typeface="+mn-lt"/>
                        </a:rPr>
                        <a:t>2020</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latin typeface="+mn-lt"/>
                        </a:rPr>
                        <a:t>2021</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latin typeface="+mn-lt"/>
                        </a:rPr>
                        <a:t>2025</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latin typeface="+mn-lt"/>
                        </a:rPr>
                        <a:t>2030</a:t>
                      </a:r>
                    </a:p>
                  </a:txBody>
                  <a:tcPr marL="45720" marR="45720" anchor="ctr"/>
                </a:tc>
                <a:extLst>
                  <a:ext uri="{0D108BD9-81ED-4DB2-BD59-A6C34878D82A}">
                    <a16:rowId xmlns:a16="http://schemas.microsoft.com/office/drawing/2014/main" val="4149384710"/>
                  </a:ext>
                </a:extLst>
              </a:tr>
              <a:tr h="233286">
                <a:tc>
                  <a:txBody>
                    <a:bodyPr/>
                    <a:lstStyle/>
                    <a:p>
                      <a:pPr algn="l" fontAlgn="ctr"/>
                      <a:r>
                        <a:rPr lang="en-US" sz="900" b="0" i="0" u="none" strike="noStrike" dirty="0">
                          <a:solidFill>
                            <a:schemeClr val="tx1"/>
                          </a:solidFill>
                          <a:effectLst/>
                          <a:latin typeface="+mn-lt"/>
                        </a:rPr>
                        <a:t>Tanu Petrochemical Products-b</a:t>
                      </a:r>
                    </a:p>
                  </a:txBody>
                  <a:tcPr marL="46800" marR="0" marT="0" marB="0" anchor="ctr"/>
                </a:tc>
                <a:tc>
                  <a:txBody>
                    <a:bodyPr/>
                    <a:lstStyle/>
                    <a:p>
                      <a:pPr algn="ctr" fontAlgn="b"/>
                      <a:r>
                        <a:rPr lang="en-US" sz="900" b="0" i="0" u="none" strike="noStrike" dirty="0">
                          <a:solidFill>
                            <a:schemeClr val="tx1"/>
                          </a:solidFill>
                          <a:effectLst/>
                          <a:latin typeface="+mn-lt"/>
                        </a:rPr>
                        <a:t>21.2</a:t>
                      </a:r>
                    </a:p>
                  </a:txBody>
                  <a:tcPr marL="0" marR="0" marT="0" marB="0" anchor="ctr"/>
                </a:tc>
                <a:tc>
                  <a:txBody>
                    <a:bodyPr/>
                    <a:lstStyle/>
                    <a:p>
                      <a:pPr algn="ctr" fontAlgn="b"/>
                      <a:r>
                        <a:rPr lang="en-US" sz="900" b="0" i="0" u="none" strike="noStrike" dirty="0">
                          <a:solidFill>
                            <a:schemeClr val="tx1"/>
                          </a:solidFill>
                          <a:effectLst/>
                          <a:latin typeface="+mn-lt"/>
                        </a:rPr>
                        <a:t>21.2</a:t>
                      </a:r>
                    </a:p>
                  </a:txBody>
                  <a:tcPr marL="0" marR="0" marT="0" marB="0" anchor="ctr"/>
                </a:tc>
                <a:tc>
                  <a:txBody>
                    <a:bodyPr/>
                    <a:lstStyle/>
                    <a:p>
                      <a:pPr algn="ctr" fontAlgn="b"/>
                      <a:r>
                        <a:rPr lang="en-US" sz="900" b="0" i="0" u="none" strike="noStrike" dirty="0">
                          <a:solidFill>
                            <a:schemeClr val="tx1"/>
                          </a:solidFill>
                          <a:effectLst/>
                          <a:latin typeface="+mn-lt"/>
                        </a:rPr>
                        <a:t>21.2</a:t>
                      </a:r>
                    </a:p>
                  </a:txBody>
                  <a:tcPr marL="0" marR="0" marT="0" marB="0" anchor="ctr"/>
                </a:tc>
                <a:tc>
                  <a:txBody>
                    <a:bodyPr/>
                    <a:lstStyle/>
                    <a:p>
                      <a:pPr algn="ctr" fontAlgn="b"/>
                      <a:r>
                        <a:rPr lang="en-US" sz="900" b="0" i="0" u="none" strike="noStrike" dirty="0">
                          <a:solidFill>
                            <a:schemeClr val="tx1"/>
                          </a:solidFill>
                          <a:effectLst/>
                          <a:latin typeface="+mn-lt"/>
                        </a:rPr>
                        <a:t>21.2</a:t>
                      </a:r>
                    </a:p>
                  </a:txBody>
                  <a:tcPr marL="0" marR="0" marT="0" marB="0" anchor="ctr"/>
                </a:tc>
                <a:extLst>
                  <a:ext uri="{0D108BD9-81ED-4DB2-BD59-A6C34878D82A}">
                    <a16:rowId xmlns:a16="http://schemas.microsoft.com/office/drawing/2014/main" val="1557228252"/>
                  </a:ext>
                </a:extLst>
              </a:tr>
              <a:tr h="233286">
                <a:tc>
                  <a:txBody>
                    <a:bodyPr/>
                    <a:lstStyle/>
                    <a:p>
                      <a:pPr algn="l" rtl="0" fontAlgn="ctr"/>
                      <a:r>
                        <a:rPr lang="en-US" sz="900" b="0" i="0" u="none" strike="noStrike" dirty="0">
                          <a:solidFill>
                            <a:schemeClr val="tx1"/>
                          </a:solidFill>
                          <a:effectLst/>
                          <a:latin typeface="+mn-lt"/>
                        </a:rPr>
                        <a:t>Lucky Oil Company</a:t>
                      </a:r>
                    </a:p>
                  </a:txBody>
                  <a:tcPr marL="46800" marR="0" marT="0" marB="0" anchor="ctr"/>
                </a:tc>
                <a:tc>
                  <a:txBody>
                    <a:bodyPr/>
                    <a:lstStyle/>
                    <a:p>
                      <a:pPr algn="ctr" fontAlgn="b"/>
                      <a:r>
                        <a:rPr lang="en-US" sz="900" b="0" i="0" u="none" strike="noStrike" dirty="0">
                          <a:solidFill>
                            <a:schemeClr val="tx1"/>
                          </a:solidFill>
                          <a:effectLst/>
                          <a:latin typeface="+mn-lt"/>
                        </a:rPr>
                        <a:t>15.1</a:t>
                      </a:r>
                    </a:p>
                  </a:txBody>
                  <a:tcPr marL="0" marR="0" marT="0" marB="0" anchor="ctr"/>
                </a:tc>
                <a:tc>
                  <a:txBody>
                    <a:bodyPr/>
                    <a:lstStyle/>
                    <a:p>
                      <a:pPr algn="ctr" fontAlgn="b"/>
                      <a:r>
                        <a:rPr lang="en-US" sz="900" b="0" i="0" u="none" strike="noStrike" dirty="0">
                          <a:solidFill>
                            <a:schemeClr val="tx1"/>
                          </a:solidFill>
                          <a:effectLst/>
                          <a:latin typeface="+mn-lt"/>
                        </a:rPr>
                        <a:t>15.1</a:t>
                      </a:r>
                    </a:p>
                  </a:txBody>
                  <a:tcPr marL="0" marR="0" marT="0" marB="0" anchor="ctr"/>
                </a:tc>
                <a:tc>
                  <a:txBody>
                    <a:bodyPr/>
                    <a:lstStyle/>
                    <a:p>
                      <a:pPr algn="ctr" fontAlgn="b"/>
                      <a:r>
                        <a:rPr lang="en-US" sz="900" b="0" i="0" u="none" strike="noStrike" dirty="0">
                          <a:solidFill>
                            <a:schemeClr val="tx1"/>
                          </a:solidFill>
                          <a:effectLst/>
                          <a:latin typeface="+mn-lt"/>
                        </a:rPr>
                        <a:t>15.1</a:t>
                      </a:r>
                    </a:p>
                  </a:txBody>
                  <a:tcPr marL="0" marR="0" marT="0" marB="0" anchor="ctr"/>
                </a:tc>
                <a:tc>
                  <a:txBody>
                    <a:bodyPr/>
                    <a:lstStyle/>
                    <a:p>
                      <a:pPr algn="ctr" fontAlgn="b"/>
                      <a:r>
                        <a:rPr lang="en-US" sz="900" b="0" i="0" u="none" strike="noStrike" dirty="0">
                          <a:solidFill>
                            <a:schemeClr val="tx1"/>
                          </a:solidFill>
                          <a:effectLst/>
                          <a:latin typeface="+mn-lt"/>
                        </a:rPr>
                        <a:t>15.1</a:t>
                      </a:r>
                    </a:p>
                  </a:txBody>
                  <a:tcPr marL="0" marR="0" marT="0" marB="0" anchor="ctr"/>
                </a:tc>
                <a:extLst>
                  <a:ext uri="{0D108BD9-81ED-4DB2-BD59-A6C34878D82A}">
                    <a16:rowId xmlns:a16="http://schemas.microsoft.com/office/drawing/2014/main" val="1544089344"/>
                  </a:ext>
                </a:extLst>
              </a:tr>
              <a:tr h="233286">
                <a:tc>
                  <a:txBody>
                    <a:bodyPr/>
                    <a:lstStyle/>
                    <a:p>
                      <a:pPr algn="l" rtl="0" fontAlgn="ctr"/>
                      <a:r>
                        <a:rPr lang="en-US" sz="900" b="0" i="0" u="none" strike="noStrike" dirty="0">
                          <a:solidFill>
                            <a:schemeClr val="tx1"/>
                          </a:solidFill>
                          <a:effectLst/>
                          <a:latin typeface="+mn-lt"/>
                        </a:rPr>
                        <a:t>Mangalam Lubricants (P) Ltd</a:t>
                      </a:r>
                    </a:p>
                  </a:txBody>
                  <a:tcPr marL="46800" marR="0" marT="0" marB="0" anchor="ctr"/>
                </a:tc>
                <a:tc>
                  <a:txBody>
                    <a:bodyPr/>
                    <a:lstStyle/>
                    <a:p>
                      <a:pPr algn="ctr" fontAlgn="b"/>
                      <a:r>
                        <a:rPr lang="en-US" sz="900" b="0" i="0" u="none" strike="noStrike" dirty="0">
                          <a:solidFill>
                            <a:schemeClr val="tx1"/>
                          </a:solidFill>
                          <a:effectLst/>
                          <a:latin typeface="+mn-lt"/>
                        </a:rPr>
                        <a:t>14.2</a:t>
                      </a:r>
                    </a:p>
                  </a:txBody>
                  <a:tcPr marL="0" marR="0" marT="0" marB="0" anchor="ctr"/>
                </a:tc>
                <a:tc>
                  <a:txBody>
                    <a:bodyPr/>
                    <a:lstStyle/>
                    <a:p>
                      <a:pPr algn="ctr" fontAlgn="b"/>
                      <a:r>
                        <a:rPr lang="en-US" sz="900" b="0" i="0" u="none" strike="noStrike" dirty="0">
                          <a:solidFill>
                            <a:schemeClr val="tx1"/>
                          </a:solidFill>
                          <a:effectLst/>
                          <a:latin typeface="+mn-lt"/>
                        </a:rPr>
                        <a:t>14.2</a:t>
                      </a:r>
                    </a:p>
                  </a:txBody>
                  <a:tcPr marL="0" marR="0" marT="0" marB="0" anchor="ctr"/>
                </a:tc>
                <a:tc>
                  <a:txBody>
                    <a:bodyPr/>
                    <a:lstStyle/>
                    <a:p>
                      <a:pPr algn="ctr" fontAlgn="b"/>
                      <a:r>
                        <a:rPr lang="en-US" sz="900" b="0" i="0" u="none" strike="noStrike" dirty="0">
                          <a:solidFill>
                            <a:schemeClr val="tx1"/>
                          </a:solidFill>
                          <a:effectLst/>
                          <a:latin typeface="+mn-lt"/>
                        </a:rPr>
                        <a:t>14.2</a:t>
                      </a:r>
                    </a:p>
                  </a:txBody>
                  <a:tcPr marL="0" marR="0" marT="0" marB="0" anchor="ctr"/>
                </a:tc>
                <a:tc>
                  <a:txBody>
                    <a:bodyPr/>
                    <a:lstStyle/>
                    <a:p>
                      <a:pPr algn="ctr" fontAlgn="b"/>
                      <a:r>
                        <a:rPr lang="en-US" sz="900" b="0" i="0" u="none" strike="noStrike" dirty="0">
                          <a:solidFill>
                            <a:schemeClr val="tx1"/>
                          </a:solidFill>
                          <a:effectLst/>
                          <a:latin typeface="+mn-lt"/>
                        </a:rPr>
                        <a:t>14.2</a:t>
                      </a:r>
                    </a:p>
                  </a:txBody>
                  <a:tcPr marL="0" marR="0" marT="0" marB="0" anchor="ctr"/>
                </a:tc>
                <a:extLst>
                  <a:ext uri="{0D108BD9-81ED-4DB2-BD59-A6C34878D82A}">
                    <a16:rowId xmlns:a16="http://schemas.microsoft.com/office/drawing/2014/main" val="4054975697"/>
                  </a:ext>
                </a:extLst>
              </a:tr>
              <a:tr h="233286">
                <a:tc>
                  <a:txBody>
                    <a:bodyPr/>
                    <a:lstStyle/>
                    <a:p>
                      <a:pPr algn="l" rtl="0" fontAlgn="ctr"/>
                      <a:r>
                        <a:rPr lang="en-US" sz="900" b="0" i="0" u="none" strike="noStrike" dirty="0">
                          <a:solidFill>
                            <a:schemeClr val="tx1"/>
                          </a:solidFill>
                          <a:effectLst/>
                          <a:latin typeface="+mn-lt"/>
                        </a:rPr>
                        <a:t>Jawrawala Petroleum</a:t>
                      </a:r>
                    </a:p>
                  </a:txBody>
                  <a:tcPr marL="46800" marR="0" marT="0" marB="0" anchor="ctr"/>
                </a:tc>
                <a:tc>
                  <a:txBody>
                    <a:bodyPr/>
                    <a:lstStyle/>
                    <a:p>
                      <a:pPr algn="ctr" fontAlgn="b"/>
                      <a:r>
                        <a:rPr lang="en-US" sz="900" b="0" i="0" u="none" strike="noStrike" dirty="0">
                          <a:solidFill>
                            <a:schemeClr val="tx1"/>
                          </a:solidFill>
                          <a:effectLst/>
                          <a:latin typeface="+mn-lt"/>
                        </a:rPr>
                        <a:t>9.9</a:t>
                      </a:r>
                    </a:p>
                  </a:txBody>
                  <a:tcPr marL="0" marR="0" marT="0" marB="0" anchor="ctr"/>
                </a:tc>
                <a:tc>
                  <a:txBody>
                    <a:bodyPr/>
                    <a:lstStyle/>
                    <a:p>
                      <a:pPr algn="ctr" fontAlgn="b"/>
                      <a:r>
                        <a:rPr lang="en-US" sz="900" b="0" i="0" u="none" strike="noStrike" dirty="0">
                          <a:solidFill>
                            <a:schemeClr val="tx1"/>
                          </a:solidFill>
                          <a:effectLst/>
                          <a:latin typeface="+mn-lt"/>
                        </a:rPr>
                        <a:t>9.9</a:t>
                      </a:r>
                    </a:p>
                  </a:txBody>
                  <a:tcPr marL="0" marR="0" marT="0" marB="0" anchor="ctr"/>
                </a:tc>
                <a:tc>
                  <a:txBody>
                    <a:bodyPr/>
                    <a:lstStyle/>
                    <a:p>
                      <a:pPr algn="ctr" fontAlgn="b"/>
                      <a:r>
                        <a:rPr lang="en-US" sz="900" b="0" i="0" u="none" strike="noStrike" dirty="0">
                          <a:solidFill>
                            <a:schemeClr val="tx1"/>
                          </a:solidFill>
                          <a:effectLst/>
                          <a:latin typeface="+mn-lt"/>
                        </a:rPr>
                        <a:t>9.9</a:t>
                      </a:r>
                    </a:p>
                  </a:txBody>
                  <a:tcPr marL="0" marR="0" marT="0" marB="0" anchor="ctr"/>
                </a:tc>
                <a:tc>
                  <a:txBody>
                    <a:bodyPr/>
                    <a:lstStyle/>
                    <a:p>
                      <a:pPr algn="ctr" fontAlgn="b"/>
                      <a:r>
                        <a:rPr lang="en-US" sz="900" b="0" i="0" u="none" strike="noStrike" dirty="0">
                          <a:solidFill>
                            <a:schemeClr val="tx1"/>
                          </a:solidFill>
                          <a:effectLst/>
                          <a:latin typeface="+mn-lt"/>
                        </a:rPr>
                        <a:t>9.9</a:t>
                      </a:r>
                    </a:p>
                  </a:txBody>
                  <a:tcPr marL="0" marR="0" marT="0" marB="0" anchor="ctr"/>
                </a:tc>
                <a:extLst>
                  <a:ext uri="{0D108BD9-81ED-4DB2-BD59-A6C34878D82A}">
                    <a16:rowId xmlns:a16="http://schemas.microsoft.com/office/drawing/2014/main" val="4021414190"/>
                  </a:ext>
                </a:extLst>
              </a:tr>
              <a:tr h="233286">
                <a:tc>
                  <a:txBody>
                    <a:bodyPr/>
                    <a:lstStyle/>
                    <a:p>
                      <a:pPr algn="l" fontAlgn="ctr"/>
                      <a:r>
                        <a:rPr lang="en-US" sz="900" b="0" i="0" u="none" strike="noStrike" dirty="0">
                          <a:solidFill>
                            <a:schemeClr val="tx1"/>
                          </a:solidFill>
                          <a:effectLst/>
                          <a:latin typeface="+mn-lt"/>
                        </a:rPr>
                        <a:t>APJ Refinery Pvt. Ltd.</a:t>
                      </a:r>
                    </a:p>
                  </a:txBody>
                  <a:tcPr marL="46800" marR="0" marT="0" marB="0" anchor="ctr"/>
                </a:tc>
                <a:tc>
                  <a:txBody>
                    <a:bodyPr/>
                    <a:lstStyle/>
                    <a:p>
                      <a:pPr algn="ctr" fontAlgn="b"/>
                      <a:r>
                        <a:rPr lang="en-US" sz="900" b="0" i="0" u="none" strike="noStrike" dirty="0">
                          <a:solidFill>
                            <a:schemeClr val="tx1"/>
                          </a:solidFill>
                          <a:effectLst/>
                          <a:latin typeface="+mn-lt"/>
                        </a:rPr>
                        <a:t>9.5</a:t>
                      </a:r>
                    </a:p>
                  </a:txBody>
                  <a:tcPr marL="0" marR="0" marT="0" marB="0" anchor="ctr"/>
                </a:tc>
                <a:tc>
                  <a:txBody>
                    <a:bodyPr/>
                    <a:lstStyle/>
                    <a:p>
                      <a:pPr algn="ctr" fontAlgn="b"/>
                      <a:r>
                        <a:rPr lang="en-US" sz="900" b="0" i="0" u="none" strike="noStrike" dirty="0">
                          <a:solidFill>
                            <a:schemeClr val="tx1"/>
                          </a:solidFill>
                          <a:effectLst/>
                          <a:latin typeface="+mn-lt"/>
                        </a:rPr>
                        <a:t>9.5</a:t>
                      </a:r>
                    </a:p>
                  </a:txBody>
                  <a:tcPr marL="0" marR="0" marT="0" marB="0" anchor="ctr"/>
                </a:tc>
                <a:tc>
                  <a:txBody>
                    <a:bodyPr/>
                    <a:lstStyle/>
                    <a:p>
                      <a:pPr algn="ctr" fontAlgn="b"/>
                      <a:r>
                        <a:rPr lang="en-US" sz="900" b="0" i="0" u="none" strike="noStrike" dirty="0">
                          <a:solidFill>
                            <a:schemeClr val="tx1"/>
                          </a:solidFill>
                          <a:effectLst/>
                          <a:latin typeface="+mn-lt"/>
                        </a:rPr>
                        <a:t>9.5</a:t>
                      </a:r>
                    </a:p>
                  </a:txBody>
                  <a:tcPr marL="0" marR="0" marT="0" marB="0" anchor="ctr"/>
                </a:tc>
                <a:tc>
                  <a:txBody>
                    <a:bodyPr/>
                    <a:lstStyle/>
                    <a:p>
                      <a:pPr algn="ctr" fontAlgn="b"/>
                      <a:r>
                        <a:rPr lang="en-US" sz="900" b="0" i="0" u="none" strike="noStrike" dirty="0">
                          <a:solidFill>
                            <a:schemeClr val="tx1"/>
                          </a:solidFill>
                          <a:effectLst/>
                          <a:latin typeface="+mn-lt"/>
                        </a:rPr>
                        <a:t>9.5</a:t>
                      </a:r>
                    </a:p>
                  </a:txBody>
                  <a:tcPr marL="0" marR="0" marT="0" marB="0" anchor="ctr"/>
                </a:tc>
                <a:extLst>
                  <a:ext uri="{0D108BD9-81ED-4DB2-BD59-A6C34878D82A}">
                    <a16:rowId xmlns:a16="http://schemas.microsoft.com/office/drawing/2014/main" val="1257489106"/>
                  </a:ext>
                </a:extLst>
              </a:tr>
              <a:tr h="233286">
                <a:tc>
                  <a:txBody>
                    <a:bodyPr/>
                    <a:lstStyle/>
                    <a:p>
                      <a:pPr marL="0" algn="l" defTabSz="914400" rtl="0" eaLnBrk="1" fontAlgn="ctr" latinLnBrk="0" hangingPunct="1"/>
                      <a:r>
                        <a:rPr lang="en-US" sz="900" b="0" i="0" u="none" strike="noStrike" kern="1200" dirty="0">
                          <a:solidFill>
                            <a:schemeClr val="tx1"/>
                          </a:solidFill>
                          <a:effectLst/>
                          <a:latin typeface="+mn-lt"/>
                          <a:ea typeface="+mn-ea"/>
                          <a:cs typeface="+mn-cs"/>
                        </a:rPr>
                        <a:t>Universal Hydrolubes</a:t>
                      </a:r>
                    </a:p>
                  </a:txBody>
                  <a:tcPr marL="46800" marR="0" marT="0" marB="0" anchor="ctr"/>
                </a:tc>
                <a:tc>
                  <a:txBody>
                    <a:bodyPr/>
                    <a:lstStyle/>
                    <a:p>
                      <a:pPr algn="ctr"/>
                      <a:r>
                        <a:rPr lang="en-US" sz="900" dirty="0">
                          <a:solidFill>
                            <a:schemeClr val="tx1"/>
                          </a:solidFill>
                          <a:latin typeface="+mn-lt"/>
                        </a:rPr>
                        <a:t>9.4</a:t>
                      </a:r>
                    </a:p>
                  </a:txBody>
                  <a:tcPr marL="45720" marR="45720" anchor="ctr"/>
                </a:tc>
                <a:tc>
                  <a:txBody>
                    <a:bodyPr/>
                    <a:lstStyle/>
                    <a:p>
                      <a:pPr algn="ctr"/>
                      <a:r>
                        <a:rPr lang="en-US" sz="900" dirty="0">
                          <a:solidFill>
                            <a:schemeClr val="tx1"/>
                          </a:solidFill>
                          <a:latin typeface="+mn-lt"/>
                        </a:rPr>
                        <a:t>9.4</a:t>
                      </a:r>
                    </a:p>
                  </a:txBody>
                  <a:tcPr marL="45720" marR="45720" anchor="ctr"/>
                </a:tc>
                <a:tc>
                  <a:txBody>
                    <a:bodyPr/>
                    <a:lstStyle/>
                    <a:p>
                      <a:pPr algn="ctr"/>
                      <a:r>
                        <a:rPr lang="en-US" sz="900" dirty="0">
                          <a:solidFill>
                            <a:schemeClr val="tx1"/>
                          </a:solidFill>
                          <a:latin typeface="+mn-lt"/>
                        </a:rPr>
                        <a:t>9.4</a:t>
                      </a:r>
                    </a:p>
                  </a:txBody>
                  <a:tcPr marL="45720" marR="45720" anchor="ctr"/>
                </a:tc>
                <a:tc>
                  <a:txBody>
                    <a:bodyPr/>
                    <a:lstStyle/>
                    <a:p>
                      <a:pPr algn="ctr"/>
                      <a:r>
                        <a:rPr lang="en-US" sz="900" dirty="0">
                          <a:solidFill>
                            <a:schemeClr val="tx1"/>
                          </a:solidFill>
                          <a:latin typeface="+mn-lt"/>
                        </a:rPr>
                        <a:t>9.4</a:t>
                      </a:r>
                    </a:p>
                  </a:txBody>
                  <a:tcPr marL="45720" marR="45720" anchor="ctr"/>
                </a:tc>
                <a:extLst>
                  <a:ext uri="{0D108BD9-81ED-4DB2-BD59-A6C34878D82A}">
                    <a16:rowId xmlns:a16="http://schemas.microsoft.com/office/drawing/2014/main" val="2769797559"/>
                  </a:ext>
                </a:extLst>
              </a:tr>
              <a:tr h="233286">
                <a:tc>
                  <a:txBody>
                    <a:bodyPr/>
                    <a:lstStyle/>
                    <a:p>
                      <a:pPr algn="l" rtl="0" fontAlgn="b"/>
                      <a:r>
                        <a:rPr lang="en-US" sz="900" b="0" i="0" u="none" strike="noStrike" dirty="0">
                          <a:solidFill>
                            <a:schemeClr val="tx1"/>
                          </a:solidFill>
                          <a:effectLst/>
                          <a:latin typeface="+mn-lt"/>
                        </a:rPr>
                        <a:t>Continental Petroleum Limited</a:t>
                      </a:r>
                    </a:p>
                  </a:txBody>
                  <a:tcPr marL="46800" marR="0" marT="0" marB="0" anchor="ctr"/>
                </a:tc>
                <a:tc>
                  <a:txBody>
                    <a:bodyPr/>
                    <a:lstStyle/>
                    <a:p>
                      <a:pPr algn="ctr"/>
                      <a:r>
                        <a:rPr lang="en-US" sz="900" dirty="0">
                          <a:solidFill>
                            <a:schemeClr val="tx1"/>
                          </a:solidFill>
                          <a:latin typeface="+mn-lt"/>
                        </a:rPr>
                        <a:t>7.5</a:t>
                      </a:r>
                    </a:p>
                  </a:txBody>
                  <a:tcPr marL="45720" marR="45720" anchor="ctr"/>
                </a:tc>
                <a:tc>
                  <a:txBody>
                    <a:bodyPr/>
                    <a:lstStyle/>
                    <a:p>
                      <a:pPr algn="ctr"/>
                      <a:r>
                        <a:rPr lang="en-US" sz="900" dirty="0">
                          <a:solidFill>
                            <a:schemeClr val="tx1"/>
                          </a:solidFill>
                          <a:latin typeface="+mn-lt"/>
                        </a:rPr>
                        <a:t>7.5</a:t>
                      </a:r>
                    </a:p>
                  </a:txBody>
                  <a:tcPr marL="45720" marR="45720" anchor="ctr"/>
                </a:tc>
                <a:tc>
                  <a:txBody>
                    <a:bodyPr/>
                    <a:lstStyle/>
                    <a:p>
                      <a:pPr algn="ctr"/>
                      <a:r>
                        <a:rPr lang="en-US" sz="900" dirty="0">
                          <a:solidFill>
                            <a:schemeClr val="tx1"/>
                          </a:solidFill>
                          <a:latin typeface="+mn-lt"/>
                        </a:rPr>
                        <a:t>7.5</a:t>
                      </a:r>
                    </a:p>
                  </a:txBody>
                  <a:tcPr marL="45720" marR="45720" anchor="ctr"/>
                </a:tc>
                <a:tc>
                  <a:txBody>
                    <a:bodyPr/>
                    <a:lstStyle/>
                    <a:p>
                      <a:pPr algn="ctr"/>
                      <a:r>
                        <a:rPr lang="en-US" sz="900" dirty="0">
                          <a:solidFill>
                            <a:schemeClr val="tx1"/>
                          </a:solidFill>
                          <a:latin typeface="+mn-lt"/>
                        </a:rPr>
                        <a:t>7.5</a:t>
                      </a:r>
                    </a:p>
                  </a:txBody>
                  <a:tcPr marL="45720" marR="45720" anchor="ctr"/>
                </a:tc>
                <a:extLst>
                  <a:ext uri="{0D108BD9-81ED-4DB2-BD59-A6C34878D82A}">
                    <a16:rowId xmlns:a16="http://schemas.microsoft.com/office/drawing/2014/main" val="1947637573"/>
                  </a:ext>
                </a:extLst>
              </a:tr>
              <a:tr h="233286">
                <a:tc>
                  <a:txBody>
                    <a:bodyPr/>
                    <a:lstStyle/>
                    <a:p>
                      <a:pPr algn="l" rtl="0" fontAlgn="ctr"/>
                      <a:r>
                        <a:rPr lang="en-US" sz="900" b="0" i="0" u="none" strike="noStrike" dirty="0">
                          <a:solidFill>
                            <a:schemeClr val="tx1"/>
                          </a:solidFill>
                          <a:effectLst/>
                          <a:latin typeface="+mn-lt"/>
                        </a:rPr>
                        <a:t>Mazda Industrol</a:t>
                      </a:r>
                    </a:p>
                  </a:txBody>
                  <a:tcPr marL="46800" marR="0" marT="0" marB="0" anchor="ctr"/>
                </a:tc>
                <a:tc>
                  <a:txBody>
                    <a:bodyPr/>
                    <a:lstStyle/>
                    <a:p>
                      <a:pPr algn="ctr" fontAlgn="b"/>
                      <a:r>
                        <a:rPr lang="en-US" sz="900" b="0" i="0" u="none" strike="noStrike" dirty="0">
                          <a:solidFill>
                            <a:schemeClr val="tx1"/>
                          </a:solidFill>
                          <a:effectLst/>
                          <a:latin typeface="+mn-lt"/>
                        </a:rPr>
                        <a:t>6.5</a:t>
                      </a:r>
                    </a:p>
                  </a:txBody>
                  <a:tcPr marL="0" marR="0" marT="0" marB="0" anchor="ctr"/>
                </a:tc>
                <a:tc>
                  <a:txBody>
                    <a:bodyPr/>
                    <a:lstStyle/>
                    <a:p>
                      <a:pPr algn="ctr" fontAlgn="b"/>
                      <a:r>
                        <a:rPr lang="en-US" sz="900" b="0" i="0" u="none" strike="noStrike" dirty="0">
                          <a:solidFill>
                            <a:schemeClr val="tx1"/>
                          </a:solidFill>
                          <a:effectLst/>
                          <a:latin typeface="+mn-lt"/>
                        </a:rPr>
                        <a:t>6.5</a:t>
                      </a:r>
                    </a:p>
                  </a:txBody>
                  <a:tcPr marL="0" marR="0" marT="0" marB="0" anchor="ctr"/>
                </a:tc>
                <a:tc>
                  <a:txBody>
                    <a:bodyPr/>
                    <a:lstStyle/>
                    <a:p>
                      <a:pPr algn="ctr" fontAlgn="b"/>
                      <a:r>
                        <a:rPr lang="en-US" sz="900" b="0" i="0" u="none" strike="noStrike" dirty="0">
                          <a:solidFill>
                            <a:schemeClr val="tx1"/>
                          </a:solidFill>
                          <a:effectLst/>
                          <a:latin typeface="+mn-lt"/>
                        </a:rPr>
                        <a:t>6.5</a:t>
                      </a:r>
                    </a:p>
                  </a:txBody>
                  <a:tcPr marL="0" marR="0" marT="0" marB="0" anchor="ctr"/>
                </a:tc>
                <a:tc>
                  <a:txBody>
                    <a:bodyPr/>
                    <a:lstStyle/>
                    <a:p>
                      <a:pPr algn="ctr" fontAlgn="b"/>
                      <a:r>
                        <a:rPr lang="en-US" sz="900" b="0" i="0" u="none" strike="noStrike" dirty="0">
                          <a:solidFill>
                            <a:schemeClr val="tx1"/>
                          </a:solidFill>
                          <a:effectLst/>
                          <a:latin typeface="+mn-lt"/>
                        </a:rPr>
                        <a:t>6.5</a:t>
                      </a:r>
                    </a:p>
                  </a:txBody>
                  <a:tcPr marL="0" marR="0" marT="0" marB="0" anchor="ctr"/>
                </a:tc>
                <a:extLst>
                  <a:ext uri="{0D108BD9-81ED-4DB2-BD59-A6C34878D82A}">
                    <a16:rowId xmlns:a16="http://schemas.microsoft.com/office/drawing/2014/main" val="2382239671"/>
                  </a:ext>
                </a:extLst>
              </a:tr>
              <a:tr h="233286">
                <a:tc>
                  <a:txBody>
                    <a:bodyPr/>
                    <a:lstStyle/>
                    <a:p>
                      <a:pPr algn="l" rtl="0" fontAlgn="ctr"/>
                      <a:r>
                        <a:rPr lang="en-US" sz="900" b="0" i="0" u="none" strike="noStrike" dirty="0">
                          <a:solidFill>
                            <a:schemeClr val="tx1"/>
                          </a:solidFill>
                          <a:effectLst/>
                          <a:latin typeface="+mn-lt"/>
                        </a:rPr>
                        <a:t>Bharat Oil Company</a:t>
                      </a:r>
                    </a:p>
                  </a:txBody>
                  <a:tcPr marL="46800" marR="0" marT="0" marB="0" anchor="ctr"/>
                </a:tc>
                <a:tc>
                  <a:txBody>
                    <a:bodyPr/>
                    <a:lstStyle/>
                    <a:p>
                      <a:pPr algn="ctr" fontAlgn="b"/>
                      <a:r>
                        <a:rPr lang="en-US" sz="900" b="0" i="0" u="none" strike="noStrike" dirty="0">
                          <a:solidFill>
                            <a:schemeClr val="tx1"/>
                          </a:solidFill>
                          <a:effectLst/>
                          <a:latin typeface="+mn-lt"/>
                        </a:rPr>
                        <a:t>3.9</a:t>
                      </a:r>
                    </a:p>
                  </a:txBody>
                  <a:tcPr marL="0" marR="0" marT="0" marB="0" anchor="ctr"/>
                </a:tc>
                <a:tc>
                  <a:txBody>
                    <a:bodyPr/>
                    <a:lstStyle/>
                    <a:p>
                      <a:pPr algn="ctr" fontAlgn="b"/>
                      <a:r>
                        <a:rPr lang="en-US" sz="900" b="0" i="0" u="none" strike="noStrike" dirty="0">
                          <a:solidFill>
                            <a:schemeClr val="tx1"/>
                          </a:solidFill>
                          <a:effectLst/>
                          <a:latin typeface="+mn-lt"/>
                        </a:rPr>
                        <a:t>3.9</a:t>
                      </a:r>
                    </a:p>
                  </a:txBody>
                  <a:tcPr marL="0" marR="0" marT="0" marB="0" anchor="ctr"/>
                </a:tc>
                <a:tc>
                  <a:txBody>
                    <a:bodyPr/>
                    <a:lstStyle/>
                    <a:p>
                      <a:pPr algn="ctr" fontAlgn="b"/>
                      <a:r>
                        <a:rPr lang="en-US" sz="900" b="0" i="0" u="none" strike="noStrike" dirty="0">
                          <a:solidFill>
                            <a:schemeClr val="tx1"/>
                          </a:solidFill>
                          <a:effectLst/>
                          <a:latin typeface="+mn-lt"/>
                        </a:rPr>
                        <a:t>3.9</a:t>
                      </a:r>
                    </a:p>
                  </a:txBody>
                  <a:tcPr marL="0" marR="0" marT="0" marB="0" anchor="ctr"/>
                </a:tc>
                <a:tc>
                  <a:txBody>
                    <a:bodyPr/>
                    <a:lstStyle/>
                    <a:p>
                      <a:pPr algn="ctr" fontAlgn="b"/>
                      <a:r>
                        <a:rPr lang="en-US" sz="900" b="0" i="0" u="none" strike="noStrike" dirty="0">
                          <a:solidFill>
                            <a:schemeClr val="tx1"/>
                          </a:solidFill>
                          <a:effectLst/>
                          <a:latin typeface="+mn-lt"/>
                        </a:rPr>
                        <a:t>3.9</a:t>
                      </a:r>
                    </a:p>
                  </a:txBody>
                  <a:tcPr marL="0" marR="0" marT="0" marB="0" anchor="ctr"/>
                </a:tc>
                <a:extLst>
                  <a:ext uri="{0D108BD9-81ED-4DB2-BD59-A6C34878D82A}">
                    <a16:rowId xmlns:a16="http://schemas.microsoft.com/office/drawing/2014/main" val="171816402"/>
                  </a:ext>
                </a:extLst>
              </a:tr>
              <a:tr h="233286">
                <a:tc>
                  <a:txBody>
                    <a:bodyPr/>
                    <a:lstStyle/>
                    <a:p>
                      <a:pPr algn="l" rtl="0" fontAlgn="b"/>
                      <a:r>
                        <a:rPr lang="en-US" sz="900" b="0" i="0" u="none" strike="noStrike" dirty="0">
                          <a:solidFill>
                            <a:schemeClr val="tx1"/>
                          </a:solidFill>
                          <a:effectLst/>
                          <a:latin typeface="+mn-lt"/>
                        </a:rPr>
                        <a:t>Century Refineries-b</a:t>
                      </a:r>
                    </a:p>
                  </a:txBody>
                  <a:tcPr marL="46800" marR="0" marT="0" marB="0" anchor="ctr"/>
                </a:tc>
                <a:tc>
                  <a:txBody>
                    <a:bodyPr/>
                    <a:lstStyle/>
                    <a:p>
                      <a:pPr algn="ctr" fontAlgn="b"/>
                      <a:r>
                        <a:rPr lang="en-US" sz="900" b="0" i="0" u="none" strike="noStrike" dirty="0">
                          <a:solidFill>
                            <a:schemeClr val="tx1"/>
                          </a:solidFill>
                          <a:effectLst/>
                          <a:latin typeface="+mn-lt"/>
                        </a:rPr>
                        <a:t>5.9</a:t>
                      </a:r>
                    </a:p>
                  </a:txBody>
                  <a:tcPr marL="0" marR="0" marT="0" marB="0" anchor="ctr"/>
                </a:tc>
                <a:tc>
                  <a:txBody>
                    <a:bodyPr/>
                    <a:lstStyle/>
                    <a:p>
                      <a:pPr algn="ctr" fontAlgn="b"/>
                      <a:r>
                        <a:rPr lang="en-US" sz="900" b="0" i="0" u="none" strike="noStrike" dirty="0">
                          <a:solidFill>
                            <a:schemeClr val="tx1"/>
                          </a:solidFill>
                          <a:effectLst/>
                          <a:latin typeface="+mn-lt"/>
                        </a:rPr>
                        <a:t>5.9</a:t>
                      </a:r>
                    </a:p>
                  </a:txBody>
                  <a:tcPr marL="0" marR="0" marT="0" marB="0" anchor="ctr"/>
                </a:tc>
                <a:tc>
                  <a:txBody>
                    <a:bodyPr/>
                    <a:lstStyle/>
                    <a:p>
                      <a:pPr algn="ctr" fontAlgn="b"/>
                      <a:r>
                        <a:rPr lang="en-US" sz="900" b="0" i="0" u="none" strike="noStrike" dirty="0">
                          <a:solidFill>
                            <a:schemeClr val="tx1"/>
                          </a:solidFill>
                          <a:effectLst/>
                          <a:latin typeface="+mn-lt"/>
                        </a:rPr>
                        <a:t>5.9</a:t>
                      </a:r>
                    </a:p>
                  </a:txBody>
                  <a:tcPr marL="0" marR="0" marT="0" marB="0" anchor="ctr"/>
                </a:tc>
                <a:tc>
                  <a:txBody>
                    <a:bodyPr/>
                    <a:lstStyle/>
                    <a:p>
                      <a:pPr algn="ctr" fontAlgn="b"/>
                      <a:r>
                        <a:rPr lang="en-US" sz="900" b="0" i="0" u="none" strike="noStrike" dirty="0">
                          <a:solidFill>
                            <a:schemeClr val="tx1"/>
                          </a:solidFill>
                          <a:effectLst/>
                          <a:latin typeface="+mn-lt"/>
                        </a:rPr>
                        <a:t>5.9</a:t>
                      </a:r>
                    </a:p>
                  </a:txBody>
                  <a:tcPr marL="0" marR="0" marT="0" marB="0" anchor="ctr"/>
                </a:tc>
                <a:extLst>
                  <a:ext uri="{0D108BD9-81ED-4DB2-BD59-A6C34878D82A}">
                    <a16:rowId xmlns:a16="http://schemas.microsoft.com/office/drawing/2014/main" val="850319633"/>
                  </a:ext>
                </a:extLst>
              </a:tr>
              <a:tr h="233286">
                <a:tc>
                  <a:txBody>
                    <a:bodyPr/>
                    <a:lstStyle/>
                    <a:p>
                      <a:pPr algn="l" fontAlgn="ctr"/>
                      <a:r>
                        <a:rPr lang="en-US" sz="900" b="0" i="0" u="none" strike="noStrike" dirty="0">
                          <a:solidFill>
                            <a:schemeClr val="tx1"/>
                          </a:solidFill>
                          <a:effectLst/>
                          <a:latin typeface="+mn-lt"/>
                        </a:rPr>
                        <a:t>Southern Refineries-b</a:t>
                      </a:r>
                    </a:p>
                  </a:txBody>
                  <a:tcPr marL="4680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extLst>
                  <a:ext uri="{0D108BD9-81ED-4DB2-BD59-A6C34878D82A}">
                    <a16:rowId xmlns:a16="http://schemas.microsoft.com/office/drawing/2014/main" val="1640954900"/>
                  </a:ext>
                </a:extLst>
              </a:tr>
              <a:tr h="233286">
                <a:tc>
                  <a:txBody>
                    <a:bodyPr/>
                    <a:lstStyle/>
                    <a:p>
                      <a:pPr algn="l" fontAlgn="ctr"/>
                      <a:r>
                        <a:rPr lang="en-US" sz="900" b="0" i="0" u="none" strike="noStrike" dirty="0">
                          <a:solidFill>
                            <a:schemeClr val="tx1"/>
                          </a:solidFill>
                          <a:effectLst/>
                          <a:latin typeface="+mn-lt"/>
                        </a:rPr>
                        <a:t>Cee Jee Lubricants</a:t>
                      </a:r>
                    </a:p>
                  </a:txBody>
                  <a:tcPr marL="4680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tc>
                  <a:txBody>
                    <a:bodyPr/>
                    <a:lstStyle/>
                    <a:p>
                      <a:pPr algn="ctr" fontAlgn="b"/>
                      <a:r>
                        <a:rPr lang="en-US" sz="900" b="0" i="0" u="none" strike="noStrike" dirty="0">
                          <a:solidFill>
                            <a:schemeClr val="tx1"/>
                          </a:solidFill>
                          <a:effectLst/>
                          <a:latin typeface="+mn-lt"/>
                        </a:rPr>
                        <a:t>4.7</a:t>
                      </a:r>
                    </a:p>
                  </a:txBody>
                  <a:tcPr marL="0" marR="0" marT="0" marB="0" anchor="ctr"/>
                </a:tc>
                <a:extLst>
                  <a:ext uri="{0D108BD9-81ED-4DB2-BD59-A6C34878D82A}">
                    <a16:rowId xmlns:a16="http://schemas.microsoft.com/office/drawing/2014/main" val="2749834654"/>
                  </a:ext>
                </a:extLst>
              </a:tr>
              <a:tr h="233286">
                <a:tc>
                  <a:txBody>
                    <a:bodyPr/>
                    <a:lstStyle/>
                    <a:p>
                      <a:pPr algn="l" rtl="0" fontAlgn="ctr"/>
                      <a:r>
                        <a:rPr lang="en-US" sz="900" b="0" i="0" u="none" strike="noStrike" dirty="0">
                          <a:solidFill>
                            <a:srgbClr val="000000"/>
                          </a:solidFill>
                          <a:effectLst/>
                          <a:latin typeface="+mn-lt"/>
                        </a:rPr>
                        <a:t>IFP Petro Products (P) Ltd.</a:t>
                      </a:r>
                    </a:p>
                  </a:txBody>
                  <a:tcPr marL="46800" marR="0" marT="0" marB="0" anchor="ctr"/>
                </a:tc>
                <a:tc>
                  <a:txBody>
                    <a:bodyPr/>
                    <a:lstStyle/>
                    <a:p>
                      <a:pPr algn="ctr" fontAlgn="b"/>
                      <a:r>
                        <a:rPr lang="en-US" sz="900" b="0" i="0" u="none" strike="noStrike" dirty="0">
                          <a:solidFill>
                            <a:srgbClr val="000000"/>
                          </a:solidFill>
                          <a:effectLst/>
                          <a:latin typeface="+mn-lt"/>
                        </a:rPr>
                        <a:t>3.9</a:t>
                      </a:r>
                    </a:p>
                  </a:txBody>
                  <a:tcPr marL="0" marR="0" marT="0" marB="0" anchor="ctr"/>
                </a:tc>
                <a:tc>
                  <a:txBody>
                    <a:bodyPr/>
                    <a:lstStyle/>
                    <a:p>
                      <a:pPr algn="ctr" fontAlgn="b"/>
                      <a:r>
                        <a:rPr lang="en-US" sz="900" b="0" i="0" u="none" strike="noStrike" dirty="0">
                          <a:solidFill>
                            <a:srgbClr val="000000"/>
                          </a:solidFill>
                          <a:effectLst/>
                          <a:latin typeface="+mn-lt"/>
                        </a:rPr>
                        <a:t>3.9</a:t>
                      </a:r>
                    </a:p>
                  </a:txBody>
                  <a:tcPr marL="0" marR="0" marT="0" marB="0" anchor="ctr"/>
                </a:tc>
                <a:tc>
                  <a:txBody>
                    <a:bodyPr/>
                    <a:lstStyle/>
                    <a:p>
                      <a:pPr algn="ctr" fontAlgn="b"/>
                      <a:r>
                        <a:rPr lang="en-US" sz="900" b="0" i="0" u="none" strike="noStrike" dirty="0">
                          <a:solidFill>
                            <a:srgbClr val="000000"/>
                          </a:solidFill>
                          <a:effectLst/>
                          <a:latin typeface="+mn-lt"/>
                        </a:rPr>
                        <a:t>3.9</a:t>
                      </a:r>
                    </a:p>
                  </a:txBody>
                  <a:tcPr marL="0" marR="0" marT="0" marB="0" anchor="ctr"/>
                </a:tc>
                <a:tc>
                  <a:txBody>
                    <a:bodyPr/>
                    <a:lstStyle/>
                    <a:p>
                      <a:pPr algn="ctr" fontAlgn="b"/>
                      <a:r>
                        <a:rPr lang="en-US" sz="900" b="0" i="0" u="none" strike="noStrike" dirty="0">
                          <a:solidFill>
                            <a:srgbClr val="000000"/>
                          </a:solidFill>
                          <a:effectLst/>
                          <a:latin typeface="+mn-lt"/>
                        </a:rPr>
                        <a:t>3.9</a:t>
                      </a:r>
                    </a:p>
                  </a:txBody>
                  <a:tcPr marL="0" marR="0" marT="0" marB="0" anchor="ctr"/>
                </a:tc>
                <a:extLst>
                  <a:ext uri="{0D108BD9-81ED-4DB2-BD59-A6C34878D82A}">
                    <a16:rowId xmlns:a16="http://schemas.microsoft.com/office/drawing/2014/main" val="1698117897"/>
                  </a:ext>
                </a:extLst>
              </a:tr>
              <a:tr h="233286">
                <a:tc>
                  <a:txBody>
                    <a:bodyPr/>
                    <a:lstStyle/>
                    <a:p>
                      <a:pPr algn="l" rtl="0" fontAlgn="b"/>
                      <a:r>
                        <a:rPr lang="en-US" sz="900" b="0" i="0" u="none" strike="noStrike" dirty="0">
                          <a:solidFill>
                            <a:srgbClr val="000000"/>
                          </a:solidFill>
                          <a:effectLst/>
                          <a:latin typeface="+mn-lt"/>
                        </a:rPr>
                        <a:t>Trimurti Enterprises</a:t>
                      </a:r>
                    </a:p>
                  </a:txBody>
                  <a:tcPr marL="46800" marR="0" marT="0" marB="0" anchor="ctr"/>
                </a:tc>
                <a:tc>
                  <a:txBody>
                    <a:bodyPr/>
                    <a:lstStyle/>
                    <a:p>
                      <a:pPr algn="ctr" fontAlgn="b"/>
                      <a:r>
                        <a:rPr lang="en-US" sz="900" b="0" i="0" u="none" strike="noStrike" dirty="0">
                          <a:solidFill>
                            <a:srgbClr val="000000"/>
                          </a:solidFill>
                          <a:effectLst/>
                          <a:latin typeface="+mn-lt"/>
                        </a:rPr>
                        <a:t>0.7</a:t>
                      </a:r>
                    </a:p>
                  </a:txBody>
                  <a:tcPr marL="0" marR="0" marT="0" marB="0" anchor="ctr"/>
                </a:tc>
                <a:tc>
                  <a:txBody>
                    <a:bodyPr/>
                    <a:lstStyle/>
                    <a:p>
                      <a:pPr algn="ctr" fontAlgn="b"/>
                      <a:r>
                        <a:rPr lang="en-US" sz="900" b="0" i="0" u="none" strike="noStrike" dirty="0">
                          <a:solidFill>
                            <a:srgbClr val="000000"/>
                          </a:solidFill>
                          <a:effectLst/>
                          <a:latin typeface="+mn-lt"/>
                        </a:rPr>
                        <a:t>0.7</a:t>
                      </a:r>
                    </a:p>
                  </a:txBody>
                  <a:tcPr marL="0" marR="0" marT="0" marB="0" anchor="ctr"/>
                </a:tc>
                <a:tc>
                  <a:txBody>
                    <a:bodyPr/>
                    <a:lstStyle/>
                    <a:p>
                      <a:pPr algn="ctr" fontAlgn="b"/>
                      <a:r>
                        <a:rPr lang="en-US" sz="900" b="0" i="0" u="none" strike="noStrike" dirty="0">
                          <a:solidFill>
                            <a:srgbClr val="000000"/>
                          </a:solidFill>
                          <a:effectLst/>
                          <a:latin typeface="+mn-lt"/>
                        </a:rPr>
                        <a:t>0.7</a:t>
                      </a:r>
                    </a:p>
                  </a:txBody>
                  <a:tcPr marL="0" marR="0" marT="0" marB="0" anchor="ctr"/>
                </a:tc>
                <a:tc>
                  <a:txBody>
                    <a:bodyPr/>
                    <a:lstStyle/>
                    <a:p>
                      <a:pPr algn="ctr" fontAlgn="b"/>
                      <a:r>
                        <a:rPr lang="en-US" sz="900" b="0" i="0" u="none" strike="noStrike" dirty="0">
                          <a:solidFill>
                            <a:srgbClr val="000000"/>
                          </a:solidFill>
                          <a:effectLst/>
                          <a:latin typeface="+mn-lt"/>
                        </a:rPr>
                        <a:t>0.7</a:t>
                      </a:r>
                    </a:p>
                  </a:txBody>
                  <a:tcPr marL="0" marR="0" marT="0" marB="0" anchor="ctr"/>
                </a:tc>
                <a:extLst>
                  <a:ext uri="{0D108BD9-81ED-4DB2-BD59-A6C34878D82A}">
                    <a16:rowId xmlns:a16="http://schemas.microsoft.com/office/drawing/2014/main" val="878626286"/>
                  </a:ext>
                </a:extLst>
              </a:tr>
              <a:tr h="233286">
                <a:tc>
                  <a:txBody>
                    <a:bodyPr/>
                    <a:lstStyle/>
                    <a:p>
                      <a:pPr algn="l" rtl="0" fontAlgn="b"/>
                      <a:r>
                        <a:rPr lang="en-US" sz="900" b="1" i="0" u="none" strike="noStrike" dirty="0">
                          <a:solidFill>
                            <a:srgbClr val="000000"/>
                          </a:solidFill>
                          <a:effectLst/>
                          <a:latin typeface="+mn-lt"/>
                        </a:rPr>
                        <a:t>Total</a:t>
                      </a:r>
                    </a:p>
                  </a:txBody>
                  <a:tcPr marL="46800" marR="0" marT="0" marB="0" anchor="ctr"/>
                </a:tc>
                <a:tc>
                  <a:txBody>
                    <a:bodyPr/>
                    <a:lstStyle/>
                    <a:p>
                      <a:pPr algn="ctr" fontAlgn="b"/>
                      <a:r>
                        <a:rPr lang="en-US" sz="900" b="1" i="0" u="none" strike="noStrike" dirty="0">
                          <a:solidFill>
                            <a:srgbClr val="000000"/>
                          </a:solidFill>
                          <a:effectLst/>
                          <a:latin typeface="+mn-lt"/>
                        </a:rPr>
                        <a:t>117.1-c</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mn-lt"/>
                          <a:ea typeface="+mn-ea"/>
                          <a:cs typeface="+mn-cs"/>
                        </a:rPr>
                        <a:t>117.1-c</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mn-lt"/>
                          <a:ea typeface="+mn-ea"/>
                          <a:cs typeface="+mn-cs"/>
                        </a:rPr>
                        <a:t>117.1-c</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mn-lt"/>
                          <a:ea typeface="+mn-ea"/>
                          <a:cs typeface="+mn-cs"/>
                        </a:rPr>
                        <a:t>117.1-c</a:t>
                      </a:r>
                    </a:p>
                  </a:txBody>
                  <a:tcPr marL="0" marR="0" marT="0" marB="0" anchor="ctr"/>
                </a:tc>
                <a:extLst>
                  <a:ext uri="{0D108BD9-81ED-4DB2-BD59-A6C34878D82A}">
                    <a16:rowId xmlns:a16="http://schemas.microsoft.com/office/drawing/2014/main" val="1759008958"/>
                  </a:ext>
                </a:extLst>
              </a:tr>
              <a:tr h="1454820">
                <a:tc gridSpan="5">
                  <a:txBody>
                    <a:bodyPr/>
                    <a:lstStyle/>
                    <a:p>
                      <a:pPr marL="0" marR="0" lvl="0" indent="0" algn="l" defTabSz="914400" rtl="0" eaLnBrk="1" fontAlgn="auto" latinLnBrk="0" hangingPunct="1">
                        <a:lnSpc>
                          <a:spcPct val="97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Calibri" panose="020F0502020204030204" pitchFamily="34" charset="0"/>
                        </a:rPr>
                        <a:t>a- Re-refined basestocks capacity has been estimated after assuming a 63% yield rate for all the re-refineries.</a:t>
                      </a:r>
                    </a:p>
                    <a:p>
                      <a:pPr marL="0" marR="0" lvl="0" indent="0" algn="l" defTabSz="914400" rtl="0" eaLnBrk="1" fontAlgn="auto" latinLnBrk="0" hangingPunct="1">
                        <a:lnSpc>
                          <a:spcPct val="97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Calibri" panose="020F0502020204030204" pitchFamily="34" charset="0"/>
                        </a:rPr>
                        <a:t>b- Not operating currently, however, may resume in the future.</a:t>
                      </a:r>
                    </a:p>
                    <a:p>
                      <a:pPr marL="0" marR="0" lvl="0" indent="0" algn="l" defTabSz="914400" rtl="0" eaLnBrk="1" fontAlgn="auto" latinLnBrk="0" hangingPunct="1">
                        <a:lnSpc>
                          <a:spcPct val="97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Calibri" panose="020F0502020204030204" pitchFamily="34" charset="0"/>
                        </a:rPr>
                        <a:t>c- The table shows used oil feed capacity of few selected re-refiners and not all re-refiners in India. In addition to these, there are 357 used oil re-refiners/reprocessor authorized facilities in the country with the total used oil feed capacity of 1491.0 kilotonnes. However, there basestocks capacity is unknow as they are also engaged in reprocessing of used oil.</a:t>
                      </a:r>
                    </a:p>
                    <a:p>
                      <a:pPr marL="0" marR="0" lvl="0" indent="0" algn="l" defTabSz="914400" rtl="0" eaLnBrk="1" fontAlgn="auto" latinLnBrk="0" hangingPunct="1">
                        <a:lnSpc>
                          <a:spcPct val="97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Calibri" panose="020F0502020204030204" pitchFamily="34" charset="0"/>
                        </a:rPr>
                        <a:t>Note: The used oil feedstock capacity of re-refiners is taken from CPCB report on national inventory on Generation and Management of Hazardous and Other Wastes, 2019-20. It is considered that there is no change in the used oil feedstock capacity of re-refiners/reprocessors.</a:t>
                      </a:r>
                    </a:p>
                  </a:txBody>
                  <a:tcPr marL="46800" marR="0" marT="0" marB="0" anchor="ctr"/>
                </a:tc>
                <a:tc hMerge="1">
                  <a:txBody>
                    <a:bodyPr/>
                    <a:lstStyle/>
                    <a:p>
                      <a:pPr algn="ctr" fontAlgn="b"/>
                      <a:endParaRPr lang="en-US" sz="900" b="1" i="0" u="none" strike="noStrike" dirty="0">
                        <a:solidFill>
                          <a:srgbClr val="000000"/>
                        </a:solidFill>
                        <a:effectLst/>
                        <a:highlight>
                          <a:srgbClr val="00FF00"/>
                        </a:highlight>
                        <a:latin typeface="Calibri" panose="020F0502020204030204" pitchFamily="34" charset="0"/>
                      </a:endParaRPr>
                    </a:p>
                  </a:txBody>
                  <a:tcPr marL="0" marR="0" marT="0" marB="0" anchor="ctr"/>
                </a:tc>
                <a:tc hMerge="1">
                  <a:txBody>
                    <a:bodyPr/>
                    <a:lstStyle/>
                    <a:p>
                      <a:pPr algn="ctr"/>
                      <a:endParaRPr lang="en-US" sz="900" b="1" dirty="0">
                        <a:solidFill>
                          <a:schemeClr val="tx1"/>
                        </a:solidFill>
                        <a:highlight>
                          <a:srgbClr val="00FF00"/>
                        </a:highlight>
                        <a:latin typeface="Lucida Sans" panose="020B0602030504020204" pitchFamily="34" charset="0"/>
                      </a:endParaRPr>
                    </a:p>
                  </a:txBody>
                  <a:tcPr marL="45720" marR="45720" anchor="ctr"/>
                </a:tc>
                <a:tc hMerge="1">
                  <a:txBody>
                    <a:bodyPr/>
                    <a:lstStyle/>
                    <a:p>
                      <a:pPr algn="l" rtl="0" fontAlgn="b"/>
                      <a:endParaRPr lang="en-US"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l" rtl="0" fontAlgn="b"/>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75623510"/>
                  </a:ext>
                </a:extLst>
              </a:tr>
            </a:tbl>
          </a:graphicData>
        </a:graphic>
      </p:graphicFrame>
    </p:spTree>
    <p:custDataLst>
      <p:tags r:id="rId1"/>
    </p:custDataLst>
    <p:extLst>
      <p:ext uri="{BB962C8B-B14F-4D97-AF65-F5344CB8AC3E}">
        <p14:creationId xmlns:p14="http://schemas.microsoft.com/office/powerpoint/2010/main" val="24699364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0045-5FE2-46FB-B174-E3C99D2B7D28}"/>
              </a:ext>
            </a:extLst>
          </p:cNvPr>
          <p:cNvSpPr>
            <a:spLocks noGrp="1"/>
          </p:cNvSpPr>
          <p:nvPr>
            <p:ph type="title"/>
          </p:nvPr>
        </p:nvSpPr>
        <p:spPr/>
        <p:txBody>
          <a:bodyPr/>
          <a:lstStyle/>
          <a:p>
            <a:r>
              <a:rPr lang="en-US" dirty="0"/>
              <a:t>Market Evaluation</a:t>
            </a:r>
          </a:p>
        </p:txBody>
      </p:sp>
      <p:sp>
        <p:nvSpPr>
          <p:cNvPr id="3" name="Content Placeholder 2">
            <a:extLst>
              <a:ext uri="{FF2B5EF4-FFF2-40B4-BE49-F238E27FC236}">
                <a16:creationId xmlns:a16="http://schemas.microsoft.com/office/drawing/2014/main" id="{33496B9E-7F1B-4BA8-A114-36FE7AD78041}"/>
              </a:ext>
            </a:extLst>
          </p:cNvPr>
          <p:cNvSpPr>
            <a:spLocks noGrp="1"/>
          </p:cNvSpPr>
          <p:nvPr>
            <p:ph sz="quarter" idx="16"/>
          </p:nvPr>
        </p:nvSpPr>
        <p:spPr>
          <a:xfrm>
            <a:off x="569394" y="973477"/>
            <a:ext cx="5421503" cy="3667030"/>
          </a:xfrm>
        </p:spPr>
        <p:txBody>
          <a:bodyPr/>
          <a:lstStyle/>
          <a:p>
            <a:pPr marL="0" indent="0">
              <a:buNone/>
            </a:pPr>
            <a:r>
              <a:rPr lang="en-US" sz="1200" b="1" dirty="0"/>
              <a:t>Opportunities</a:t>
            </a:r>
            <a:endParaRPr lang="en-US" dirty="0"/>
          </a:p>
          <a:p>
            <a:r>
              <a:rPr lang="en-US" dirty="0"/>
              <a:t>Presently, the market is highly unorganized and informal due to presence of large number of small players in the market. However, large refiners and government authorities are focusing on making it more organized by implementing EPR scheme for used oil generators as well as re-refiners that will help in the growth of re-refining in India in the future.</a:t>
            </a:r>
          </a:p>
          <a:p>
            <a:r>
              <a:rPr lang="en-US" dirty="0"/>
              <a:t>Public sector OMCs such as IOCL, HPCL, and BPCL are focusing on circular economy in the used oil market and are trying to increase usage of re-refined basestocks to produce lubricants.</a:t>
            </a:r>
          </a:p>
          <a:p>
            <a:pPr lvl="1"/>
            <a:r>
              <a:rPr lang="en-US" dirty="0"/>
              <a:t>The Indian government has passed a mandate for OMCs to use 25% of re-refined basestocks for the producing lubricants by 2023.</a:t>
            </a:r>
          </a:p>
          <a:p>
            <a:pPr lvl="1"/>
            <a:r>
              <a:rPr lang="en-US" dirty="0"/>
              <a:t>Also, used oil technology solutions committee, set up by NITI Aayog on behalf of Ministry of Petroleum and Natural Gas, to set EPR scheme for using certain amount of re-refined lubricants and proper disposal of used oil. </a:t>
            </a:r>
          </a:p>
          <a:p>
            <a:pPr lvl="1"/>
            <a:r>
              <a:rPr lang="en-US" dirty="0"/>
              <a:t>This will provide an opportunity to re-refiners to attend better economy of scale by maintain proper collection, sufficient supply and higher demand of their final product.</a:t>
            </a:r>
          </a:p>
        </p:txBody>
      </p:sp>
      <p:sp>
        <p:nvSpPr>
          <p:cNvPr id="4" name="Content Placeholder 3">
            <a:extLst>
              <a:ext uri="{FF2B5EF4-FFF2-40B4-BE49-F238E27FC236}">
                <a16:creationId xmlns:a16="http://schemas.microsoft.com/office/drawing/2014/main" id="{C2C1ED18-CE4C-4EC3-B83B-5AC2FCD5F8DB}"/>
              </a:ext>
            </a:extLst>
          </p:cNvPr>
          <p:cNvSpPr>
            <a:spLocks noGrp="1"/>
          </p:cNvSpPr>
          <p:nvPr>
            <p:ph sz="quarter" idx="17"/>
          </p:nvPr>
        </p:nvSpPr>
        <p:spPr>
          <a:xfrm>
            <a:off x="6364246" y="973477"/>
            <a:ext cx="5184648" cy="3874779"/>
          </a:xfrm>
        </p:spPr>
        <p:txBody>
          <a:bodyPr/>
          <a:lstStyle/>
          <a:p>
            <a:pPr marL="0" indent="0">
              <a:buNone/>
            </a:pPr>
            <a:r>
              <a:rPr lang="en-US" sz="1200" b="1" dirty="0"/>
              <a:t>Challenges</a:t>
            </a:r>
          </a:p>
          <a:p>
            <a:r>
              <a:rPr lang="en-US" dirty="0"/>
              <a:t>The proper enforcement of regulations and awareness of proper disposal of used oil are among the major challenges in the market. </a:t>
            </a:r>
          </a:p>
          <a:p>
            <a:pPr lvl="1"/>
            <a:r>
              <a:rPr lang="en-US" dirty="0"/>
              <a:t>The government has been mulling over making better used oil collection system, however, it has not taken any concrete steps. People still denounce used oil, and it is commonly termed “kaala tel,” which translates to “black oil.” </a:t>
            </a:r>
          </a:p>
          <a:p>
            <a:r>
              <a:rPr lang="en-US" dirty="0"/>
              <a:t>The unorganized and fragmented nature of the market, leading to misuse of used oil in the form of industrial fuel. This results in low availability of the oil to re-refiners which are struggling to break even.   </a:t>
            </a:r>
          </a:p>
          <a:p>
            <a:r>
              <a:rPr lang="en-US" dirty="0"/>
              <a:t>Further, re-refiners in India are facing a huge supply deficit of used oil due to mishandling of used oil by generators and intermediators such as kabadi walas (waste collectors), traders which generally dump collected used oil in black market. This has resulted in the lower re-refined basestock capacity utilization by re-refiners. </a:t>
            </a:r>
          </a:p>
          <a:p>
            <a:r>
              <a:rPr lang="en-US" dirty="0"/>
              <a:t>Other challenges include lubricant blenders who usually do not prefer to use re-refined basestocks for lubricant production, as they consider re-refined basestocks to be of inferior quality as opposed to virgin basestocks. This has led to low demand for re-refined basestocks in the country. However, if EPR scheme is rolled out, it is expected that demand for re-refined basestocks will increase.</a:t>
            </a:r>
          </a:p>
        </p:txBody>
      </p:sp>
    </p:spTree>
    <p:extLst>
      <p:ext uri="{BB962C8B-B14F-4D97-AF65-F5344CB8AC3E}">
        <p14:creationId xmlns:p14="http://schemas.microsoft.com/office/powerpoint/2010/main" val="673455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78369D-AC4D-4C77-B1E6-023075066791}"/>
              </a:ext>
            </a:extLst>
          </p:cNvPr>
          <p:cNvSpPr>
            <a:spLocks noGrp="1"/>
          </p:cNvSpPr>
          <p:nvPr>
            <p:ph type="body" sz="quarter" idx="12"/>
          </p:nvPr>
        </p:nvSpPr>
        <p:spPr/>
        <p:txBody>
          <a:bodyPr/>
          <a:lstStyle/>
          <a:p>
            <a:r>
              <a:rPr lang="en-US" dirty="0"/>
              <a:t>Mexico</a:t>
            </a:r>
          </a:p>
        </p:txBody>
      </p:sp>
    </p:spTree>
    <p:custDataLst>
      <p:tags r:id="rId1"/>
    </p:custDataLst>
    <p:extLst>
      <p:ext uri="{BB962C8B-B14F-4D97-AF65-F5344CB8AC3E}">
        <p14:creationId xmlns:p14="http://schemas.microsoft.com/office/powerpoint/2010/main" val="3893653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D7F0E-07BB-4B82-9F37-215901CF3DEF}"/>
              </a:ext>
            </a:extLst>
          </p:cNvPr>
          <p:cNvSpPr>
            <a:spLocks noGrp="1"/>
          </p:cNvSpPr>
          <p:nvPr>
            <p:ph type="title"/>
          </p:nvPr>
        </p:nvSpPr>
        <p:spPr/>
        <p:txBody>
          <a:bodyPr/>
          <a:lstStyle/>
          <a:p>
            <a:r>
              <a:rPr lang="en-US"/>
              <a:t>Mexico Market Synopsis</a:t>
            </a:r>
          </a:p>
        </p:txBody>
      </p:sp>
      <p:graphicFrame>
        <p:nvGraphicFramePr>
          <p:cNvPr id="9" name="Content Placeholder 8">
            <a:extLst>
              <a:ext uri="{FF2B5EF4-FFF2-40B4-BE49-F238E27FC236}">
                <a16:creationId xmlns:a16="http://schemas.microsoft.com/office/drawing/2014/main" id="{96D6758A-6596-4610-B911-80DD574AC4A4}"/>
              </a:ext>
            </a:extLst>
          </p:cNvPr>
          <p:cNvGraphicFramePr>
            <a:graphicFrameLocks noGrp="1"/>
          </p:cNvGraphicFramePr>
          <p:nvPr>
            <p:ph sz="quarter" idx="19"/>
          </p:nvPr>
        </p:nvGraphicFramePr>
        <p:xfrm>
          <a:off x="285750" y="1098549"/>
          <a:ext cx="3746062" cy="2435226"/>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5">
            <a:extLst>
              <a:ext uri="{FF2B5EF4-FFF2-40B4-BE49-F238E27FC236}">
                <a16:creationId xmlns:a16="http://schemas.microsoft.com/office/drawing/2014/main" id="{C7572416-FAAC-47B3-92A1-DC2B8D5ECABE}"/>
              </a:ext>
            </a:extLst>
          </p:cNvPr>
          <p:cNvSpPr>
            <a:spLocks noGrp="1"/>
          </p:cNvSpPr>
          <p:nvPr>
            <p:ph sz="quarter" idx="21"/>
          </p:nvPr>
        </p:nvSpPr>
        <p:spPr>
          <a:xfrm>
            <a:off x="8044108" y="1102191"/>
            <a:ext cx="3581002" cy="2424614"/>
          </a:xfrm>
        </p:spPr>
        <p:txBody>
          <a:bodyPr/>
          <a:lstStyle/>
          <a:p>
            <a:pPr marL="0" indent="0">
              <a:lnSpc>
                <a:spcPct val="100000"/>
              </a:lnSpc>
              <a:spcAft>
                <a:spcPts val="600"/>
              </a:spcAft>
              <a:buClr>
                <a:srgbClr val="27638E"/>
              </a:buClr>
              <a:buNone/>
              <a:defRPr/>
            </a:pPr>
            <a:r>
              <a:rPr lang="en-US" sz="1000" b="1" dirty="0">
                <a:solidFill>
                  <a:srgbClr val="000000"/>
                </a:solidFill>
                <a:latin typeface="+mj-lt"/>
              </a:rPr>
              <a:t>Used Oil Regulations</a:t>
            </a:r>
          </a:p>
          <a:p>
            <a:pPr>
              <a:lnSpc>
                <a:spcPct val="100000"/>
              </a:lnSpc>
              <a:spcAft>
                <a:spcPts val="600"/>
              </a:spcAft>
              <a:buClr>
                <a:srgbClr val="27638E"/>
              </a:buClr>
              <a:defRPr/>
            </a:pPr>
            <a:r>
              <a:rPr lang="en-US" dirty="0">
                <a:latin typeface="+mn-lt"/>
              </a:rPr>
              <a:t>The key used oil regulation in Mexico are General Law on Ecological Equilibrium and Environmental Protection 1988 (LGEEPA) and General Law on the Prevention and Comprehensive Management of Waste (Ley General para la </a:t>
            </a:r>
            <a:r>
              <a:rPr lang="en-US" dirty="0" err="1">
                <a:latin typeface="+mn-lt"/>
              </a:rPr>
              <a:t>Prevencion</a:t>
            </a:r>
            <a:r>
              <a:rPr lang="en-US" dirty="0">
                <a:latin typeface="+mn-lt"/>
              </a:rPr>
              <a:t> y Gestion Integral de los </a:t>
            </a:r>
            <a:r>
              <a:rPr lang="en-US" dirty="0" err="1">
                <a:latin typeface="+mn-lt"/>
              </a:rPr>
              <a:t>Residuos</a:t>
            </a:r>
            <a:r>
              <a:rPr lang="en-US" dirty="0">
                <a:latin typeface="+mn-lt"/>
              </a:rPr>
              <a:t>, LGPGIR). </a:t>
            </a:r>
          </a:p>
          <a:p>
            <a:pPr>
              <a:lnSpc>
                <a:spcPct val="100000"/>
              </a:lnSpc>
              <a:spcAft>
                <a:spcPts val="600"/>
              </a:spcAft>
              <a:buClr>
                <a:srgbClr val="27638E"/>
              </a:buClr>
              <a:defRPr/>
            </a:pPr>
            <a:r>
              <a:rPr lang="en-US" dirty="0">
                <a:latin typeface="+mn-lt"/>
              </a:rPr>
              <a:t>Environmental regulations are issued at the federal, the state, and the municipal levels. The regulations by the state and the municipalities are based on the federal regulations.</a:t>
            </a:r>
          </a:p>
          <a:p>
            <a:pPr>
              <a:lnSpc>
                <a:spcPct val="100000"/>
              </a:lnSpc>
              <a:spcAft>
                <a:spcPts val="600"/>
              </a:spcAft>
              <a:buClr>
                <a:srgbClr val="27638E"/>
              </a:buClr>
              <a:defRPr/>
            </a:pPr>
            <a:r>
              <a:rPr lang="en-US" dirty="0">
                <a:latin typeface="+mn-lt"/>
              </a:rPr>
              <a:t>In Mexico, under the LGPGIR, are the Mexican Official Norms (NOMs) and the Mexican Norms (NMX). It is important to note that the NOMs must be complied with while the NMX are voluntary in nature.</a:t>
            </a:r>
          </a:p>
        </p:txBody>
      </p:sp>
      <p:sp>
        <p:nvSpPr>
          <p:cNvPr id="15" name="Content Placeholder 14">
            <a:extLst>
              <a:ext uri="{FF2B5EF4-FFF2-40B4-BE49-F238E27FC236}">
                <a16:creationId xmlns:a16="http://schemas.microsoft.com/office/drawing/2014/main" id="{8AC0B1B6-AB67-4987-AAFB-D8FD62B3C907}"/>
              </a:ext>
            </a:extLst>
          </p:cNvPr>
          <p:cNvSpPr>
            <a:spLocks noGrp="1"/>
          </p:cNvSpPr>
          <p:nvPr>
            <p:ph sz="quarter" idx="20"/>
          </p:nvPr>
        </p:nvSpPr>
        <p:spPr>
          <a:xfrm>
            <a:off x="4214178" y="1102191"/>
            <a:ext cx="3595386" cy="2555638"/>
          </a:xfrm>
        </p:spPr>
        <p:txBody>
          <a:bodyPr/>
          <a:lstStyle/>
          <a:p>
            <a:pPr marL="0" indent="0">
              <a:lnSpc>
                <a:spcPct val="100000"/>
              </a:lnSpc>
              <a:spcAft>
                <a:spcPts val="600"/>
              </a:spcAft>
              <a:buClr>
                <a:srgbClr val="27638E"/>
              </a:buClr>
              <a:buNone/>
              <a:defRPr/>
            </a:pPr>
            <a:r>
              <a:rPr lang="en-US" sz="1000" b="1" dirty="0">
                <a:solidFill>
                  <a:srgbClr val="000000"/>
                </a:solidFill>
                <a:latin typeface="+mj-lt"/>
              </a:rPr>
              <a:t>Used Oil Material Balance</a:t>
            </a:r>
          </a:p>
          <a:p>
            <a:pPr>
              <a:lnSpc>
                <a:spcPct val="100000"/>
              </a:lnSpc>
              <a:spcAft>
                <a:spcPts val="600"/>
              </a:spcAft>
              <a:buClr>
                <a:srgbClr val="27638E"/>
              </a:buClr>
              <a:defRPr/>
            </a:pPr>
            <a:r>
              <a:rPr lang="en-US" dirty="0">
                <a:latin typeface="+mn-lt"/>
              </a:rPr>
              <a:t>In 2021, used oil generation increased by around 7.7%, which is similar to increase in lubricant demand in 2021.</a:t>
            </a:r>
          </a:p>
          <a:p>
            <a:pPr>
              <a:lnSpc>
                <a:spcPct val="100000"/>
              </a:lnSpc>
              <a:spcAft>
                <a:spcPts val="600"/>
              </a:spcAft>
              <a:buClr>
                <a:srgbClr val="27638E"/>
              </a:buClr>
              <a:defRPr/>
            </a:pPr>
            <a:r>
              <a:rPr lang="en-US" dirty="0">
                <a:latin typeface="+mn-lt"/>
              </a:rPr>
              <a:t>COVID-19 did not have any impact on used oil collection volume in Mexico. The used oil volume collected has increased by around 2%-3% in the last two years. This is due to the increase in the interest of used oil market, especially its usage as fuel by various industries. </a:t>
            </a:r>
          </a:p>
          <a:p>
            <a:pPr>
              <a:lnSpc>
                <a:spcPct val="100000"/>
              </a:lnSpc>
              <a:spcAft>
                <a:spcPts val="600"/>
              </a:spcAft>
              <a:buClr>
                <a:srgbClr val="27638E"/>
              </a:buClr>
              <a:defRPr/>
            </a:pPr>
            <a:r>
              <a:rPr lang="en-US" dirty="0">
                <a:latin typeface="+mn-lt"/>
              </a:rPr>
              <a:t>Used oil is mainly disposed as fuel (85%) in Mexico.  Remaining 15% is mostly disposed as additive on asphalt formulations for road construction or burn material in cement industries with very small volume for re-refining.</a:t>
            </a:r>
          </a:p>
          <a:p>
            <a:pPr>
              <a:lnSpc>
                <a:spcPct val="100000"/>
              </a:lnSpc>
              <a:spcAft>
                <a:spcPts val="600"/>
              </a:spcAft>
              <a:buClr>
                <a:srgbClr val="27638E"/>
              </a:buClr>
              <a:defRPr/>
            </a:pPr>
            <a:r>
              <a:rPr lang="en-US" dirty="0">
                <a:latin typeface="+mn-lt"/>
              </a:rPr>
              <a:t>Used oil disposal is not expected to change during the forecast period. Disposal as fuel will remain the main method.</a:t>
            </a:r>
          </a:p>
        </p:txBody>
      </p:sp>
      <p:sp>
        <p:nvSpPr>
          <p:cNvPr id="17" name="Content Placeholder 14">
            <a:extLst>
              <a:ext uri="{FF2B5EF4-FFF2-40B4-BE49-F238E27FC236}">
                <a16:creationId xmlns:a16="http://schemas.microsoft.com/office/drawing/2014/main" id="{3B021B02-BAD2-46B7-8ABE-C20F7BDF8430}"/>
              </a:ext>
            </a:extLst>
          </p:cNvPr>
          <p:cNvSpPr txBox="1">
            <a:spLocks/>
          </p:cNvSpPr>
          <p:nvPr/>
        </p:nvSpPr>
        <p:spPr>
          <a:xfrm>
            <a:off x="4214178" y="3788853"/>
            <a:ext cx="3506489" cy="1938992"/>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27638E"/>
              </a:buClr>
              <a:buNone/>
              <a:defRPr/>
            </a:pPr>
            <a:r>
              <a:rPr lang="en-US" sz="1000" b="1" dirty="0">
                <a:solidFill>
                  <a:srgbClr val="000000"/>
                </a:solidFill>
                <a:latin typeface="+mj-lt"/>
              </a:rPr>
              <a:t>Used Oil Re-refining</a:t>
            </a:r>
          </a:p>
          <a:p>
            <a:pPr>
              <a:lnSpc>
                <a:spcPct val="100000"/>
              </a:lnSpc>
              <a:spcAft>
                <a:spcPts val="600"/>
              </a:spcAft>
              <a:buClr>
                <a:srgbClr val="27638E"/>
              </a:buClr>
              <a:defRPr/>
            </a:pPr>
            <a:r>
              <a:rPr lang="en-US" dirty="0">
                <a:latin typeface="+mn-lt"/>
              </a:rPr>
              <a:t>Mexico has very small base for re-refining. EYL and Bravo Energy has some re-refining capacity but the exact capacity is not clear.</a:t>
            </a:r>
          </a:p>
          <a:p>
            <a:pPr>
              <a:lnSpc>
                <a:spcPct val="100000"/>
              </a:lnSpc>
              <a:spcAft>
                <a:spcPts val="600"/>
              </a:spcAft>
              <a:buClr>
                <a:srgbClr val="27638E"/>
              </a:buClr>
              <a:defRPr/>
            </a:pPr>
            <a:r>
              <a:rPr lang="en-US" dirty="0">
                <a:latin typeface="+mn-lt"/>
              </a:rPr>
              <a:t>Mexico only produces Group I re-refined </a:t>
            </a:r>
            <a:r>
              <a:rPr lang="en-US" dirty="0" err="1">
                <a:latin typeface="+mn-lt"/>
              </a:rPr>
              <a:t>basestocks</a:t>
            </a:r>
            <a:r>
              <a:rPr lang="en-US" dirty="0">
                <a:latin typeface="+mn-lt"/>
              </a:rPr>
              <a:t>. </a:t>
            </a:r>
          </a:p>
          <a:p>
            <a:pPr>
              <a:lnSpc>
                <a:spcPct val="100000"/>
              </a:lnSpc>
              <a:spcAft>
                <a:spcPts val="600"/>
              </a:spcAft>
              <a:buClr>
                <a:srgbClr val="27638E"/>
              </a:buClr>
              <a:defRPr/>
            </a:pPr>
            <a:r>
              <a:rPr lang="en-US" dirty="0">
                <a:latin typeface="+mn-lt"/>
              </a:rPr>
              <a:t>The re-refining capacity is not expected to grow during the forecast period due to low demand for re-refined </a:t>
            </a:r>
            <a:r>
              <a:rPr lang="en-US" dirty="0" err="1">
                <a:latin typeface="+mn-lt"/>
              </a:rPr>
              <a:t>basestocks</a:t>
            </a:r>
            <a:r>
              <a:rPr lang="en-US" dirty="0">
                <a:latin typeface="+mn-lt"/>
              </a:rPr>
              <a:t> in the country. </a:t>
            </a:r>
          </a:p>
          <a:p>
            <a:pPr>
              <a:lnSpc>
                <a:spcPct val="100000"/>
              </a:lnSpc>
              <a:spcAft>
                <a:spcPts val="600"/>
              </a:spcAft>
              <a:buClr>
                <a:srgbClr val="27638E"/>
              </a:buClr>
              <a:defRPr/>
            </a:pPr>
            <a:r>
              <a:rPr lang="en-US" dirty="0">
                <a:latin typeface="+mn-lt"/>
              </a:rPr>
              <a:t>Further, fuel is a more profitable way of disposing used oil in Mexico. This is another reason for low re-refining capacity in the country. </a:t>
            </a:r>
          </a:p>
        </p:txBody>
      </p:sp>
      <p:sp>
        <p:nvSpPr>
          <p:cNvPr id="18" name="Content Placeholder 5">
            <a:extLst>
              <a:ext uri="{FF2B5EF4-FFF2-40B4-BE49-F238E27FC236}">
                <a16:creationId xmlns:a16="http://schemas.microsoft.com/office/drawing/2014/main" id="{A12B89E5-514A-4A7C-9937-A46C94E839A9}"/>
              </a:ext>
            </a:extLst>
          </p:cNvPr>
          <p:cNvSpPr txBox="1">
            <a:spLocks/>
          </p:cNvSpPr>
          <p:nvPr/>
        </p:nvSpPr>
        <p:spPr>
          <a:xfrm>
            <a:off x="8044108" y="3788853"/>
            <a:ext cx="3581002" cy="2092881"/>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27638E"/>
              </a:buClr>
              <a:buNone/>
              <a:defRPr/>
            </a:pPr>
            <a:r>
              <a:rPr lang="en-US" sz="1000" b="1" dirty="0">
                <a:solidFill>
                  <a:srgbClr val="000000"/>
                </a:solidFill>
                <a:latin typeface="+mj-lt"/>
              </a:rPr>
              <a:t>Opportunities</a:t>
            </a:r>
          </a:p>
          <a:p>
            <a:pPr>
              <a:lnSpc>
                <a:spcPct val="100000"/>
              </a:lnSpc>
              <a:spcAft>
                <a:spcPts val="600"/>
              </a:spcAft>
              <a:buClr>
                <a:srgbClr val="27638E"/>
              </a:buClr>
              <a:defRPr/>
            </a:pPr>
            <a:r>
              <a:rPr lang="en-US" dirty="0"/>
              <a:t>Mexican used oil market is gaining momentum, mainly due </a:t>
            </a:r>
            <a:r>
              <a:rPr lang="en-US" dirty="0">
                <a:latin typeface="+mn-lt"/>
              </a:rPr>
              <a:t>to the valorization of subproducts like diesel for industries and MGO.</a:t>
            </a:r>
          </a:p>
          <a:p>
            <a:pPr>
              <a:lnSpc>
                <a:spcPct val="100000"/>
              </a:lnSpc>
              <a:spcAft>
                <a:spcPts val="600"/>
              </a:spcAft>
              <a:buClr>
                <a:srgbClr val="27638E"/>
              </a:buClr>
              <a:defRPr/>
            </a:pPr>
            <a:r>
              <a:rPr lang="en-US" dirty="0">
                <a:latin typeface="+mn-lt"/>
              </a:rPr>
              <a:t>Demand of used lubricants on the northern countries for processing is a window of opportunity for generators and collectors. There are some collectors already present that export hazardous residues. </a:t>
            </a:r>
          </a:p>
          <a:p>
            <a:pPr marL="0" indent="0">
              <a:lnSpc>
                <a:spcPct val="100000"/>
              </a:lnSpc>
              <a:spcAft>
                <a:spcPts val="600"/>
              </a:spcAft>
              <a:buClr>
                <a:srgbClr val="27638E"/>
              </a:buClr>
              <a:buNone/>
              <a:defRPr/>
            </a:pPr>
            <a:r>
              <a:rPr lang="en-US" sz="1000" b="1" dirty="0">
                <a:solidFill>
                  <a:srgbClr val="000000"/>
                </a:solidFill>
                <a:latin typeface="+mj-lt"/>
              </a:rPr>
              <a:t>Challenges</a:t>
            </a:r>
          </a:p>
          <a:p>
            <a:pPr>
              <a:lnSpc>
                <a:spcPct val="100000"/>
              </a:lnSpc>
              <a:spcAft>
                <a:spcPts val="600"/>
              </a:spcAft>
              <a:buClr>
                <a:srgbClr val="27638E"/>
              </a:buClr>
              <a:defRPr/>
            </a:pPr>
            <a:r>
              <a:rPr lang="en-US" dirty="0">
                <a:latin typeface="+mn-lt"/>
              </a:rPr>
              <a:t>Even though used oils are regulated from generation to processing, stricter implementation is needed to tackle black marketing or ensure traceability of used oil.</a:t>
            </a:r>
          </a:p>
        </p:txBody>
      </p:sp>
      <p:sp>
        <p:nvSpPr>
          <p:cNvPr id="2" name="TextBox 1">
            <a:extLst>
              <a:ext uri="{FF2B5EF4-FFF2-40B4-BE49-F238E27FC236}">
                <a16:creationId xmlns:a16="http://schemas.microsoft.com/office/drawing/2014/main" id="{EF1A9A0E-A6EF-4A20-A8AA-3EA2680AFFEB}"/>
              </a:ext>
            </a:extLst>
          </p:cNvPr>
          <p:cNvSpPr txBox="1"/>
          <p:nvPr/>
        </p:nvSpPr>
        <p:spPr>
          <a:xfrm>
            <a:off x="285751" y="3762515"/>
            <a:ext cx="3746061" cy="1678986"/>
          </a:xfrm>
          <a:prstGeom prst="rect">
            <a:avLst/>
          </a:prstGeom>
          <a:noFill/>
        </p:spPr>
        <p:txBody>
          <a:bodyPr wrap="square" rtlCol="0">
            <a:spAutoFit/>
          </a:bodyPr>
          <a:lstStyle/>
          <a:p>
            <a:pPr>
              <a:lnSpc>
                <a:spcPct val="150000"/>
              </a:lnSpc>
            </a:pPr>
            <a:r>
              <a:rPr lang="en-US" sz="1000" dirty="0">
                <a:solidFill>
                  <a:srgbClr val="000000"/>
                </a:solidFill>
              </a:rPr>
              <a:t>Re-refining for </a:t>
            </a:r>
            <a:r>
              <a:rPr lang="en-US" sz="1000" dirty="0" err="1">
                <a:solidFill>
                  <a:srgbClr val="000000"/>
                </a:solidFill>
              </a:rPr>
              <a:t>basestock</a:t>
            </a:r>
            <a:r>
              <a:rPr lang="en-US" sz="1000" dirty="0">
                <a:solidFill>
                  <a:srgbClr val="000000"/>
                </a:solidFill>
              </a:rPr>
              <a:t> manufacturing is not prevalent in Mexico. Only one company in Mexico, </a:t>
            </a:r>
            <a:r>
              <a:rPr lang="en-US" sz="1000" dirty="0" err="1">
                <a:solidFill>
                  <a:srgbClr val="000000"/>
                </a:solidFill>
              </a:rPr>
              <a:t>EyL</a:t>
            </a:r>
            <a:r>
              <a:rPr lang="en-US" sz="1000" dirty="0">
                <a:solidFill>
                  <a:srgbClr val="000000"/>
                </a:solidFill>
              </a:rPr>
              <a:t>, re-refines used oil. EYL does it at small scale as the market is very small for re-refined </a:t>
            </a:r>
            <a:r>
              <a:rPr lang="en-US" sz="1000" dirty="0" err="1">
                <a:solidFill>
                  <a:srgbClr val="000000"/>
                </a:solidFill>
              </a:rPr>
              <a:t>basestocks</a:t>
            </a:r>
            <a:r>
              <a:rPr lang="en-US" sz="1000" dirty="0">
                <a:solidFill>
                  <a:srgbClr val="000000"/>
                </a:solidFill>
              </a:rPr>
              <a:t> in Mexico. Earlier, Bravo Energy re-refined </a:t>
            </a:r>
            <a:r>
              <a:rPr lang="en-US" sz="1000" dirty="0" err="1">
                <a:solidFill>
                  <a:srgbClr val="000000"/>
                </a:solidFill>
              </a:rPr>
              <a:t>basestocks</a:t>
            </a:r>
            <a:r>
              <a:rPr lang="en-US" sz="1000" dirty="0">
                <a:solidFill>
                  <a:srgbClr val="000000"/>
                </a:solidFill>
              </a:rPr>
              <a:t>, however, due to COVID-19, they have stopped re-refining used oil as it was not profitable. </a:t>
            </a:r>
          </a:p>
        </p:txBody>
      </p:sp>
      <p:cxnSp>
        <p:nvCxnSpPr>
          <p:cNvPr id="11" name="Straight Connector 10">
            <a:extLst>
              <a:ext uri="{FF2B5EF4-FFF2-40B4-BE49-F238E27FC236}">
                <a16:creationId xmlns:a16="http://schemas.microsoft.com/office/drawing/2014/main" id="{3BCF0461-9ACE-4B9A-A79E-930731EE39D3}"/>
              </a:ext>
            </a:extLst>
          </p:cNvPr>
          <p:cNvCxnSpPr>
            <a:cxnSpLocks/>
          </p:cNvCxnSpPr>
          <p:nvPr/>
        </p:nvCxnSpPr>
        <p:spPr>
          <a:xfrm>
            <a:off x="336000" y="3657829"/>
            <a:ext cx="11520000"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21DF97F7-5549-43CB-8D10-5DE1A38648D4}"/>
              </a:ext>
            </a:extLst>
          </p:cNvPr>
          <p:cNvCxnSpPr>
            <a:cxnSpLocks/>
          </p:cNvCxnSpPr>
          <p:nvPr/>
        </p:nvCxnSpPr>
        <p:spPr>
          <a:xfrm>
            <a:off x="7920580" y="110219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5EE53D7-BEE2-4AC4-80A5-C2712DD6F4E4}"/>
              </a:ext>
            </a:extLst>
          </p:cNvPr>
          <p:cNvCxnSpPr>
            <a:cxnSpLocks/>
          </p:cNvCxnSpPr>
          <p:nvPr/>
        </p:nvCxnSpPr>
        <p:spPr>
          <a:xfrm>
            <a:off x="4105034" y="103978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3724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Economic Background</a:t>
            </a:r>
          </a:p>
        </p:txBody>
      </p:sp>
      <p:graphicFrame>
        <p:nvGraphicFramePr>
          <p:cNvPr id="9" name="Table 3">
            <a:extLst>
              <a:ext uri="{FF2B5EF4-FFF2-40B4-BE49-F238E27FC236}">
                <a16:creationId xmlns:a16="http://schemas.microsoft.com/office/drawing/2014/main" id="{B0771042-3A48-4F0C-9F15-02336B00BDB4}"/>
              </a:ext>
            </a:extLst>
          </p:cNvPr>
          <p:cNvGraphicFramePr>
            <a:graphicFrameLocks noGrp="1"/>
          </p:cNvGraphicFramePr>
          <p:nvPr/>
        </p:nvGraphicFramePr>
        <p:xfrm>
          <a:off x="2032000" y="977880"/>
          <a:ext cx="8127999" cy="3822721"/>
        </p:xfrm>
        <a:graphic>
          <a:graphicData uri="http://schemas.openxmlformats.org/drawingml/2006/table">
            <a:tbl>
              <a:tblPr firstRow="1">
                <a:tableStyleId>{5C22544A-7EE6-4342-B048-85BDC9FD1C3A}</a:tableStyleId>
              </a:tblPr>
              <a:tblGrid>
                <a:gridCol w="3359150">
                  <a:extLst>
                    <a:ext uri="{9D8B030D-6E8A-4147-A177-3AD203B41FA5}">
                      <a16:colId xmlns:a16="http://schemas.microsoft.com/office/drawing/2014/main" val="3179253707"/>
                    </a:ext>
                  </a:extLst>
                </a:gridCol>
                <a:gridCol w="2059516">
                  <a:extLst>
                    <a:ext uri="{9D8B030D-6E8A-4147-A177-3AD203B41FA5}">
                      <a16:colId xmlns:a16="http://schemas.microsoft.com/office/drawing/2014/main" val="2331960324"/>
                    </a:ext>
                  </a:extLst>
                </a:gridCol>
                <a:gridCol w="2709333">
                  <a:extLst>
                    <a:ext uri="{9D8B030D-6E8A-4147-A177-3AD203B41FA5}">
                      <a16:colId xmlns:a16="http://schemas.microsoft.com/office/drawing/2014/main" val="2517212798"/>
                    </a:ext>
                  </a:extLst>
                </a:gridCol>
              </a:tblGrid>
              <a:tr h="272953">
                <a:tc gridSpan="3">
                  <a:txBody>
                    <a:bodyPr/>
                    <a:lstStyle/>
                    <a:p>
                      <a:r>
                        <a:rPr lang="en-US" sz="900" dirty="0"/>
                        <a:t>SELECTED ECONOMIC CHARACTERISTICS OF MEXICO, 2020 AND 2021</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88042">
                <a:tc>
                  <a:txBody>
                    <a:bodyPr/>
                    <a:lstStyle/>
                    <a:p>
                      <a:pPr algn="ctr"/>
                      <a:r>
                        <a:rPr lang="en-US" sz="900" b="1" dirty="0">
                          <a:solidFill>
                            <a:schemeClr val="tx1"/>
                          </a:solidFill>
                        </a:rPr>
                        <a:t>KEY INDICATOR</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288042">
                <a:tc>
                  <a:txBody>
                    <a:bodyPr/>
                    <a:lstStyle/>
                    <a:p>
                      <a:pPr algn="l">
                        <a:spcBef>
                          <a:spcPts val="200"/>
                        </a:spcBef>
                        <a:spcAft>
                          <a:spcPts val="200"/>
                        </a:spcAft>
                      </a:pPr>
                      <a:r>
                        <a:rPr lang="en-US" sz="900" b="1" dirty="0">
                          <a:solidFill>
                            <a:schemeClr val="tx1"/>
                          </a:solidFill>
                          <a:effectLst/>
                        </a:rPr>
                        <a:t>Population (Million)</a:t>
                      </a:r>
                      <a:endParaRPr lang="en-IN" sz="90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rtl="0" fontAlgn="ctr"/>
                      <a:r>
                        <a:rPr lang="en-US" sz="900" b="0" u="none" strike="noStrike" dirty="0">
                          <a:solidFill>
                            <a:srgbClr val="000000"/>
                          </a:solidFill>
                          <a:effectLst/>
                        </a:rPr>
                        <a:t>127.8</a:t>
                      </a:r>
                      <a:endParaRPr lang="en-US" sz="900" b="0" i="0" u="none" strike="noStrike" dirty="0">
                        <a:solidFill>
                          <a:srgbClr val="000000"/>
                        </a:solidFill>
                        <a:effectLst/>
                        <a:latin typeface="+mn-lt"/>
                      </a:endParaRPr>
                    </a:p>
                  </a:txBody>
                  <a:tcPr marL="0" marR="0" marT="0" marB="0" anchor="ctr"/>
                </a:tc>
                <a:tc>
                  <a:txBody>
                    <a:bodyPr/>
                    <a:lstStyle/>
                    <a:p>
                      <a:pPr algn="ctr" rtl="0" fontAlgn="ctr"/>
                      <a:r>
                        <a:rPr lang="en-US" sz="900" b="0" u="none" strike="noStrike" dirty="0">
                          <a:solidFill>
                            <a:srgbClr val="000000"/>
                          </a:solidFill>
                          <a:effectLst/>
                        </a:rPr>
                        <a:t>129.0</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557228252"/>
                  </a:ext>
                </a:extLst>
              </a:tr>
              <a:tr h="288042">
                <a:tc>
                  <a:txBody>
                    <a:bodyPr/>
                    <a:lstStyle/>
                    <a:p>
                      <a:pPr algn="l">
                        <a:spcBef>
                          <a:spcPts val="200"/>
                        </a:spcBef>
                        <a:spcAft>
                          <a:spcPts val="200"/>
                        </a:spcAft>
                      </a:pPr>
                      <a:r>
                        <a:rPr lang="en-US" sz="900" dirty="0">
                          <a:solidFill>
                            <a:srgbClr val="000000"/>
                          </a:solidFill>
                          <a:effectLst/>
                        </a:rPr>
                        <a:t>GDP at current prices (USD billion)</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rtl="0" fontAlgn="ctr"/>
                      <a:r>
                        <a:rPr lang="en-US" sz="900" b="0" u="none" strike="noStrike" dirty="0">
                          <a:solidFill>
                            <a:srgbClr val="000000"/>
                          </a:solidFill>
                          <a:effectLst/>
                        </a:rPr>
                        <a:t>1073.9</a:t>
                      </a:r>
                      <a:endParaRPr lang="en-US" sz="900" b="0" i="0" u="none" strike="noStrike" dirty="0">
                        <a:solidFill>
                          <a:srgbClr val="000000"/>
                        </a:solidFill>
                        <a:effectLst/>
                        <a:latin typeface="+mn-lt"/>
                      </a:endParaRPr>
                    </a:p>
                  </a:txBody>
                  <a:tcPr marL="0" marR="0" marT="0" marB="0" anchor="ctr"/>
                </a:tc>
                <a:tc>
                  <a:txBody>
                    <a:bodyPr/>
                    <a:lstStyle/>
                    <a:p>
                      <a:pPr algn="ctr" rtl="0" fontAlgn="ctr"/>
                      <a:r>
                        <a:rPr lang="en-US" sz="900" b="0" u="none" strike="noStrike" dirty="0">
                          <a:solidFill>
                            <a:srgbClr val="000000"/>
                          </a:solidFill>
                          <a:effectLst/>
                        </a:rPr>
                        <a:t>1285.5</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187709248"/>
                  </a:ext>
                </a:extLst>
              </a:tr>
              <a:tr h="288042">
                <a:tc>
                  <a:txBody>
                    <a:bodyPr/>
                    <a:lstStyle/>
                    <a:p>
                      <a:pPr algn="l">
                        <a:spcBef>
                          <a:spcPts val="200"/>
                        </a:spcBef>
                        <a:spcAft>
                          <a:spcPts val="200"/>
                        </a:spcAft>
                      </a:pPr>
                      <a:r>
                        <a:rPr lang="en-US" sz="900" dirty="0">
                          <a:solidFill>
                            <a:srgbClr val="000000"/>
                          </a:solidFill>
                          <a:effectLst/>
                        </a:rPr>
                        <a:t>GDP per capita, current prices (USD)</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rtl="0" fontAlgn="ctr"/>
                      <a:r>
                        <a:rPr lang="en-US" sz="900" b="0" u="none" strike="noStrike" dirty="0">
                          <a:solidFill>
                            <a:srgbClr val="000000"/>
                          </a:solidFill>
                          <a:effectLst/>
                        </a:rPr>
                        <a:t>8,403.60</a:t>
                      </a:r>
                      <a:endParaRPr lang="en-US" sz="900" b="0" i="0" u="none" strike="noStrike" dirty="0">
                        <a:solidFill>
                          <a:srgbClr val="000000"/>
                        </a:solidFill>
                        <a:effectLst/>
                        <a:latin typeface="+mn-lt"/>
                      </a:endParaRPr>
                    </a:p>
                  </a:txBody>
                  <a:tcPr marL="0" marR="0" marT="0" marB="0" anchor="ctr"/>
                </a:tc>
                <a:tc>
                  <a:txBody>
                    <a:bodyPr/>
                    <a:lstStyle/>
                    <a:p>
                      <a:pPr algn="ctr" rtl="0" fontAlgn="ctr"/>
                      <a:r>
                        <a:rPr lang="en-US" sz="900" b="0" u="none" strike="noStrike" dirty="0">
                          <a:solidFill>
                            <a:srgbClr val="000000"/>
                          </a:solidFill>
                          <a:effectLst/>
                        </a:rPr>
                        <a:t>9967.4</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529696452"/>
                  </a:ext>
                </a:extLst>
              </a:tr>
              <a:tr h="288042">
                <a:tc>
                  <a:txBody>
                    <a:bodyPr/>
                    <a:lstStyle/>
                    <a:p>
                      <a:pPr algn="l">
                        <a:spcBef>
                          <a:spcPts val="200"/>
                        </a:spcBef>
                        <a:spcAft>
                          <a:spcPts val="200"/>
                        </a:spcAft>
                      </a:pPr>
                      <a:r>
                        <a:rPr lang="en-US" sz="900" dirty="0">
                          <a:solidFill>
                            <a:srgbClr val="000000"/>
                          </a:solidFill>
                          <a:effectLst/>
                        </a:rPr>
                        <a:t>GDP growth rate, constant prices (annual % change)</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rtl="0" fontAlgn="ctr"/>
                      <a:r>
                        <a:rPr lang="en-US" sz="900" b="0" u="none" strike="noStrike" dirty="0">
                          <a:solidFill>
                            <a:srgbClr val="000000"/>
                          </a:solidFill>
                          <a:effectLst/>
                        </a:rPr>
                        <a:t>-8.3</a:t>
                      </a:r>
                      <a:endParaRPr lang="en-US" sz="900" b="0" i="0" u="none" strike="noStrike" dirty="0">
                        <a:solidFill>
                          <a:srgbClr val="000000"/>
                        </a:solidFill>
                        <a:effectLst/>
                        <a:latin typeface="+mn-lt"/>
                      </a:endParaRPr>
                    </a:p>
                  </a:txBody>
                  <a:tcPr marL="0" marR="0" marT="0" marB="0" anchor="ctr"/>
                </a:tc>
                <a:tc>
                  <a:txBody>
                    <a:bodyPr/>
                    <a:lstStyle/>
                    <a:p>
                      <a:pPr algn="ctr" rtl="0" fontAlgn="ctr"/>
                      <a:r>
                        <a:rPr lang="en-US" sz="900" b="0" u="none" strike="noStrike" dirty="0">
                          <a:solidFill>
                            <a:srgbClr val="000000"/>
                          </a:solidFill>
                          <a:effectLst/>
                        </a:rPr>
                        <a:t>6.2</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996132547"/>
                  </a:ext>
                </a:extLst>
              </a:tr>
              <a:tr h="288042">
                <a:tc>
                  <a:txBody>
                    <a:bodyPr/>
                    <a:lstStyle/>
                    <a:p>
                      <a:pPr algn="l">
                        <a:spcBef>
                          <a:spcPts val="200"/>
                        </a:spcBef>
                        <a:spcAft>
                          <a:spcPts val="200"/>
                        </a:spcAft>
                      </a:pPr>
                      <a:r>
                        <a:rPr lang="en-US" sz="900" dirty="0">
                          <a:solidFill>
                            <a:srgbClr val="000000"/>
                          </a:solidFill>
                          <a:effectLst/>
                        </a:rPr>
                        <a:t>Inflation, average consumer prices (annual % change)</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rtl="0" fontAlgn="ctr"/>
                      <a:r>
                        <a:rPr lang="en-US" sz="900" b="0" u="none" strike="noStrike" dirty="0">
                          <a:solidFill>
                            <a:srgbClr val="000000"/>
                          </a:solidFill>
                          <a:effectLst/>
                        </a:rPr>
                        <a:t>3.4</a:t>
                      </a:r>
                      <a:endParaRPr lang="en-US" sz="900" b="0" i="0" u="none" strike="noStrike" dirty="0">
                        <a:solidFill>
                          <a:srgbClr val="000000"/>
                        </a:solidFill>
                        <a:effectLst/>
                        <a:latin typeface="+mn-lt"/>
                      </a:endParaRPr>
                    </a:p>
                  </a:txBody>
                  <a:tcPr marL="0" marR="0" marT="0" marB="0" anchor="ctr"/>
                </a:tc>
                <a:tc>
                  <a:txBody>
                    <a:bodyPr/>
                    <a:lstStyle/>
                    <a:p>
                      <a:pPr algn="ctr" rtl="0" fontAlgn="ctr"/>
                      <a:r>
                        <a:rPr lang="en-US" sz="900" b="0" u="none" strike="noStrike" dirty="0">
                          <a:solidFill>
                            <a:srgbClr val="000000"/>
                          </a:solidFill>
                          <a:effectLst/>
                        </a:rPr>
                        <a:t>5.4</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640954900"/>
                  </a:ext>
                </a:extLst>
              </a:tr>
              <a:tr h="288042">
                <a:tc>
                  <a:txBody>
                    <a:bodyPr/>
                    <a:lstStyle/>
                    <a:p>
                      <a:pPr algn="l">
                        <a:spcBef>
                          <a:spcPts val="200"/>
                        </a:spcBef>
                        <a:spcAft>
                          <a:spcPts val="200"/>
                        </a:spcAft>
                      </a:pPr>
                      <a:r>
                        <a:rPr lang="en-US" sz="900" dirty="0">
                          <a:solidFill>
                            <a:srgbClr val="000000"/>
                          </a:solidFill>
                          <a:effectLst/>
                        </a:rPr>
                        <a:t>Current account balance (% of GDP)</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rtl="0" fontAlgn="ctr"/>
                      <a:r>
                        <a:rPr lang="en-US" sz="900" b="0" u="none" strike="noStrike" dirty="0">
                          <a:solidFill>
                            <a:srgbClr val="000000"/>
                          </a:solidFill>
                          <a:effectLst/>
                        </a:rPr>
                        <a:t>2.5</a:t>
                      </a:r>
                      <a:endParaRPr lang="en-US" sz="900" b="0" i="0" u="none" strike="noStrike" dirty="0">
                        <a:solidFill>
                          <a:srgbClr val="000000"/>
                        </a:solidFill>
                        <a:effectLst/>
                        <a:latin typeface="+mn-lt"/>
                      </a:endParaRPr>
                    </a:p>
                  </a:txBody>
                  <a:tcPr marL="0" marR="0" marT="0" marB="0" anchor="ctr"/>
                </a:tc>
                <a:tc>
                  <a:txBody>
                    <a:bodyPr/>
                    <a:lstStyle/>
                    <a:p>
                      <a:pPr algn="ctr" rtl="0" fontAlgn="ctr"/>
                      <a:r>
                        <a:rPr lang="en-US" sz="900" b="0" u="none" strike="noStrike" dirty="0">
                          <a:solidFill>
                            <a:srgbClr val="000000"/>
                          </a:solidFill>
                          <a:effectLst/>
                        </a:rPr>
                        <a:t>0.03</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2965892685"/>
                  </a:ext>
                </a:extLst>
              </a:tr>
              <a:tr h="288042">
                <a:tc>
                  <a:txBody>
                    <a:bodyPr/>
                    <a:lstStyle/>
                    <a:p>
                      <a:pPr algn="l">
                        <a:spcBef>
                          <a:spcPts val="200"/>
                        </a:spcBef>
                        <a:spcAft>
                          <a:spcPts val="200"/>
                        </a:spcAft>
                      </a:pPr>
                      <a:r>
                        <a:rPr lang="en-IN" sz="900" b="1" dirty="0">
                          <a:effectLst/>
                        </a:rPr>
                        <a:t>Share in Real GDP-</a:t>
                      </a:r>
                      <a:r>
                        <a:rPr lang="en-US" sz="900" b="1" dirty="0">
                          <a:effectLst/>
                        </a:rPr>
                        <a:t>a</a:t>
                      </a:r>
                      <a:endParaRPr lang="en-IN" sz="900" b="1"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fontAlgn="ctr"/>
                      <a:r>
                        <a:rPr lang="en-US" sz="900" b="0" u="none" strike="noStrike" dirty="0">
                          <a:solidFill>
                            <a:srgbClr val="000000"/>
                          </a:solidFill>
                          <a:effectLst/>
                        </a:rPr>
                        <a:t> </a:t>
                      </a:r>
                      <a:endParaRPr lang="en-US" sz="900" b="0" i="0" u="none" strike="noStrike" dirty="0">
                        <a:solidFill>
                          <a:srgbClr val="000000"/>
                        </a:solidFill>
                        <a:effectLst/>
                        <a:latin typeface="+mn-lt"/>
                      </a:endParaRPr>
                    </a:p>
                  </a:txBody>
                  <a:tcPr marL="0" marR="0" marT="0" marB="0" anchor="ctr"/>
                </a:tc>
                <a:tc>
                  <a:txBody>
                    <a:bodyPr/>
                    <a:lstStyle/>
                    <a:p>
                      <a:pPr algn="ctr" fontAlgn="ctr"/>
                      <a:r>
                        <a:rPr lang="en-US" sz="900" b="0" u="none" strike="noStrike" dirty="0">
                          <a:solidFill>
                            <a:srgbClr val="000000"/>
                          </a:solidFill>
                          <a:effectLst/>
                        </a:rPr>
                        <a:t> </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3753679206"/>
                  </a:ext>
                </a:extLst>
              </a:tr>
              <a:tr h="288042">
                <a:tc>
                  <a:txBody>
                    <a:bodyPr/>
                    <a:lstStyle/>
                    <a:p>
                      <a:pPr algn="l">
                        <a:spcBef>
                          <a:spcPts val="200"/>
                        </a:spcBef>
                        <a:spcAft>
                          <a:spcPts val="200"/>
                        </a:spcAft>
                      </a:pPr>
                      <a:r>
                        <a:rPr lang="en-IN" sz="900" b="1" dirty="0">
                          <a:solidFill>
                            <a:schemeClr val="tx1"/>
                          </a:solidFill>
                          <a:effectLst/>
                        </a:rPr>
                        <a:t> </a:t>
                      </a:r>
                      <a:r>
                        <a:rPr lang="en-US" sz="900" b="1" dirty="0">
                          <a:solidFill>
                            <a:schemeClr val="tx1"/>
                          </a:solidFill>
                          <a:effectLst/>
                        </a:rPr>
                        <a:t> </a:t>
                      </a:r>
                      <a:r>
                        <a:rPr lang="en-US" sz="900" b="0" dirty="0">
                          <a:solidFill>
                            <a:schemeClr val="tx1"/>
                          </a:solidFill>
                          <a:effectLst/>
                        </a:rPr>
                        <a:t>Services (%)</a:t>
                      </a:r>
                      <a:endParaRPr lang="en-IN"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rtl="0" fontAlgn="ctr"/>
                      <a:r>
                        <a:rPr lang="en-US" sz="900" b="0" u="none" strike="noStrike" dirty="0">
                          <a:solidFill>
                            <a:srgbClr val="000000"/>
                          </a:solidFill>
                          <a:effectLst/>
                        </a:rPr>
                        <a:t>66.5</a:t>
                      </a:r>
                      <a:endParaRPr lang="en-US" sz="900" b="0" i="0" u="none" strike="noStrike" dirty="0">
                        <a:solidFill>
                          <a:srgbClr val="000000"/>
                        </a:solidFill>
                        <a:effectLst/>
                        <a:latin typeface="+mn-lt"/>
                      </a:endParaRPr>
                    </a:p>
                  </a:txBody>
                  <a:tcPr marL="0" marR="0" marT="0" marB="0" anchor="ctr"/>
                </a:tc>
                <a:tc>
                  <a:txBody>
                    <a:bodyPr/>
                    <a:lstStyle/>
                    <a:p>
                      <a:pPr algn="ctr" rtl="0" fontAlgn="ctr"/>
                      <a:r>
                        <a:rPr lang="en-US" sz="900" b="0" u="none" strike="noStrike" dirty="0">
                          <a:solidFill>
                            <a:srgbClr val="000000"/>
                          </a:solidFill>
                          <a:effectLst/>
                        </a:rPr>
                        <a:t>66.5</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3134077448"/>
                  </a:ext>
                </a:extLst>
              </a:tr>
              <a:tr h="288042">
                <a:tc>
                  <a:txBody>
                    <a:bodyPr/>
                    <a:lstStyle/>
                    <a:p>
                      <a:pPr algn="l">
                        <a:spcBef>
                          <a:spcPts val="200"/>
                        </a:spcBef>
                        <a:spcAft>
                          <a:spcPts val="200"/>
                        </a:spcAft>
                      </a:pPr>
                      <a:r>
                        <a:rPr lang="en-US" sz="900" dirty="0">
                          <a:solidFill>
                            <a:srgbClr val="000000"/>
                          </a:solidFill>
                          <a:effectLst/>
                        </a:rPr>
                        <a:t>  Industry (%)</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rtl="0" fontAlgn="ctr"/>
                      <a:r>
                        <a:rPr lang="en-US" sz="900" b="0" u="none" strike="noStrike" dirty="0">
                          <a:solidFill>
                            <a:srgbClr val="000000"/>
                          </a:solidFill>
                          <a:effectLst/>
                        </a:rPr>
                        <a:t>29.6</a:t>
                      </a:r>
                      <a:endParaRPr lang="en-US" sz="900" b="0" i="0" u="none" strike="noStrike" dirty="0">
                        <a:solidFill>
                          <a:srgbClr val="000000"/>
                        </a:solidFill>
                        <a:effectLst/>
                        <a:latin typeface="+mn-lt"/>
                      </a:endParaRPr>
                    </a:p>
                  </a:txBody>
                  <a:tcPr marL="0" marR="0" marT="0" marB="0" anchor="ctr"/>
                </a:tc>
                <a:tc>
                  <a:txBody>
                    <a:bodyPr/>
                    <a:lstStyle/>
                    <a:p>
                      <a:pPr algn="ctr" rtl="0" fontAlgn="ctr"/>
                      <a:r>
                        <a:rPr lang="en-US" sz="900" b="0" u="none" strike="noStrike" dirty="0">
                          <a:solidFill>
                            <a:srgbClr val="000000"/>
                          </a:solidFill>
                          <a:effectLst/>
                        </a:rPr>
                        <a:t>29.6</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032216647"/>
                  </a:ext>
                </a:extLst>
              </a:tr>
              <a:tr h="288042">
                <a:tc>
                  <a:txBody>
                    <a:bodyPr/>
                    <a:lstStyle/>
                    <a:p>
                      <a:pPr algn="l">
                        <a:spcBef>
                          <a:spcPts val="200"/>
                        </a:spcBef>
                        <a:spcAft>
                          <a:spcPts val="200"/>
                        </a:spcAft>
                      </a:pPr>
                      <a:r>
                        <a:rPr lang="en-US" sz="900" dirty="0">
                          <a:solidFill>
                            <a:srgbClr val="000000"/>
                          </a:solidFill>
                          <a:effectLst/>
                        </a:rPr>
                        <a:t>  Agriculture (%)</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rtl="0" fontAlgn="ctr"/>
                      <a:r>
                        <a:rPr lang="en-US" sz="900" b="0" u="none" strike="noStrike" dirty="0">
                          <a:solidFill>
                            <a:srgbClr val="000000"/>
                          </a:solidFill>
                          <a:effectLst/>
                        </a:rPr>
                        <a:t>3.4</a:t>
                      </a:r>
                      <a:endParaRPr lang="en-US" sz="900" b="0" i="0" u="none" strike="noStrike" dirty="0">
                        <a:solidFill>
                          <a:srgbClr val="000000"/>
                        </a:solidFill>
                        <a:effectLst/>
                        <a:latin typeface="+mn-lt"/>
                      </a:endParaRPr>
                    </a:p>
                  </a:txBody>
                  <a:tcPr marL="0" marR="0" marT="0" marB="0" anchor="ctr"/>
                </a:tc>
                <a:tc>
                  <a:txBody>
                    <a:bodyPr/>
                    <a:lstStyle/>
                    <a:p>
                      <a:pPr algn="ctr" rtl="0" fontAlgn="ctr"/>
                      <a:r>
                        <a:rPr lang="en-US" sz="900" b="0" u="none" strike="noStrike" dirty="0">
                          <a:solidFill>
                            <a:srgbClr val="000000"/>
                          </a:solidFill>
                          <a:effectLst/>
                        </a:rPr>
                        <a:t>3.4</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157954907"/>
                  </a:ext>
                </a:extLst>
              </a:tr>
              <a:tr h="381306">
                <a:tc gridSpan="3">
                  <a:txBody>
                    <a:bodyPr/>
                    <a:lstStyle/>
                    <a:p>
                      <a:pPr algn="l">
                        <a:spcBef>
                          <a:spcPts val="200"/>
                        </a:spcBef>
                        <a:spcAft>
                          <a:spcPts val="200"/>
                        </a:spcAft>
                      </a:pPr>
                      <a:r>
                        <a:rPr lang="en-US" sz="900" dirty="0">
                          <a:effectLst/>
                        </a:rPr>
                        <a:t>Source: CIA World Factbook, International Monetary Fund World Economic Outlook 2021</a:t>
                      </a:r>
                      <a:endParaRPr lang="en-IN" sz="900" dirty="0">
                        <a:effectLst/>
                      </a:endParaRPr>
                    </a:p>
                    <a:p>
                      <a:pPr algn="l">
                        <a:spcBef>
                          <a:spcPts val="200"/>
                        </a:spcBef>
                        <a:spcAft>
                          <a:spcPts val="200"/>
                        </a:spcAft>
                      </a:pPr>
                      <a:r>
                        <a:rPr lang="en-US" sz="900" dirty="0">
                          <a:effectLst/>
                        </a:rPr>
                        <a:t>a- Kline estimations based on 2017 data</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hMerge="1">
                  <a:txBody>
                    <a:bodyPr/>
                    <a:lstStyle/>
                    <a:p>
                      <a:pPr algn="ctr" rtl="0" fontAlgn="ctr"/>
                      <a:endParaRPr lang="en-US" sz="1000" b="0" i="0" u="none" strike="noStrike" dirty="0">
                        <a:solidFill>
                          <a:srgbClr val="000000"/>
                        </a:solidFill>
                        <a:effectLst/>
                        <a:latin typeface="Calibri" panose="020F0502020204030204" pitchFamily="34" charset="0"/>
                      </a:endParaRPr>
                    </a:p>
                  </a:txBody>
                  <a:tcPr marL="0" marR="0" marT="0" marB="0" anchor="ctr"/>
                </a:tc>
                <a:tc hMerge="1">
                  <a:txBody>
                    <a:bodyPr/>
                    <a:lstStyle/>
                    <a:p>
                      <a:pPr algn="ctr" rtl="0" fontAlgn="ctr"/>
                      <a:endParaRPr lang="en-US" sz="10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687724592"/>
                  </a:ext>
                </a:extLst>
              </a:tr>
            </a:tbl>
          </a:graphicData>
        </a:graphic>
      </p:graphicFrame>
      <p:sp>
        <p:nvSpPr>
          <p:cNvPr id="6" name="Content Placeholder 2">
            <a:extLst>
              <a:ext uri="{FF2B5EF4-FFF2-40B4-BE49-F238E27FC236}">
                <a16:creationId xmlns:a16="http://schemas.microsoft.com/office/drawing/2014/main" id="{0879926F-6C20-4AF0-A916-0DFFD753820A}"/>
              </a:ext>
            </a:extLst>
          </p:cNvPr>
          <p:cNvSpPr txBox="1">
            <a:spLocks/>
          </p:cNvSpPr>
          <p:nvPr/>
        </p:nvSpPr>
        <p:spPr>
          <a:xfrm>
            <a:off x="831333" y="5118745"/>
            <a:ext cx="10448924" cy="89704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Mexico had a population of 127.8 million in 2020. The country is the 15</a:t>
            </a:r>
            <a:r>
              <a:rPr kumimoji="0" lang="en-US" sz="900" b="0" i="0" u="none" strike="noStrike" kern="1200" cap="none" spc="0" normalizeH="0" baseline="30000" noProof="0" dirty="0">
                <a:ln>
                  <a:noFill/>
                </a:ln>
                <a:solidFill>
                  <a:srgbClr val="000000"/>
                </a:solidFill>
                <a:effectLst/>
                <a:uLnTx/>
                <a:uFillTx/>
                <a:latin typeface="Lucida Sans"/>
                <a:ea typeface="+mn-ea"/>
                <a:cs typeface="+mn-cs"/>
              </a:rPr>
              <a:t>th</a:t>
            </a:r>
            <a:r>
              <a:rPr kumimoji="0" lang="en-US" sz="900" b="0" i="0" u="none" strike="noStrike" kern="1200" cap="none" spc="0" normalizeH="0" baseline="0" noProof="0" dirty="0">
                <a:ln>
                  <a:noFill/>
                </a:ln>
                <a:solidFill>
                  <a:srgbClr val="000000"/>
                </a:solidFill>
                <a:effectLst/>
                <a:uLnTx/>
                <a:uFillTx/>
                <a:latin typeface="Lucida Sans"/>
                <a:ea typeface="+mn-ea"/>
                <a:cs typeface="+mn-cs"/>
              </a:rPr>
              <a:t> largest economy in the world and the second largest economy in Latin America. The Mexican economy is highly dependent on exports to its northern neighbor United States (U.S.), its largest trading partner.</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International Monetary Fund (IMF) estimated a GDP contraction of 8.2% in 2020 due to the outbreak of COVID-19. The economic recovery is expected from 2021 onwards. The International Monetary Fund (IMF) predicted a GDP growth of 5% in 2021. </a:t>
            </a:r>
          </a:p>
        </p:txBody>
      </p:sp>
      <p:grpSp>
        <p:nvGrpSpPr>
          <p:cNvPr id="5" name="Group 4">
            <a:extLst>
              <a:ext uri="{FF2B5EF4-FFF2-40B4-BE49-F238E27FC236}">
                <a16:creationId xmlns:a16="http://schemas.microsoft.com/office/drawing/2014/main" id="{D032C542-F2FD-4CA8-9CCC-4071270BB313}"/>
              </a:ext>
            </a:extLst>
          </p:cNvPr>
          <p:cNvGrpSpPr/>
          <p:nvPr/>
        </p:nvGrpSpPr>
        <p:grpSpPr>
          <a:xfrm>
            <a:off x="10189475" y="6087708"/>
            <a:ext cx="1090782" cy="246221"/>
            <a:chOff x="10831993" y="6206610"/>
            <a:chExt cx="1090782" cy="246221"/>
          </a:xfrm>
        </p:grpSpPr>
        <p:sp>
          <p:nvSpPr>
            <p:cNvPr id="7" name="Freeform: Shape 6">
              <a:extLst>
                <a:ext uri="{FF2B5EF4-FFF2-40B4-BE49-F238E27FC236}">
                  <a16:creationId xmlns:a16="http://schemas.microsoft.com/office/drawing/2014/main" id="{1B947ED2-CDE7-480D-9967-9BEF7AE5463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C43C2D86-5E25-4CC5-B8F5-D409957C609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4619475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Economic Background  </a:t>
            </a: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69395" y="974482"/>
            <a:ext cx="10448924" cy="463652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ea typeface="+mn-ea"/>
                <a:cs typeface="+mn-cs"/>
              </a:rPr>
              <a:t>The Mexican society is characterized by a big wealth gap in its population. Despite the challenges it faces as a developing country, Mexico is one of the main economies and political forces in Latin America. The country has a dynamic industrial and services sector along with vast mineral resources.</a:t>
            </a: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ea typeface="+mn-ea"/>
                <a:cs typeface="+mn-cs"/>
              </a:rPr>
              <a:t>In 2018, a new government was elected, which is headed by President Andres Manuel López Obrador (AMLO). The current </a:t>
            </a:r>
            <a:r>
              <a:rPr lang="en-US" sz="900" dirty="0">
                <a:solidFill>
                  <a:srgbClr val="000000"/>
                </a:solidFill>
              </a:rPr>
              <a:t>government is strong on </a:t>
            </a:r>
            <a:r>
              <a:rPr kumimoji="0" lang="en-US" sz="900" b="0" i="0" u="none" strike="noStrike" kern="1200" cap="none" spc="0" normalizeH="0" baseline="0" noProof="0" dirty="0">
                <a:ln>
                  <a:noFill/>
                </a:ln>
                <a:solidFill>
                  <a:srgbClr val="000000"/>
                </a:solidFill>
                <a:effectLst/>
                <a:uLnTx/>
                <a:uFillTx/>
                <a:ea typeface="+mn-ea"/>
                <a:cs typeface="+mn-cs"/>
              </a:rPr>
              <a:t>anti-corruption measures, and wants to implement nationalistic economic policies, starting with the reversal of the previous government’s education and energy reforms. </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The Mexican </a:t>
            </a:r>
            <a:r>
              <a:rPr kumimoji="0" lang="en-US" sz="900" b="0" i="0" u="none" strike="noStrike" kern="1200" cap="none" spc="0" normalizeH="0" baseline="0" noProof="0" dirty="0">
                <a:ln>
                  <a:noFill/>
                </a:ln>
                <a:solidFill>
                  <a:srgbClr val="000000"/>
                </a:solidFill>
                <a:effectLst/>
                <a:uLnTx/>
                <a:uFillTx/>
                <a:ea typeface="+mn-ea"/>
                <a:cs typeface="+mn-cs"/>
              </a:rPr>
              <a:t>economy is currently recovering from its steepest recession in decades. The key challenges for the country are raising productivity and tackling poverty. </a:t>
            </a: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ea typeface="+mn-ea"/>
                <a:cs typeface="+mn-cs"/>
              </a:rPr>
              <a:t>The key public-private investments in infrastructure and technology have the potential to boost economic growth in the country. Digitalization across a variety of industries, notably energy and banking, should help Mexico to address structural vulnerabilities and procure benefits of global economic trends. At the same time, targeting the unbanked segment of the population and taking advantage of fresh demand for lithium and other minerals will generate further growth opportunities.</a:t>
            </a: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ea typeface="+mn-ea"/>
                <a:cs typeface="+mn-cs"/>
              </a:rPr>
              <a:t>Currently, Mexico has 23 preferential trade agreements with different countries/blocks in force. Foreign direct investment is permitted in most of the sectors, but certain key sectors such as </a:t>
            </a:r>
            <a:r>
              <a:rPr lang="en-US" sz="900" dirty="0">
                <a:solidFill>
                  <a:srgbClr val="000000"/>
                </a:solidFill>
              </a:rPr>
              <a:t>mining for metals like lithium</a:t>
            </a:r>
            <a:r>
              <a:rPr kumimoji="0" lang="en-US" sz="900" b="0" i="0" u="none" strike="noStrike" kern="1200" cap="none" spc="0" normalizeH="0" baseline="0" noProof="0" dirty="0">
                <a:ln>
                  <a:noFill/>
                </a:ln>
                <a:solidFill>
                  <a:srgbClr val="000000"/>
                </a:solidFill>
                <a:effectLst/>
                <a:uLnTx/>
                <a:uFillTx/>
                <a:ea typeface="+mn-ea"/>
                <a:cs typeface="+mn-cs"/>
              </a:rPr>
              <a:t> are still reserved for the state</a:t>
            </a:r>
            <a:r>
              <a:rPr lang="en-US" sz="900" dirty="0">
                <a:solidFill>
                  <a:srgbClr val="000000"/>
                </a:solidFill>
              </a:rPr>
              <a:t>. </a:t>
            </a:r>
            <a:endParaRPr kumimoji="0" lang="en-US" sz="900" b="0" i="0" u="none" strike="noStrike" kern="1200" cap="none" spc="0" normalizeH="0" baseline="0" noProof="0" dirty="0">
              <a:ln>
                <a:noFill/>
              </a:ln>
              <a:solidFill>
                <a:srgbClr val="000000"/>
              </a:solidFill>
              <a:effectLst/>
              <a:uLnTx/>
              <a:uFillTx/>
              <a:ea typeface="+mn-ea"/>
              <a:cs typeface="+mn-cs"/>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As the pandemic hit the country, the Mexican administration acted differently from many countries in Latin America. Mexico did not implement stringent measures as number of cases rose. However, lockdown was implemented eventually with March to May 2020 being the strictest months. It is believed that the absence of an early comprehensive response to COVID-19 led to Mexico recording the fourth-highest death toll as of mid-June 2021 in the world.</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Mexico implemented fiscally restrained adjustments in response to the pandemic. The country focused on monetary policy and the redistribution of federal budgets, avoiding new loans from multilateral institutions such as the IMF</a:t>
            </a:r>
            <a:r>
              <a:rPr lang="en-US" sz="900" dirty="0">
                <a:solidFill>
                  <a:srgbClr val="000000"/>
                </a:solidFill>
              </a:rPr>
              <a:t>. In April 2020, the federal government announced fiscal austerity reforms, under which up to 75% of the available general budget would not be spent. </a:t>
            </a: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country has maintained an open border policy to sustain the economic benefits of tourism, manufacturing, and trade. The open border policy allowed Mexico to become the third-most visited country in the world in 2020. Service industry is the largest sector that accounts for more than 60% of the national GDP. </a:t>
            </a:r>
            <a:endParaRPr lang="en-US" sz="900" dirty="0">
              <a:solidFill>
                <a:srgbClr val="000000"/>
              </a:solidFill>
              <a:highlight>
                <a:srgbClr val="FFFF00"/>
              </a:highlight>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By the end of 2021, manufacturing and exports are expected to reach above pre-pandemic levels. Services are re-opening, and unemployment is declining. However, the pandemic has taken a severe toll on the country as poverty has increased even further. The strong US growth will help the economy to rebound faster and presents an opportunity to implement policies to achieve fast economic growth.</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According to the World Economic Forum, Mexico’s GDP is not expected to return to pre-pandemic levels until 2023, largely due to the absence of substantial fiscal stimulus.</a:t>
            </a:r>
          </a:p>
        </p:txBody>
      </p:sp>
    </p:spTree>
    <p:custDataLst>
      <p:tags r:id="rId1"/>
    </p:custDataLst>
    <p:extLst>
      <p:ext uri="{BB962C8B-B14F-4D97-AF65-F5344CB8AC3E}">
        <p14:creationId xmlns:p14="http://schemas.microsoft.com/office/powerpoint/2010/main" val="925454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China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605395" y="1053111"/>
          <a:ext cx="10900800" cy="4546881"/>
        </p:xfrm>
        <a:graphic>
          <a:graphicData uri="http://schemas.openxmlformats.org/drawingml/2006/table">
            <a:tbl>
              <a:tblPr firstRow="1">
                <a:tableStyleId>{5C22544A-7EE6-4342-B048-85BDC9FD1C3A}</a:tableStyleId>
              </a:tblPr>
              <a:tblGrid>
                <a:gridCol w="2725199">
                  <a:extLst>
                    <a:ext uri="{9D8B030D-6E8A-4147-A177-3AD203B41FA5}">
                      <a16:colId xmlns:a16="http://schemas.microsoft.com/office/drawing/2014/main" val="3179253707"/>
                    </a:ext>
                  </a:extLst>
                </a:gridCol>
                <a:gridCol w="2789079">
                  <a:extLst>
                    <a:ext uri="{9D8B030D-6E8A-4147-A177-3AD203B41FA5}">
                      <a16:colId xmlns:a16="http://schemas.microsoft.com/office/drawing/2014/main" val="1357552302"/>
                    </a:ext>
                  </a:extLst>
                </a:gridCol>
                <a:gridCol w="5386522">
                  <a:extLst>
                    <a:ext uri="{9D8B030D-6E8A-4147-A177-3AD203B41FA5}">
                      <a16:colId xmlns:a16="http://schemas.microsoft.com/office/drawing/2014/main" val="2331960324"/>
                    </a:ext>
                  </a:extLst>
                </a:gridCol>
              </a:tblGrid>
              <a:tr h="294972">
                <a:tc gridSpan="3">
                  <a:txBody>
                    <a:bodyPr/>
                    <a:lstStyle/>
                    <a:p>
                      <a:r>
                        <a:rPr lang="en-US" altLang="zh-CN" sz="900"/>
                        <a:t>SUMMARY OF REGULATIONS</a:t>
                      </a:r>
                      <a:endParaRPr lang="en-US" altLang="zh-CN"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34193">
                <a:tc gridSpan="2">
                  <a:txBody>
                    <a:bodyPr/>
                    <a:lstStyle/>
                    <a:p>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992673">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 they share same set of air emissions requirements, but energy recovery equipment is encouraged by the government for burner to increase total energy efficiency</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468007">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Yes, but pre-treatment is required to remove the ignitability and reactivity of used oil</a:t>
                      </a:r>
                      <a:endParaRPr lang="en-US" sz="900">
                        <a:solidFill>
                          <a:schemeClr val="tx1"/>
                        </a:solidFill>
                        <a:latin typeface="+mn-lt"/>
                      </a:endParaRPr>
                    </a:p>
                  </a:txBody>
                  <a:tcPr marL="45720" marR="45720" anchor="ctr"/>
                </a:tc>
                <a:extLst>
                  <a:ext uri="{0D108BD9-81ED-4DB2-BD59-A6C34878D82A}">
                    <a16:rowId xmlns:a16="http://schemas.microsoft.com/office/drawing/2014/main" val="2258432784"/>
                  </a:ext>
                </a:extLst>
              </a:tr>
              <a:tr h="5850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Yes, </a:t>
                      </a:r>
                      <a:r>
                        <a:rPr lang="en-US" altLang="zh-CN" sz="900">
                          <a:solidFill>
                            <a:schemeClr val="tx1"/>
                          </a:solidFill>
                        </a:rPr>
                        <a:t>exemption of </a:t>
                      </a:r>
                      <a:r>
                        <a:rPr lang="en-US" sz="900">
                          <a:solidFill>
                            <a:schemeClr val="tx1"/>
                          </a:solidFill>
                        </a:rPr>
                        <a:t>consumption tax and 50% VAT refund for qualified processors and re-refiners, and reduced income tax rate for collectors, processors and re-refiners</a:t>
                      </a:r>
                      <a:endParaRPr lang="en-US" sz="900">
                        <a:solidFill>
                          <a:schemeClr val="tx1"/>
                        </a:solidFill>
                        <a:latin typeface="+mn-lt"/>
                      </a:endParaRPr>
                    </a:p>
                  </a:txBody>
                  <a:tcPr marL="45720" marR="45720" anchor="ctr"/>
                </a:tc>
                <a:extLst>
                  <a:ext uri="{0D108BD9-81ED-4DB2-BD59-A6C34878D82A}">
                    <a16:rowId xmlns:a16="http://schemas.microsoft.com/office/drawing/2014/main" val="3423722158"/>
                  </a:ext>
                </a:extLst>
              </a:tr>
              <a:tr h="468007">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rowSpan="3">
                  <a:txBody>
                    <a:bodyPr/>
                    <a:lstStyle/>
                    <a:p>
                      <a:pPr marL="0" algn="l" defTabSz="914400" rtl="0" eaLnBrk="1" latinLnBrk="0" hangingPunct="1"/>
                      <a:r>
                        <a:rPr lang="en-GB" sz="900" kern="1200">
                          <a:solidFill>
                            <a:schemeClr val="tx1"/>
                          </a:solidFill>
                        </a:rPr>
                        <a:t>No such regulations to prohibit</a:t>
                      </a:r>
                      <a:endParaRPr lang="en-GB" sz="900" kern="1200">
                        <a:solidFill>
                          <a:schemeClr val="tx1"/>
                        </a:solidFill>
                        <a:latin typeface="+mn-lt"/>
                        <a:ea typeface="+mn-ea"/>
                        <a:cs typeface="+mn-cs"/>
                      </a:endParaRPr>
                    </a:p>
                  </a:txBody>
                  <a:tcPr marL="72000" marR="72000" marT="36000" marB="36000" anchor="ctr"/>
                </a:tc>
                <a:extLst>
                  <a:ext uri="{0D108BD9-81ED-4DB2-BD59-A6C34878D82A}">
                    <a16:rowId xmlns:a16="http://schemas.microsoft.com/office/drawing/2014/main" val="2237739610"/>
                  </a:ext>
                </a:extLst>
              </a:tr>
              <a:tr h="468007">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vMerge="1">
                  <a:txBody>
                    <a:bodyPr/>
                    <a:lstStyle/>
                    <a:p>
                      <a:pPr marL="0" algn="l" defTabSz="914400" rtl="0" eaLnBrk="1" latinLnBrk="0" hangingPunct="1"/>
                      <a:endParaRPr lang="en-GB" sz="900" kern="1200">
                        <a:solidFill>
                          <a:schemeClr val="tx1"/>
                        </a:solidFill>
                        <a:highlight>
                          <a:srgbClr val="FFFF00"/>
                        </a:highlight>
                        <a:latin typeface="+mn-lt"/>
                        <a:ea typeface="+mn-ea"/>
                        <a:cs typeface="+mn-cs"/>
                      </a:endParaRPr>
                    </a:p>
                  </a:txBody>
                  <a:tcPr marL="72000" marR="72000" marT="36000" marB="36000" anchor="ctr"/>
                </a:tc>
                <a:extLst>
                  <a:ext uri="{0D108BD9-81ED-4DB2-BD59-A6C34878D82A}">
                    <a16:rowId xmlns:a16="http://schemas.microsoft.com/office/drawing/2014/main" val="3218735477"/>
                  </a:ext>
                </a:extLst>
              </a:tr>
              <a:tr h="468007">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vMerge="1">
                  <a:txBody>
                    <a:bodyPr/>
                    <a:lstStyle/>
                    <a:p>
                      <a:pPr marL="0" algn="l" defTabSz="914400" rtl="0" eaLnBrk="1" latinLnBrk="0" hangingPunct="1"/>
                      <a:endParaRPr lang="en-GB" sz="900" kern="1200">
                        <a:solidFill>
                          <a:schemeClr val="tx1"/>
                        </a:solidFill>
                        <a:highlight>
                          <a:srgbClr val="FFFF00"/>
                        </a:highlight>
                        <a:latin typeface="+mn-lt"/>
                        <a:ea typeface="+mn-ea"/>
                        <a:cs typeface="+mn-cs"/>
                      </a:endParaRPr>
                    </a:p>
                  </a:txBody>
                  <a:tcPr marL="72000" marR="72000" marT="36000" marB="36000" anchor="ctr"/>
                </a:tc>
                <a:extLst>
                  <a:ext uri="{0D108BD9-81ED-4DB2-BD59-A6C34878D82A}">
                    <a16:rowId xmlns:a16="http://schemas.microsoft.com/office/drawing/2014/main" val="3107706899"/>
                  </a:ext>
                </a:extLst>
              </a:tr>
              <a:tr h="468007">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t>17. Are there companies/associations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grpSp>
        <p:nvGrpSpPr>
          <p:cNvPr id="4" name="Group 3">
            <a:extLst>
              <a:ext uri="{FF2B5EF4-FFF2-40B4-BE49-F238E27FC236}">
                <a16:creationId xmlns:a16="http://schemas.microsoft.com/office/drawing/2014/main" id="{285A1DAF-ECFC-4063-B7AB-878D95E1D32A}"/>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8C1E86F2-3F43-4A77-8897-DCF03155CBCB}"/>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34F2298E-DEAE-454E-870F-9083E58CC25B}"/>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extLst>
      <p:ext uri="{BB962C8B-B14F-4D97-AF65-F5344CB8AC3E}">
        <p14:creationId xmlns:p14="http://schemas.microsoft.com/office/powerpoint/2010/main" val="26870461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Population</a:t>
            </a:r>
          </a:p>
        </p:txBody>
      </p:sp>
      <p:graphicFrame>
        <p:nvGraphicFramePr>
          <p:cNvPr id="6" name="Chart 5">
            <a:extLst>
              <a:ext uri="{FF2B5EF4-FFF2-40B4-BE49-F238E27FC236}">
                <a16:creationId xmlns:a16="http://schemas.microsoft.com/office/drawing/2014/main" id="{C64EE1BB-2E4C-4A97-B0EE-5812C36CB161}"/>
              </a:ext>
            </a:extLst>
          </p:cNvPr>
          <p:cNvGraphicFramePr/>
          <p:nvPr/>
        </p:nvGraphicFramePr>
        <p:xfrm>
          <a:off x="6637999" y="1006057"/>
          <a:ext cx="4907480" cy="30263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DE20676C-B0DF-4BE1-AA78-5955E94318CB}"/>
              </a:ext>
            </a:extLst>
          </p:cNvPr>
          <p:cNvSpPr txBox="1"/>
          <p:nvPr/>
        </p:nvSpPr>
        <p:spPr>
          <a:xfrm>
            <a:off x="6269555" y="1006057"/>
            <a:ext cx="1276350" cy="230832"/>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graphicFrame>
        <p:nvGraphicFramePr>
          <p:cNvPr id="10" name="Chart 9">
            <a:extLst>
              <a:ext uri="{FF2B5EF4-FFF2-40B4-BE49-F238E27FC236}">
                <a16:creationId xmlns:a16="http://schemas.microsoft.com/office/drawing/2014/main" id="{8F33775C-8DF7-407F-9F13-BE4E1D3113D3}"/>
              </a:ext>
            </a:extLst>
          </p:cNvPr>
          <p:cNvGraphicFramePr/>
          <p:nvPr/>
        </p:nvGraphicFramePr>
        <p:xfrm>
          <a:off x="708399" y="888697"/>
          <a:ext cx="4577977" cy="295721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3AD86C68-000A-4000-B35B-1DB8AE63FD0D}"/>
              </a:ext>
            </a:extLst>
          </p:cNvPr>
          <p:cNvSpPr txBox="1"/>
          <p:nvPr/>
        </p:nvSpPr>
        <p:spPr>
          <a:xfrm>
            <a:off x="569395" y="888697"/>
            <a:ext cx="871596" cy="237016"/>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sp>
        <p:nvSpPr>
          <p:cNvPr id="12" name="Content Placeholder 2">
            <a:extLst>
              <a:ext uri="{FF2B5EF4-FFF2-40B4-BE49-F238E27FC236}">
                <a16:creationId xmlns:a16="http://schemas.microsoft.com/office/drawing/2014/main" id="{C6125FB4-6AD5-4631-9277-49284E8C3B2C}"/>
              </a:ext>
            </a:extLst>
          </p:cNvPr>
          <p:cNvSpPr txBox="1">
            <a:spLocks/>
          </p:cNvSpPr>
          <p:nvPr/>
        </p:nvSpPr>
        <p:spPr>
          <a:xfrm>
            <a:off x="391449" y="3842848"/>
            <a:ext cx="5263371" cy="255903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In 2019,  the total vehicle population, or total number of registered vehicles, increased by 4.4% to reach 49.8 million vehicles in Mexico. However, in 2020, due to the COVID-19 pandemic, the number of vehicles registered only increased by 1% in Mexico.  </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Passenger vehicles is the largest segment in the automotive industry in Mexico. The total number of registered vehicles increased by 4.1% and 1.1% in 2019 and 2020, respectively.</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Commercial vehicles that include autobuses and commercial fleets, represent 22% of the vehicles registered in 2020. The total number of registered commercial vehicles declined by 3.3% in 2020.</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Two-wheelers is the fastest growing vehicle type in Mexico. It accounts for 10% of total number of vehicles registered in Mexico</a:t>
            </a:r>
            <a:r>
              <a:rPr lang="en-US" sz="900" dirty="0">
                <a:solidFill>
                  <a:srgbClr val="000000"/>
                </a:solidFill>
              </a:rPr>
              <a:t>. The number of motorcycles registered increased by 9.8% in 2020.</a:t>
            </a:r>
          </a:p>
        </p:txBody>
      </p:sp>
      <p:sp>
        <p:nvSpPr>
          <p:cNvPr id="13" name="Content Placeholder 2">
            <a:extLst>
              <a:ext uri="{FF2B5EF4-FFF2-40B4-BE49-F238E27FC236}">
                <a16:creationId xmlns:a16="http://schemas.microsoft.com/office/drawing/2014/main" id="{46442FA3-C995-4538-8DA4-FC51A18B33C7}"/>
              </a:ext>
            </a:extLst>
          </p:cNvPr>
          <p:cNvSpPr txBox="1">
            <a:spLocks/>
          </p:cNvSpPr>
          <p:nvPr/>
        </p:nvSpPr>
        <p:spPr>
          <a:xfrm>
            <a:off x="6269555" y="3886426"/>
            <a:ext cx="5263371" cy="214353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In Mexico, the average age of a car is 12 years. The country has approximately 3,000 dealerships.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In Mexico, overall vehicle sales decreased by 28.5% in 2020. The segment that decreased the most was tractors and construction vehicles, followed by buses and trucks.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From 2016 to 2020,</a:t>
            </a:r>
            <a:r>
              <a:rPr lang="en-US" sz="900" dirty="0">
                <a:solidFill>
                  <a:srgbClr val="000000"/>
                </a:solidFill>
              </a:rPr>
              <a:t> 86,639 </a:t>
            </a:r>
            <a:r>
              <a:rPr kumimoji="0" lang="en-US" sz="900" b="0" i="0" u="none" strike="noStrike" kern="1200" cap="none" spc="0" normalizeH="0" baseline="0" noProof="0" dirty="0">
                <a:ln>
                  <a:noFill/>
                </a:ln>
                <a:solidFill>
                  <a:srgbClr val="000000"/>
                </a:solidFill>
                <a:effectLst/>
                <a:uLnTx/>
                <a:uFillTx/>
                <a:ea typeface="+mn-ea"/>
                <a:cs typeface="+mn-cs"/>
              </a:rPr>
              <a:t>electric vehicles (EV) </a:t>
            </a:r>
            <a:r>
              <a:rPr lang="en-US" sz="900" dirty="0">
                <a:solidFill>
                  <a:srgbClr val="000000"/>
                </a:solidFill>
              </a:rPr>
              <a:t>are registered </a:t>
            </a:r>
            <a:r>
              <a:rPr kumimoji="0" lang="en-US" sz="900" b="0" i="0" u="none" strike="noStrike" kern="1200" cap="none" spc="0" normalizeH="0" baseline="0" noProof="0" dirty="0">
                <a:ln>
                  <a:noFill/>
                </a:ln>
                <a:solidFill>
                  <a:srgbClr val="000000"/>
                </a:solidFill>
                <a:effectLst/>
                <a:uLnTx/>
                <a:uFillTx/>
                <a:ea typeface="+mn-ea"/>
                <a:cs typeface="+mn-cs"/>
              </a:rPr>
              <a:t>in the</a:t>
            </a:r>
            <a:r>
              <a:rPr lang="en-US" sz="900" dirty="0">
                <a:solidFill>
                  <a:srgbClr val="000000"/>
                </a:solidFill>
              </a:rPr>
              <a:t> country,</a:t>
            </a:r>
            <a:r>
              <a:rPr kumimoji="0" lang="en-US" sz="900" b="0" i="0" u="none" strike="noStrike" kern="1200" cap="none" spc="0" normalizeH="0" baseline="0" noProof="0" dirty="0">
                <a:ln>
                  <a:noFill/>
                </a:ln>
                <a:solidFill>
                  <a:srgbClr val="000000"/>
                </a:solidFill>
                <a:effectLst/>
                <a:uLnTx/>
                <a:uFillTx/>
                <a:ea typeface="+mn-ea"/>
                <a:cs typeface="+mn-cs"/>
              </a:rPr>
              <a:t> with </a:t>
            </a:r>
            <a:r>
              <a:rPr lang="en-US" sz="900" dirty="0">
                <a:solidFill>
                  <a:srgbClr val="000000"/>
                </a:solidFill>
              </a:rPr>
              <a:t>around 2</a:t>
            </a:r>
            <a:r>
              <a:rPr kumimoji="0" lang="en-US" sz="900" b="0" i="0" u="none" strike="noStrike" kern="1200" cap="none" spc="0" normalizeH="0" baseline="0" noProof="0" dirty="0">
                <a:ln>
                  <a:noFill/>
                </a:ln>
                <a:solidFill>
                  <a:srgbClr val="000000"/>
                </a:solidFill>
                <a:effectLst/>
                <a:uLnTx/>
                <a:uFillTx/>
                <a:ea typeface="+mn-ea"/>
                <a:cs typeface="+mn-cs"/>
              </a:rPr>
              <a:t>% being fully electric. At least 1,000 EV charging stations are in the country. In 2020, 24,405 EVs were sold in the country.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The number of EV registered is quickly increasing, at a CAGR of 80% from 2016 to 2020. And it is expected to that EV would be 15% of the total car population by 2030.</a:t>
            </a:r>
            <a:endParaRPr kumimoji="0" lang="en-US" sz="900" b="0" i="0" u="none" strike="noStrike" kern="1200" cap="none" spc="0" normalizeH="0" baseline="0" noProof="0" dirty="0">
              <a:ln>
                <a:noFill/>
              </a:ln>
              <a:solidFill>
                <a:srgbClr val="000000"/>
              </a:solidFill>
              <a:effectLst/>
              <a:uLnTx/>
              <a:uFillTx/>
              <a:ea typeface="+mn-ea"/>
              <a:cs typeface="+mn-cs"/>
            </a:endParaRPr>
          </a:p>
        </p:txBody>
      </p:sp>
      <p:grpSp>
        <p:nvGrpSpPr>
          <p:cNvPr id="9" name="Group 8">
            <a:extLst>
              <a:ext uri="{FF2B5EF4-FFF2-40B4-BE49-F238E27FC236}">
                <a16:creationId xmlns:a16="http://schemas.microsoft.com/office/drawing/2014/main" id="{D032C542-F2FD-4CA8-9CCC-4071270BB313}"/>
              </a:ext>
            </a:extLst>
          </p:cNvPr>
          <p:cNvGrpSpPr/>
          <p:nvPr/>
        </p:nvGrpSpPr>
        <p:grpSpPr>
          <a:xfrm>
            <a:off x="10463043" y="6155661"/>
            <a:ext cx="1090782" cy="246221"/>
            <a:chOff x="10831993" y="6206610"/>
            <a:chExt cx="1090782" cy="246221"/>
          </a:xfrm>
        </p:grpSpPr>
        <p:sp>
          <p:nvSpPr>
            <p:cNvPr id="14" name="Freeform: Shape 13">
              <a:extLst>
                <a:ext uri="{FF2B5EF4-FFF2-40B4-BE49-F238E27FC236}">
                  <a16:creationId xmlns:a16="http://schemas.microsoft.com/office/drawing/2014/main" id="{1B947ED2-CDE7-480D-9967-9BEF7AE5463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Rectangle 14">
              <a:extLst>
                <a:ext uri="{FF2B5EF4-FFF2-40B4-BE49-F238E27FC236}">
                  <a16:creationId xmlns:a16="http://schemas.microsoft.com/office/drawing/2014/main" id="{C43C2D86-5E25-4CC5-B8F5-D409957C609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23349354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Population </a:t>
            </a:r>
          </a:p>
        </p:txBody>
      </p:sp>
      <p:sp>
        <p:nvSpPr>
          <p:cNvPr id="10" name="Content Placeholder 2">
            <a:extLst>
              <a:ext uri="{FF2B5EF4-FFF2-40B4-BE49-F238E27FC236}">
                <a16:creationId xmlns:a16="http://schemas.microsoft.com/office/drawing/2014/main" id="{DE27581E-E77B-4223-A96F-9DDAD19AD523}"/>
              </a:ext>
            </a:extLst>
          </p:cNvPr>
          <p:cNvSpPr txBox="1">
            <a:spLocks/>
          </p:cNvSpPr>
          <p:nvPr/>
        </p:nvSpPr>
        <p:spPr>
          <a:xfrm>
            <a:off x="569395" y="1110737"/>
            <a:ext cx="4888430" cy="463652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Mexico is the sixth-largest global vehicle manufacturer, producing approximately 3.2 million units in 2020. 89% of vehicles produced in Mexico are exported. The US, accounting for 80% of total vehicles produced in Mexico, is the biggest export market for the Mexican automotive industry.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lang="en-US" sz="900" dirty="0">
              <a:solidFill>
                <a:srgbClr val="000000"/>
              </a:solidFill>
              <a:latin typeface="Lucida San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Audi, Baic Group, BMW, Stellantis (made up of FCA and PSA Group), Ford, General Motors, Honda, Kia, Mazda, Nissan, Toyota, and Volkswagen are the key automotive companies established in Mexico.</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Largest producers of heavy-duty vehicles include Cummins, Detroit Diesel Allison, Freightliner–Daimler, Kenworth Mexicana, Mack Trucks de México, International-Navistar, Dina Camiones, Scania, Volvo Group VW, Man Truck &amp; Bus, Mercedes-Benz, Hino Motors, and Isuzu Motors in Mexico.</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Automotive manufacturers are concentrated in the northern region of the country, in states like Baja California, Sonora, Chihuahua, Coahuila, Nuevo León, and San Luis Potosí. The industry also has strong</a:t>
            </a:r>
            <a:r>
              <a:rPr lang="en-US" sz="900" dirty="0">
                <a:solidFill>
                  <a:srgbClr val="000000"/>
                </a:solidFill>
                <a:latin typeface="Lucida Sans" panose="020B0602030504020204" pitchFamily="34" charset="0"/>
              </a:rPr>
              <a:t> base </a:t>
            </a:r>
            <a:r>
              <a:rPr lang="en-US" sz="900" dirty="0" err="1">
                <a:solidFill>
                  <a:srgbClr val="000000"/>
                </a:solidFill>
                <a:latin typeface="Lucida Sans" panose="020B0602030504020204" pitchFamily="34" charset="0"/>
              </a:rPr>
              <a:t>i</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n the central region including areas like Guanajuato, Aguascalientes, Jalisco, Estado de Mexico, Hidalgo, Morelos, Puebla, and Veracruz.</a:t>
            </a:r>
          </a:p>
          <a:p>
            <a:pPr>
              <a:lnSpc>
                <a:spcPct val="150000"/>
              </a:lnSpc>
              <a:spcBef>
                <a:spcPts val="0"/>
              </a:spcBef>
              <a:buClr>
                <a:srgbClr val="27638E"/>
              </a:buClr>
              <a:buSzPct val="110000"/>
              <a:buFont typeface="Wingdings" panose="05000000000000000000" pitchFamily="2" charset="2"/>
              <a:buChar char="l"/>
              <a:defRPr/>
            </a:pPr>
            <a:endParaRPr lang="en-US" sz="900" dirty="0">
              <a:solidFill>
                <a:srgbClr val="000000"/>
              </a:solidFill>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vehicles production decreased by 20.8% in 2020 due to COVID-19 pandemic. And it is expected to shrink by 7.2% in 2021 due to chip's shortages. </a:t>
            </a:r>
          </a:p>
        </p:txBody>
      </p:sp>
      <p:graphicFrame>
        <p:nvGraphicFramePr>
          <p:cNvPr id="9" name="Chart 8">
            <a:extLst>
              <a:ext uri="{FF2B5EF4-FFF2-40B4-BE49-F238E27FC236}">
                <a16:creationId xmlns:a16="http://schemas.microsoft.com/office/drawing/2014/main" id="{60AE32AD-2A33-4B9F-BB34-CE8A90A14CC7}"/>
              </a:ext>
            </a:extLst>
          </p:cNvPr>
          <p:cNvGraphicFramePr/>
          <p:nvPr/>
        </p:nvGraphicFramePr>
        <p:xfrm>
          <a:off x="5893865" y="1123253"/>
          <a:ext cx="5667377" cy="302630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28FAECBA-99F7-4906-A21F-D826B172FA31}"/>
              </a:ext>
            </a:extLst>
          </p:cNvPr>
          <p:cNvSpPr txBox="1"/>
          <p:nvPr/>
        </p:nvSpPr>
        <p:spPr>
          <a:xfrm>
            <a:off x="5417620" y="1110737"/>
            <a:ext cx="1276350" cy="246221"/>
          </a:xfrm>
          <a:prstGeom prst="rect">
            <a:avLst/>
          </a:prstGeom>
          <a:noFill/>
        </p:spPr>
        <p:txBody>
          <a:bodyPr wrap="square" rtlCol="0">
            <a:spAutoFit/>
          </a:bodyPr>
          <a:lstStyle/>
          <a:p>
            <a:pPr algn="l"/>
            <a:r>
              <a:rPr lang="en-US" sz="1000" dirty="0">
                <a:latin typeface="+mj-lt"/>
              </a:rPr>
              <a:t>Thousand units</a:t>
            </a:r>
            <a:endParaRPr lang="en-IN" sz="1000" dirty="0">
              <a:latin typeface="+mj-lt"/>
            </a:endParaRPr>
          </a:p>
        </p:txBody>
      </p:sp>
      <p:sp>
        <p:nvSpPr>
          <p:cNvPr id="14" name="Content Placeholder 2">
            <a:extLst>
              <a:ext uri="{FF2B5EF4-FFF2-40B4-BE49-F238E27FC236}">
                <a16:creationId xmlns:a16="http://schemas.microsoft.com/office/drawing/2014/main" id="{17C4BEC2-A9E0-4D2D-B0FF-82616BEA73AC}"/>
              </a:ext>
            </a:extLst>
          </p:cNvPr>
          <p:cNvSpPr txBox="1">
            <a:spLocks/>
          </p:cNvSpPr>
          <p:nvPr/>
        </p:nvSpPr>
        <p:spPr>
          <a:xfrm>
            <a:off x="6074842" y="4235282"/>
            <a:ext cx="5486400" cy="193578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panose="020B0602030504020204" pitchFamily="34" charset="0"/>
              </a:rPr>
              <a:t>Electric vehicles are also expected to be produced in the near future in Mexico.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Electric vehicles manufacturers are attracted to Mexico due to low wages, existing infrastructure, dense supply network, strategic location, educational system allowing supply of qualified technical workers. </a:t>
            </a:r>
            <a:r>
              <a:rPr lang="en-US" sz="900" dirty="0">
                <a:solidFill>
                  <a:srgbClr val="000000"/>
                </a:solidFill>
                <a:latin typeface="Lucida Sans" panose="020B0602030504020204" pitchFamily="34" charset="0"/>
              </a:rPr>
              <a:t>General Motors has already announced the investment of USD 1 billion for a plant expected to be commissioned by 2023.</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However, there will be a need of strong investment to modernize the infrastructure. Additionally, the final decision will also be influenced by politics regarding battery mineral compounds such as lithium.</a:t>
            </a:r>
          </a:p>
        </p:txBody>
      </p:sp>
    </p:spTree>
    <p:custDataLst>
      <p:tags r:id="rId1"/>
    </p:custDataLst>
    <p:extLst>
      <p:ext uri="{BB962C8B-B14F-4D97-AF65-F5344CB8AC3E}">
        <p14:creationId xmlns:p14="http://schemas.microsoft.com/office/powerpoint/2010/main" val="27104391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a:t>
            </a:r>
          </a:p>
        </p:txBody>
      </p:sp>
      <p:graphicFrame>
        <p:nvGraphicFramePr>
          <p:cNvPr id="6" name="Chart 5">
            <a:extLst>
              <a:ext uri="{FF2B5EF4-FFF2-40B4-BE49-F238E27FC236}">
                <a16:creationId xmlns:a16="http://schemas.microsoft.com/office/drawing/2014/main" id="{D486B27F-F0EA-4A9A-903E-0E826AA90848}"/>
              </a:ext>
            </a:extLst>
          </p:cNvPr>
          <p:cNvGraphicFramePr/>
          <p:nvPr/>
        </p:nvGraphicFramePr>
        <p:xfrm>
          <a:off x="6724648" y="804450"/>
          <a:ext cx="4712772" cy="31284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714197" y="3851509"/>
            <a:ext cx="3162300" cy="246221"/>
          </a:xfrm>
          <a:prstGeom prst="rect">
            <a:avLst/>
          </a:prstGeom>
          <a:noFill/>
        </p:spPr>
        <p:txBody>
          <a:bodyPr wrap="square" rtlCol="0">
            <a:spAutoFit/>
          </a:bodyPr>
          <a:lstStyle/>
          <a:p>
            <a:pPr algn="ctr"/>
            <a:r>
              <a:rPr lang="en-US" sz="1000" b="1" dirty="0">
                <a:latin typeface="+mj-lt"/>
              </a:rPr>
              <a:t>Total: 640.0 Kilotonnes</a:t>
            </a:r>
          </a:p>
        </p:txBody>
      </p:sp>
      <p:graphicFrame>
        <p:nvGraphicFramePr>
          <p:cNvPr id="10" name="Chart 9">
            <a:extLst>
              <a:ext uri="{FF2B5EF4-FFF2-40B4-BE49-F238E27FC236}">
                <a16:creationId xmlns:a16="http://schemas.microsoft.com/office/drawing/2014/main" id="{CD06E461-53F8-4720-AAEA-DF09ADD7440C}"/>
              </a:ext>
            </a:extLst>
          </p:cNvPr>
          <p:cNvGraphicFramePr/>
          <p:nvPr>
            <p:extLst>
              <p:ext uri="{D42A27DB-BD31-4B8C-83A1-F6EECF244321}">
                <p14:modId xmlns:p14="http://schemas.microsoft.com/office/powerpoint/2010/main" val="3752630671"/>
              </p:ext>
            </p:extLst>
          </p:nvPr>
        </p:nvGraphicFramePr>
        <p:xfrm>
          <a:off x="531295" y="884454"/>
          <a:ext cx="6621980" cy="344733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569395" y="894510"/>
            <a:ext cx="485775" cy="246221"/>
          </a:xfrm>
          <a:prstGeom prst="rect">
            <a:avLst/>
          </a:prstGeom>
          <a:noFill/>
        </p:spPr>
        <p:txBody>
          <a:bodyPr wrap="square" rtlCol="0">
            <a:spAutoFit/>
          </a:bodyPr>
          <a:lstStyle/>
          <a:p>
            <a:pPr algn="l"/>
            <a:r>
              <a:rPr lang="en-US" sz="1000" dirty="0">
                <a:latin typeface="+mj-lt"/>
              </a:rPr>
              <a:t>KT</a:t>
            </a:r>
            <a:endParaRPr lang="en-IN" sz="10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46635" y="4301133"/>
            <a:ext cx="11098730" cy="193578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2020, the overall lubricant demand in Mexico was estimated at 640.0 kilotonnes. The lubricant demand </a:t>
            </a:r>
            <a:r>
              <a:rPr lang="en-US" sz="900" dirty="0">
                <a:solidFill>
                  <a:srgbClr val="000000"/>
                </a:solidFill>
                <a:latin typeface="Lucida Sans"/>
              </a:rPr>
              <a:t>declined by around 24% in 2020. In 2019, the</a:t>
            </a:r>
            <a:r>
              <a:rPr kumimoji="0" lang="en-US" sz="900" b="0" i="0" u="none" strike="noStrike" kern="1200" cap="none" spc="0" normalizeH="0" baseline="0" noProof="0" dirty="0">
                <a:ln>
                  <a:noFill/>
                </a:ln>
                <a:solidFill>
                  <a:srgbClr val="000000"/>
                </a:solidFill>
                <a:effectLst/>
                <a:uLnTx/>
                <a:uFillTx/>
                <a:latin typeface="Lucida Sans"/>
                <a:ea typeface="+mn-ea"/>
                <a:cs typeface="+mn-cs"/>
              </a:rPr>
              <a:t> finished lubricants demand increased by 2.3%.</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2020, the decline in finished lubricants demand was due to COVID-19 pandemic. The lubricant demand declined in all the three segments – commercial, consumer, and industrial – by around 24% in each segment.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 consumer segment was affected the most, due to low mobility and social distancing restrictions. In the largest cities, the work from home policy was applied for most of 2020 and continued in the first half of 2021. This reduced the traffic up to 60% in some cities leading to sharp decline in lubricant demand in the consumer segment.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Industrial activity was restricted to </a:t>
            </a:r>
            <a:r>
              <a:rPr lang="en-US" sz="900" dirty="0">
                <a:solidFill>
                  <a:srgbClr val="000000"/>
                </a:solidFill>
                <a:latin typeface="Lucida Sans"/>
              </a:rPr>
              <a:t>essential activities, during April and May 2020, leading to decline in the lubricant demand in the industrial segment. As the COVID-19 situation improved, the economy was opened; however, the recovery was slow due to which the lubricant demand could not recover fully.</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Another aftermath of the COVID-19 crisis was the global chain supply disruptions that adversely impacted the lubricant demand in the </a:t>
            </a:r>
            <a:r>
              <a:rPr kumimoji="0" lang="en-US" sz="900" b="0" i="0" u="none" strike="noStrike" kern="1200" cap="none" spc="0" normalizeH="0" baseline="0" noProof="0" dirty="0">
                <a:ln>
                  <a:noFill/>
                </a:ln>
                <a:solidFill>
                  <a:srgbClr val="000000"/>
                </a:solidFill>
                <a:effectLst/>
                <a:uLnTx/>
                <a:uFillTx/>
                <a:latin typeface="Lucida Sans"/>
                <a:ea typeface="+mn-ea"/>
                <a:cs typeface="+mn-cs"/>
              </a:rPr>
              <a:t>commercial segment.</a:t>
            </a:r>
            <a:endParaRPr kumimoji="0" lang="en-IN" sz="900" b="0" i="0" u="none" strike="noStrike" kern="1200" cap="none" spc="0" normalizeH="0" baseline="0" noProof="0" dirty="0">
              <a:ln>
                <a:noFill/>
              </a:ln>
              <a:solidFill>
                <a:srgbClr val="000000"/>
              </a:solidFill>
              <a:effectLst/>
              <a:uLnTx/>
              <a:uFillTx/>
              <a:latin typeface="Lucida Sans"/>
              <a:ea typeface="+mn-ea"/>
              <a:cs typeface="+mn-cs"/>
            </a:endParaRPr>
          </a:p>
        </p:txBody>
      </p:sp>
    </p:spTree>
    <p:custDataLst>
      <p:tags r:id="rId1"/>
    </p:custDataLst>
    <p:extLst>
      <p:ext uri="{BB962C8B-B14F-4D97-AF65-F5344CB8AC3E}">
        <p14:creationId xmlns:p14="http://schemas.microsoft.com/office/powerpoint/2010/main" val="11415543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6678-AEE2-4627-9BE6-BDD182CD888A}"/>
              </a:ext>
            </a:extLst>
          </p:cNvPr>
          <p:cNvSpPr>
            <a:spLocks noGrp="1"/>
          </p:cNvSpPr>
          <p:nvPr>
            <p:ph type="title"/>
          </p:nvPr>
        </p:nvSpPr>
        <p:spPr/>
        <p:txBody>
          <a:bodyPr/>
          <a:lstStyle/>
          <a:p>
            <a:r>
              <a:rPr lang="en-US" dirty="0"/>
              <a:t>Finished Lubricant Market and Lubricant Blenders</a:t>
            </a:r>
          </a:p>
        </p:txBody>
      </p:sp>
      <p:sp>
        <p:nvSpPr>
          <p:cNvPr id="3" name="Content Placeholder 2">
            <a:extLst>
              <a:ext uri="{FF2B5EF4-FFF2-40B4-BE49-F238E27FC236}">
                <a16:creationId xmlns:a16="http://schemas.microsoft.com/office/drawing/2014/main" id="{1CCD1AF6-FFCC-4AAB-8ABA-96F40AA55862}"/>
              </a:ext>
            </a:extLst>
          </p:cNvPr>
          <p:cNvSpPr txBox="1">
            <a:spLocks/>
          </p:cNvSpPr>
          <p:nvPr/>
        </p:nvSpPr>
        <p:spPr>
          <a:xfrm>
            <a:off x="519106" y="1006324"/>
            <a:ext cx="10448924" cy="172803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In Mexico, lubricants that are used are not of the latest specifications. Monogrades still have a significant share in the overall lubricant demand in the country. Furthermore, the newest PCMO and HDMO specifications are not widely used in the country, as a considerable part of the vehicle parc consists of old vehicles with average age of 12 years. As sales of new vehicle has slow growth in Mexico, demand of new engine oil standards progresses at moderate pace on the country.</a:t>
            </a:r>
            <a:r>
              <a:rPr kumimoji="0" lang="en-US" sz="900" b="0" i="0" u="none" strike="noStrike" kern="1200" cap="none" spc="0" normalizeH="0" baseline="0" noProof="0" dirty="0">
                <a:ln>
                  <a:noFill/>
                </a:ln>
                <a:solidFill>
                  <a:srgbClr val="000000"/>
                </a:solidFill>
                <a:effectLst/>
                <a:uLnTx/>
                <a:uFillTx/>
                <a:ea typeface="+mn-ea"/>
                <a:cs typeface="+mn-cs"/>
              </a:rPr>
              <a:t>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Finished lubricants market is </a:t>
            </a:r>
            <a:r>
              <a:rPr kumimoji="0" lang="en-US" sz="900" b="0" i="0" u="none" strike="noStrike" kern="1200" cap="none" spc="0" normalizeH="0" baseline="0" noProof="0" dirty="0">
                <a:ln>
                  <a:noFill/>
                </a:ln>
                <a:solidFill>
                  <a:srgbClr val="000000"/>
                </a:solidFill>
                <a:effectLst/>
                <a:uLnTx/>
                <a:uFillTx/>
                <a:ea typeface="+mn-ea"/>
                <a:cs typeface="+mn-cs"/>
              </a:rPr>
              <a:t>led by two international suppliers, ExxonMobil and Shell. </a:t>
            </a:r>
            <a:r>
              <a:rPr lang="en-US" sz="900" dirty="0">
                <a:solidFill>
                  <a:srgbClr val="000000"/>
                </a:solidFill>
              </a:rPr>
              <a:t>Nevertheless, the </a:t>
            </a:r>
            <a:r>
              <a:rPr kumimoji="0" lang="en-US" sz="900" b="0" i="0" u="none" strike="noStrike" kern="1200" cap="none" spc="0" normalizeH="0" baseline="0" noProof="0" dirty="0">
                <a:ln>
                  <a:noFill/>
                </a:ln>
                <a:solidFill>
                  <a:srgbClr val="000000"/>
                </a:solidFill>
                <a:effectLst/>
                <a:uLnTx/>
                <a:uFillTx/>
                <a:ea typeface="+mn-ea"/>
                <a:cs typeface="+mn-cs"/>
              </a:rPr>
              <a:t>Mexican firms: MexLub, Roshfrans, Raloy, Bardahl, and Lubral, together, also have 32% </a:t>
            </a:r>
            <a:r>
              <a:rPr lang="en-US" sz="900" dirty="0">
                <a:solidFill>
                  <a:srgbClr val="000000"/>
                </a:solidFill>
              </a:rPr>
              <a:t>share in the lubricant market in Mexico</a:t>
            </a:r>
            <a:r>
              <a:rPr kumimoji="0" lang="en-US" sz="900" b="0" i="0" u="none" strike="noStrike" kern="1200" cap="none" spc="0" normalizeH="0" baseline="0" noProof="0" dirty="0">
                <a:ln>
                  <a:noFill/>
                </a:ln>
                <a:solidFill>
                  <a:srgbClr val="000000"/>
                </a:solidFill>
                <a:effectLst/>
                <a:uLnTx/>
                <a:uFillTx/>
                <a:ea typeface="+mn-ea"/>
                <a:cs typeface="+mn-cs"/>
              </a:rPr>
              <a:t>. ExxonMobil is the largest seller, with a total estimated market share of 20%. It is strongest in the industrial segment and has 26% market share in this segment. On the other hand, Shell, that has 16% share in the lubricants market in Mexico,</a:t>
            </a:r>
            <a:r>
              <a:rPr lang="en-US" sz="900" dirty="0">
                <a:solidFill>
                  <a:srgbClr val="000000"/>
                </a:solidFill>
              </a:rPr>
              <a:t> is strongest in the </a:t>
            </a:r>
            <a:r>
              <a:rPr kumimoji="0" lang="en-US" sz="900" b="0" i="0" u="none" strike="noStrike" kern="1200" cap="none" spc="0" normalizeH="0" baseline="0" noProof="0" dirty="0">
                <a:ln>
                  <a:noFill/>
                </a:ln>
                <a:solidFill>
                  <a:srgbClr val="000000"/>
                </a:solidFill>
                <a:effectLst/>
                <a:uLnTx/>
                <a:uFillTx/>
                <a:ea typeface="+mn-ea"/>
                <a:cs typeface="+mn-cs"/>
              </a:rPr>
              <a:t>consumer segment and has 20% share in the segment. </a:t>
            </a:r>
          </a:p>
        </p:txBody>
      </p:sp>
    </p:spTree>
    <p:extLst>
      <p:ext uri="{BB962C8B-B14F-4D97-AF65-F5344CB8AC3E}">
        <p14:creationId xmlns:p14="http://schemas.microsoft.com/office/powerpoint/2010/main" val="8024513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extLst>
              <p:ext uri="{D42A27DB-BD31-4B8C-83A1-F6EECF244321}">
                <p14:modId xmlns:p14="http://schemas.microsoft.com/office/powerpoint/2010/main" val="1798373181"/>
              </p:ext>
            </p:extLst>
          </p:nvPr>
        </p:nvGraphicFramePr>
        <p:xfrm>
          <a:off x="726557" y="905256"/>
          <a:ext cx="10658475" cy="5047488"/>
        </p:xfrm>
        <a:graphic>
          <a:graphicData uri="http://schemas.openxmlformats.org/drawingml/2006/table">
            <a:tbl>
              <a:tblPr firstRow="1">
                <a:tableStyleId>{5C22544A-7EE6-4342-B048-85BDC9FD1C3A}</a:tableStyleId>
              </a:tblPr>
              <a:tblGrid>
                <a:gridCol w="5759968">
                  <a:extLst>
                    <a:ext uri="{9D8B030D-6E8A-4147-A177-3AD203B41FA5}">
                      <a16:colId xmlns:a16="http://schemas.microsoft.com/office/drawing/2014/main" val="3179253707"/>
                    </a:ext>
                  </a:extLst>
                </a:gridCol>
                <a:gridCol w="4898507">
                  <a:extLst>
                    <a:ext uri="{9D8B030D-6E8A-4147-A177-3AD203B41FA5}">
                      <a16:colId xmlns:a16="http://schemas.microsoft.com/office/drawing/2014/main" val="2331960324"/>
                    </a:ext>
                  </a:extLst>
                </a:gridCol>
              </a:tblGrid>
              <a:tr h="292608">
                <a:tc gridSpan="2">
                  <a:txBody>
                    <a:bodyPr/>
                    <a:lstStyle/>
                    <a:p>
                      <a:r>
                        <a:rPr lang="en-US" sz="900" dirty="0"/>
                        <a:t>SUMMARY OF REGULATIONS</a:t>
                      </a:r>
                      <a:endParaRPr lang="en-US" sz="900" dirty="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65760">
                <a:tc>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365760">
                <a:tc>
                  <a:txBody>
                    <a:bodyPr/>
                    <a:lstStyle/>
                    <a:p>
                      <a:pPr marL="0" indent="0" algn="l" fontAlgn="ctr"/>
                      <a:r>
                        <a:rPr lang="en-US" sz="900" u="none" strike="noStrike" dirty="0">
                          <a:effectLst/>
                        </a:rPr>
                        <a:t>1.</a:t>
                      </a:r>
                      <a:r>
                        <a:rPr lang="en-US" sz="900" u="none" strike="noStrike" baseline="0" dirty="0">
                          <a:effectLst/>
                        </a:rPr>
                        <a:t> </a:t>
                      </a:r>
                      <a:r>
                        <a:rPr lang="en-US" sz="900" u="none" strike="noStrike" dirty="0">
                          <a:effectLst/>
                        </a:rPr>
                        <a:t>Do regulations exist specifically for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 However, the General Law for Prevention and Management of Waste (LGPGIR) defines hazardous waste, that includes used oils. </a:t>
                      </a:r>
                      <a:endParaRPr lang="en-US" sz="900" dirty="0">
                        <a:solidFill>
                          <a:schemeClr val="tx1"/>
                        </a:solidFill>
                        <a:latin typeface="+mn-lt"/>
                      </a:endParaRPr>
                    </a:p>
                  </a:txBody>
                  <a:tcPr marL="45720" marR="45720" anchor="ctr"/>
                </a:tc>
                <a:extLst>
                  <a:ext uri="{0D108BD9-81ED-4DB2-BD59-A6C34878D82A}">
                    <a16:rowId xmlns:a16="http://schemas.microsoft.com/office/drawing/2014/main" val="1557228252"/>
                  </a:ext>
                </a:extLst>
              </a:tr>
              <a:tr h="365760">
                <a:tc>
                  <a:txBody>
                    <a:bodyPr/>
                    <a:lstStyle/>
                    <a:p>
                      <a:pPr algn="l" fontAlgn="ctr"/>
                      <a:r>
                        <a:rPr lang="en-US" sz="900" u="none" strike="noStrike" dirty="0">
                          <a:effectLst/>
                        </a:rPr>
                        <a:t>2.</a:t>
                      </a:r>
                      <a:r>
                        <a:rPr lang="en-US" sz="900" u="none" strike="noStrike" baseline="0" dirty="0">
                          <a:effectLst/>
                        </a:rPr>
                        <a:t> H</a:t>
                      </a:r>
                      <a:r>
                        <a:rPr lang="en-US" sz="900" u="none" strike="noStrike" dirty="0">
                          <a:effectLst/>
                        </a:rPr>
                        <a:t>ow is used oil classified i.e., hazardous waste, special waste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Hazardous waste</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365760">
                <a:tc>
                  <a:txBody>
                    <a:bodyPr/>
                    <a:lstStyle/>
                    <a:p>
                      <a:pPr algn="l" fontAlgn="ctr"/>
                      <a:r>
                        <a:rPr lang="en-US" sz="900" u="none" strike="noStrike" dirty="0">
                          <a:effectLst/>
                        </a:rPr>
                        <a:t>3. Are there any requirements on who can collect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2965892685"/>
                  </a:ext>
                </a:extLst>
              </a:tr>
              <a:tr h="365760">
                <a:tc>
                  <a:txBody>
                    <a:bodyPr/>
                    <a:lstStyle/>
                    <a:p>
                      <a:pPr algn="l" fontAlgn="ctr"/>
                      <a:r>
                        <a:rPr lang="en-US" sz="900" u="none" strike="noStrike" dirty="0">
                          <a:effectLst/>
                        </a:rPr>
                        <a:t>4. Does country</a:t>
                      </a:r>
                      <a:r>
                        <a:rPr lang="en-US" sz="900" u="none" strike="noStrike" baseline="0" dirty="0">
                          <a:effectLst/>
                        </a:rPr>
                        <a:t> </a:t>
                      </a:r>
                      <a:r>
                        <a:rPr lang="en-US" sz="900" u="none" strike="noStrike" dirty="0">
                          <a:effectLst/>
                        </a:rPr>
                        <a:t>have an association(s) managing the collection and disposal of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115455050"/>
                  </a:ext>
                </a:extLst>
              </a:tr>
              <a:tr h="365760">
                <a:tc>
                  <a:txBody>
                    <a:bodyPr/>
                    <a:lstStyle/>
                    <a:p>
                      <a:pPr algn="l" fontAlgn="ctr"/>
                      <a:r>
                        <a:rPr lang="en-US" sz="900" u="none" strike="noStrike" dirty="0">
                          <a:effectLst/>
                        </a:rPr>
                        <a:t>5. Is a levy charged on sales of lubricants to support used oil collection associations?</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880495867"/>
                  </a:ext>
                </a:extLst>
              </a:tr>
              <a:tr h="365760">
                <a:tc>
                  <a:txBody>
                    <a:bodyPr/>
                    <a:lstStyle/>
                    <a:p>
                      <a:pPr algn="l" fontAlgn="ctr"/>
                      <a:r>
                        <a:rPr lang="en-US" sz="900" u="none" strike="noStrike" dirty="0">
                          <a:effectLst/>
                        </a:rPr>
                        <a:t>6. Are there any requirements for how used oil generators manage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1759476409"/>
                  </a:ext>
                </a:extLst>
              </a:tr>
              <a:tr h="365760">
                <a:tc>
                  <a:txBody>
                    <a:bodyPr/>
                    <a:lstStyle/>
                    <a:p>
                      <a:pPr algn="l" fontAlgn="ctr"/>
                      <a:r>
                        <a:rPr lang="en-US" sz="900" u="none" strike="noStrike" dirty="0">
                          <a:effectLst/>
                        </a:rPr>
                        <a:t>7. Are there requirements for oil manufacturers, marketers or retailers to take back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816860988"/>
                  </a:ext>
                </a:extLst>
              </a:tr>
              <a:tr h="365760">
                <a:tc>
                  <a:txBody>
                    <a:bodyPr/>
                    <a:lstStyle/>
                    <a:p>
                      <a:pPr algn="l" fontAlgn="ctr"/>
                      <a:r>
                        <a:rPr lang="en-US" sz="900" u="none" strike="noStrike" dirty="0">
                          <a:effectLst/>
                        </a:rPr>
                        <a:t>8. Do any requirements/legislation exist around different types of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237072835"/>
                  </a:ext>
                </a:extLst>
              </a:tr>
              <a:tr h="365760">
                <a:tc>
                  <a:txBody>
                    <a:bodyPr/>
                    <a:lstStyle/>
                    <a:p>
                      <a:pPr algn="l" fontAlgn="ctr"/>
                      <a:r>
                        <a:rPr lang="en-US" sz="900" u="none" strike="noStrike" dirty="0">
                          <a:effectLst/>
                        </a:rPr>
                        <a:t>9. Does the country have requirements or regulations regarding the export or import of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4056522245"/>
                  </a:ext>
                </a:extLst>
              </a:tr>
              <a:tr h="365760">
                <a:tc>
                  <a:txBody>
                    <a:bodyPr/>
                    <a:lstStyle/>
                    <a:p>
                      <a:pPr algn="l" fontAlgn="ctr"/>
                      <a:r>
                        <a:rPr lang="en-US" sz="900" u="none" strike="noStrike" dirty="0">
                          <a:effectLst/>
                        </a:rPr>
                        <a:t>10. Does the country have any legislation that requires used oil to be re-refined?</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1750050038"/>
                  </a:ext>
                </a:extLst>
              </a:tr>
              <a:tr h="365760">
                <a:tc>
                  <a:txBody>
                    <a:bodyPr/>
                    <a:lstStyle/>
                    <a:p>
                      <a:pPr algn="l" fontAlgn="ctr"/>
                      <a:r>
                        <a:rPr lang="en-US" sz="900" u="none" strike="noStrike" dirty="0">
                          <a:effectLst/>
                        </a:rPr>
                        <a:t>11. Does the country have legislation that requires lubricating oil to contain a percentage of re-refined basestock?</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75479728"/>
                  </a:ext>
                </a:extLst>
              </a:tr>
              <a:tr h="36576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12. Does the country allow used oil to be burned as a fuel (cement kilns, industrial boilers or furnaces, power plants,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D032C542-F2FD-4CA8-9CCC-4071270BB313}"/>
              </a:ext>
            </a:extLst>
          </p:cNvPr>
          <p:cNvGrpSpPr/>
          <p:nvPr/>
        </p:nvGrpSpPr>
        <p:grpSpPr>
          <a:xfrm>
            <a:off x="10294250" y="6171487"/>
            <a:ext cx="1090782" cy="246221"/>
            <a:chOff x="10831993" y="6206610"/>
            <a:chExt cx="1090782" cy="246221"/>
          </a:xfrm>
        </p:grpSpPr>
        <p:sp>
          <p:nvSpPr>
            <p:cNvPr id="5" name="Freeform: Shape 4">
              <a:extLst>
                <a:ext uri="{FF2B5EF4-FFF2-40B4-BE49-F238E27FC236}">
                  <a16:creationId xmlns:a16="http://schemas.microsoft.com/office/drawing/2014/main" id="{1B947ED2-CDE7-480D-9967-9BEF7AE5463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C43C2D86-5E25-4CC5-B8F5-D409957C609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26773693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Regulations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extLst>
              <p:ext uri="{D42A27DB-BD31-4B8C-83A1-F6EECF244321}">
                <p14:modId xmlns:p14="http://schemas.microsoft.com/office/powerpoint/2010/main" val="3515758314"/>
              </p:ext>
            </p:extLst>
          </p:nvPr>
        </p:nvGraphicFramePr>
        <p:xfrm>
          <a:off x="766762" y="1057182"/>
          <a:ext cx="10658476" cy="3375411"/>
        </p:xfrm>
        <a:graphic>
          <a:graphicData uri="http://schemas.openxmlformats.org/drawingml/2006/table">
            <a:tbl>
              <a:tblPr firstRow="1">
                <a:tableStyleId>{5C22544A-7EE6-4342-B048-85BDC9FD1C3A}</a:tableStyleId>
              </a:tblPr>
              <a:tblGrid>
                <a:gridCol w="2664619">
                  <a:extLst>
                    <a:ext uri="{9D8B030D-6E8A-4147-A177-3AD203B41FA5}">
                      <a16:colId xmlns:a16="http://schemas.microsoft.com/office/drawing/2014/main" val="3179253707"/>
                    </a:ext>
                  </a:extLst>
                </a:gridCol>
                <a:gridCol w="2664619">
                  <a:extLst>
                    <a:ext uri="{9D8B030D-6E8A-4147-A177-3AD203B41FA5}">
                      <a16:colId xmlns:a16="http://schemas.microsoft.com/office/drawing/2014/main" val="1357552302"/>
                    </a:ext>
                  </a:extLst>
                </a:gridCol>
                <a:gridCol w="5329238">
                  <a:extLst>
                    <a:ext uri="{9D8B030D-6E8A-4147-A177-3AD203B41FA5}">
                      <a16:colId xmlns:a16="http://schemas.microsoft.com/office/drawing/2014/main" val="2331960324"/>
                    </a:ext>
                  </a:extLst>
                </a:gridCol>
              </a:tblGrid>
              <a:tr h="304893">
                <a:tc gridSpan="2">
                  <a:txBody>
                    <a:bodyPr/>
                    <a:lstStyle/>
                    <a:p>
                      <a:r>
                        <a:rPr lang="en-US" sz="900" dirty="0"/>
                        <a:t>SUMMARY OF REGULATIONS</a:t>
                      </a:r>
                      <a:endParaRPr lang="en-US" sz="900" dirty="0">
                        <a:latin typeface="+mn-lt"/>
                      </a:endParaRPr>
                    </a:p>
                  </a:txBody>
                  <a:tcPr marL="45720" marR="45720" anchor="ctr"/>
                </a:tc>
                <a:tc hMerge="1">
                  <a:txBody>
                    <a:bodyPr/>
                    <a:lstStyle/>
                    <a:p>
                      <a:endParaRPr lang="en-US" sz="1000">
                        <a:latin typeface="+mn-lt"/>
                      </a:endParaRPr>
                    </a:p>
                  </a:txBody>
                  <a:tcPr marL="45720" marR="45720" anchor="ctr"/>
                </a:tc>
                <a:tc>
                  <a:txBody>
                    <a:bodyPr/>
                    <a:lstStyle/>
                    <a:p>
                      <a:endParaRPr lang="en-US" sz="900" dirty="0">
                        <a:latin typeface="+mn-lt"/>
                      </a:endParaRPr>
                    </a:p>
                  </a:txBody>
                  <a:tcPr marL="45720" marR="45720" anchor="ctr"/>
                </a:tc>
                <a:extLst>
                  <a:ext uri="{0D108BD9-81ED-4DB2-BD59-A6C34878D82A}">
                    <a16:rowId xmlns:a16="http://schemas.microsoft.com/office/drawing/2014/main" val="2647999941"/>
                  </a:ext>
                </a:extLst>
              </a:tr>
              <a:tr h="329999">
                <a:tc>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a:txBody>
                    <a:bodyPr/>
                    <a:lstStyle/>
                    <a:p>
                      <a:endParaRPr lang="en-US" sz="900" b="1" dirty="0">
                        <a:solidFill>
                          <a:schemeClr val="tx1"/>
                        </a:solidFill>
                        <a:latin typeface="+mn-lt"/>
                      </a:endParaRPr>
                    </a:p>
                  </a:txBody>
                  <a:tcPr marL="45720" marR="45720" anchor="ct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699949">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rPr>
                        <a:t>There is not extra regulations on the type of fuel burner emission.</a:t>
                      </a:r>
                      <a:endParaRPr lang="en-US" sz="900" dirty="0">
                        <a:solidFill>
                          <a:schemeClr val="tx1"/>
                        </a:solidFill>
                        <a:latin typeface="+mn-lt"/>
                      </a:endParaRPr>
                    </a:p>
                  </a:txBody>
                  <a:tcPr marL="45720" marR="45720" anchor="ctr"/>
                </a:tc>
                <a:extLst>
                  <a:ext uri="{0D108BD9-81ED-4DB2-BD59-A6C34878D82A}">
                    <a16:rowId xmlns:a16="http://schemas.microsoft.com/office/drawing/2014/main" val="3283290818"/>
                  </a:ext>
                </a:extLst>
              </a:tr>
              <a:tr h="329999">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14. Is used oil allowed to be placed in a landfill?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2258432784"/>
                  </a:ext>
                </a:extLst>
              </a:tr>
              <a:tr h="390575">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15. Does the country have legislation that gives incentives, financial subsidies or priority to any particular used oil disposition e.g., re-refining, fuel for burning, landfill etc.</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423722158"/>
                  </a:ext>
                </a:extLst>
              </a:tr>
              <a:tr h="329999">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16. Please indicate whether used oil can be legally used (i.e., regulations do not prohibit) for the following purposes ( assuming that used oil is not being mixed first with a hazardous waste):</a:t>
                      </a: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  Burning in space heaters</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2237739610"/>
                  </a:ext>
                </a:extLst>
              </a:tr>
              <a:tr h="329999">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ii. Blending with crude oil at a refinery</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3218735477"/>
                  </a:ext>
                </a:extLst>
              </a:tr>
              <a:tr h="329999">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iii. Dust suppressant</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3107706899"/>
                  </a:ext>
                </a:extLst>
              </a:tr>
              <a:tr h="329999">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dirty="0"/>
                        <a:t>17. Are there companies/associations advocating in used oil category?</a:t>
                      </a:r>
                      <a:endParaRPr lang="en-GB" sz="900" kern="1200" dirty="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grpSp>
        <p:nvGrpSpPr>
          <p:cNvPr id="4" name="Group 3">
            <a:extLst>
              <a:ext uri="{FF2B5EF4-FFF2-40B4-BE49-F238E27FC236}">
                <a16:creationId xmlns:a16="http://schemas.microsoft.com/office/drawing/2014/main" id="{D032C542-F2FD-4CA8-9CCC-4071270BB313}"/>
              </a:ext>
            </a:extLst>
          </p:cNvPr>
          <p:cNvGrpSpPr/>
          <p:nvPr/>
        </p:nvGrpSpPr>
        <p:grpSpPr>
          <a:xfrm>
            <a:off x="10451413" y="6153865"/>
            <a:ext cx="1090782" cy="246221"/>
            <a:chOff x="10831993" y="6206610"/>
            <a:chExt cx="1090782" cy="246221"/>
          </a:xfrm>
        </p:grpSpPr>
        <p:sp>
          <p:nvSpPr>
            <p:cNvPr id="5" name="Freeform: Shape 4">
              <a:extLst>
                <a:ext uri="{FF2B5EF4-FFF2-40B4-BE49-F238E27FC236}">
                  <a16:creationId xmlns:a16="http://schemas.microsoft.com/office/drawing/2014/main" id="{1B947ED2-CDE7-480D-9967-9BEF7AE5463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C43C2D86-5E25-4CC5-B8F5-D409957C609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19708600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850159"/>
            <a:ext cx="3807342" cy="549060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b="1" dirty="0"/>
              <a:t>Key Used Oil Regulations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In Mexico, the primary environmental law that frames all general legal national legislation on the subject is the General Law on Ecological Equilibrium and Environmental Protection 1988 (LGEEPA). This law, together with the General Law on the Prevention and Comprehensive Management of Waste (Ley General para la Prevencion y Gestion Integral de los Residuos, LGPGIR) are the main legal codes that frame the regulations for used oil management.</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Environmental regulations are issued at the federal, the state, and the municipal levels. The regulations by the state and the municipalities are based on the federal regulations, and include guidelines on hazardous waste, water, environmental audits, air emissions, natural protected areas, and ecological ordinance.</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In Mexico, under the LGPGIR, are the Mexican Official Norms (NOMs) and the Mexican Norms (NMX). It is important to note that the NOMs must be complied with while the NMX are voluntary in nature.</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NOM-052-SEMARNAT-2005, establishes the characteristics, the identification procedure, the classification, and the list of hazardous wastes.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NOM-053-SEMARNAT-1993, establishes the procedure to carry out the extraction test to determine its contents to determine its toxicity, based on which a waste is classified as hazardous or non-hazardous.</a:t>
            </a:r>
          </a:p>
        </p:txBody>
      </p:sp>
      <p:sp>
        <p:nvSpPr>
          <p:cNvPr id="10" name="Content Placeholder 2">
            <a:extLst>
              <a:ext uri="{FF2B5EF4-FFF2-40B4-BE49-F238E27FC236}">
                <a16:creationId xmlns:a16="http://schemas.microsoft.com/office/drawing/2014/main" id="{78D6C9A1-7D7B-4855-A6FC-9E68656F643B}"/>
              </a:ext>
            </a:extLst>
          </p:cNvPr>
          <p:cNvSpPr txBox="1">
            <a:spLocks/>
          </p:cNvSpPr>
          <p:nvPr/>
        </p:nvSpPr>
        <p:spPr>
          <a:xfrm>
            <a:off x="4420928" y="850159"/>
            <a:ext cx="3576638" cy="572143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chemeClr val="tx1"/>
              </a:buClr>
              <a:buSzPct val="100000"/>
              <a:buNone/>
            </a:pPr>
            <a:r>
              <a:rPr lang="en-US" sz="900" b="1" dirty="0"/>
              <a:t>i. Classification</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H</a:t>
            </a:r>
            <a:r>
              <a:rPr kumimoji="0" lang="en-US" sz="900" b="0" u="none" strike="noStrike" kern="1200" cap="none" spc="0" normalizeH="0" baseline="0" noProof="0" dirty="0">
                <a:ln>
                  <a:noFill/>
                </a:ln>
                <a:solidFill>
                  <a:srgbClr val="000000"/>
                </a:solidFill>
                <a:effectLst/>
                <a:uLnTx/>
                <a:uFillTx/>
                <a:ea typeface="+mn-ea"/>
                <a:cs typeface="+mn-cs"/>
              </a:rPr>
              <a:t>azardous wastes in the Mexican environmental legislation are identified and classified under Article 16 and Article 19 of LGPGIR, and the guidelines on the NOM-052-SEMARNAT-2005 and the NOM-053-SEMARNAT-1993.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Once the waste is classified as hazardous, the responsibility of the disposal lies with the generating company. The generators only need to prove that the waste was handled by an authorized collecting company. Industry participants that seek registration to handle, store, transport, and/or re-use hazardous wastes must comply with Article 50 of LGPGIR.</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Used oils are classified as hazardous waste due to its environmental toxicity and flammability according to the definitions. </a:t>
            </a:r>
            <a:endParaRPr kumimoji="0" lang="en-US" sz="900" b="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50000"/>
              </a:lnSpc>
              <a:spcBef>
                <a:spcPts val="0"/>
              </a:spcBef>
              <a:buClr>
                <a:srgbClr val="27638E"/>
              </a:buClr>
              <a:buSzPct val="110000"/>
              <a:buNone/>
              <a:tabLst/>
              <a:defRPr/>
            </a:pPr>
            <a:r>
              <a:rPr lang="en-US" sz="900" b="1" dirty="0"/>
              <a:t>ii. Generation</a:t>
            </a:r>
            <a:endParaRPr lang="en-US" sz="900" dirty="0">
              <a:solidFill>
                <a:srgbClr val="000000"/>
              </a:solidFill>
            </a:endParaRPr>
          </a:p>
          <a:p>
            <a:pPr lvl="0">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Generators of used oils must be registered in SEMARNAT and need to have an authorized management program. At the National Agency for Industrial Safety and Environmental Protection of the Hydrocarbons Sector (ASEA). Under this program, the generators need to maintain records for generation, transport and final disposal, and submitting their annual operation card (cédula de operación annual) to the authorities.</a:t>
            </a:r>
          </a:p>
          <a:p>
            <a:pPr lvl="0">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However, the obligations vary depending on the volume of hazardous waste generated yearly.</a:t>
            </a:r>
          </a:p>
        </p:txBody>
      </p:sp>
      <p:sp>
        <p:nvSpPr>
          <p:cNvPr id="11" name="Content Placeholder 2">
            <a:extLst>
              <a:ext uri="{FF2B5EF4-FFF2-40B4-BE49-F238E27FC236}">
                <a16:creationId xmlns:a16="http://schemas.microsoft.com/office/drawing/2014/main" id="{84665E1B-7CD9-4EAF-8606-27554FDB2225}"/>
              </a:ext>
            </a:extLst>
          </p:cNvPr>
          <p:cNvSpPr txBox="1">
            <a:spLocks/>
          </p:cNvSpPr>
          <p:nvPr/>
        </p:nvSpPr>
        <p:spPr>
          <a:xfrm>
            <a:off x="8041756" y="850159"/>
            <a:ext cx="3807343" cy="572143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Used oil generators based on volume used oil generation volume are classified as: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Large generators: Those generating more than or equal to 10 tonnes of used oil annually.</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Small generators: Those generating more than 400 kilograms but less than 10 tonnes of used oil annually.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Micro generators: Those generating less than 400 kilograms of used oil annually. </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A generator has the obligation of: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Self assessment of hazardous waste</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Maintain records of used oil generation, collection, etc.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Have a specific area for waste management and carry management and storage of used oil. The guidelines for waste management vary based on the type of generator.</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Small and micro generators are allowed to carry hazardous waste on private vehicles if the volume is smaller than 200 kg per trip.</a:t>
            </a:r>
            <a:endParaRPr lang="en-US" sz="900" b="1" dirty="0"/>
          </a:p>
          <a:p>
            <a:pPr marL="0" indent="0">
              <a:lnSpc>
                <a:spcPct val="150000"/>
              </a:lnSpc>
              <a:spcBef>
                <a:spcPts val="0"/>
              </a:spcBef>
              <a:buClr>
                <a:srgbClr val="27638E"/>
              </a:buClr>
              <a:buSzPct val="110000"/>
              <a:buNone/>
              <a:defRPr/>
            </a:pPr>
            <a:r>
              <a:rPr lang="en-US" sz="900" b="1" dirty="0"/>
              <a:t>iii. Collection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All professional services rendered in relation to the recollection, storage, transport, and final disposal of hazardous waste must have the prior authorization of SEMARNAT.</a:t>
            </a:r>
            <a:endParaRPr lang="en-US" sz="900" b="1" dirty="0"/>
          </a:p>
          <a:p>
            <a:pPr marL="0" indent="0">
              <a:lnSpc>
                <a:spcPct val="150000"/>
              </a:lnSpc>
              <a:spcBef>
                <a:spcPts val="0"/>
              </a:spcBef>
              <a:buClr>
                <a:schemeClr val="tx1"/>
              </a:buClr>
              <a:buSzPct val="100000"/>
              <a:buNone/>
            </a:pPr>
            <a:r>
              <a:rPr lang="en-US" sz="900" b="1" dirty="0"/>
              <a:t>iv. Transportation and Storage</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Industry participants that seek registration to handle, store, transport, and/or re-use hazardous wastes must comply with Article 50 of LGPGIR.</a:t>
            </a:r>
          </a:p>
        </p:txBody>
      </p:sp>
      <p:grpSp>
        <p:nvGrpSpPr>
          <p:cNvPr id="6" name="Group 5">
            <a:extLst>
              <a:ext uri="{FF2B5EF4-FFF2-40B4-BE49-F238E27FC236}">
                <a16:creationId xmlns:a16="http://schemas.microsoft.com/office/drawing/2014/main" id="{C4C0D588-4C17-4571-A26B-AC0F76A0C29C}"/>
              </a:ext>
            </a:extLst>
          </p:cNvPr>
          <p:cNvGrpSpPr/>
          <p:nvPr/>
        </p:nvGrpSpPr>
        <p:grpSpPr>
          <a:xfrm>
            <a:off x="10603813" y="6293110"/>
            <a:ext cx="1090782" cy="246221"/>
            <a:chOff x="10831993" y="6206610"/>
            <a:chExt cx="1090782" cy="246221"/>
          </a:xfrm>
        </p:grpSpPr>
        <p:sp>
          <p:nvSpPr>
            <p:cNvPr id="7" name="Freeform: Shape 6">
              <a:extLst>
                <a:ext uri="{FF2B5EF4-FFF2-40B4-BE49-F238E27FC236}">
                  <a16:creationId xmlns:a16="http://schemas.microsoft.com/office/drawing/2014/main" id="{1300BCF4-ADC7-49B2-9900-DCCE1990815D}"/>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93F0586A-1609-4073-8CEC-C3CB0D5009B6}"/>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14726415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898811"/>
            <a:ext cx="3576638" cy="492218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Regulatory Enforcement</a:t>
            </a:r>
          </a:p>
          <a:p>
            <a:pPr marL="0" indent="0">
              <a:lnSpc>
                <a:spcPct val="125000"/>
              </a:lnSpc>
              <a:spcBef>
                <a:spcPts val="0"/>
              </a:spcBef>
              <a:buClr>
                <a:schemeClr val="tx1"/>
              </a:buClr>
              <a:buSzPct val="100000"/>
              <a:buNone/>
            </a:pPr>
            <a:r>
              <a:rPr lang="en-US" sz="900" b="1" dirty="0"/>
              <a:t>i. Responsible Agencies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Federal Prosecutor for Environmental Protection in Spanish Procuraduría Federal de Protección al Ambiente</a:t>
            </a:r>
            <a:r>
              <a:rPr lang="en-US" sz="900" dirty="0">
                <a:solidFill>
                  <a:srgbClr val="000000"/>
                </a:solidFill>
              </a:rPr>
              <a:t> </a:t>
            </a:r>
            <a:r>
              <a:rPr kumimoji="0" lang="en-US" sz="900" b="0" u="none" strike="noStrike" kern="1200" cap="none" spc="0" normalizeH="0" baseline="0" noProof="0" dirty="0">
                <a:ln>
                  <a:noFill/>
                </a:ln>
                <a:solidFill>
                  <a:srgbClr val="000000"/>
                </a:solidFill>
                <a:effectLst/>
                <a:uLnTx/>
                <a:uFillTx/>
                <a:ea typeface="+mn-ea"/>
                <a:cs typeface="+mn-cs"/>
              </a:rPr>
              <a:t>(PROFEPA): PROFEPA is the enforcement arm of SEMARNAT, and it has the authority, under the internal regulations of SEMARNAT, to:</a:t>
            </a:r>
          </a:p>
          <a:p>
            <a:pPr lvl="1">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Carry out inspection visits</a:t>
            </a:r>
          </a:p>
          <a:p>
            <a:pPr lvl="1">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P</a:t>
            </a:r>
            <a:r>
              <a:rPr kumimoji="0" lang="en-US" sz="900" b="0" u="none" strike="noStrike" kern="1200" cap="none" spc="0" normalizeH="0" baseline="0" noProof="0" dirty="0">
                <a:ln>
                  <a:noFill/>
                </a:ln>
                <a:solidFill>
                  <a:srgbClr val="000000"/>
                </a:solidFill>
                <a:effectLst/>
                <a:uLnTx/>
                <a:uFillTx/>
                <a:ea typeface="+mn-ea"/>
                <a:cs typeface="+mn-cs"/>
              </a:rPr>
              <a:t>rosecute environmental non-compliance</a:t>
            </a:r>
          </a:p>
          <a:p>
            <a:pPr lvl="1">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A</a:t>
            </a:r>
            <a:r>
              <a:rPr kumimoji="0" lang="en-US" sz="900" b="0" u="none" strike="noStrike" kern="1200" cap="none" spc="0" normalizeH="0" baseline="0" noProof="0" dirty="0">
                <a:ln>
                  <a:noFill/>
                </a:ln>
                <a:solidFill>
                  <a:srgbClr val="000000"/>
                </a:solidFill>
                <a:effectLst/>
                <a:uLnTx/>
                <a:uFillTx/>
                <a:ea typeface="+mn-ea"/>
                <a:cs typeface="+mn-cs"/>
              </a:rPr>
              <a:t>pply sanctions</a:t>
            </a:r>
          </a:p>
          <a:p>
            <a:pPr lvl="1">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G</a:t>
            </a:r>
            <a:r>
              <a:rPr kumimoji="0" lang="en-US" sz="900" b="0" u="none" strike="noStrike" kern="1200" cap="none" spc="0" normalizeH="0" baseline="0" noProof="0" dirty="0">
                <a:ln>
                  <a:noFill/>
                </a:ln>
                <a:solidFill>
                  <a:srgbClr val="000000"/>
                </a:solidFill>
                <a:effectLst/>
                <a:uLnTx/>
                <a:uFillTx/>
                <a:ea typeface="+mn-ea"/>
                <a:cs typeface="+mn-cs"/>
              </a:rPr>
              <a:t>enerally, enforce environmental laws and regulations</a:t>
            </a:r>
            <a:endParaRPr lang="en-US" sz="900" dirty="0">
              <a:solidFill>
                <a:srgbClr val="000000"/>
              </a:solidFill>
            </a:endParaRPr>
          </a:p>
          <a:p>
            <a:pPr lvl="1">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Perform inspections and sanction the entities and individuals subject to air emissions reports under the recently published General Law on Climate Change and its regulations</a:t>
            </a:r>
          </a:p>
          <a:p>
            <a:pPr lvl="1">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PROFEPA also oversees the federal voluntarily environmental audit program.</a:t>
            </a:r>
          </a:p>
          <a:p>
            <a:pPr marL="457200" lvl="1" indent="0">
              <a:lnSpc>
                <a:spcPct val="125000"/>
              </a:lnSpc>
              <a:spcBef>
                <a:spcPts val="0"/>
              </a:spcBef>
              <a:buClr>
                <a:srgbClr val="27638E"/>
              </a:buClr>
              <a:buSzPct val="110000"/>
              <a:buNone/>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Clr>
                <a:schemeClr val="tx1"/>
              </a:buClr>
              <a:buSzPct val="100000"/>
              <a:buNone/>
            </a:pPr>
            <a:r>
              <a:rPr lang="en-US" sz="900" b="1" dirty="0"/>
              <a:t>ii. Enforcement Mechanisms</a:t>
            </a:r>
          </a:p>
          <a:p>
            <a:pPr>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Administrative law is strictly enforced. Enforcement is driven by the constitutional principle of legality and due process.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Environmental statutes and regulations are generally clear about the consequences and penalties for non-compliance with them, and on the procedures to enforce and apply them. </a:t>
            </a:r>
          </a:p>
        </p:txBody>
      </p:sp>
      <p:sp>
        <p:nvSpPr>
          <p:cNvPr id="10" name="Content Placeholder 2">
            <a:extLst>
              <a:ext uri="{FF2B5EF4-FFF2-40B4-BE49-F238E27FC236}">
                <a16:creationId xmlns:a16="http://schemas.microsoft.com/office/drawing/2014/main" id="{78D6C9A1-7D7B-4855-A6FC-9E68656F643B}"/>
              </a:ext>
            </a:extLst>
          </p:cNvPr>
          <p:cNvSpPr txBox="1">
            <a:spLocks/>
          </p:cNvSpPr>
          <p:nvPr/>
        </p:nvSpPr>
        <p:spPr>
          <a:xfrm>
            <a:off x="4267476" y="898811"/>
            <a:ext cx="3576638" cy="571855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Clr>
                <a:schemeClr val="tx1"/>
              </a:buClr>
              <a:buSzPct val="100000"/>
              <a:buNone/>
            </a:pPr>
            <a:r>
              <a:rPr lang="en-US" sz="900" b="1" dirty="0"/>
              <a:t>iii. Effectiveness of Regulations Enforcement</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In the last few years, </a:t>
            </a:r>
            <a:r>
              <a:rPr kumimoji="0" lang="en-US" sz="900" b="0" i="0" u="none" strike="noStrike" kern="1200" cap="none" spc="0" normalizeH="0" baseline="0" noProof="0" dirty="0">
                <a:ln>
                  <a:noFill/>
                </a:ln>
                <a:solidFill>
                  <a:srgbClr val="000000"/>
                </a:solidFill>
                <a:effectLst/>
                <a:uLnTx/>
                <a:uFillTx/>
                <a:ea typeface="+mn-ea"/>
                <a:cs typeface="+mn-cs"/>
              </a:rPr>
              <a:t>Mexico has improved in enforcement practices. However, reduction on budgets  and change on governmental politics have impacted the  law enforcement in general, resulting </a:t>
            </a:r>
            <a:r>
              <a:rPr lang="en-US" sz="900" dirty="0">
                <a:solidFill>
                  <a:srgbClr val="000000"/>
                </a:solidFill>
              </a:rPr>
              <a:t>in an overall weak application.</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Current administration is less focused on  environmental matters.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Limited budgetary and human resources leading to lax enforcement of regulations.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Relatively limited involvement from the judiciary on environmental matters. Historically, environmental issues have been kept away from the courts in Mexico.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Consequently, there are a relatively small number of decisions by the courts on environmental laws and regulations that can guide the regulatory authorities.</a:t>
            </a:r>
          </a:p>
          <a:p>
            <a:pPr>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The </a:t>
            </a:r>
            <a:r>
              <a:rPr lang="fr-FR" sz="900" dirty="0">
                <a:solidFill>
                  <a:srgbClr val="000000"/>
                </a:solidFill>
              </a:rPr>
              <a:t>National </a:t>
            </a:r>
            <a:r>
              <a:rPr lang="en-US" sz="900" dirty="0">
                <a:solidFill>
                  <a:srgbClr val="000000"/>
                </a:solidFill>
              </a:rPr>
              <a:t>Environmental</a:t>
            </a:r>
            <a:r>
              <a:rPr lang="fr-FR" sz="900" dirty="0">
                <a:solidFill>
                  <a:srgbClr val="000000"/>
                </a:solidFill>
              </a:rPr>
              <a:t> Audit Program (PNAA) </a:t>
            </a:r>
            <a:r>
              <a:rPr lang="en-US" sz="900" dirty="0">
                <a:solidFill>
                  <a:srgbClr val="000000"/>
                </a:solidFill>
              </a:rPr>
              <a:t>is</a:t>
            </a:r>
            <a:r>
              <a:rPr lang="fr-FR" sz="900" dirty="0">
                <a:solidFill>
                  <a:srgbClr val="000000"/>
                </a:solidFill>
              </a:rPr>
              <a:t> an </a:t>
            </a:r>
            <a:r>
              <a:rPr lang="en-US" sz="900" dirty="0">
                <a:solidFill>
                  <a:srgbClr val="000000"/>
                </a:solidFill>
              </a:rPr>
              <a:t>accreditation</a:t>
            </a:r>
            <a:r>
              <a:rPr lang="fr-FR" sz="900" dirty="0">
                <a:solidFill>
                  <a:srgbClr val="000000"/>
                </a:solidFill>
              </a:rPr>
              <a:t> </a:t>
            </a:r>
            <a:r>
              <a:rPr lang="en-US" sz="900" dirty="0">
                <a:solidFill>
                  <a:srgbClr val="000000"/>
                </a:solidFill>
              </a:rPr>
              <a:t>scheme by PROFEPA.</a:t>
            </a:r>
          </a:p>
          <a:p>
            <a:pPr lvl="1">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 Important to point out the PNAA has a voluntary character. </a:t>
            </a:r>
          </a:p>
          <a:p>
            <a:pPr lvl="1">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The program gives benefits of certifications on the product or process. </a:t>
            </a:r>
          </a:p>
          <a:p>
            <a:pPr lvl="1">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For marketing proposes many companies pursue this accreditation.</a:t>
            </a:r>
          </a:p>
          <a:p>
            <a:pPr lvl="1">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Companies and business that work on this program ensure better management of hazardous waste like used oils. </a:t>
            </a:r>
          </a:p>
        </p:txBody>
      </p:sp>
      <p:sp>
        <p:nvSpPr>
          <p:cNvPr id="11" name="Content Placeholder 2">
            <a:extLst>
              <a:ext uri="{FF2B5EF4-FFF2-40B4-BE49-F238E27FC236}">
                <a16:creationId xmlns:a16="http://schemas.microsoft.com/office/drawing/2014/main" id="{84665E1B-7CD9-4EAF-8606-27554FDB2225}"/>
              </a:ext>
            </a:extLst>
          </p:cNvPr>
          <p:cNvSpPr txBox="1">
            <a:spLocks/>
          </p:cNvSpPr>
          <p:nvPr/>
        </p:nvSpPr>
        <p:spPr>
          <a:xfrm>
            <a:off x="7965557" y="898811"/>
            <a:ext cx="3576638" cy="467211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Key Influencers</a:t>
            </a:r>
          </a:p>
          <a:p>
            <a:pPr marL="0" indent="0">
              <a:lnSpc>
                <a:spcPct val="125000"/>
              </a:lnSpc>
              <a:spcBef>
                <a:spcPts val="0"/>
              </a:spcBef>
              <a:buClr>
                <a:schemeClr val="tx1"/>
              </a:buClr>
              <a:buSzPct val="100000"/>
              <a:buNone/>
            </a:pPr>
            <a:r>
              <a:rPr lang="en-US" sz="900" b="1" dirty="0"/>
              <a:t>i. Public Sector</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s-ES" sz="900" b="0" u="none" strike="noStrike" kern="1200" cap="none" spc="0" normalizeH="0" baseline="0" noProof="0" dirty="0">
                <a:ln>
                  <a:noFill/>
                </a:ln>
                <a:solidFill>
                  <a:srgbClr val="000000"/>
                </a:solidFill>
                <a:effectLst/>
                <a:uLnTx/>
                <a:uFillTx/>
                <a:ea typeface="+mn-ea"/>
                <a:cs typeface="+mn-cs"/>
              </a:rPr>
              <a:t>Secretaría de Medio Ambiente y Recursos Naturales -</a:t>
            </a:r>
            <a:r>
              <a:rPr kumimoji="0" lang="en-US" sz="900" b="0" u="none" strike="noStrike" kern="1200" cap="none" spc="0" normalizeH="0" baseline="0" noProof="0" dirty="0">
                <a:ln>
                  <a:noFill/>
                </a:ln>
                <a:solidFill>
                  <a:srgbClr val="000000"/>
                </a:solidFill>
                <a:effectLst/>
                <a:uLnTx/>
                <a:uFillTx/>
                <a:ea typeface="+mn-ea"/>
                <a:cs typeface="+mn-cs"/>
              </a:rPr>
              <a:t>SEMARNAT (Ministry of the Environment and Natural Resources)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Procuraduría Federal de Protección al Ambiente -  PROFEPA (Federal Prosecutor for Environmental Protection)</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Agencia de Seguridad, Energía y Ambiente – ASEA (Security, Energy and Environment Agency)</a:t>
            </a:r>
          </a:p>
          <a:p>
            <a:pPr marL="0" indent="0">
              <a:lnSpc>
                <a:spcPct val="125000"/>
              </a:lnSpc>
              <a:spcBef>
                <a:spcPts val="0"/>
              </a:spcBef>
              <a:buClr>
                <a:schemeClr val="tx1"/>
              </a:buClr>
              <a:buSzPct val="100000"/>
              <a:buNone/>
            </a:pPr>
            <a:endParaRPr lang="en-US" sz="900" b="1" dirty="0"/>
          </a:p>
          <a:p>
            <a:pPr marL="0" indent="0">
              <a:lnSpc>
                <a:spcPct val="125000"/>
              </a:lnSpc>
              <a:spcBef>
                <a:spcPts val="0"/>
              </a:spcBef>
              <a:buClr>
                <a:schemeClr val="tx1"/>
              </a:buClr>
              <a:buSzPct val="100000"/>
              <a:buNone/>
            </a:pPr>
            <a:r>
              <a:rPr lang="en-US" sz="900" b="1" dirty="0"/>
              <a:t>ii. Private Sector</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s-ES" sz="900" b="0" u="none" strike="noStrike" kern="1200" cap="none" spc="0" normalizeH="0" baseline="0" noProof="0" dirty="0">
                <a:ln>
                  <a:noFill/>
                </a:ln>
                <a:solidFill>
                  <a:srgbClr val="000000"/>
                </a:solidFill>
                <a:effectLst/>
                <a:uLnTx/>
                <a:uFillTx/>
                <a:ea typeface="+mn-ea"/>
                <a:cs typeface="+mn-cs"/>
              </a:rPr>
              <a:t>Asociación Nacional de la Industria Quimica A.C. – ANIQ (</a:t>
            </a:r>
            <a:r>
              <a:rPr kumimoji="0" lang="en-US" sz="900" b="0" u="none" strike="noStrike" kern="1200" cap="none" spc="0" normalizeH="0" baseline="0" noProof="0" dirty="0">
                <a:ln>
                  <a:noFill/>
                </a:ln>
                <a:solidFill>
                  <a:srgbClr val="000000"/>
                </a:solidFill>
                <a:effectLst/>
                <a:uLnTx/>
                <a:uFillTx/>
                <a:ea typeface="+mn-ea"/>
                <a:cs typeface="+mn-cs"/>
              </a:rPr>
              <a:t>National Association of the Chemical Industry A.C.)</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s-ES" sz="900" b="0" u="none" strike="noStrike" kern="1200" cap="none" spc="0" normalizeH="0" baseline="0" noProof="0" dirty="0">
                <a:ln>
                  <a:noFill/>
                </a:ln>
                <a:solidFill>
                  <a:srgbClr val="000000"/>
                </a:solidFill>
                <a:effectLst/>
                <a:uLnTx/>
                <a:uFillTx/>
                <a:ea typeface="+mn-ea"/>
                <a:cs typeface="+mn-cs"/>
              </a:rPr>
              <a:t>Asociación Mexicana de la Industria Automotriz A.C. </a:t>
            </a:r>
            <a:r>
              <a:rPr lang="en-US" sz="900" dirty="0">
                <a:solidFill>
                  <a:srgbClr val="000000"/>
                </a:solidFill>
              </a:rPr>
              <a:t>– AMDA (Mexican Association of the Automotive Industry A.C.)</a:t>
            </a:r>
            <a:endParaRPr lang="es-ES" sz="900" dirty="0">
              <a:solidFill>
                <a:srgbClr val="000000"/>
              </a:solidFill>
            </a:endParaRP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Impact of Current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Low to medium. On the industry, companies are not obliged to treat the oil, and many companies prefer to sell it for fuel manufacturing or burning. </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endParaRPr lang="en-US" sz="900" b="1" dirty="0"/>
          </a:p>
          <a:p>
            <a:pPr marL="0" indent="0">
              <a:lnSpc>
                <a:spcPct val="125000"/>
              </a:lnSpc>
              <a:spcBef>
                <a:spcPts val="0"/>
              </a:spcBef>
              <a:buNone/>
            </a:pPr>
            <a:r>
              <a:rPr lang="en-US" b="1" dirty="0"/>
              <a:t>Probable Future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For the moment, there is no change in regulations that could directly affect the used oil market. </a:t>
            </a:r>
          </a:p>
        </p:txBody>
      </p:sp>
    </p:spTree>
    <p:custDataLst>
      <p:tags r:id="rId1"/>
    </p:custDataLst>
    <p:extLst>
      <p:ext uri="{BB962C8B-B14F-4D97-AF65-F5344CB8AC3E}">
        <p14:creationId xmlns:p14="http://schemas.microsoft.com/office/powerpoint/2010/main" val="20081749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Material Balance 2020</a:t>
            </a:r>
            <a:endParaRPr lang="en-IN" dirty="0"/>
          </a:p>
        </p:txBody>
      </p:sp>
      <p:graphicFrame>
        <p:nvGraphicFramePr>
          <p:cNvPr id="5" name="Chart 4">
            <a:extLst>
              <a:ext uri="{FF2B5EF4-FFF2-40B4-BE49-F238E27FC236}">
                <a16:creationId xmlns:a16="http://schemas.microsoft.com/office/drawing/2014/main" id="{02CCE9EC-BFBA-4ED7-92E8-AC355D7923B0}"/>
              </a:ext>
            </a:extLst>
          </p:cNvPr>
          <p:cNvGraphicFramePr/>
          <p:nvPr/>
        </p:nvGraphicFramePr>
        <p:xfrm>
          <a:off x="-130175" y="881592"/>
          <a:ext cx="4311650" cy="313795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444500" y="3849529"/>
            <a:ext cx="3162300" cy="246221"/>
          </a:xfrm>
          <a:prstGeom prst="rect">
            <a:avLst/>
          </a:prstGeom>
          <a:noFill/>
        </p:spPr>
        <p:txBody>
          <a:bodyPr wrap="square" rtlCol="0">
            <a:spAutoFit/>
          </a:bodyPr>
          <a:lstStyle/>
          <a:p>
            <a:pPr algn="ctr"/>
            <a:r>
              <a:rPr lang="en-US" sz="1000" b="1" dirty="0">
                <a:latin typeface="+mj-lt"/>
              </a:rPr>
              <a:t>Total: 640.0 Kilotonnes</a:t>
            </a:r>
          </a:p>
        </p:txBody>
      </p:sp>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522538" y="881592"/>
          <a:ext cx="4311650" cy="3137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AC591756-028F-4958-AC35-FE9CCE971093}"/>
              </a:ext>
            </a:extLst>
          </p:cNvPr>
          <p:cNvGraphicFramePr/>
          <p:nvPr>
            <p:extLst>
              <p:ext uri="{D42A27DB-BD31-4B8C-83A1-F6EECF244321}">
                <p14:modId xmlns:p14="http://schemas.microsoft.com/office/powerpoint/2010/main" val="2899162697"/>
              </p:ext>
            </p:extLst>
          </p:nvPr>
        </p:nvGraphicFramePr>
        <p:xfrm>
          <a:off x="5175250" y="88159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nvGraphicFramePr>
        <p:xfrm>
          <a:off x="8128000" y="881592"/>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3171825" y="3849529"/>
            <a:ext cx="3162300" cy="246221"/>
          </a:xfrm>
          <a:prstGeom prst="rect">
            <a:avLst/>
          </a:prstGeom>
          <a:noFill/>
        </p:spPr>
        <p:txBody>
          <a:bodyPr wrap="square" rtlCol="0">
            <a:spAutoFit/>
          </a:bodyPr>
          <a:lstStyle/>
          <a:p>
            <a:pPr algn="ctr"/>
            <a:r>
              <a:rPr lang="en-US" sz="1000" b="1" dirty="0">
                <a:latin typeface="+mj-lt"/>
              </a:rPr>
              <a:t>Total: 356.4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5852319" y="3849529"/>
            <a:ext cx="3162300" cy="246221"/>
          </a:xfrm>
          <a:prstGeom prst="rect">
            <a:avLst/>
          </a:prstGeom>
          <a:noFill/>
        </p:spPr>
        <p:txBody>
          <a:bodyPr wrap="square" rtlCol="0">
            <a:spAutoFit/>
          </a:bodyPr>
          <a:lstStyle/>
          <a:p>
            <a:pPr algn="ctr"/>
            <a:r>
              <a:rPr lang="en-US" sz="1000" b="1" dirty="0">
                <a:latin typeface="+mj-lt"/>
              </a:rPr>
              <a:t>Total: 220.6 Kilotonnes</a:t>
            </a:r>
          </a:p>
        </p:txBody>
      </p:sp>
      <p:sp>
        <p:nvSpPr>
          <p:cNvPr id="13" name="TextBox 12">
            <a:extLst>
              <a:ext uri="{FF2B5EF4-FFF2-40B4-BE49-F238E27FC236}">
                <a16:creationId xmlns:a16="http://schemas.microsoft.com/office/drawing/2014/main" id="{E054D5F6-2E68-4F81-A362-78C2B7E09F5F}"/>
              </a:ext>
            </a:extLst>
          </p:cNvPr>
          <p:cNvSpPr txBox="1"/>
          <p:nvPr/>
        </p:nvSpPr>
        <p:spPr>
          <a:xfrm>
            <a:off x="8774906" y="3849529"/>
            <a:ext cx="3162300" cy="246221"/>
          </a:xfrm>
          <a:prstGeom prst="rect">
            <a:avLst/>
          </a:prstGeom>
          <a:noFill/>
        </p:spPr>
        <p:txBody>
          <a:bodyPr wrap="square" rtlCol="0">
            <a:spAutoFit/>
          </a:bodyPr>
          <a:lstStyle/>
          <a:p>
            <a:pPr algn="ctr"/>
            <a:r>
              <a:rPr lang="en-US" sz="1000" b="1" dirty="0">
                <a:latin typeface="+mj-lt"/>
              </a:rPr>
              <a:t>Total: 2.3 Kilotonnes</a:t>
            </a: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569395" y="4665107"/>
            <a:ext cx="11041580" cy="152028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2020, the volume of </a:t>
            </a:r>
            <a:r>
              <a:rPr lang="en-US" sz="900" dirty="0">
                <a:solidFill>
                  <a:srgbClr val="000000"/>
                </a:solidFill>
                <a:latin typeface="Lucida Sans" panose="020B0602030504020204" pitchFamily="34" charset="0"/>
              </a:rPr>
              <a:t>total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finished lubricants consumption in Mexico was estimated at 640.0 kilotonnes.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It is estimated 56% of the lubricant demand was generated as used oil. The rest was lost through evaporation, consumed in use or due to poor handling of used oil. The generation rate </a:t>
            </a:r>
            <a:r>
              <a:rPr lang="en-US" sz="900" dirty="0">
                <a:solidFill>
                  <a:srgbClr val="000000"/>
                </a:solidFill>
                <a:latin typeface="Lucida Sans" panose="020B0602030504020204" pitchFamily="34" charset="0"/>
              </a:rPr>
              <a:t>has been improving in the last few years, increasing from almost 50% in 2018, to 56% in 2020.</a:t>
            </a:r>
          </a:p>
          <a:p>
            <a:pPr marL="511175" lvl="1">
              <a:lnSpc>
                <a:spcPct val="150000"/>
              </a:lnSpc>
              <a:spcBef>
                <a:spcPts val="0"/>
              </a:spcBef>
              <a:buClr>
                <a:srgbClr val="27638E"/>
              </a:buClr>
              <a:buFont typeface="Times New Roman" panose="02020603050405020304" pitchFamily="18" charset="0"/>
              <a:buChar char="⸺"/>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Out of the 356.4 kilotonnes of used oil generated, around 62% is collected.</a:t>
            </a:r>
            <a:r>
              <a:rPr lang="en-US" sz="900" dirty="0">
                <a:solidFill>
                  <a:srgbClr val="000000"/>
                </a:solidFill>
                <a:latin typeface="Lucida Sans" panose="020B0602030504020204" pitchFamily="34" charset="0"/>
              </a:rPr>
              <a:t> However, there is still room for improvement for improving efficiency of collection.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Approximately 85% of the collected used oil is used to produce fuel such as diesel or marine gas oil. It is mainly used as fuel in cement companies.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Re-refining for basestock manufacturing is not prevalent in Mexico. Only one company in Mexico, EyL, re-refines used oil. EYL does it at small scale as the market is very small for re-refined basestocks in Mexico. Earlier, Bravo Energy re-refined basestocks, however, due to COVID-19, they have stopped re-refining used oil as it was not profitable. </a:t>
            </a:r>
          </a:p>
        </p:txBody>
      </p:sp>
      <p:sp>
        <p:nvSpPr>
          <p:cNvPr id="15" name="TextBox 14">
            <a:extLst>
              <a:ext uri="{FF2B5EF4-FFF2-40B4-BE49-F238E27FC236}">
                <a16:creationId xmlns:a16="http://schemas.microsoft.com/office/drawing/2014/main" id="{9EBF4A69-5111-47AC-990C-013D1862625B}"/>
              </a:ext>
            </a:extLst>
          </p:cNvPr>
          <p:cNvSpPr txBox="1"/>
          <p:nvPr/>
        </p:nvSpPr>
        <p:spPr>
          <a:xfrm>
            <a:off x="6096000" y="4171950"/>
            <a:ext cx="3067050" cy="369332"/>
          </a:xfrm>
          <a:prstGeom prst="rect">
            <a:avLst/>
          </a:prstGeom>
          <a:noFill/>
        </p:spPr>
        <p:txBody>
          <a:bodyPr wrap="square" rtlCol="0">
            <a:spAutoFit/>
          </a:bodyPr>
          <a:lstStyle/>
          <a:p>
            <a:r>
              <a:rPr lang="en-US" sz="900" dirty="0">
                <a:latin typeface="+mj-lt"/>
              </a:rPr>
              <a:t>a- Burn material, asphalt mixture, exports, regeneration, etc.</a:t>
            </a:r>
          </a:p>
        </p:txBody>
      </p:sp>
    </p:spTree>
    <p:extLst>
      <p:ext uri="{BB962C8B-B14F-4D97-AF65-F5344CB8AC3E}">
        <p14:creationId xmlns:p14="http://schemas.microsoft.com/office/powerpoint/2010/main" val="13623540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Material Balance 2021</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30175" y="881592"/>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444500" y="3830479"/>
            <a:ext cx="3162300" cy="246221"/>
          </a:xfrm>
          <a:prstGeom prst="rect">
            <a:avLst/>
          </a:prstGeom>
          <a:noFill/>
        </p:spPr>
        <p:txBody>
          <a:bodyPr wrap="square" rtlCol="0">
            <a:spAutoFit/>
          </a:bodyPr>
          <a:lstStyle/>
          <a:p>
            <a:pPr algn="ctr"/>
            <a:r>
              <a:rPr lang="en-US" sz="1000" b="1" dirty="0">
                <a:latin typeface="+mj-lt"/>
              </a:rPr>
              <a:t>Total: 689.2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22538" y="88159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extLst>
              <p:ext uri="{D42A27DB-BD31-4B8C-83A1-F6EECF244321}">
                <p14:modId xmlns:p14="http://schemas.microsoft.com/office/powerpoint/2010/main" val="1350627725"/>
              </p:ext>
            </p:extLst>
          </p:nvPr>
        </p:nvGraphicFramePr>
        <p:xfrm>
          <a:off x="5175250" y="881592"/>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nvGraphicFramePr>
        <p:xfrm>
          <a:off x="8128000" y="881592"/>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2952750" y="3830479"/>
            <a:ext cx="3162300" cy="246221"/>
          </a:xfrm>
          <a:prstGeom prst="rect">
            <a:avLst/>
          </a:prstGeom>
          <a:noFill/>
        </p:spPr>
        <p:txBody>
          <a:bodyPr wrap="square" rtlCol="0">
            <a:spAutoFit/>
          </a:bodyPr>
          <a:lstStyle/>
          <a:p>
            <a:pPr algn="ctr"/>
            <a:r>
              <a:rPr lang="en-US" sz="1000" b="1" dirty="0">
                <a:latin typeface="+mj-lt"/>
              </a:rPr>
              <a:t>Total: 383.8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899944" y="3830479"/>
            <a:ext cx="3162300" cy="246221"/>
          </a:xfrm>
          <a:prstGeom prst="rect">
            <a:avLst/>
          </a:prstGeom>
          <a:noFill/>
        </p:spPr>
        <p:txBody>
          <a:bodyPr wrap="square" rtlCol="0">
            <a:spAutoFit/>
          </a:bodyPr>
          <a:lstStyle/>
          <a:p>
            <a:pPr algn="ctr"/>
            <a:r>
              <a:rPr lang="en-US" sz="1000" b="1" dirty="0">
                <a:latin typeface="+mj-lt"/>
              </a:rPr>
              <a:t>Total: 237.6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774906" y="3830479"/>
            <a:ext cx="3162300" cy="246221"/>
          </a:xfrm>
          <a:prstGeom prst="rect">
            <a:avLst/>
          </a:prstGeom>
          <a:noFill/>
        </p:spPr>
        <p:txBody>
          <a:bodyPr wrap="square" rtlCol="0">
            <a:spAutoFit/>
          </a:bodyPr>
          <a:lstStyle/>
          <a:p>
            <a:pPr algn="ctr"/>
            <a:r>
              <a:rPr lang="en-US" sz="1000" b="1" dirty="0">
                <a:latin typeface="+mj-lt"/>
              </a:rPr>
              <a:t>Total: 2.5 Kilotonnes</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769420" y="4746911"/>
            <a:ext cx="11041580" cy="87716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2021,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th</a:t>
            </a:r>
            <a:r>
              <a:rPr lang="en-US" sz="900" dirty="0">
                <a:solidFill>
                  <a:srgbClr val="000000"/>
                </a:solidFill>
                <a:latin typeface="Lucida Sans"/>
              </a:rPr>
              <a:t>e </a:t>
            </a:r>
            <a:r>
              <a:rPr kumimoji="0" lang="en-US" sz="900" b="0" i="0" u="none" strike="noStrike" kern="1200" cap="none" spc="0" normalizeH="0" baseline="0" noProof="0" dirty="0">
                <a:ln>
                  <a:noFill/>
                </a:ln>
                <a:solidFill>
                  <a:srgbClr val="000000"/>
                </a:solidFill>
                <a:effectLst/>
                <a:uLnTx/>
                <a:uFillTx/>
                <a:latin typeface="Lucida Sans"/>
                <a:ea typeface="+mn-ea"/>
                <a:cs typeface="+mn-cs"/>
              </a:rPr>
              <a:t>lubricant consumption is expected to reach 689.2 kilotonnes</a:t>
            </a:r>
            <a:r>
              <a:rPr lang="en-US" sz="900" dirty="0">
                <a:solidFill>
                  <a:srgbClr val="000000"/>
                </a:solidFill>
                <a:latin typeface="Lucida Sans"/>
              </a:rPr>
              <a:t>. </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R="0" lvl="1" fontAlgn="auto">
              <a:lnSpc>
                <a:spcPct val="100000"/>
              </a:lnSpc>
              <a:spcBef>
                <a:spcPts val="0"/>
              </a:spcBef>
              <a:spcAft>
                <a:spcPts val="600"/>
              </a:spcAft>
              <a:buClr>
                <a:srgbClr val="27638E"/>
              </a:buClr>
              <a:buSzPct val="110000"/>
              <a:buFont typeface="Lucida Sans" panose="020B0602030504020204" pitchFamily="34" charset="0"/>
              <a:buChar char="—"/>
              <a:tabLst/>
              <a:defRPr/>
            </a:pPr>
            <a:r>
              <a:rPr lang="en-US" sz="900" dirty="0">
                <a:solidFill>
                  <a:srgbClr val="000000"/>
                </a:solidFill>
                <a:latin typeface="Lucida Sans"/>
              </a:rPr>
              <a:t>It is expected to generate around 55% or 383.8 kilotonnes of used oil. The growth in used oil generation volume is due to growth in lubricant demand in 2020.</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collection of used oils is also expected to improve due to the growing interest in used oil in Mexico. This is mainly due to growth in </a:t>
            </a:r>
            <a:r>
              <a:rPr lang="en-US" sz="900" dirty="0">
                <a:solidFill>
                  <a:srgbClr val="000000"/>
                </a:solidFill>
                <a:latin typeface="Lucida Sans"/>
              </a:rPr>
              <a:t>demand of used oil for fuel production.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latin typeface="Lucida Sans"/>
              </a:rPr>
              <a:t>The disposal of used oil is not expected to change in Mexico in 2021. Fuel production, diesel for heating machinery, and marine gas oil are the main products demanded in the market.</a:t>
            </a:r>
          </a:p>
        </p:txBody>
      </p:sp>
      <p:sp>
        <p:nvSpPr>
          <p:cNvPr id="14" name="TextBox 13">
            <a:extLst>
              <a:ext uri="{FF2B5EF4-FFF2-40B4-BE49-F238E27FC236}">
                <a16:creationId xmlns:a16="http://schemas.microsoft.com/office/drawing/2014/main" id="{E4B6BFF5-4770-454F-8F92-E2B29797DDE3}"/>
              </a:ext>
            </a:extLst>
          </p:cNvPr>
          <p:cNvSpPr txBox="1"/>
          <p:nvPr/>
        </p:nvSpPr>
        <p:spPr>
          <a:xfrm>
            <a:off x="6162675" y="4139454"/>
            <a:ext cx="3067050" cy="369332"/>
          </a:xfrm>
          <a:prstGeom prst="rect">
            <a:avLst/>
          </a:prstGeom>
          <a:noFill/>
        </p:spPr>
        <p:txBody>
          <a:bodyPr wrap="square" rtlCol="0">
            <a:spAutoFit/>
          </a:bodyPr>
          <a:lstStyle/>
          <a:p>
            <a:r>
              <a:rPr lang="en-US" sz="900" dirty="0">
                <a:latin typeface="+mj-lt"/>
              </a:rPr>
              <a:t>a- Burn material, asphalt mixture, exports, regeneration, etc.</a:t>
            </a:r>
          </a:p>
        </p:txBody>
      </p:sp>
    </p:spTree>
    <p:custDataLst>
      <p:tags r:id="rId1"/>
    </p:custDataLst>
    <p:extLst>
      <p:ext uri="{BB962C8B-B14F-4D97-AF65-F5344CB8AC3E}">
        <p14:creationId xmlns:p14="http://schemas.microsoft.com/office/powerpoint/2010/main" val="3819264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Regulations: China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73085"/>
            <a:ext cx="5094619" cy="5155257"/>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b="1" i="0" u="none" strike="noStrike" kern="1200" cap="none" spc="0" normalizeH="0" baseline="0" noProof="0">
                <a:ln>
                  <a:noFill/>
                </a:ln>
                <a:solidFill>
                  <a:srgbClr val="000000"/>
                </a:solidFill>
                <a:effectLst/>
                <a:uLnTx/>
                <a:uFillTx/>
                <a:ea typeface="+mn-ea"/>
                <a:cs typeface="+mn-cs"/>
              </a:rPr>
              <a:t>Key Used Oil Regulations</a:t>
            </a:r>
          </a:p>
          <a:p>
            <a:pPr marL="0" marR="0" lvl="0" indent="0" algn="l" defTabSz="914400" rtl="0" eaLnBrk="1" fontAlgn="auto" latinLnBrk="0" hangingPunct="1">
              <a:lnSpc>
                <a:spcPct val="100000"/>
              </a:lnSpc>
              <a:spcBef>
                <a:spcPts val="0"/>
              </a:spcBef>
              <a:spcAft>
                <a:spcPts val="600"/>
              </a:spcAft>
              <a:buClr>
                <a:srgbClr val="27638E"/>
              </a:buClr>
              <a:buSzPct val="110000"/>
              <a:buFont typeface="Arial" panose="020B0604020202020204" pitchFamily="34" charset="0"/>
              <a:buNone/>
              <a:tabLst/>
              <a:defRPr/>
            </a:pPr>
            <a:r>
              <a:rPr kumimoji="0" lang="en-US" altLang="zh-CN" sz="900" b="1" i="0" u="none" strike="noStrike" kern="1200" cap="none" spc="0" normalizeH="0" baseline="0" noProof="0">
                <a:ln>
                  <a:noFill/>
                </a:ln>
                <a:solidFill>
                  <a:srgbClr val="000000"/>
                </a:solidFill>
                <a:effectLst/>
                <a:uLnTx/>
                <a:uFillTx/>
                <a:ea typeface="+mn-ea"/>
                <a:cs typeface="+mn-cs"/>
              </a:rPr>
              <a:t>i. Administration Policies</a:t>
            </a:r>
            <a:endParaRPr kumimoji="0" lang="en-US" altLang="zh-CN" sz="900" b="0" i="0" u="none" strike="noStrike" kern="1200" cap="none" spc="0" normalizeH="0" baseline="0" noProof="0">
              <a:ln>
                <a:noFill/>
              </a:ln>
              <a:solidFill>
                <a:srgbClr val="000000"/>
              </a:solidFill>
              <a:effectLst/>
              <a:uLnTx/>
              <a:uFillTx/>
              <a:ea typeface="+mn-ea"/>
              <a:cs typeface="+mn-cs"/>
            </a:endParaRP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National Hazardous Waste Catalogue (2021 version)</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Solid Waste Pollution Prevention and Control Law of People’s Republic of China (2020 Amendment)</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Announcement on Comprehensive Solid Waste Import Ban 2020</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Management Measures on Hazardous Waste Export Approval 2008 (2019 Amendment)</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Administrative Measures on Hazardous Waste Operating Permit 2004 (2016 Amendment)</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Hazardous Waste Disposal Fee System 2003</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Management Measures for Hazardous Waste Transfer Forms 1999</a:t>
            </a:r>
          </a:p>
          <a:p>
            <a:pPr marL="0" marR="0" lvl="0" indent="0" algn="l" defTabSz="914400" rtl="0" eaLnBrk="1" fontAlgn="auto" latinLnBrk="0" hangingPunct="1">
              <a:lnSpc>
                <a:spcPct val="100000"/>
              </a:lnSpc>
              <a:spcBef>
                <a:spcPts val="0"/>
              </a:spcBef>
              <a:spcAft>
                <a:spcPts val="600"/>
              </a:spcAft>
              <a:buClr>
                <a:srgbClr val="27638E"/>
              </a:buClr>
              <a:buSzPct val="110000"/>
              <a:buFont typeface="Arial" panose="020B0604020202020204" pitchFamily="34" charset="0"/>
              <a:buNone/>
              <a:tabLst/>
              <a:defRPr/>
            </a:pPr>
            <a:r>
              <a:rPr kumimoji="0" lang="en-US" altLang="zh-CN" sz="900" b="1" i="0" u="none" strike="noStrike" kern="1200" cap="none" spc="0" normalizeH="0" baseline="0" noProof="0">
                <a:ln>
                  <a:noFill/>
                </a:ln>
                <a:solidFill>
                  <a:srgbClr val="000000"/>
                </a:solidFill>
                <a:effectLst/>
                <a:uLnTx/>
                <a:uFillTx/>
                <a:ea typeface="+mn-ea"/>
                <a:cs typeface="+mn-cs"/>
              </a:rPr>
              <a:t>ii. National Standards</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Technical Guides for Collection and Re-refining of Used Oil (GB/T17145-1997)</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Technical Specifications for Pollution Control of Used Mineral Oil Recovery, Recycle and Reuse (HJ607-2011)</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Standard for Pollution Control on Hazardous Wastes Storage (GB 18597-2001)</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Standard of Pollution Control on the Hazardous Waste Landfill (GB 18598-2019)</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Standard of Pollution Control on Hazardous Waste Incineration (GB 18484-2020)</a:t>
            </a:r>
          </a:p>
          <a:p>
            <a:pPr marL="0" marR="0" lvl="0" indent="0" algn="l" defTabSz="914400" rtl="0" eaLnBrk="1" fontAlgn="auto" latinLnBrk="0" hangingPunct="1">
              <a:lnSpc>
                <a:spcPct val="100000"/>
              </a:lnSpc>
              <a:spcBef>
                <a:spcPts val="0"/>
              </a:spcBef>
              <a:spcAft>
                <a:spcPts val="600"/>
              </a:spcAft>
              <a:buClr>
                <a:srgbClr val="27638E"/>
              </a:buClr>
              <a:buSzPct val="110000"/>
              <a:buFont typeface="Arial" panose="020B0604020202020204" pitchFamily="34" charset="0"/>
              <a:buNone/>
              <a:tabLst/>
              <a:defRPr/>
            </a:pPr>
            <a:r>
              <a:rPr kumimoji="0" lang="en-US" altLang="zh-CN" sz="900" b="1" i="0" u="none" strike="noStrike" kern="1200" cap="none" spc="0" normalizeH="0" baseline="0" noProof="0">
                <a:ln>
                  <a:noFill/>
                </a:ln>
                <a:solidFill>
                  <a:srgbClr val="000000"/>
                </a:solidFill>
                <a:effectLst/>
                <a:uLnTx/>
                <a:uFillTx/>
                <a:ea typeface="+mn-ea"/>
                <a:cs typeface="+mn-cs"/>
              </a:rPr>
              <a:t>iii. Tax Benefits</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Announcement on Policy Issues Regarding Corporate Income Tax of Third-party Enterprises Conducting Pollution Prevention 2019</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Catalogue of Value-Added Tax Benefits for Products and Services of Resources Comprehensive Utilization 2015</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Notice of State Taxation Administration and Ministry of Finance on Exemption of Consumption Tax on Re-refining Products of Waste Mineral Oil 2013</a:t>
            </a:r>
          </a:p>
        </p:txBody>
      </p:sp>
      <p:sp>
        <p:nvSpPr>
          <p:cNvPr id="13" name="Content Placeholder 2">
            <a:extLst>
              <a:ext uri="{FF2B5EF4-FFF2-40B4-BE49-F238E27FC236}">
                <a16:creationId xmlns:a16="http://schemas.microsoft.com/office/drawing/2014/main" id="{43199557-CC60-4F2E-A5F5-0E2EDAC56122}"/>
              </a:ext>
            </a:extLst>
          </p:cNvPr>
          <p:cNvSpPr txBox="1">
            <a:spLocks/>
          </p:cNvSpPr>
          <p:nvPr/>
        </p:nvSpPr>
        <p:spPr>
          <a:xfrm>
            <a:off x="6150834" y="1154060"/>
            <a:ext cx="5220000" cy="4878259"/>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kumimoji="0" lang="en-US" altLang="zh-CN" sz="900" b="1" i="0" u="none" strike="noStrike" kern="1200" cap="none" spc="0" normalizeH="0" baseline="0" noProof="0">
                <a:ln>
                  <a:noFill/>
                </a:ln>
                <a:solidFill>
                  <a:srgbClr val="000000"/>
                </a:solidFill>
                <a:effectLst/>
                <a:uLnTx/>
                <a:uFillTx/>
                <a:ea typeface="+mn-ea"/>
                <a:cs typeface="+mn-cs"/>
              </a:rPr>
              <a:t>i. Generation</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Use oil generators should entrust an entity licensed with Hazardous Waste Operation Permit to collect and dispose of used oil. Generators are allowed to conduct re-refining or disposal themselves only if Comprehensive Operation Permit is granted.</a:t>
            </a:r>
          </a:p>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kumimoji="0" lang="en-US" altLang="zh-CN" sz="900" b="1" i="0" u="none" strike="noStrike" kern="1200" cap="none" spc="0" normalizeH="0" baseline="0" noProof="0">
                <a:ln>
                  <a:noFill/>
                </a:ln>
                <a:solidFill>
                  <a:srgbClr val="000000"/>
                </a:solidFill>
                <a:effectLst/>
                <a:uLnTx/>
                <a:uFillTx/>
                <a:ea typeface="+mn-ea"/>
                <a:cs typeface="+mn-cs"/>
              </a:rPr>
              <a:t>ii. Classification (Hazardous Waste)</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Used oil is classified as hazardous waste</a:t>
            </a:r>
          </a:p>
          <a:p>
            <a:pPr marL="0" marR="0" lvl="0" indent="0" algn="l" defTabSz="914400" rtl="0" eaLnBrk="1" fontAlgn="auto" latinLnBrk="0" hangingPunct="1">
              <a:lnSpc>
                <a:spcPct val="100000"/>
              </a:lnSpc>
              <a:spcBef>
                <a:spcPts val="0"/>
              </a:spcBef>
              <a:spcAft>
                <a:spcPts val="600"/>
              </a:spcAft>
              <a:buClr>
                <a:srgbClr val="27638E"/>
              </a:buClr>
              <a:buSzPct val="110000"/>
              <a:buFont typeface="Arial" panose="020B0604020202020204" pitchFamily="34" charset="0"/>
              <a:buNone/>
              <a:tabLst/>
              <a:defRPr/>
            </a:pPr>
            <a:r>
              <a:rPr kumimoji="0" lang="en-US" altLang="zh-CN" sz="900" b="1" i="0" u="none" strike="noStrike" kern="1200" cap="none" spc="0" normalizeH="0" baseline="0" noProof="0">
                <a:ln>
                  <a:noFill/>
                </a:ln>
                <a:solidFill>
                  <a:srgbClr val="000000"/>
                </a:solidFill>
                <a:effectLst/>
                <a:uLnTx/>
                <a:uFillTx/>
                <a:ea typeface="+mn-ea"/>
                <a:cs typeface="+mn-cs"/>
              </a:rPr>
              <a:t>iii. Collection</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Hazardous Waste Operation Permit is a must for used oil collection. Two types of Operation Permit are available, one is Collection Operation Permit, for use oil collection from automobile maintenance sector only, and the other one is Comprehensive Operation Permit, for collection, storage and disposal (re-refining) of used oil from all sources.</a:t>
            </a:r>
            <a:endParaRPr lang="en-US" sz="900"/>
          </a:p>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kumimoji="0" lang="en-US" sz="900" b="1" i="0" u="none" strike="noStrike" kern="1200" cap="none" spc="0" normalizeH="0" baseline="0" noProof="0">
                <a:ln>
                  <a:noFill/>
                </a:ln>
                <a:solidFill>
                  <a:srgbClr val="000000"/>
                </a:solidFill>
                <a:effectLst/>
                <a:uLnTx/>
                <a:uFillTx/>
                <a:ea typeface="+mn-ea"/>
                <a:cs typeface="+mn-cs"/>
              </a:rPr>
              <a:t>iv. Transportation and Storage</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kumimoji="0" lang="en-US" sz="900" b="0" i="0" u="none" strike="noStrike" kern="1200" cap="none" spc="0" normalizeH="0" baseline="0" noProof="0">
                <a:ln>
                  <a:noFill/>
                </a:ln>
                <a:solidFill>
                  <a:srgbClr val="000000"/>
                </a:solidFill>
                <a:effectLst/>
                <a:uLnTx/>
                <a:uFillTx/>
                <a:ea typeface="+mn-ea"/>
                <a:cs typeface="+mn-cs"/>
              </a:rPr>
              <a:t>Hazardous Waste Transfer Form should be filled out and submitted to </a:t>
            </a:r>
            <a:r>
              <a:rPr lang="en-US" sz="900"/>
              <a:t>county/provincial-level Environment and Ecology Authority before transfer</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sz="900"/>
              <a:t>Vehicles to be licensed with Road Transport Permit for Dangerous Goods and storage facility to be licensed with Hazardous Waste Operating Permit</a:t>
            </a:r>
          </a:p>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kumimoji="0" lang="en-US" sz="900" b="1" i="0" u="none" strike="noStrike" kern="1200" cap="none" spc="0" normalizeH="0" baseline="0" noProof="0">
                <a:ln>
                  <a:noFill/>
                </a:ln>
                <a:solidFill>
                  <a:srgbClr val="000000"/>
                </a:solidFill>
                <a:effectLst/>
                <a:uLnTx/>
                <a:uFillTx/>
                <a:ea typeface="+mn-ea"/>
                <a:cs typeface="+mn-cs"/>
              </a:rPr>
              <a:t>v. Disposal – Re-</a:t>
            </a:r>
            <a:r>
              <a:rPr lang="en-US" sz="900" b="1">
                <a:solidFill>
                  <a:srgbClr val="000000"/>
                </a:solidFill>
              </a:rPr>
              <a:t>Re</a:t>
            </a:r>
            <a:r>
              <a:rPr kumimoji="0" lang="en-US" sz="900" b="1" i="0" u="none" strike="noStrike" kern="1200" cap="none" spc="0" normalizeH="0" baseline="0" noProof="0">
                <a:ln>
                  <a:noFill/>
                </a:ln>
                <a:solidFill>
                  <a:srgbClr val="000000"/>
                </a:solidFill>
                <a:effectLst/>
                <a:uLnTx/>
                <a:uFillTx/>
                <a:ea typeface="+mn-ea"/>
                <a:cs typeface="+mn-cs"/>
              </a:rPr>
              <a:t>fining</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sz="900"/>
              <a:t>Re-refiners should obtain Hazardous Waste Comprehensive Operation Permit and meet requirements </a:t>
            </a:r>
            <a:r>
              <a:rPr lang="en-US" altLang="zh-CN" sz="900"/>
              <a:t>of re-refining capacity, facilities and environmental protection</a:t>
            </a:r>
            <a:endParaRPr lang="en-US" sz="900"/>
          </a:p>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kumimoji="0" lang="en-US" sz="900" b="1" i="0" u="none" strike="noStrike" kern="1200" cap="none" spc="0" normalizeH="0" baseline="0" noProof="0">
                <a:ln>
                  <a:noFill/>
                </a:ln>
                <a:solidFill>
                  <a:srgbClr val="000000"/>
                </a:solidFill>
                <a:effectLst/>
                <a:uLnTx/>
                <a:uFillTx/>
                <a:ea typeface="+mn-ea"/>
                <a:cs typeface="+mn-cs"/>
              </a:rPr>
              <a:t>vi. Disposal – Fuel</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Used oil is not legally allowed to be used as fuel for any industry, however it is allowed to burn diesel and other types of oil processed from used oil </a:t>
            </a:r>
            <a:endParaRPr lang="en-US" sz="900"/>
          </a:p>
          <a:p>
            <a:pPr marL="0" marR="0" lvl="0" indent="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None/>
              <a:tabLst/>
              <a:defRPr/>
            </a:pPr>
            <a:r>
              <a:rPr kumimoji="0" lang="en-US" sz="900" b="1" i="0" u="none" strike="noStrike" kern="1200" cap="none" spc="0" normalizeH="0" baseline="0" noProof="0">
                <a:ln>
                  <a:noFill/>
                </a:ln>
                <a:solidFill>
                  <a:srgbClr val="000000"/>
                </a:solidFill>
                <a:effectLst/>
                <a:uLnTx/>
                <a:uFillTx/>
                <a:ea typeface="+mn-ea"/>
                <a:cs typeface="+mn-cs"/>
              </a:rPr>
              <a:t>vii. Disposal – Other </a:t>
            </a:r>
          </a:p>
          <a:p>
            <a:pPr marR="0" lvl="0" fontAlgn="auto">
              <a:lnSpc>
                <a:spcPct val="100000"/>
              </a:lnSpc>
              <a:spcBef>
                <a:spcPts val="0"/>
              </a:spcBef>
              <a:spcAft>
                <a:spcPts val="600"/>
              </a:spcAft>
              <a:buClr>
                <a:schemeClr val="accent1"/>
              </a:buClr>
              <a:buSzPct val="110000"/>
              <a:buFont typeface="Wingdings" panose="05000000000000000000" pitchFamily="2" charset="2"/>
              <a:buChar char=""/>
              <a:tabLst/>
              <a:defRPr/>
            </a:pPr>
            <a:r>
              <a:rPr lang="en-US" altLang="zh-CN" sz="900"/>
              <a:t>Other major disposal ways are burning and landfill, which should be operated with Hazardous Waste Comprehensive Operating Permit</a:t>
            </a:r>
            <a:endParaRPr lang="en-US" sz="900"/>
          </a:p>
        </p:txBody>
      </p:sp>
    </p:spTree>
    <p:custDataLst>
      <p:tags r:id="rId1"/>
    </p:custDataLst>
    <p:extLst>
      <p:ext uri="{BB962C8B-B14F-4D97-AF65-F5344CB8AC3E}">
        <p14:creationId xmlns:p14="http://schemas.microsoft.com/office/powerpoint/2010/main" val="17660119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Generation</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4032079"/>
            <a:ext cx="10832030" cy="214353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In 2020, used oil generated was estimated to be 356.4 kilotonnes in Mexico. The volume of used oils generated in Mexico decreased in 2020 compared to 2018, as the lubricants demand also decreased. However, the generation rate increased by around 6% during 2018 to 2020. </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This increase in generation rate is due to the improvement in recovery practices of automotive lubricants, mainly for PCMO and HDMO, that together accounted for 56.1% of used oil generation volume in 2020.</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Volume of used oil </a:t>
            </a:r>
            <a:r>
              <a:rPr lang="en-US" sz="900" dirty="0">
                <a:solidFill>
                  <a:srgbClr val="000000"/>
                </a:solidFill>
                <a:latin typeface="Lucida Sans" panose="020B0602030504020204" pitchFamily="34" charset="0"/>
              </a:rPr>
              <a:t>from industry has also improved as maintenance practices have improved leading to higher generation of used oil. However, industrial lubricants such as white oils, water-miscible metalworking fluids, rubber process oils, greases, etc., do not generate any used oil.</a:t>
            </a:r>
          </a:p>
          <a:p>
            <a:pPr marL="0" indent="0">
              <a:lnSpc>
                <a:spcPct val="150000"/>
              </a:lnSpc>
              <a:spcBef>
                <a:spcPts val="0"/>
              </a:spcBef>
              <a:buClr>
                <a:srgbClr val="27638E"/>
              </a:buClr>
              <a:buSzPct val="110000"/>
              <a:buNone/>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2021, the lubricant demand has grown by around 7.7%, which has led to increase in used oil generation volume by 7.7%. The growth is lower in used oil generation volume probably due to </a:t>
            </a:r>
            <a:r>
              <a:rPr lang="en-US" sz="900" dirty="0">
                <a:solidFill>
                  <a:srgbClr val="000000"/>
                </a:solidFill>
                <a:latin typeface="Lucida Sans" panose="020B0602030504020204" pitchFamily="34" charset="0"/>
              </a:rPr>
              <a:t>decline in law enforcement. The Mexican government has reduced internal budget for different ministries, including SEMARNAT. As a result, the number of audits have reduced while the time needed for permit authorization or renewal authorizations has increased. </a:t>
            </a:r>
          </a:p>
        </p:txBody>
      </p:sp>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5985410" y="981075"/>
          <a:ext cx="5149850" cy="27062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3">
            <a:extLst>
              <a:ext uri="{FF2B5EF4-FFF2-40B4-BE49-F238E27FC236}">
                <a16:creationId xmlns:a16="http://schemas.microsoft.com/office/drawing/2014/main" id="{CBA8C4CD-6E20-4A91-92F7-1E30DE541A59}"/>
              </a:ext>
            </a:extLst>
          </p:cNvPr>
          <p:cNvGraphicFramePr>
            <a:graphicFrameLocks noGrp="1"/>
          </p:cNvGraphicFramePr>
          <p:nvPr>
            <p:extLst>
              <p:ext uri="{D42A27DB-BD31-4B8C-83A1-F6EECF244321}">
                <p14:modId xmlns:p14="http://schemas.microsoft.com/office/powerpoint/2010/main" val="2390615495"/>
              </p:ext>
            </p:extLst>
          </p:nvPr>
        </p:nvGraphicFramePr>
        <p:xfrm>
          <a:off x="620806" y="1110123"/>
          <a:ext cx="4897344" cy="2577168"/>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1018238161"/>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643561842"/>
                    </a:ext>
                  </a:extLst>
                </a:gridCol>
              </a:tblGrid>
              <a:tr h="290859">
                <a:tc gridSpan="5">
                  <a:txBody>
                    <a:bodyPr/>
                    <a:lstStyle/>
                    <a:p>
                      <a:r>
                        <a:rPr lang="en-US" sz="900" dirty="0"/>
                        <a:t>USED OIL GENERATION BY PRODUCT IN MEXICO, 2020 AND 2021</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430670">
                <a:tc>
                  <a:txBody>
                    <a:bodyPr/>
                    <a:lstStyle/>
                    <a:p>
                      <a:r>
                        <a:rPr lang="en-US" sz="900" b="1" dirty="0">
                          <a:solidFill>
                            <a:schemeClr val="tx1"/>
                          </a:solidFill>
                        </a:rPr>
                        <a:t>LUBRICANT</a:t>
                      </a:r>
                      <a:endParaRPr lang="en-US" sz="900" b="1" dirty="0">
                        <a:solidFill>
                          <a:schemeClr val="tx1"/>
                        </a:solidFill>
                        <a:latin typeface="+mn-lt"/>
                      </a:endParaRPr>
                    </a:p>
                  </a:txBody>
                  <a:tcPr marL="45720" marR="45720" anchor="ctr"/>
                </a:tc>
                <a:tc gridSpan="2">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IN"/>
                    </a:p>
                  </a:txBody>
                  <a:tcPr/>
                </a:tc>
                <a:tc gridSpan="2">
                  <a:txBody>
                    <a:bodyPr/>
                    <a:lstStyle/>
                    <a:p>
                      <a:pPr algn="ctr"/>
                      <a:r>
                        <a:rPr lang="en-US" sz="900" b="1" dirty="0">
                          <a:solidFill>
                            <a:schemeClr val="tx1"/>
                          </a:solidFill>
                        </a:rPr>
                        <a:t>% OF TOTAL USED OIL GENERATED</a:t>
                      </a:r>
                      <a:endParaRPr lang="en-US" sz="900" b="1" dirty="0">
                        <a:solidFill>
                          <a:schemeClr val="tx1"/>
                        </a:solidFill>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41036">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2513378660"/>
                  </a:ext>
                </a:extLst>
              </a:tr>
              <a:tr h="273174">
                <a:tc>
                  <a:txBody>
                    <a:bodyPr/>
                    <a:lstStyle/>
                    <a:p>
                      <a:pPr algn="l" fontAlgn="b"/>
                      <a:r>
                        <a:rPr lang="en-US" sz="900" b="0" u="none" strike="noStrike" dirty="0">
                          <a:solidFill>
                            <a:srgbClr val="000000"/>
                          </a:solidFill>
                          <a:effectLst/>
                        </a:rPr>
                        <a:t>PCMO</a:t>
                      </a:r>
                      <a:endParaRPr lang="en-US" sz="900" b="0" i="0" u="none" strike="noStrike" dirty="0">
                        <a:solidFill>
                          <a:srgbClr val="000000"/>
                        </a:solidFill>
                        <a:effectLst/>
                        <a:latin typeface="+mn-lt"/>
                      </a:endParaRPr>
                    </a:p>
                  </a:txBody>
                  <a:tcPr marL="45720" marR="45720" anchor="b"/>
                </a:tc>
                <a:tc>
                  <a:txBody>
                    <a:bodyPr/>
                    <a:lstStyle/>
                    <a:p>
                      <a:pPr algn="ctr" fontAlgn="ctr"/>
                      <a:r>
                        <a:rPr lang="en-US" altLang="zh-CN" sz="900" b="0" u="none" strike="noStrike" dirty="0">
                          <a:solidFill>
                            <a:srgbClr val="000000"/>
                          </a:solidFill>
                          <a:effectLst/>
                        </a:rPr>
                        <a:t>132.0</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142.2</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37.0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37.1</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1557228252"/>
                  </a:ext>
                </a:extLst>
              </a:tr>
              <a:tr h="273174">
                <a:tc>
                  <a:txBody>
                    <a:bodyPr/>
                    <a:lstStyle/>
                    <a:p>
                      <a:pPr algn="l" fontAlgn="b"/>
                      <a:r>
                        <a:rPr lang="en-US" sz="900" b="0" u="none" strike="noStrike" dirty="0">
                          <a:solidFill>
                            <a:srgbClr val="000000"/>
                          </a:solidFill>
                          <a:effectLst/>
                        </a:rPr>
                        <a:t>HDMO </a:t>
                      </a:r>
                      <a:endParaRPr lang="en-US" sz="900" b="0" i="0" u="none" strike="noStrike" dirty="0">
                        <a:solidFill>
                          <a:srgbClr val="000000"/>
                        </a:solidFill>
                        <a:effectLst/>
                        <a:latin typeface="+mn-lt"/>
                      </a:endParaRPr>
                    </a:p>
                  </a:txBody>
                  <a:tcPr marL="45720" marR="45720" anchor="b"/>
                </a:tc>
                <a:tc>
                  <a:txBody>
                    <a:bodyPr/>
                    <a:lstStyle/>
                    <a:p>
                      <a:pPr algn="ctr" fontAlgn="b"/>
                      <a:r>
                        <a:rPr lang="en-US" sz="900" b="0" u="none" strike="noStrike" dirty="0">
                          <a:solidFill>
                            <a:srgbClr val="000000"/>
                          </a:solidFill>
                          <a:effectLst/>
                        </a:rPr>
                        <a:t>68.2</a:t>
                      </a:r>
                      <a:endParaRPr lang="en-US" sz="900" b="0" i="0" u="none" strike="noStrike" dirty="0">
                        <a:solidFill>
                          <a:srgbClr val="000000"/>
                        </a:solidFill>
                        <a:effectLst/>
                        <a:latin typeface="+mn-lt"/>
                      </a:endParaRPr>
                    </a:p>
                  </a:txBody>
                  <a:tcPr marL="0" marR="0" marT="0" marB="0" anchor="ctr"/>
                </a:tc>
                <a:tc>
                  <a:txBody>
                    <a:bodyPr/>
                    <a:lstStyle/>
                    <a:p>
                      <a:pPr algn="ctr" fontAlgn="ctr"/>
                      <a:r>
                        <a:rPr lang="en-US" altLang="zh-CN" sz="900" b="0" u="none" strike="noStrike" dirty="0">
                          <a:solidFill>
                            <a:srgbClr val="000000"/>
                          </a:solidFill>
                          <a:effectLst/>
                        </a:rPr>
                        <a:t>72.9</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19.1</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19.0</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3070259312"/>
                  </a:ext>
                </a:extLst>
              </a:tr>
              <a:tr h="2731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Hydraulic fluid </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28.5</a:t>
                      </a:r>
                      <a:endParaRPr lang="en-US" sz="900" b="0" i="0" u="none" strike="noStrike" dirty="0">
                        <a:solidFill>
                          <a:srgbClr val="000000"/>
                        </a:solidFill>
                        <a:effectLst/>
                        <a:latin typeface="+mn-lt"/>
                      </a:endParaRPr>
                    </a:p>
                  </a:txBody>
                  <a:tcPr marL="0" marR="0" marT="0" marB="0" anchor="ctr"/>
                </a:tc>
                <a:tc>
                  <a:txBody>
                    <a:bodyPr/>
                    <a:lstStyle/>
                    <a:p>
                      <a:pPr algn="ctr" fontAlgn="ctr"/>
                      <a:r>
                        <a:rPr lang="en-US" altLang="zh-CN" sz="900" b="0" u="none" strike="noStrike" dirty="0">
                          <a:solidFill>
                            <a:srgbClr val="000000"/>
                          </a:solidFill>
                          <a:effectLst/>
                        </a:rPr>
                        <a:t>30.9</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8.0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8.1</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813016543"/>
                  </a:ext>
                </a:extLst>
              </a:tr>
              <a:tr h="265027">
                <a:tc>
                  <a:txBody>
                    <a:bodyPr/>
                    <a:lstStyle/>
                    <a:p>
                      <a:pPr algn="l" fontAlgn="ctr"/>
                      <a:r>
                        <a:rPr lang="en-US" sz="900" b="0" u="none" strike="noStrike" dirty="0">
                          <a:solidFill>
                            <a:srgbClr val="000000"/>
                          </a:solidFill>
                          <a:effectLst/>
                        </a:rPr>
                        <a:t>All other</a:t>
                      </a:r>
                      <a:r>
                        <a:rPr lang="en-US" altLang="zh-CN" sz="900" b="0" u="none" strike="noStrike" dirty="0">
                          <a:solidFill>
                            <a:srgbClr val="000000"/>
                          </a:solidFill>
                          <a:effectLst/>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127.7</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137.7</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35.9</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35.9</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2014577837"/>
                  </a:ext>
                </a:extLst>
              </a:tr>
              <a:tr h="265027">
                <a:tc>
                  <a:txBody>
                    <a:bodyPr/>
                    <a:lstStyle/>
                    <a:p>
                      <a:pPr algn="l" fontAlgn="ctr"/>
                      <a:r>
                        <a:rPr lang="en-US" sz="900" b="1" u="none" strike="noStrike" dirty="0">
                          <a:solidFill>
                            <a:srgbClr val="000000"/>
                          </a:solidFill>
                          <a:effectLst/>
                        </a:rPr>
                        <a:t>Total</a:t>
                      </a:r>
                      <a:endParaRPr lang="en-US" sz="900" b="1"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1" u="none" strike="noStrike" dirty="0">
                          <a:solidFill>
                            <a:srgbClr val="000000"/>
                          </a:solidFill>
                          <a:effectLst/>
                        </a:rPr>
                        <a:t>356.4</a:t>
                      </a:r>
                      <a:endParaRPr lang="en-US" altLang="zh-CN"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1" u="none" strike="noStrike" dirty="0">
                          <a:solidFill>
                            <a:srgbClr val="000000"/>
                          </a:solidFill>
                          <a:effectLst/>
                        </a:rPr>
                        <a:t>383.8</a:t>
                      </a:r>
                      <a:endParaRPr lang="en-US" altLang="zh-CN"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r>
                        <a:rPr lang="en-US" sz="900" b="1" dirty="0">
                          <a:solidFill>
                            <a:schemeClr val="tx1"/>
                          </a:solidFill>
                        </a:rPr>
                        <a:t>100.0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100.0</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604700446"/>
                  </a:ext>
                </a:extLst>
              </a:tr>
              <a:tr h="265027">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t>a- Includes other automotive and industrial lubricants</a:t>
                      </a:r>
                      <a:endParaRPr lang="en-US" sz="900" b="0" i="0" u="none" strike="noStrike" dirty="0">
                        <a:solidFill>
                          <a:srgbClr val="000000"/>
                        </a:solidFill>
                        <a:effectLst/>
                        <a:latin typeface="+mn-lt"/>
                        <a:ea typeface="等线" panose="02010600030101010101" pitchFamily="2" charset="-122"/>
                      </a:endParaRPr>
                    </a:p>
                  </a:txBody>
                  <a:tcPr marL="45720" marR="4572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r"/>
                      <a:endParaRPr lang="en-US" sz="1000" b="1" dirty="0">
                        <a:solidFill>
                          <a:schemeClr val="tx1"/>
                        </a:solidFill>
                        <a:latin typeface="+mn-lt"/>
                      </a:endParaRPr>
                    </a:p>
                  </a:txBody>
                  <a:tcPr marL="45720" marR="45720" anchor="ctr"/>
                </a:tc>
                <a:tc hMerge="1">
                  <a:txBody>
                    <a:bodyPr/>
                    <a:lstStyle/>
                    <a:p>
                      <a:endParaRPr lang="en-US" sz="1000" b="1" dirty="0">
                        <a:solidFill>
                          <a:schemeClr val="tx1"/>
                        </a:solidFill>
                        <a:latin typeface="+mn-lt"/>
                      </a:endParaRPr>
                    </a:p>
                  </a:txBody>
                  <a:tcPr marL="45720" marR="45720" anchor="ctr"/>
                </a:tc>
                <a:extLst>
                  <a:ext uri="{0D108BD9-81ED-4DB2-BD59-A6C34878D82A}">
                    <a16:rowId xmlns:a16="http://schemas.microsoft.com/office/drawing/2014/main" val="3172625650"/>
                  </a:ext>
                </a:extLst>
              </a:tr>
            </a:tbl>
          </a:graphicData>
        </a:graphic>
      </p:graphicFrame>
      <p:sp>
        <p:nvSpPr>
          <p:cNvPr id="3" name="TextBox 2">
            <a:extLst>
              <a:ext uri="{FF2B5EF4-FFF2-40B4-BE49-F238E27FC236}">
                <a16:creationId xmlns:a16="http://schemas.microsoft.com/office/drawing/2014/main" id="{9521A97D-527F-49F2-BACF-3BB61D63FC77}"/>
              </a:ext>
            </a:extLst>
          </p:cNvPr>
          <p:cNvSpPr txBox="1"/>
          <p:nvPr/>
        </p:nvSpPr>
        <p:spPr>
          <a:xfrm>
            <a:off x="6096000" y="3693410"/>
            <a:ext cx="4572000" cy="230832"/>
          </a:xfrm>
          <a:prstGeom prst="rect">
            <a:avLst/>
          </a:prstGeom>
          <a:noFill/>
        </p:spPr>
        <p:txBody>
          <a:bodyPr wrap="square" rtlCol="0">
            <a:spAutoFit/>
          </a:bodyPr>
          <a:lstStyle/>
          <a:p>
            <a:pPr algn="l"/>
            <a:r>
              <a:rPr lang="en-US" sz="900" dirty="0">
                <a:latin typeface="+mj-lt"/>
              </a:rPr>
              <a:t>a- Includes other automotive and industrial lubricants</a:t>
            </a:r>
            <a:endParaRPr lang="en-IN" sz="900" dirty="0">
              <a:latin typeface="+mj-lt"/>
            </a:endParaRPr>
          </a:p>
        </p:txBody>
      </p:sp>
    </p:spTree>
    <p:custDataLst>
      <p:tags r:id="rId1"/>
    </p:custDataLst>
    <p:extLst>
      <p:ext uri="{BB962C8B-B14F-4D97-AF65-F5344CB8AC3E}">
        <p14:creationId xmlns:p14="http://schemas.microsoft.com/office/powerpoint/2010/main" val="5779454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Collection</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02720" y="4383319"/>
            <a:ext cx="10972800" cy="172803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2020, used </a:t>
            </a:r>
            <a:r>
              <a:rPr lang="en-US" sz="900" dirty="0">
                <a:solidFill>
                  <a:srgbClr val="000000"/>
                </a:solidFill>
                <a:latin typeface="Lucida Sans"/>
              </a:rPr>
              <a:t>oil collected volume was estimated at 220.6 kilotonnes in Mexico. This volume represents 62% of generated used oil in the country.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main collection points of used oil include vehicle service stations, garages, commercial transport workshops, and industries. Collectors need to be registered and authorized by SEMARNAT. However, it is also possible that some collection is done by non-authorized </a:t>
            </a:r>
            <a:r>
              <a:rPr lang="en-US" sz="900" dirty="0">
                <a:solidFill>
                  <a:srgbClr val="000000"/>
                </a:solidFill>
                <a:latin typeface="Lucida Sans" panose="020B0602030504020204" pitchFamily="34" charset="0"/>
              </a:rPr>
              <a:t>collectors.</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Despite the drop of volume demand for finished lubricants and generated used oils, the used oil volume collected has increased by around 2%-3% in the last two years. This is due to the increase in the interest of used oil market, especially its usage as fuel by various industries. </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182563" marR="0" lvl="0" indent="-182563"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2021, the used oil collected volume has increased by 10.4%, which is in line with the growth in the used oil generation volume. Due to </a:t>
            </a:r>
            <a:r>
              <a:rPr lang="en-US" sz="900" dirty="0">
                <a:solidFill>
                  <a:srgbClr val="000000"/>
                </a:solidFill>
                <a:latin typeface="Lucida Sans"/>
              </a:rPr>
              <a:t>the decrease in funding of various government bodies, the registering process of used oil collectors is taking long. Further, some collectors have not renewed their authorizations on time due to COVID-19. </a:t>
            </a:r>
          </a:p>
        </p:txBody>
      </p:sp>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6096000" y="1029527"/>
          <a:ext cx="5094806" cy="28141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3">
            <a:extLst>
              <a:ext uri="{FF2B5EF4-FFF2-40B4-BE49-F238E27FC236}">
                <a16:creationId xmlns:a16="http://schemas.microsoft.com/office/drawing/2014/main" id="{C84F86E2-27F9-4521-B2C3-EC0AA1FDC7D9}"/>
              </a:ext>
            </a:extLst>
          </p:cNvPr>
          <p:cNvGraphicFramePr>
            <a:graphicFrameLocks noGrp="1"/>
          </p:cNvGraphicFramePr>
          <p:nvPr>
            <p:extLst>
              <p:ext uri="{D42A27DB-BD31-4B8C-83A1-F6EECF244321}">
                <p14:modId xmlns:p14="http://schemas.microsoft.com/office/powerpoint/2010/main" val="1162785686"/>
              </p:ext>
            </p:extLst>
          </p:nvPr>
        </p:nvGraphicFramePr>
        <p:xfrm>
          <a:off x="569395" y="1089735"/>
          <a:ext cx="5139552" cy="2683494"/>
        </p:xfrm>
        <a:graphic>
          <a:graphicData uri="http://schemas.openxmlformats.org/drawingml/2006/table">
            <a:tbl>
              <a:tblPr firstRow="1">
                <a:tableStyleId>{5C22544A-7EE6-4342-B048-85BDC9FD1C3A}</a:tableStyleId>
              </a:tblPr>
              <a:tblGrid>
                <a:gridCol w="1713184">
                  <a:extLst>
                    <a:ext uri="{9D8B030D-6E8A-4147-A177-3AD203B41FA5}">
                      <a16:colId xmlns:a16="http://schemas.microsoft.com/office/drawing/2014/main" val="3179253707"/>
                    </a:ext>
                  </a:extLst>
                </a:gridCol>
                <a:gridCol w="856592">
                  <a:extLst>
                    <a:ext uri="{9D8B030D-6E8A-4147-A177-3AD203B41FA5}">
                      <a16:colId xmlns:a16="http://schemas.microsoft.com/office/drawing/2014/main" val="2331960324"/>
                    </a:ext>
                  </a:extLst>
                </a:gridCol>
                <a:gridCol w="856592">
                  <a:extLst>
                    <a:ext uri="{9D8B030D-6E8A-4147-A177-3AD203B41FA5}">
                      <a16:colId xmlns:a16="http://schemas.microsoft.com/office/drawing/2014/main" val="3486912546"/>
                    </a:ext>
                  </a:extLst>
                </a:gridCol>
                <a:gridCol w="856592">
                  <a:extLst>
                    <a:ext uri="{9D8B030D-6E8A-4147-A177-3AD203B41FA5}">
                      <a16:colId xmlns:a16="http://schemas.microsoft.com/office/drawing/2014/main" val="2517212798"/>
                    </a:ext>
                  </a:extLst>
                </a:gridCol>
                <a:gridCol w="856592">
                  <a:extLst>
                    <a:ext uri="{9D8B030D-6E8A-4147-A177-3AD203B41FA5}">
                      <a16:colId xmlns:a16="http://schemas.microsoft.com/office/drawing/2014/main" val="396260019"/>
                    </a:ext>
                  </a:extLst>
                </a:gridCol>
              </a:tblGrid>
              <a:tr h="310440">
                <a:tc gridSpan="5">
                  <a:txBody>
                    <a:bodyPr/>
                    <a:lstStyle/>
                    <a:p>
                      <a:r>
                        <a:rPr lang="en-US" sz="900" dirty="0">
                          <a:latin typeface="+mn-lt"/>
                        </a:rPr>
                        <a:t>USED OIL COLLECTION BY PRODUCT IN MEXICO,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457200">
                <a:tc>
                  <a:txBody>
                    <a:bodyPr/>
                    <a:lstStyle/>
                    <a:p>
                      <a:r>
                        <a:rPr lang="en-US" sz="900" b="1" dirty="0">
                          <a:solidFill>
                            <a:schemeClr val="tx1"/>
                          </a:solidFill>
                          <a:latin typeface="+mn-lt"/>
                        </a:rPr>
                        <a:t>LUBRICANT</a:t>
                      </a:r>
                    </a:p>
                  </a:txBody>
                  <a:tcPr marL="4572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pPr algn="ctr"/>
                      <a:r>
                        <a:rPr lang="en-US" sz="900" b="1" dirty="0">
                          <a:solidFill>
                            <a:schemeClr val="tx1"/>
                          </a:solidFill>
                          <a:latin typeface="+mn-lt"/>
                        </a:rPr>
                        <a:t>% OF TOTAL USED OIL COLLECTED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49314">
                <a:tc>
                  <a:txBody>
                    <a:bodyPr/>
                    <a:lstStyle/>
                    <a:p>
                      <a:pPr algn="l" fontAlgn="ct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2020</a:t>
                      </a:r>
                    </a:p>
                  </a:txBody>
                  <a:tcPr marL="9525" marR="9525" marT="9525" marB="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2021</a:t>
                      </a:r>
                    </a:p>
                  </a:txBody>
                  <a:tcPr marL="9525" marR="9525" marT="9525" marB="0" anchor="ctr"/>
                </a:tc>
                <a:tc>
                  <a:txBody>
                    <a:bodyPr/>
                    <a:lstStyle/>
                    <a:p>
                      <a:pPr algn="ctr" fontAlgn="ctr"/>
                      <a:r>
                        <a:rPr lang="en-US" altLang="zh-CN" sz="900" b="1" i="0" u="none" strike="noStrike" kern="1200" dirty="0">
                          <a:solidFill>
                            <a:srgbClr val="000000"/>
                          </a:solidFill>
                          <a:effectLst/>
                          <a:latin typeface="+mn-lt"/>
                          <a:ea typeface="等线" panose="02010600030101010101" pitchFamily="2" charset="-122"/>
                          <a:cs typeface="+mn-cs"/>
                        </a:rPr>
                        <a:t>2020</a:t>
                      </a:r>
                    </a:p>
                  </a:txBody>
                  <a:tcPr marL="9525" marR="9525" marT="9525" marB="0" anchor="ctr"/>
                </a:tc>
                <a:tc>
                  <a:txBody>
                    <a:bodyPr/>
                    <a:lstStyle/>
                    <a:p>
                      <a:pPr algn="ctr" fontAlgn="ctr"/>
                      <a:r>
                        <a:rPr lang="en-US" altLang="zh-CN" sz="900" b="1" i="0" u="none" strike="noStrike" kern="1200" dirty="0">
                          <a:solidFill>
                            <a:srgbClr val="000000"/>
                          </a:solidFill>
                          <a:effectLst/>
                          <a:latin typeface="+mn-lt"/>
                          <a:ea typeface="等线" panose="02010600030101010101" pitchFamily="2" charset="-122"/>
                          <a:cs typeface="+mn-cs"/>
                        </a:rPr>
                        <a:t>2021</a:t>
                      </a:r>
                    </a:p>
                  </a:txBody>
                  <a:tcPr marL="9525" marR="9525" marT="9525" marB="0" anchor="ctr"/>
                </a:tc>
                <a:extLst>
                  <a:ext uri="{0D108BD9-81ED-4DB2-BD59-A6C34878D82A}">
                    <a16:rowId xmlns:a16="http://schemas.microsoft.com/office/drawing/2014/main" val="4149950921"/>
                  </a:ext>
                </a:extLst>
              </a:tr>
              <a:tr h="249314">
                <a:tc>
                  <a:txBody>
                    <a:bodyPr/>
                    <a:lstStyle/>
                    <a:p>
                      <a:pPr algn="l" fontAlgn="b"/>
                      <a:r>
                        <a:rPr lang="en-US" sz="900" b="0" i="0" u="none" strike="noStrike" dirty="0">
                          <a:solidFill>
                            <a:srgbClr val="000000"/>
                          </a:solidFill>
                          <a:effectLst/>
                          <a:latin typeface="+mn-lt"/>
                        </a:rPr>
                        <a:t>PCMO</a:t>
                      </a:r>
                    </a:p>
                  </a:txBody>
                  <a:tcPr marL="45720" marR="45720" anchor="b"/>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79.2</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85.3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35.9</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35.9</a:t>
                      </a:r>
                    </a:p>
                  </a:txBody>
                  <a:tcPr marL="9525" marR="9525" marT="9525" marB="0" anchor="ctr"/>
                </a:tc>
                <a:extLst>
                  <a:ext uri="{0D108BD9-81ED-4DB2-BD59-A6C34878D82A}">
                    <a16:rowId xmlns:a16="http://schemas.microsoft.com/office/drawing/2014/main" val="2513378660"/>
                  </a:ext>
                </a:extLst>
              </a:tr>
              <a:tr h="249314">
                <a:tc>
                  <a:txBody>
                    <a:bodyPr/>
                    <a:lstStyle/>
                    <a:p>
                      <a:pPr algn="l" fontAlgn="b"/>
                      <a:r>
                        <a:rPr lang="en-US" sz="900" b="0" i="0" u="none" strike="noStrike" dirty="0">
                          <a:solidFill>
                            <a:srgbClr val="000000"/>
                          </a:solidFill>
                          <a:effectLst/>
                          <a:latin typeface="+mn-lt"/>
                        </a:rPr>
                        <a:t>HDMO </a:t>
                      </a:r>
                    </a:p>
                  </a:txBody>
                  <a:tcPr marL="45720" marR="45720" anchor="b"/>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47.7</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51.1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21.6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21.5</a:t>
                      </a:r>
                    </a:p>
                  </a:txBody>
                  <a:tcPr marL="9525" marR="9525" marT="9525" marB="0" anchor="ctr"/>
                </a:tc>
                <a:extLst>
                  <a:ext uri="{0D108BD9-81ED-4DB2-BD59-A6C34878D82A}">
                    <a16:rowId xmlns:a16="http://schemas.microsoft.com/office/drawing/2014/main" val="3087438285"/>
                  </a:ext>
                </a:extLst>
              </a:tr>
              <a:tr h="24931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n-lt"/>
                        </a:rPr>
                        <a:t>Hydraulic fluid </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24.2</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26.3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11.0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11.1</a:t>
                      </a:r>
                    </a:p>
                  </a:txBody>
                  <a:tcPr marL="9525" marR="9525" marT="9525" marB="0" anchor="ctr"/>
                </a:tc>
                <a:extLst>
                  <a:ext uri="{0D108BD9-81ED-4DB2-BD59-A6C34878D82A}">
                    <a16:rowId xmlns:a16="http://schemas.microsoft.com/office/drawing/2014/main" val="4102838063"/>
                  </a:ext>
                </a:extLst>
              </a:tr>
              <a:tr h="249314">
                <a:tc>
                  <a:txBody>
                    <a:bodyPr/>
                    <a:lstStyle/>
                    <a:p>
                      <a:pPr algn="l" fontAlgn="ctr"/>
                      <a:r>
                        <a:rPr lang="en-US" sz="900" b="0" i="0" u="none" strike="noStrike" dirty="0">
                          <a:solidFill>
                            <a:srgbClr val="000000"/>
                          </a:solidFill>
                          <a:effectLst/>
                          <a:latin typeface="+mn-lt"/>
                          <a:ea typeface="等线" panose="02010600030101010101" pitchFamily="2" charset="-122"/>
                        </a:rPr>
                        <a:t>All other</a:t>
                      </a:r>
                      <a:r>
                        <a:rPr lang="en-US" altLang="zh-CN" sz="900" b="0" i="0" u="none" strike="noStrike" dirty="0">
                          <a:solidFill>
                            <a:srgbClr val="000000"/>
                          </a:solidFill>
                          <a:effectLst/>
                          <a:latin typeface="+mn-lt"/>
                          <a:ea typeface="等线" panose="02010600030101010101" pitchFamily="2" charset="-122"/>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69.4</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74.9</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31.5</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31.5</a:t>
                      </a:r>
                    </a:p>
                  </a:txBody>
                  <a:tcPr marL="9525" marR="9525" marT="9525" marB="0" anchor="ctr"/>
                </a:tc>
                <a:extLst>
                  <a:ext uri="{0D108BD9-81ED-4DB2-BD59-A6C34878D82A}">
                    <a16:rowId xmlns:a16="http://schemas.microsoft.com/office/drawing/2014/main" val="1703906161"/>
                  </a:ext>
                </a:extLst>
              </a:tr>
              <a:tr h="334642">
                <a:tc>
                  <a:txBody>
                    <a:bodyPr/>
                    <a:lstStyle/>
                    <a:p>
                      <a:pPr algn="l" fontAlgn="ctr"/>
                      <a:r>
                        <a:rPr lang="en-US" sz="900" b="1" i="0" u="none" strike="noStrike" dirty="0">
                          <a:solidFill>
                            <a:srgbClr val="000000"/>
                          </a:solidFill>
                          <a:effectLst/>
                          <a:latin typeface="+mn-lt"/>
                          <a:ea typeface="等线" panose="02010600030101010101" pitchFamily="2" charset="-122"/>
                        </a:rPr>
                        <a:t>Total</a:t>
                      </a:r>
                    </a:p>
                  </a:txBody>
                  <a:tcPr marL="45720" marR="4572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220.6</a:t>
                      </a:r>
                    </a:p>
                  </a:txBody>
                  <a:tcPr marL="9525" marR="9525" marT="9525" marB="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237.6</a:t>
                      </a:r>
                    </a:p>
                  </a:txBody>
                  <a:tcPr marL="9525" marR="9525" marT="9525" marB="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extLst>
                  <a:ext uri="{0D108BD9-81ED-4DB2-BD59-A6C34878D82A}">
                    <a16:rowId xmlns:a16="http://schemas.microsoft.com/office/drawing/2014/main" val="1615625555"/>
                  </a:ext>
                </a:extLst>
              </a:tr>
              <a:tr h="334642">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Includes other automotive and industrial lubricants</a:t>
                      </a:r>
                      <a:endParaRPr lang="en-US" sz="900" b="0" i="0" u="none" strike="noStrike" dirty="0">
                        <a:solidFill>
                          <a:srgbClr val="000000"/>
                        </a:solidFill>
                        <a:effectLst/>
                        <a:latin typeface="+mn-lt"/>
                        <a:ea typeface="等线" panose="02010600030101010101" pitchFamily="2" charset="-122"/>
                      </a:endParaRPr>
                    </a:p>
                  </a:txBody>
                  <a:tcPr marL="45720" marR="4572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extLst>
                  <a:ext uri="{0D108BD9-81ED-4DB2-BD59-A6C34878D82A}">
                    <a16:rowId xmlns:a16="http://schemas.microsoft.com/office/drawing/2014/main" val="263292209"/>
                  </a:ext>
                </a:extLst>
              </a:tr>
            </a:tbl>
          </a:graphicData>
        </a:graphic>
      </p:graphicFrame>
      <p:sp>
        <p:nvSpPr>
          <p:cNvPr id="8" name="TextBox 7">
            <a:extLst>
              <a:ext uri="{FF2B5EF4-FFF2-40B4-BE49-F238E27FC236}">
                <a16:creationId xmlns:a16="http://schemas.microsoft.com/office/drawing/2014/main" id="{067697A1-D448-4BA9-BBD2-A4828AEA2197}"/>
              </a:ext>
            </a:extLst>
          </p:cNvPr>
          <p:cNvSpPr txBox="1"/>
          <p:nvPr/>
        </p:nvSpPr>
        <p:spPr>
          <a:xfrm>
            <a:off x="6096000" y="3934363"/>
            <a:ext cx="4572000" cy="230832"/>
          </a:xfrm>
          <a:prstGeom prst="rect">
            <a:avLst/>
          </a:prstGeom>
          <a:noFill/>
        </p:spPr>
        <p:txBody>
          <a:bodyPr wrap="square" rtlCol="0">
            <a:spAutoFit/>
          </a:bodyPr>
          <a:lstStyle/>
          <a:p>
            <a:pPr algn="l"/>
            <a:r>
              <a:rPr lang="en-US" sz="900" dirty="0">
                <a:latin typeface="+mj-lt"/>
              </a:rPr>
              <a:t>a- Includes other automotive and industrial lubricants</a:t>
            </a:r>
            <a:endParaRPr lang="en-IN" sz="900" dirty="0">
              <a:latin typeface="+mj-lt"/>
            </a:endParaRPr>
          </a:p>
        </p:txBody>
      </p:sp>
      <p:grpSp>
        <p:nvGrpSpPr>
          <p:cNvPr id="7" name="Group 6">
            <a:extLst>
              <a:ext uri="{FF2B5EF4-FFF2-40B4-BE49-F238E27FC236}">
                <a16:creationId xmlns:a16="http://schemas.microsoft.com/office/drawing/2014/main" id="{CEA8F068-61DD-437F-8B0F-375F0C071FE3}"/>
              </a:ext>
            </a:extLst>
          </p:cNvPr>
          <p:cNvGrpSpPr/>
          <p:nvPr/>
        </p:nvGrpSpPr>
        <p:grpSpPr>
          <a:xfrm>
            <a:off x="10451413" y="6153865"/>
            <a:ext cx="1090782" cy="246221"/>
            <a:chOff x="10831993" y="6206610"/>
            <a:chExt cx="1090782" cy="246221"/>
          </a:xfrm>
        </p:grpSpPr>
        <p:sp>
          <p:nvSpPr>
            <p:cNvPr id="10" name="Freeform: Shape 9">
              <a:extLst>
                <a:ext uri="{FF2B5EF4-FFF2-40B4-BE49-F238E27FC236}">
                  <a16:creationId xmlns:a16="http://schemas.microsoft.com/office/drawing/2014/main" id="{4511C4FD-7F4B-4183-BBCB-AE7B18ACA1CE}"/>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A506FF07-80CA-4199-8D36-FB8E28F99DF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22416520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graphicFrame>
        <p:nvGraphicFramePr>
          <p:cNvPr id="3" name="Table 3">
            <a:extLst>
              <a:ext uri="{FF2B5EF4-FFF2-40B4-BE49-F238E27FC236}">
                <a16:creationId xmlns:a16="http://schemas.microsoft.com/office/drawing/2014/main" id="{6FFA3293-F236-402F-BF92-E2BDF08053C4}"/>
              </a:ext>
            </a:extLst>
          </p:cNvPr>
          <p:cNvGraphicFramePr>
            <a:graphicFrameLocks noGrp="1"/>
          </p:cNvGraphicFramePr>
          <p:nvPr/>
        </p:nvGraphicFramePr>
        <p:xfrm>
          <a:off x="1994473" y="946675"/>
          <a:ext cx="8203054" cy="1813798"/>
        </p:xfrm>
        <a:graphic>
          <a:graphicData uri="http://schemas.openxmlformats.org/drawingml/2006/table">
            <a:tbl>
              <a:tblPr firstRow="1">
                <a:tableStyleId>{5C22544A-7EE6-4342-B048-85BDC9FD1C3A}</a:tableStyleId>
              </a:tblPr>
              <a:tblGrid>
                <a:gridCol w="3164710">
                  <a:extLst>
                    <a:ext uri="{9D8B030D-6E8A-4147-A177-3AD203B41FA5}">
                      <a16:colId xmlns:a16="http://schemas.microsoft.com/office/drawing/2014/main" val="3179253707"/>
                    </a:ext>
                  </a:extLst>
                </a:gridCol>
                <a:gridCol w="2303993">
                  <a:extLst>
                    <a:ext uri="{9D8B030D-6E8A-4147-A177-3AD203B41FA5}">
                      <a16:colId xmlns:a16="http://schemas.microsoft.com/office/drawing/2014/main" val="2331960324"/>
                    </a:ext>
                  </a:extLst>
                </a:gridCol>
                <a:gridCol w="2734351">
                  <a:extLst>
                    <a:ext uri="{9D8B030D-6E8A-4147-A177-3AD203B41FA5}">
                      <a16:colId xmlns:a16="http://schemas.microsoft.com/office/drawing/2014/main" val="2517212798"/>
                    </a:ext>
                  </a:extLst>
                </a:gridCol>
              </a:tblGrid>
              <a:tr h="309373">
                <a:tc gridSpan="3">
                  <a:txBody>
                    <a:bodyPr/>
                    <a:lstStyle/>
                    <a:p>
                      <a:r>
                        <a:rPr lang="en-US" sz="900" dirty="0">
                          <a:latin typeface="+mn-lt"/>
                        </a:rPr>
                        <a:t>AUTOMOTIVE USED OIL COLLECTION BY SOURCES, 2020</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33835">
                <a:tc>
                  <a:txBody>
                    <a:bodyPr/>
                    <a:lstStyle/>
                    <a:p>
                      <a:pPr algn="ctr"/>
                      <a:r>
                        <a:rPr lang="en-US" sz="900" b="1" dirty="0">
                          <a:solidFill>
                            <a:schemeClr val="tx1"/>
                          </a:solidFill>
                          <a:latin typeface="+mn-lt"/>
                        </a:rPr>
                        <a:t>SOURCE</a:t>
                      </a:r>
                    </a:p>
                  </a:txBody>
                  <a:tcPr marL="45720" marR="45720" anchor="ctr"/>
                </a:tc>
                <a:tc>
                  <a:txBody>
                    <a:bodyPr/>
                    <a:lstStyle/>
                    <a:p>
                      <a:pPr algn="ctr"/>
                      <a:r>
                        <a:rPr lang="en-US" sz="900" b="1" dirty="0">
                          <a:solidFill>
                            <a:schemeClr val="tx1"/>
                          </a:solidFill>
                          <a:latin typeface="+mn-lt"/>
                        </a:rPr>
                        <a:t>KILOTONNES</a:t>
                      </a:r>
                    </a:p>
                  </a:txBody>
                  <a:tcPr marL="45720" marR="45720" anchor="ctr"/>
                </a:tc>
                <a:tc>
                  <a:txBody>
                    <a:bodyPr/>
                    <a:lstStyle/>
                    <a:p>
                      <a:pPr algn="ctr"/>
                      <a:r>
                        <a:rPr lang="en-US" sz="900" b="1" dirty="0">
                          <a:solidFill>
                            <a:schemeClr val="tx1"/>
                          </a:solidFill>
                          <a:latin typeface="+mn-lt"/>
                        </a:rPr>
                        <a:t>% OF USED OIL COLLECTED</a:t>
                      </a:r>
                    </a:p>
                  </a:txBody>
                  <a:tcPr marL="45720" marR="45720" anchor="ctr"/>
                </a:tc>
                <a:extLst>
                  <a:ext uri="{0D108BD9-81ED-4DB2-BD59-A6C34878D82A}">
                    <a16:rowId xmlns:a16="http://schemas.microsoft.com/office/drawing/2014/main" val="4149384710"/>
                  </a:ext>
                </a:extLst>
              </a:tr>
              <a:tr h="469456">
                <a:tc>
                  <a:txBody>
                    <a:bodyPr/>
                    <a:lstStyle/>
                    <a:p>
                      <a:pPr algn="l" fontAlgn="b"/>
                      <a:r>
                        <a:rPr lang="en-US" sz="900" b="0" i="0" u="none" strike="noStrike" dirty="0">
                          <a:solidFill>
                            <a:srgbClr val="000000"/>
                          </a:solidFill>
                          <a:effectLst/>
                          <a:latin typeface="+mn-lt"/>
                        </a:rPr>
                        <a:t>Workshops for consumer and commercial vehicles and other installed segment facilities (dealerships, fuel stations, quick lubes)</a:t>
                      </a:r>
                    </a:p>
                  </a:txBody>
                  <a:tcPr marL="45720" marR="45720" anchor="ctr"/>
                </a:tc>
                <a:tc>
                  <a:txBody>
                    <a:bodyPr/>
                    <a:lstStyle/>
                    <a:p>
                      <a:pPr algn="ctr" fontAlgn="b"/>
                      <a:r>
                        <a:rPr lang="en-US" sz="900" b="0" i="0" u="none" strike="noStrike" dirty="0">
                          <a:solidFill>
                            <a:srgbClr val="000000"/>
                          </a:solidFill>
                          <a:effectLst/>
                          <a:latin typeface="+mn-lt"/>
                        </a:rPr>
                        <a:t>105.6</a:t>
                      </a:r>
                    </a:p>
                  </a:txBody>
                  <a:tcPr marL="0" marR="0" marT="0" marB="0" anchor="ctr"/>
                </a:tc>
                <a:tc>
                  <a:txBody>
                    <a:bodyPr/>
                    <a:lstStyle/>
                    <a:p>
                      <a:pPr algn="ctr" fontAlgn="b"/>
                      <a:r>
                        <a:rPr lang="en-US" sz="900" b="0" i="0" u="none" strike="noStrike" dirty="0">
                          <a:solidFill>
                            <a:srgbClr val="000000"/>
                          </a:solidFill>
                          <a:effectLst/>
                          <a:latin typeface="+mn-lt"/>
                        </a:rPr>
                        <a:t>65.0</a:t>
                      </a:r>
                    </a:p>
                  </a:txBody>
                  <a:tcPr marL="0" marR="0" marT="0" marB="0" anchor="ctr"/>
                </a:tc>
                <a:extLst>
                  <a:ext uri="{0D108BD9-81ED-4DB2-BD59-A6C34878D82A}">
                    <a16:rowId xmlns:a16="http://schemas.microsoft.com/office/drawing/2014/main" val="1557228252"/>
                  </a:ext>
                </a:extLst>
              </a:tr>
              <a:tr h="333835">
                <a:tc>
                  <a:txBody>
                    <a:bodyPr/>
                    <a:lstStyle/>
                    <a:p>
                      <a:pPr algn="l" fontAlgn="b"/>
                      <a:r>
                        <a:rPr lang="en-US" sz="900" b="0" i="0" u="none" strike="noStrike" dirty="0">
                          <a:solidFill>
                            <a:srgbClr val="000000"/>
                          </a:solidFill>
                          <a:effectLst/>
                          <a:latin typeface="+mn-lt"/>
                        </a:rPr>
                        <a:t>Commercial vehicles reparation or services centers</a:t>
                      </a:r>
                    </a:p>
                  </a:txBody>
                  <a:tcPr marL="45720" marR="45720" anchor="ctr"/>
                </a:tc>
                <a:tc>
                  <a:txBody>
                    <a:bodyPr/>
                    <a:lstStyle/>
                    <a:p>
                      <a:pPr algn="ctr" fontAlgn="ctr"/>
                      <a:r>
                        <a:rPr lang="en-US" sz="900" b="0" i="0" u="none" strike="noStrike" dirty="0">
                          <a:solidFill>
                            <a:srgbClr val="000000"/>
                          </a:solidFill>
                          <a:effectLst/>
                          <a:latin typeface="+mn-lt"/>
                        </a:rPr>
                        <a:t>56.8</a:t>
                      </a:r>
                    </a:p>
                  </a:txBody>
                  <a:tcPr marL="0" marR="0" marT="0" marB="0" anchor="ctr"/>
                </a:tc>
                <a:tc>
                  <a:txBody>
                    <a:bodyPr/>
                    <a:lstStyle/>
                    <a:p>
                      <a:pPr algn="ctr" fontAlgn="b"/>
                      <a:r>
                        <a:rPr lang="en-US" sz="900" b="0" i="0" u="none" strike="noStrike" dirty="0">
                          <a:solidFill>
                            <a:srgbClr val="000000"/>
                          </a:solidFill>
                          <a:effectLst/>
                          <a:latin typeface="+mn-lt"/>
                        </a:rPr>
                        <a:t>35.0</a:t>
                      </a:r>
                    </a:p>
                  </a:txBody>
                  <a:tcPr marL="0" marR="0" marT="0" marB="0" anchor="ctr"/>
                </a:tc>
                <a:extLst>
                  <a:ext uri="{0D108BD9-81ED-4DB2-BD59-A6C34878D82A}">
                    <a16:rowId xmlns:a16="http://schemas.microsoft.com/office/drawing/2014/main" val="1640954900"/>
                  </a:ext>
                </a:extLst>
              </a:tr>
              <a:tr h="333835">
                <a:tc>
                  <a:txBody>
                    <a:bodyPr/>
                    <a:lstStyle/>
                    <a:p>
                      <a:pPr algn="l" fontAlgn="b"/>
                      <a:r>
                        <a:rPr lang="en-US" sz="900" b="1" i="0" u="none" strike="noStrike" dirty="0">
                          <a:solidFill>
                            <a:srgbClr val="000000"/>
                          </a:solidFill>
                          <a:effectLst/>
                          <a:latin typeface="+mn-lt"/>
                        </a:rPr>
                        <a:t>Total</a:t>
                      </a:r>
                    </a:p>
                  </a:txBody>
                  <a:tcPr marL="45720" marR="45720" anchor="ctr"/>
                </a:tc>
                <a:tc>
                  <a:txBody>
                    <a:bodyPr/>
                    <a:lstStyle/>
                    <a:p>
                      <a:pPr algn="ctr" fontAlgn="ctr"/>
                      <a:r>
                        <a:rPr lang="en-US" sz="900" b="1" i="0" u="none" strike="noStrike" dirty="0">
                          <a:solidFill>
                            <a:srgbClr val="000000"/>
                          </a:solidFill>
                          <a:effectLst/>
                          <a:latin typeface="+mn-lt"/>
                        </a:rPr>
                        <a:t>162.4</a:t>
                      </a:r>
                    </a:p>
                  </a:txBody>
                  <a:tcPr marL="0" marR="0" marT="0" marB="0" anchor="ctr"/>
                </a:tc>
                <a:tc>
                  <a:txBody>
                    <a:bodyPr/>
                    <a:lstStyle/>
                    <a:p>
                      <a:pPr algn="ctr" fontAlgn="b"/>
                      <a:r>
                        <a:rPr lang="en-US" sz="900" b="1" i="0" u="none" strike="noStrike" dirty="0">
                          <a:solidFill>
                            <a:srgbClr val="000000"/>
                          </a:solidFill>
                          <a:effectLst/>
                          <a:latin typeface="+mn-lt"/>
                        </a:rPr>
                        <a:t>100.0</a:t>
                      </a:r>
                    </a:p>
                  </a:txBody>
                  <a:tcPr marL="0" marR="0" marT="0" marB="0" anchor="ctr"/>
                </a:tc>
                <a:extLst>
                  <a:ext uri="{0D108BD9-81ED-4DB2-BD59-A6C34878D82A}">
                    <a16:rowId xmlns:a16="http://schemas.microsoft.com/office/drawing/2014/main" val="749027571"/>
                  </a:ext>
                </a:extLst>
              </a:tr>
            </a:tbl>
          </a:graphicData>
        </a:graphic>
      </p:graphicFrame>
      <p:sp>
        <p:nvSpPr>
          <p:cNvPr id="7" name="Content Placeholder 2">
            <a:extLst>
              <a:ext uri="{FF2B5EF4-FFF2-40B4-BE49-F238E27FC236}">
                <a16:creationId xmlns:a16="http://schemas.microsoft.com/office/drawing/2014/main" id="{2C71CF37-2776-406A-ABC9-950E66980F8A}"/>
              </a:ext>
            </a:extLst>
          </p:cNvPr>
          <p:cNvSpPr txBox="1">
            <a:spLocks/>
          </p:cNvSpPr>
          <p:nvPr/>
        </p:nvSpPr>
        <p:spPr>
          <a:xfrm>
            <a:off x="569395" y="3020635"/>
            <a:ext cx="11155880" cy="318228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It is estimated that around 65% of used oil generated is collected from workshops while remaining 35% is collected from repair centers or services centers for commercial vehicles.</a:t>
            </a:r>
            <a:endParaRPr lang="en-US" sz="900" dirty="0">
              <a:solidFill>
                <a:srgbClr val="000000"/>
              </a:solidFill>
              <a:latin typeface="Lucida San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main collection points of used oil include vehicle service stations, garages, commercial transport workshops and industries. Service facilities and collectors need to be registered and authorized by SEMARNAT in order to operate.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It is rare that a collector would obtain used oil from individuals providing maintenance services such as change of oil or DIY customers. However, it is possible that a person could dispose the used oil to familiar or known workshop. In largest cities, where environmental awareness is increasing, this is a practice that could increase in the future.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endParaRPr lang="en-US" sz="900" dirty="0">
              <a:solidFill>
                <a:srgbClr val="000000"/>
              </a:solidFill>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Industrial </a:t>
            </a:r>
            <a:r>
              <a:rPr lang="en-US" sz="900" dirty="0">
                <a:solidFill>
                  <a:srgbClr val="000000"/>
                </a:solidFill>
                <a:latin typeface="Lucida Sans" panose="020B0602030504020204" pitchFamily="34" charset="0"/>
              </a:rPr>
              <a:t>used oil</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s are collected directly at the facilities by collectors, in most of the cases. By law, any generator must keep a record of volume of used oil generated and the disposal, or company taking care of disposal (collector).</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However, rumors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of bad practices exists, where companies dispose their hazardous residues to water bodies, especially when the companies are small.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In Mexico, most of the used oil is collected by private collecting companies. Only two companies, Bravo Energy and Lubyrec integrate collection and disposal services.</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Therefore, it is estimated around 60% of used oil is collected and sold by independent registered collectors. Around 30% is collected by processors like Bravo Energy, and the rest 10% is collected either by illegal collectors or by non-registered end users.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When it comes to preference for collecting a particular type of used oil, there is no known difference except for transformer used oil. The transformer oil needs to be collected separately as not all companies are able to process it as it contains polychlorinated biphenyl (PBs).</a:t>
            </a:r>
          </a:p>
        </p:txBody>
      </p:sp>
      <p:grpSp>
        <p:nvGrpSpPr>
          <p:cNvPr id="5" name="Group 4">
            <a:extLst>
              <a:ext uri="{FF2B5EF4-FFF2-40B4-BE49-F238E27FC236}">
                <a16:creationId xmlns:a16="http://schemas.microsoft.com/office/drawing/2014/main" id="{5EBABC9B-7689-43B9-91B2-9D53514DBE12}"/>
              </a:ext>
            </a:extLst>
          </p:cNvPr>
          <p:cNvGrpSpPr/>
          <p:nvPr/>
        </p:nvGrpSpPr>
        <p:grpSpPr>
          <a:xfrm>
            <a:off x="10451413" y="6153865"/>
            <a:ext cx="1090782" cy="246221"/>
            <a:chOff x="10831993" y="6206610"/>
            <a:chExt cx="1090782" cy="246221"/>
          </a:xfrm>
        </p:grpSpPr>
        <p:sp>
          <p:nvSpPr>
            <p:cNvPr id="6" name="Freeform: Shape 5">
              <a:extLst>
                <a:ext uri="{FF2B5EF4-FFF2-40B4-BE49-F238E27FC236}">
                  <a16:creationId xmlns:a16="http://schemas.microsoft.com/office/drawing/2014/main" id="{1FD6608A-03DB-423D-8354-7F366D99705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8AAC110E-162B-41B0-B772-3E99596E1937}"/>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29760083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sp>
        <p:nvSpPr>
          <p:cNvPr id="4" name="Content Placeholder 2">
            <a:extLst>
              <a:ext uri="{FF2B5EF4-FFF2-40B4-BE49-F238E27FC236}">
                <a16:creationId xmlns:a16="http://schemas.microsoft.com/office/drawing/2014/main" id="{66EA4A6A-730C-452B-831C-DEB857FB33F6}"/>
              </a:ext>
            </a:extLst>
          </p:cNvPr>
          <p:cNvSpPr txBox="1">
            <a:spLocks/>
          </p:cNvSpPr>
          <p:nvPr/>
        </p:nvSpPr>
        <p:spPr>
          <a:xfrm>
            <a:off x="490814" y="957844"/>
            <a:ext cx="11129962" cy="401327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 marR="0" lvl="0" indent="-1778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order to be able to provide the collection services, it is necessary for a company to get authorization from SEMARNAT, and audits done by PROFEPA.</a:t>
            </a:r>
          </a:p>
          <a:p>
            <a:pPr marL="511175" lvl="1" indent="-247650">
              <a:lnSpc>
                <a:spcPct val="150000"/>
              </a:lnSpc>
              <a:spcBef>
                <a:spcPts val="0"/>
              </a:spcBef>
              <a:buClr>
                <a:srgbClr val="27638E"/>
              </a:buClr>
              <a:buSzPct val="110000"/>
              <a:buFont typeface="Times New Roman" panose="02020603050405020304" pitchFamily="18" charset="0"/>
              <a:buChar char="⸺"/>
              <a:defRPr/>
            </a:pPr>
            <a:r>
              <a:rPr lang="en-US" sz="900" dirty="0">
                <a:solidFill>
                  <a:srgbClr val="000000"/>
                </a:solidFill>
                <a:latin typeface="Lucida Sans" panose="020B0602030504020204" pitchFamily="34" charset="0"/>
              </a:rPr>
              <a:t>Leading collecting companies are Bravo energy, Lubyrec, ProAmbiente (CEMEX), Enermex (PEMEX), and Gen Industrial in Mexico.</a:t>
            </a:r>
          </a:p>
          <a:p>
            <a:pPr marL="511175" lvl="1" indent="-247650">
              <a:lnSpc>
                <a:spcPct val="150000"/>
              </a:lnSpc>
              <a:spcBef>
                <a:spcPts val="0"/>
              </a:spcBef>
              <a:buClr>
                <a:srgbClr val="27638E"/>
              </a:buClr>
              <a:buSzPct val="110000"/>
              <a:buFont typeface="Times New Roman" panose="02020603050405020304" pitchFamily="18" charset="0"/>
              <a:buChar char="⸺"/>
              <a:defRPr/>
            </a:pPr>
            <a:r>
              <a:rPr lang="en-US" sz="900" dirty="0">
                <a:solidFill>
                  <a:srgbClr val="000000"/>
                </a:solidFill>
                <a:latin typeface="Lucida Sans" panose="020B0602030504020204" pitchFamily="34" charset="0"/>
              </a:rPr>
              <a:t>Collection of used oils is concentrated in the central and northern part of the country. </a:t>
            </a:r>
          </a:p>
          <a:p>
            <a:pPr marL="511175" lvl="1" indent="-247650">
              <a:lnSpc>
                <a:spcPct val="150000"/>
              </a:lnSpc>
              <a:spcBef>
                <a:spcPts val="0"/>
              </a:spcBef>
              <a:buClr>
                <a:srgbClr val="27638E"/>
              </a:buClr>
              <a:buSzPct val="110000"/>
              <a:buFont typeface="Times New Roman" panose="02020603050405020304" pitchFamily="18" charset="0"/>
              <a:buChar char="⸺"/>
              <a:defRPr/>
            </a:pPr>
            <a:r>
              <a:rPr lang="en-US" sz="900" dirty="0">
                <a:solidFill>
                  <a:srgbClr val="000000"/>
                </a:solidFill>
                <a:latin typeface="Lucida Sans" panose="020B0602030504020204" pitchFamily="34" charset="0"/>
              </a:rPr>
              <a:t>Two state-owned companies, PEMEX and CFE, work together with many small collectors fragmenting the markets even more.</a:t>
            </a:r>
          </a:p>
          <a:p>
            <a:pPr marL="511175" lvl="1" indent="-247650">
              <a:lnSpc>
                <a:spcPct val="150000"/>
              </a:lnSpc>
              <a:spcBef>
                <a:spcPts val="0"/>
              </a:spcBef>
              <a:buClr>
                <a:srgbClr val="27638E"/>
              </a:buClr>
              <a:buSzPct val="110000"/>
              <a:buFont typeface="Times New Roman" panose="02020603050405020304" pitchFamily="18" charset="0"/>
              <a:buChar char="⸺"/>
              <a:defRPr/>
            </a:pPr>
            <a:r>
              <a:rPr lang="en-US" sz="900" dirty="0">
                <a:solidFill>
                  <a:srgbClr val="000000"/>
                </a:solidFill>
                <a:latin typeface="Lucida Sans" panose="020B0602030504020204" pitchFamily="34" charset="0"/>
              </a:rPr>
              <a:t>Other companies with large collection capacity diversified their portfolio with different type of wastes and residues. On SEMARNAT records, there are many companies registered, however, not all of them provide these services. This is because a company registers for different types of hazardous wastes at one go even though they may not want to provide collection services for it. This is a loophole in the regulation that causes issues in enforcing regulations.</a:t>
            </a: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Used oils collection in Mexico works under three different schemes.</a:t>
            </a:r>
          </a:p>
          <a:p>
            <a:pPr marL="511175" lvl="1" indent="-247650">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When the collectors buy used oil from generators and transport it to recyclers to resell it. </a:t>
            </a:r>
          </a:p>
          <a:p>
            <a:pPr marL="511175" lvl="1" indent="-247650">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When collectors pick up the used oil and charge for the disposal service.</a:t>
            </a:r>
          </a:p>
          <a:p>
            <a:pPr marL="511175" lvl="1" indent="-247650">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When collectors only provide the transport service since the generators already have a contract with the recycling company.</a:t>
            </a:r>
          </a:p>
          <a:p>
            <a:pPr marL="511175" lvl="1" indent="-247650">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In the last few years, the most common scheme is the first one, when the collectors buy or pay for the used oil collected. This is because the demand of used oil is growing in Mexico. </a:t>
            </a: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Depending on the size of the companies, the type of agreement varies. For example, larger generators tend to get contract with established pick-up dates and volumes. On the other hand</a:t>
            </a:r>
            <a:r>
              <a:rPr lang="en-US" sz="900" dirty="0">
                <a:solidFill>
                  <a:srgbClr val="000000"/>
                </a:solidFill>
                <a:latin typeface="Lucida Sans" panose="020B0602030504020204" pitchFamily="34" charset="0"/>
              </a:rPr>
              <a:t>, smaller generators would dispose their used oil in smaller volumes as the contract collection system does not work for them. </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Price of collection of used oil can vary depending on the volume, recipient, and the contract or agreement between the generator and the collector. Normally, collectors do not differentiate between type of lubricants.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On </a:t>
            </a:r>
            <a:r>
              <a:rPr lang="en-US" sz="900" dirty="0">
                <a:solidFill>
                  <a:srgbClr val="000000"/>
                </a:solidFill>
                <a:latin typeface="Lucida Sans" panose="020B0602030504020204" pitchFamily="34" charset="0"/>
              </a:rPr>
              <a:t>average, automotive lubricants such as PCMO and HDMO cost between MXN 2.0 to MXN 3.5 (USD 0.09 to USD 0.17) per liter, depending on the volume to be collected and the frequency.</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Demand of used oil is higher in the central and the north of Mexico. In these regions, the price could be higher. </a:t>
            </a:r>
          </a:p>
        </p:txBody>
      </p:sp>
    </p:spTree>
    <p:extLst>
      <p:ext uri="{BB962C8B-B14F-4D97-AF65-F5344CB8AC3E}">
        <p14:creationId xmlns:p14="http://schemas.microsoft.com/office/powerpoint/2010/main" val="97873254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C4C5571-D440-410B-86B7-74BFF1797646}"/>
              </a:ext>
            </a:extLst>
          </p:cNvPr>
          <p:cNvGraphicFramePr/>
          <p:nvPr>
            <p:extLst>
              <p:ext uri="{D42A27DB-BD31-4B8C-83A1-F6EECF244321}">
                <p14:modId xmlns:p14="http://schemas.microsoft.com/office/powerpoint/2010/main" val="2348557532"/>
              </p:ext>
            </p:extLst>
          </p:nvPr>
        </p:nvGraphicFramePr>
        <p:xfrm>
          <a:off x="5867917" y="800455"/>
          <a:ext cx="5378450" cy="307128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00150F9-47A4-49D2-96B7-32180D8113A2}"/>
              </a:ext>
            </a:extLst>
          </p:cNvPr>
          <p:cNvSpPr txBox="1"/>
          <p:nvPr/>
        </p:nvSpPr>
        <p:spPr>
          <a:xfrm>
            <a:off x="7652267" y="3687255"/>
            <a:ext cx="1809750" cy="246221"/>
          </a:xfrm>
          <a:prstGeom prst="rect">
            <a:avLst/>
          </a:prstGeom>
          <a:noFill/>
        </p:spPr>
        <p:txBody>
          <a:bodyPr wrap="square" rtlCol="0">
            <a:spAutoFit/>
          </a:bodyPr>
          <a:lstStyle/>
          <a:p>
            <a:pPr algn="ctr"/>
            <a:r>
              <a:rPr lang="en-US" sz="1000" b="1" dirty="0">
                <a:latin typeface="+mj-lt"/>
              </a:rPr>
              <a:t>Total: 220.6 KT</a:t>
            </a:r>
            <a:endParaRPr lang="en-IN" sz="1000" b="1" dirty="0">
              <a:latin typeface="+mj-lt"/>
            </a:endParaRPr>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569395" y="967369"/>
            <a:ext cx="4621161" cy="442877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In Mexico, by law, lubricant oils once finished their life cycle or utility, must not be disposed to water bodies or to open landfills. Traceability starts when the company that will generate used oil register it, in case of automotive oil. In case of industrial lubricants, it is according to process.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In the last few years, as the environmental awareness has increased, together with the increase in demand of used oils, therefore the disposal as per law has improved.</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In 2020, due to COVID-19 crisis, demand of finished lubricants decreased, which in turn led to lower generation of used oil. However, demand for used oils still increased, especially for its usage as fuel as a cheaper alternative for industry in 2020.  </a:t>
            </a:r>
          </a:p>
          <a:p>
            <a:pPr marL="228600" lvl="1">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The main application of used oils is the production of fuel, like diesel and marine gas oil (MGO). Fuels account for almost 85% of used oil disposal. </a:t>
            </a:r>
          </a:p>
          <a:p>
            <a:pPr marL="228600" lvl="1">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Other 15% of used oil collected is used for different purposes. </a:t>
            </a:r>
          </a:p>
          <a:p>
            <a:pPr marL="511175" lvl="1">
              <a:lnSpc>
                <a:spcPct val="150000"/>
              </a:lnSpc>
              <a:spcBef>
                <a:spcPts val="0"/>
              </a:spcBef>
              <a:buClr>
                <a:srgbClr val="27638E"/>
              </a:buClr>
              <a:buFont typeface="Times New Roman" panose="02020603050405020304" pitchFamily="18" charset="0"/>
              <a:buChar char="⸺"/>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As additive on asphalt formulations for road construction</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In the cement and other industries, used oil is utilized for burning.</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Regeneration and recycling</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Exports</a:t>
            </a:r>
          </a:p>
          <a:p>
            <a:pPr marL="228600" lvl="1">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In Mexico, there is very little re-refining of used oils. However, it has been reported some experimental re-refining by Ecologia y Lubricants (EyL) company together with research centers. </a:t>
            </a: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nvGraphicFramePr>
        <p:xfrm>
          <a:off x="5638801" y="4052356"/>
          <a:ext cx="6045718" cy="2385861"/>
        </p:xfrm>
        <a:graphic>
          <a:graphicData uri="http://schemas.openxmlformats.org/drawingml/2006/table">
            <a:tbl>
              <a:tblPr firstRow="1">
                <a:tableStyleId>{5C22544A-7EE6-4342-B048-85BDC9FD1C3A}</a:tableStyleId>
              </a:tblPr>
              <a:tblGrid>
                <a:gridCol w="1517662">
                  <a:extLst>
                    <a:ext uri="{9D8B030D-6E8A-4147-A177-3AD203B41FA5}">
                      <a16:colId xmlns:a16="http://schemas.microsoft.com/office/drawing/2014/main" val="3179253707"/>
                    </a:ext>
                  </a:extLst>
                </a:gridCol>
                <a:gridCol w="1190251">
                  <a:extLst>
                    <a:ext uri="{9D8B030D-6E8A-4147-A177-3AD203B41FA5}">
                      <a16:colId xmlns:a16="http://schemas.microsoft.com/office/drawing/2014/main" val="2331960324"/>
                    </a:ext>
                  </a:extLst>
                </a:gridCol>
                <a:gridCol w="1091063">
                  <a:extLst>
                    <a:ext uri="{9D8B030D-6E8A-4147-A177-3AD203B41FA5}">
                      <a16:colId xmlns:a16="http://schemas.microsoft.com/office/drawing/2014/main" val="2517212798"/>
                    </a:ext>
                  </a:extLst>
                </a:gridCol>
                <a:gridCol w="1091063">
                  <a:extLst>
                    <a:ext uri="{9D8B030D-6E8A-4147-A177-3AD203B41FA5}">
                      <a16:colId xmlns:a16="http://schemas.microsoft.com/office/drawing/2014/main" val="990219322"/>
                    </a:ext>
                  </a:extLst>
                </a:gridCol>
                <a:gridCol w="1155679">
                  <a:extLst>
                    <a:ext uri="{9D8B030D-6E8A-4147-A177-3AD203B41FA5}">
                      <a16:colId xmlns:a16="http://schemas.microsoft.com/office/drawing/2014/main" val="2079407051"/>
                    </a:ext>
                  </a:extLst>
                </a:gridCol>
              </a:tblGrid>
              <a:tr h="229803">
                <a:tc gridSpan="5">
                  <a:txBody>
                    <a:bodyPr/>
                    <a:lstStyle/>
                    <a:p>
                      <a:r>
                        <a:rPr lang="en-US" sz="900" dirty="0">
                          <a:latin typeface="+mn-lt"/>
                        </a:rPr>
                        <a:t>USED OIL DISPOSAL BY PRODUCT TYPE, 2020</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29803">
                <a:tc>
                  <a:txBody>
                    <a:bodyPr/>
                    <a:lstStyle/>
                    <a:p>
                      <a:r>
                        <a:rPr lang="en-US" sz="900" b="1" dirty="0">
                          <a:solidFill>
                            <a:schemeClr val="tx1"/>
                          </a:solidFill>
                          <a:latin typeface="+mn-lt"/>
                        </a:rPr>
                        <a:t>LUBRICANT TYPE</a:t>
                      </a:r>
                    </a:p>
                  </a:txBody>
                  <a:tcPr marL="45720" marR="45720" anchor="ctr"/>
                </a:tc>
                <a:tc gridSpan="4">
                  <a:txBody>
                    <a:bodyPr/>
                    <a:lstStyle/>
                    <a:p>
                      <a:pPr algn="ctr"/>
                      <a:r>
                        <a:rPr lang="en-US" sz="900" b="1" dirty="0">
                          <a:solidFill>
                            <a:schemeClr val="tx1"/>
                          </a:solidFill>
                          <a:latin typeface="+mn-lt"/>
                        </a:rPr>
                        <a:t>KILOTONNES</a:t>
                      </a: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229803">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latin typeface="+mn-lt"/>
                        </a:rPr>
                        <a:t>RE-REFINING</a:t>
                      </a:r>
                    </a:p>
                  </a:txBody>
                  <a:tcPr marL="45720" marR="45720" anchor="ctr"/>
                </a:tc>
                <a:tc>
                  <a:txBody>
                    <a:bodyPr/>
                    <a:lstStyle/>
                    <a:p>
                      <a:pPr algn="ctr"/>
                      <a:r>
                        <a:rPr lang="en-US" sz="900" b="1" dirty="0">
                          <a:solidFill>
                            <a:schemeClr val="tx1"/>
                          </a:solidFill>
                          <a:latin typeface="+mn-lt"/>
                        </a:rPr>
                        <a:t>FUEL</a:t>
                      </a:r>
                    </a:p>
                  </a:txBody>
                  <a:tcPr marL="45720" marR="45720" anchor="ctr"/>
                </a:tc>
                <a:tc>
                  <a:txBody>
                    <a:bodyPr/>
                    <a:lstStyle/>
                    <a:p>
                      <a:pPr algn="ctr"/>
                      <a:r>
                        <a:rPr lang="en-US" sz="900" b="1" dirty="0">
                          <a:solidFill>
                            <a:schemeClr val="tx1"/>
                          </a:solidFill>
                          <a:latin typeface="+mn-lt"/>
                        </a:rPr>
                        <a:t>ALL OTHER-a</a:t>
                      </a:r>
                    </a:p>
                  </a:txBody>
                  <a:tcPr marL="45720" marR="45720" anchor="ctr"/>
                </a:tc>
                <a:tc>
                  <a:txBody>
                    <a:bodyPr/>
                    <a:lstStyle/>
                    <a:p>
                      <a:pPr algn="ctr"/>
                      <a:r>
                        <a:rPr lang="en-US" sz="900" b="1" dirty="0">
                          <a:solidFill>
                            <a:schemeClr val="tx1"/>
                          </a:solidFill>
                          <a:latin typeface="+mn-lt"/>
                        </a:rPr>
                        <a:t>TOTAL</a:t>
                      </a:r>
                    </a:p>
                  </a:txBody>
                  <a:tcPr marL="45720" marR="45720" anchor="ctr"/>
                </a:tc>
                <a:extLst>
                  <a:ext uri="{0D108BD9-81ED-4DB2-BD59-A6C34878D82A}">
                    <a16:rowId xmlns:a16="http://schemas.microsoft.com/office/drawing/2014/main" val="1557228252"/>
                  </a:ext>
                </a:extLst>
              </a:tr>
              <a:tr h="229803">
                <a:tc>
                  <a:txBody>
                    <a:bodyPr/>
                    <a:lstStyle/>
                    <a:p>
                      <a:pPr algn="l" fontAlgn="b"/>
                      <a:r>
                        <a:rPr lang="en-US" sz="900" b="0" i="0" u="none" strike="noStrike" dirty="0">
                          <a:solidFill>
                            <a:srgbClr val="000000"/>
                          </a:solidFill>
                          <a:effectLst/>
                          <a:latin typeface="+mn-lt"/>
                        </a:rPr>
                        <a:t>PCMO</a:t>
                      </a:r>
                    </a:p>
                  </a:txBody>
                  <a:tcPr marL="45720" marR="45720" anchor="ctr"/>
                </a:tc>
                <a:tc>
                  <a:txBody>
                    <a:bodyPr/>
                    <a:lstStyle/>
                    <a:p>
                      <a:pPr algn="ctr" fontAlgn="b"/>
                      <a:r>
                        <a:rPr lang="en-US" sz="900" b="0" i="0" u="none" strike="noStrike" dirty="0">
                          <a:solidFill>
                            <a:srgbClr val="000000"/>
                          </a:solidFill>
                          <a:effectLst/>
                          <a:latin typeface="+mn-lt"/>
                        </a:rPr>
                        <a:t>1.2</a:t>
                      </a:r>
                    </a:p>
                  </a:txBody>
                  <a:tcPr marL="0" marR="0" marT="0" marB="0" anchor="ctr"/>
                </a:tc>
                <a:tc>
                  <a:txBody>
                    <a:bodyPr/>
                    <a:lstStyle/>
                    <a:p>
                      <a:pPr algn="ctr" fontAlgn="b"/>
                      <a:r>
                        <a:rPr lang="en-US" sz="900" b="0" i="0" u="none" strike="noStrike" dirty="0">
                          <a:solidFill>
                            <a:srgbClr val="000000"/>
                          </a:solidFill>
                          <a:effectLst/>
                          <a:latin typeface="+mn-lt"/>
                        </a:rPr>
                        <a:t>78.0</a:t>
                      </a:r>
                    </a:p>
                  </a:txBody>
                  <a:tcPr marL="0" marR="0" marT="0" marB="0" anchor="ctr"/>
                </a:tc>
                <a:tc>
                  <a:txBody>
                    <a:bodyPr/>
                    <a:lstStyle/>
                    <a:p>
                      <a:pPr algn="ctr" fontAlgn="b"/>
                      <a:r>
                        <a:rPr lang="en-US" sz="900" b="0" i="0" u="none" strike="noStrike" dirty="0">
                          <a:solidFill>
                            <a:srgbClr val="000000"/>
                          </a:solidFill>
                          <a:effectLst/>
                          <a:latin typeface="+mn-lt"/>
                        </a:rPr>
                        <a:t>-</a:t>
                      </a:r>
                    </a:p>
                  </a:txBody>
                  <a:tcPr marL="0" marR="0" marT="0" marB="0" anchor="ctr"/>
                </a:tc>
                <a:tc>
                  <a:txBody>
                    <a:bodyPr/>
                    <a:lstStyle/>
                    <a:p>
                      <a:pPr algn="ctr" fontAlgn="b"/>
                      <a:r>
                        <a:rPr lang="en-US" sz="900" b="0" i="0" u="none" strike="noStrike" dirty="0">
                          <a:solidFill>
                            <a:srgbClr val="000000"/>
                          </a:solidFill>
                          <a:effectLst/>
                          <a:latin typeface="+mn-lt"/>
                        </a:rPr>
                        <a:t>79.2</a:t>
                      </a:r>
                    </a:p>
                  </a:txBody>
                  <a:tcPr marL="0" marR="0" marT="0" marB="0" anchor="ctr"/>
                </a:tc>
                <a:extLst>
                  <a:ext uri="{0D108BD9-81ED-4DB2-BD59-A6C34878D82A}">
                    <a16:rowId xmlns:a16="http://schemas.microsoft.com/office/drawing/2014/main" val="1640954900"/>
                  </a:ext>
                </a:extLst>
              </a:tr>
              <a:tr h="229803">
                <a:tc>
                  <a:txBody>
                    <a:bodyPr/>
                    <a:lstStyle/>
                    <a:p>
                      <a:pPr algn="l" fontAlgn="b"/>
                      <a:r>
                        <a:rPr lang="en-US" sz="900" b="0" i="0" u="none" strike="noStrike" dirty="0">
                          <a:solidFill>
                            <a:srgbClr val="000000"/>
                          </a:solidFill>
                          <a:effectLst/>
                          <a:latin typeface="+mn-lt"/>
                        </a:rPr>
                        <a:t>HDMO </a:t>
                      </a:r>
                    </a:p>
                  </a:txBody>
                  <a:tcPr marL="45720" marR="45720" anchor="ctr"/>
                </a:tc>
                <a:tc>
                  <a:txBody>
                    <a:bodyPr/>
                    <a:lstStyle/>
                    <a:p>
                      <a:pPr algn="ctr" fontAlgn="b"/>
                      <a:r>
                        <a:rPr lang="en-US" sz="900" b="0" i="0" u="none" strike="noStrike" dirty="0">
                          <a:solidFill>
                            <a:srgbClr val="000000"/>
                          </a:solidFill>
                          <a:effectLst/>
                          <a:latin typeface="+mn-lt"/>
                        </a:rPr>
                        <a:t>0.7</a:t>
                      </a:r>
                    </a:p>
                  </a:txBody>
                  <a:tcPr marL="0" marR="0" marT="0" marB="0" anchor="ctr"/>
                </a:tc>
                <a:tc>
                  <a:txBody>
                    <a:bodyPr/>
                    <a:lstStyle/>
                    <a:p>
                      <a:pPr algn="ctr" fontAlgn="b"/>
                      <a:r>
                        <a:rPr lang="en-US" sz="900" b="0" i="0" u="none" strike="noStrike" dirty="0">
                          <a:solidFill>
                            <a:srgbClr val="000000"/>
                          </a:solidFill>
                          <a:effectLst/>
                          <a:latin typeface="+mn-lt"/>
                        </a:rPr>
                        <a:t>47.0</a:t>
                      </a:r>
                    </a:p>
                  </a:txBody>
                  <a:tcPr marL="0" marR="0" marT="0" marB="0" anchor="ctr"/>
                </a:tc>
                <a:tc>
                  <a:txBody>
                    <a:bodyPr/>
                    <a:lstStyle/>
                    <a:p>
                      <a:pPr algn="ctr" fontAlgn="b"/>
                      <a:r>
                        <a:rPr lang="en-US" sz="900" b="0" i="0" u="none" strike="noStrike" dirty="0">
                          <a:solidFill>
                            <a:srgbClr val="000000"/>
                          </a:solidFill>
                          <a:effectLst/>
                          <a:latin typeface="+mn-lt"/>
                        </a:rPr>
                        <a:t>-</a:t>
                      </a:r>
                    </a:p>
                  </a:txBody>
                  <a:tcPr marL="0" marR="0" marT="0" marB="0" anchor="ctr"/>
                </a:tc>
                <a:tc>
                  <a:txBody>
                    <a:bodyPr/>
                    <a:lstStyle/>
                    <a:p>
                      <a:pPr algn="ctr" fontAlgn="b"/>
                      <a:r>
                        <a:rPr lang="en-US" sz="900" b="0" i="0" u="none" strike="noStrike" dirty="0">
                          <a:solidFill>
                            <a:srgbClr val="000000"/>
                          </a:solidFill>
                          <a:effectLst/>
                          <a:latin typeface="+mn-lt"/>
                        </a:rPr>
                        <a:t>47.7</a:t>
                      </a:r>
                    </a:p>
                  </a:txBody>
                  <a:tcPr marL="0" marR="0" marT="0" marB="0" anchor="ctr"/>
                </a:tc>
                <a:extLst>
                  <a:ext uri="{0D108BD9-81ED-4DB2-BD59-A6C34878D82A}">
                    <a16:rowId xmlns:a16="http://schemas.microsoft.com/office/drawing/2014/main" val="2965892685"/>
                  </a:ext>
                </a:extLst>
              </a:tr>
              <a:tr h="229803">
                <a:tc>
                  <a:txBody>
                    <a:bodyPr/>
                    <a:lstStyle/>
                    <a:p>
                      <a:pPr algn="l" fontAlgn="b"/>
                      <a:r>
                        <a:rPr lang="en-US" sz="900" b="0" i="0" u="none" strike="noStrike" dirty="0">
                          <a:solidFill>
                            <a:srgbClr val="000000"/>
                          </a:solidFill>
                          <a:effectLst/>
                          <a:latin typeface="+mn-lt"/>
                        </a:rPr>
                        <a:t>Hydraulic fluid </a:t>
                      </a:r>
                    </a:p>
                  </a:txBody>
                  <a:tcPr marL="45720" marR="45720" anchor="ctr"/>
                </a:tc>
                <a:tc>
                  <a:txBody>
                    <a:bodyPr/>
                    <a:lstStyle/>
                    <a:p>
                      <a:pPr algn="ctr" fontAlgn="b"/>
                      <a:r>
                        <a:rPr lang="en-US" sz="900" b="0" i="0" u="none" strike="noStrike" dirty="0">
                          <a:solidFill>
                            <a:srgbClr val="000000"/>
                          </a:solidFill>
                          <a:effectLst/>
                          <a:latin typeface="+mn-lt"/>
                        </a:rPr>
                        <a:t>0.4</a:t>
                      </a:r>
                    </a:p>
                  </a:txBody>
                  <a:tcPr marL="0" marR="0" marT="0" marB="0" anchor="ctr"/>
                </a:tc>
                <a:tc>
                  <a:txBody>
                    <a:bodyPr/>
                    <a:lstStyle/>
                    <a:p>
                      <a:pPr algn="ctr" fontAlgn="b"/>
                      <a:r>
                        <a:rPr lang="en-US" sz="900" b="0" i="0" u="none" strike="noStrike" dirty="0">
                          <a:solidFill>
                            <a:srgbClr val="000000"/>
                          </a:solidFill>
                          <a:effectLst/>
                          <a:latin typeface="+mn-lt"/>
                        </a:rPr>
                        <a:t>4.5</a:t>
                      </a:r>
                    </a:p>
                  </a:txBody>
                  <a:tcPr marL="0" marR="0" marT="0" marB="0" anchor="ctr"/>
                </a:tc>
                <a:tc>
                  <a:txBody>
                    <a:bodyPr/>
                    <a:lstStyle/>
                    <a:p>
                      <a:pPr algn="ctr" fontAlgn="b"/>
                      <a:r>
                        <a:rPr lang="en-US" sz="900" b="0" i="0" u="none" strike="noStrike" dirty="0">
                          <a:solidFill>
                            <a:srgbClr val="000000"/>
                          </a:solidFill>
                          <a:effectLst/>
                          <a:latin typeface="+mn-lt"/>
                        </a:rPr>
                        <a:t>19.4</a:t>
                      </a:r>
                    </a:p>
                  </a:txBody>
                  <a:tcPr marL="0" marR="0" marT="0" marB="0" anchor="ctr"/>
                </a:tc>
                <a:tc>
                  <a:txBody>
                    <a:bodyPr/>
                    <a:lstStyle/>
                    <a:p>
                      <a:pPr algn="ctr" fontAlgn="b"/>
                      <a:r>
                        <a:rPr lang="en-US" sz="900" b="0" i="0" u="none" strike="noStrike" dirty="0">
                          <a:solidFill>
                            <a:srgbClr val="000000"/>
                          </a:solidFill>
                          <a:effectLst/>
                          <a:latin typeface="+mn-lt"/>
                        </a:rPr>
                        <a:t>24.2</a:t>
                      </a:r>
                    </a:p>
                  </a:txBody>
                  <a:tcPr marL="0" marR="0" marT="0" marB="0" anchor="ctr"/>
                </a:tc>
                <a:extLst>
                  <a:ext uri="{0D108BD9-81ED-4DB2-BD59-A6C34878D82A}">
                    <a16:rowId xmlns:a16="http://schemas.microsoft.com/office/drawing/2014/main" val="3433052152"/>
                  </a:ext>
                </a:extLst>
              </a:tr>
              <a:tr h="263316">
                <a:tc>
                  <a:txBody>
                    <a:bodyPr/>
                    <a:lstStyle/>
                    <a:p>
                      <a:pPr algn="l" fontAlgn="b"/>
                      <a:r>
                        <a:rPr lang="en-US" sz="900" b="0" i="0" u="none" strike="noStrike" dirty="0">
                          <a:solidFill>
                            <a:srgbClr val="000000"/>
                          </a:solidFill>
                          <a:effectLst/>
                          <a:latin typeface="+mn-lt"/>
                        </a:rPr>
                        <a:t>All other-b</a:t>
                      </a:r>
                    </a:p>
                  </a:txBody>
                  <a:tcPr marL="45720" marR="45720" anchor="ctr"/>
                </a:tc>
                <a:tc>
                  <a:txBody>
                    <a:bodyPr/>
                    <a:lstStyle/>
                    <a:p>
                      <a:pPr algn="ctr" fontAlgn="b"/>
                      <a:r>
                        <a:rPr lang="en-US" sz="900" b="0" i="0" u="none" strike="noStrike" dirty="0">
                          <a:solidFill>
                            <a:srgbClr val="000000"/>
                          </a:solidFill>
                          <a:effectLst/>
                          <a:latin typeface="+mn-lt"/>
                        </a:rPr>
                        <a:t>- </a:t>
                      </a:r>
                    </a:p>
                  </a:txBody>
                  <a:tcPr marL="0" marR="0" marT="0" marB="0" anchor="ctr"/>
                </a:tc>
                <a:tc>
                  <a:txBody>
                    <a:bodyPr/>
                    <a:lstStyle/>
                    <a:p>
                      <a:pPr algn="ctr" fontAlgn="b"/>
                      <a:r>
                        <a:rPr lang="en-US" sz="900" b="0" i="0" u="none" strike="noStrike" dirty="0">
                          <a:solidFill>
                            <a:srgbClr val="000000"/>
                          </a:solidFill>
                          <a:effectLst/>
                          <a:latin typeface="+mn-lt"/>
                        </a:rPr>
                        <a:t>59.7</a:t>
                      </a:r>
                    </a:p>
                  </a:txBody>
                  <a:tcPr marL="0" marR="0" marT="0" marB="0" anchor="ctr"/>
                </a:tc>
                <a:tc>
                  <a:txBody>
                    <a:bodyPr/>
                    <a:lstStyle/>
                    <a:p>
                      <a:pPr algn="ctr" fontAlgn="b"/>
                      <a:r>
                        <a:rPr lang="en-US" sz="900" b="0" i="0" u="none" strike="noStrike" dirty="0">
                          <a:solidFill>
                            <a:srgbClr val="000000"/>
                          </a:solidFill>
                          <a:effectLst/>
                          <a:latin typeface="+mn-lt"/>
                        </a:rPr>
                        <a:t>                               9.8</a:t>
                      </a:r>
                    </a:p>
                  </a:txBody>
                  <a:tcPr marL="0" marR="0" marT="0" marB="0" anchor="ctr"/>
                </a:tc>
                <a:tc>
                  <a:txBody>
                    <a:bodyPr/>
                    <a:lstStyle/>
                    <a:p>
                      <a:pPr algn="ctr" fontAlgn="b"/>
                      <a:r>
                        <a:rPr lang="en-US" sz="900" b="0" i="0" u="none" strike="noStrike" dirty="0">
                          <a:solidFill>
                            <a:srgbClr val="000000"/>
                          </a:solidFill>
                          <a:effectLst/>
                          <a:latin typeface="+mn-lt"/>
                        </a:rPr>
                        <a:t>69.4 </a:t>
                      </a:r>
                    </a:p>
                  </a:txBody>
                  <a:tcPr marL="0" marR="0" marT="0" marB="0" anchor="ctr"/>
                </a:tc>
                <a:extLst>
                  <a:ext uri="{0D108BD9-81ED-4DB2-BD59-A6C34878D82A}">
                    <a16:rowId xmlns:a16="http://schemas.microsoft.com/office/drawing/2014/main" val="702151843"/>
                  </a:ext>
                </a:extLst>
              </a:tr>
              <a:tr h="229803">
                <a:tc>
                  <a:txBody>
                    <a:bodyPr/>
                    <a:lstStyle/>
                    <a:p>
                      <a:pPr algn="l" fontAlgn="b"/>
                      <a:r>
                        <a:rPr lang="en-US" sz="900" b="1" i="0" u="none" strike="noStrike" dirty="0">
                          <a:solidFill>
                            <a:srgbClr val="000000"/>
                          </a:solidFill>
                          <a:effectLst/>
                          <a:latin typeface="+mn-lt"/>
                        </a:rPr>
                        <a:t>Total-c</a:t>
                      </a:r>
                    </a:p>
                  </a:txBody>
                  <a:tcPr marL="45720" marR="45720" anchor="ctr"/>
                </a:tc>
                <a:tc>
                  <a:txBody>
                    <a:bodyPr/>
                    <a:lstStyle/>
                    <a:p>
                      <a:pPr algn="ctr" fontAlgn="b"/>
                      <a:r>
                        <a:rPr lang="en-US" sz="900" b="1" i="0" u="none" strike="noStrike" dirty="0">
                          <a:solidFill>
                            <a:srgbClr val="000000"/>
                          </a:solidFill>
                          <a:effectLst/>
                          <a:latin typeface="+mn-lt"/>
                        </a:rPr>
                        <a:t>2.3</a:t>
                      </a:r>
                    </a:p>
                  </a:txBody>
                  <a:tcPr marL="0" marR="0" marT="0" marB="0" anchor="ctr"/>
                </a:tc>
                <a:tc>
                  <a:txBody>
                    <a:bodyPr/>
                    <a:lstStyle/>
                    <a:p>
                      <a:pPr algn="ctr" fontAlgn="b"/>
                      <a:r>
                        <a:rPr lang="en-US" sz="900" b="1" i="0" u="none" strike="noStrike" dirty="0">
                          <a:solidFill>
                            <a:srgbClr val="000000"/>
                          </a:solidFill>
                          <a:effectLst/>
                          <a:latin typeface="+mn-lt"/>
                        </a:rPr>
                        <a:t>189.2</a:t>
                      </a:r>
                    </a:p>
                  </a:txBody>
                  <a:tcPr marL="0" marR="0" marT="0" marB="0" anchor="ctr"/>
                </a:tc>
                <a:tc>
                  <a:txBody>
                    <a:bodyPr/>
                    <a:lstStyle/>
                    <a:p>
                      <a:pPr algn="ctr" fontAlgn="b"/>
                      <a:r>
                        <a:rPr lang="en-US" sz="900" b="1" i="0" u="none" strike="noStrike" dirty="0">
                          <a:solidFill>
                            <a:srgbClr val="000000"/>
                          </a:solidFill>
                          <a:effectLst/>
                          <a:latin typeface="+mn-lt"/>
                        </a:rPr>
                        <a:t>29.2</a:t>
                      </a:r>
                    </a:p>
                  </a:txBody>
                  <a:tcPr marL="0" marR="0" marT="0" marB="0" anchor="ctr"/>
                </a:tc>
                <a:tc>
                  <a:txBody>
                    <a:bodyPr/>
                    <a:lstStyle/>
                    <a:p>
                      <a:pPr algn="ctr" fontAlgn="b"/>
                      <a:r>
                        <a:rPr lang="en-US" sz="900" b="1" i="0" u="none" strike="noStrike" dirty="0">
                          <a:solidFill>
                            <a:srgbClr val="000000"/>
                          </a:solidFill>
                          <a:effectLst/>
                          <a:latin typeface="+mn-lt"/>
                        </a:rPr>
                        <a:t>220.6</a:t>
                      </a:r>
                    </a:p>
                  </a:txBody>
                  <a:tcPr marL="0" marR="0" marT="0" marB="0" anchor="ctr"/>
                </a:tc>
                <a:extLst>
                  <a:ext uri="{0D108BD9-81ED-4DB2-BD59-A6C34878D82A}">
                    <a16:rowId xmlns:a16="http://schemas.microsoft.com/office/drawing/2014/main" val="3706564723"/>
                  </a:ext>
                </a:extLst>
              </a:tr>
              <a:tr h="394975">
                <a:tc gridSpan="5">
                  <a:txBody>
                    <a:bodyPr/>
                    <a:lstStyle/>
                    <a:p>
                      <a:pPr algn="l" fontAlgn="b"/>
                      <a:r>
                        <a:rPr lang="en-US" sz="900" b="0" i="0" u="none" strike="noStrike" dirty="0">
                          <a:solidFill>
                            <a:srgbClr val="000000"/>
                          </a:solidFill>
                          <a:effectLst/>
                          <a:latin typeface="+mn-lt"/>
                        </a:rPr>
                        <a:t>a- Includes usage in construction, regeneration, etc.</a:t>
                      </a:r>
                    </a:p>
                    <a:p>
                      <a:pPr algn="l" fontAlgn="b"/>
                      <a:r>
                        <a:rPr lang="en-US" sz="900" b="0" i="0" u="none" strike="noStrike" dirty="0">
                          <a:solidFill>
                            <a:srgbClr val="000000"/>
                          </a:solidFill>
                          <a:effectLst/>
                          <a:latin typeface="+mn-lt"/>
                        </a:rPr>
                        <a:t>b- Includes other automotive and industrial lubricants.</a:t>
                      </a:r>
                    </a:p>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n-lt"/>
                        </a:rPr>
                        <a:t>c- Totals may not add due to rounding.</a:t>
                      </a:r>
                    </a:p>
                  </a:txBody>
                  <a:tcPr marL="45720" marR="45720" anchor="ct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97319797"/>
                  </a:ext>
                </a:extLst>
              </a:tr>
            </a:tbl>
          </a:graphicData>
        </a:graphic>
      </p:graphicFrame>
      <p:sp>
        <p:nvSpPr>
          <p:cNvPr id="7" name="Title 1">
            <a:extLst>
              <a:ext uri="{FF2B5EF4-FFF2-40B4-BE49-F238E27FC236}">
                <a16:creationId xmlns:a16="http://schemas.microsoft.com/office/drawing/2014/main" id="{588BBC47-135A-4FC8-B23B-876823833F5A}"/>
              </a:ext>
            </a:extLst>
          </p:cNvPr>
          <p:cNvSpPr txBox="1">
            <a:spLocks/>
          </p:cNvSpPr>
          <p:nvPr/>
        </p:nvSpPr>
        <p:spPr>
          <a:xfrm>
            <a:off x="569395" y="286403"/>
            <a:ext cx="10972800" cy="400110"/>
          </a:xfrm>
          <a:prstGeom prst="rect">
            <a:avLst/>
          </a:prstGeom>
        </p:spPr>
        <p:txBody>
          <a:bodyPr anchor="ctr" anchorCtr="0">
            <a:spAutoFit/>
          </a:bodyPr>
          <a:lstStyle>
            <a:lvl1pPr algn="l" defTabSz="914400" rtl="0" eaLnBrk="1" latinLnBrk="0" hangingPunct="1">
              <a:lnSpc>
                <a:spcPct val="100000"/>
              </a:lnSpc>
              <a:spcBef>
                <a:spcPct val="0"/>
              </a:spcBef>
              <a:buNone/>
              <a:defRPr sz="2000" b="1" kern="1200">
                <a:solidFill>
                  <a:schemeClr val="tx1"/>
                </a:solidFill>
                <a:latin typeface="Lucida Sans" panose="020B0602030504020204" pitchFamily="34" charset="0"/>
                <a:ea typeface="+mj-ea"/>
                <a:cs typeface="+mj-cs"/>
              </a:defRPr>
            </a:lvl1pPr>
          </a:lstStyle>
          <a:p>
            <a:r>
              <a:rPr lang="en-US" dirty="0"/>
              <a:t>Used Oil Disposal 2020</a:t>
            </a:r>
          </a:p>
        </p:txBody>
      </p:sp>
    </p:spTree>
    <p:extLst>
      <p:ext uri="{BB962C8B-B14F-4D97-AF65-F5344CB8AC3E}">
        <p14:creationId xmlns:p14="http://schemas.microsoft.com/office/powerpoint/2010/main" val="40260244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C4C5571-D440-410B-86B7-74BFF1797646}"/>
              </a:ext>
            </a:extLst>
          </p:cNvPr>
          <p:cNvGraphicFramePr/>
          <p:nvPr>
            <p:extLst>
              <p:ext uri="{D42A27DB-BD31-4B8C-83A1-F6EECF244321}">
                <p14:modId xmlns:p14="http://schemas.microsoft.com/office/powerpoint/2010/main" val="3546492748"/>
              </p:ext>
            </p:extLst>
          </p:nvPr>
        </p:nvGraphicFramePr>
        <p:xfrm>
          <a:off x="6001267" y="660680"/>
          <a:ext cx="5378450" cy="307128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00150F9-47A4-49D2-96B7-32180D8113A2}"/>
              </a:ext>
            </a:extLst>
          </p:cNvPr>
          <p:cNvSpPr txBox="1"/>
          <p:nvPr/>
        </p:nvSpPr>
        <p:spPr>
          <a:xfrm>
            <a:off x="7792779" y="3602509"/>
            <a:ext cx="1809750" cy="246221"/>
          </a:xfrm>
          <a:prstGeom prst="rect">
            <a:avLst/>
          </a:prstGeom>
          <a:noFill/>
        </p:spPr>
        <p:txBody>
          <a:bodyPr wrap="square" rtlCol="0">
            <a:spAutoFit/>
          </a:bodyPr>
          <a:lstStyle/>
          <a:p>
            <a:pPr algn="ctr"/>
            <a:r>
              <a:rPr lang="en-US" sz="1000" b="1" dirty="0">
                <a:latin typeface="+mj-lt"/>
              </a:rPr>
              <a:t>Total: 237.6 KT</a:t>
            </a:r>
            <a:endParaRPr lang="en-IN" sz="1000" b="1" dirty="0">
              <a:latin typeface="+mj-lt"/>
            </a:endParaRPr>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569395" y="1154234"/>
            <a:ext cx="4621161" cy="193578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In 2021, no change in the disposal of used oil is expected. The disposal is expected to remain same as 2020. </a:t>
            </a:r>
          </a:p>
          <a:p>
            <a:pPr>
              <a:lnSpc>
                <a:spcPct val="150000"/>
              </a:lnSpc>
              <a:spcBef>
                <a:spcPts val="0"/>
              </a:spcBef>
              <a:buClr>
                <a:srgbClr val="27638E"/>
              </a:buClr>
              <a:buSzPct val="110000"/>
              <a:buFont typeface="Wingdings" panose="05000000000000000000" pitchFamily="2" charset="2"/>
              <a:buChar char="l"/>
              <a:defRPr/>
            </a:pPr>
            <a:endParaRPr lang="en-US" sz="900" dirty="0">
              <a:solidFill>
                <a:srgbClr val="000000"/>
              </a:solidFill>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Overall disposal volume increased by 7.7%, due to growth in the lubricant demand in Mexico in 2021.</a:t>
            </a:r>
          </a:p>
          <a:p>
            <a:pPr>
              <a:lnSpc>
                <a:spcPct val="150000"/>
              </a:lnSpc>
              <a:spcBef>
                <a:spcPts val="0"/>
              </a:spcBef>
              <a:buClr>
                <a:srgbClr val="27638E"/>
              </a:buClr>
              <a:buSzPct val="110000"/>
              <a:buFont typeface="Wingdings" panose="05000000000000000000" pitchFamily="2" charset="2"/>
              <a:buChar char="l"/>
              <a:defRPr/>
            </a:pPr>
            <a:endParaRPr lang="en-US" sz="900" dirty="0">
              <a:solidFill>
                <a:srgbClr val="000000"/>
              </a:solidFill>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Around 15.4% of volume of used oil destinated to fuel manufacturing is coming from industrial oils. Companies that are subsidiaries of PEMEX and CEMEX participate actively in this cycle. </a:t>
            </a: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extLst>
              <p:ext uri="{D42A27DB-BD31-4B8C-83A1-F6EECF244321}">
                <p14:modId xmlns:p14="http://schemas.microsoft.com/office/powerpoint/2010/main" val="894855638"/>
              </p:ext>
            </p:extLst>
          </p:nvPr>
        </p:nvGraphicFramePr>
        <p:xfrm>
          <a:off x="5755757" y="3965498"/>
          <a:ext cx="5883794" cy="2406047"/>
        </p:xfrm>
        <a:graphic>
          <a:graphicData uri="http://schemas.openxmlformats.org/drawingml/2006/table">
            <a:tbl>
              <a:tblPr firstRow="1">
                <a:tableStyleId>{5C22544A-7EE6-4342-B048-85BDC9FD1C3A}</a:tableStyleId>
              </a:tblPr>
              <a:tblGrid>
                <a:gridCol w="1477014">
                  <a:extLst>
                    <a:ext uri="{9D8B030D-6E8A-4147-A177-3AD203B41FA5}">
                      <a16:colId xmlns:a16="http://schemas.microsoft.com/office/drawing/2014/main" val="3179253707"/>
                    </a:ext>
                  </a:extLst>
                </a:gridCol>
                <a:gridCol w="1158372">
                  <a:extLst>
                    <a:ext uri="{9D8B030D-6E8A-4147-A177-3AD203B41FA5}">
                      <a16:colId xmlns:a16="http://schemas.microsoft.com/office/drawing/2014/main" val="2331960324"/>
                    </a:ext>
                  </a:extLst>
                </a:gridCol>
                <a:gridCol w="1061841">
                  <a:extLst>
                    <a:ext uri="{9D8B030D-6E8A-4147-A177-3AD203B41FA5}">
                      <a16:colId xmlns:a16="http://schemas.microsoft.com/office/drawing/2014/main" val="2517212798"/>
                    </a:ext>
                  </a:extLst>
                </a:gridCol>
                <a:gridCol w="1061841">
                  <a:extLst>
                    <a:ext uri="{9D8B030D-6E8A-4147-A177-3AD203B41FA5}">
                      <a16:colId xmlns:a16="http://schemas.microsoft.com/office/drawing/2014/main" val="990219322"/>
                    </a:ext>
                  </a:extLst>
                </a:gridCol>
                <a:gridCol w="1124726">
                  <a:extLst>
                    <a:ext uri="{9D8B030D-6E8A-4147-A177-3AD203B41FA5}">
                      <a16:colId xmlns:a16="http://schemas.microsoft.com/office/drawing/2014/main" val="2079407051"/>
                    </a:ext>
                  </a:extLst>
                </a:gridCol>
              </a:tblGrid>
              <a:tr h="260990">
                <a:tc gridSpan="5">
                  <a:txBody>
                    <a:bodyPr/>
                    <a:lstStyle/>
                    <a:p>
                      <a:r>
                        <a:rPr lang="en-US" sz="900" dirty="0"/>
                        <a:t>USED OIL DISPOSAL BY PRODUCT TYPE, 2021</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34591">
                <a:tc>
                  <a:txBody>
                    <a:bodyPr/>
                    <a:lstStyle/>
                    <a:p>
                      <a:r>
                        <a:rPr lang="en-US" sz="900" b="1" dirty="0">
                          <a:solidFill>
                            <a:schemeClr val="tx1"/>
                          </a:solidFill>
                        </a:rPr>
                        <a:t>LUBRICANT TYPE</a:t>
                      </a:r>
                      <a:endParaRPr lang="en-US" sz="900" b="1" dirty="0">
                        <a:solidFill>
                          <a:schemeClr val="tx1"/>
                        </a:solidFill>
                        <a:latin typeface="+mn-lt"/>
                      </a:endParaRPr>
                    </a:p>
                  </a:txBody>
                  <a:tcPr marL="45720" marR="45720" anchor="ctr"/>
                </a:tc>
                <a:tc gridSpan="4">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234591">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RE-REFINING</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FUEL</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ALL OTHER-a</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TOTAL</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557228252"/>
                  </a:ext>
                </a:extLst>
              </a:tr>
              <a:tr h="234591">
                <a:tc>
                  <a:txBody>
                    <a:bodyPr/>
                    <a:lstStyle/>
                    <a:p>
                      <a:pPr algn="l" fontAlgn="b"/>
                      <a:r>
                        <a:rPr lang="en-US" sz="900" b="0" u="none" strike="noStrike" dirty="0">
                          <a:solidFill>
                            <a:srgbClr val="000000"/>
                          </a:solidFill>
                          <a:effectLst/>
                        </a:rPr>
                        <a:t>PCMO</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900" b="0" u="none" strike="noStrike" dirty="0">
                          <a:solidFill>
                            <a:srgbClr val="000000"/>
                          </a:solidFill>
                          <a:effectLst/>
                        </a:rPr>
                        <a:t>1.3</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84.0</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85.3</a:t>
                      </a:r>
                      <a:endParaRPr lang="en-US" sz="9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640954900"/>
                  </a:ext>
                </a:extLst>
              </a:tr>
              <a:tr h="234591">
                <a:tc>
                  <a:txBody>
                    <a:bodyPr/>
                    <a:lstStyle/>
                    <a:p>
                      <a:pPr algn="l" fontAlgn="b"/>
                      <a:r>
                        <a:rPr lang="en-US" sz="900" b="0" u="none" strike="noStrike" dirty="0">
                          <a:solidFill>
                            <a:srgbClr val="000000"/>
                          </a:solidFill>
                          <a:effectLst/>
                        </a:rPr>
                        <a:t>HDMO </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900" b="0" u="none" strike="noStrike" dirty="0">
                          <a:solidFill>
                            <a:srgbClr val="000000"/>
                          </a:solidFill>
                          <a:effectLst/>
                        </a:rPr>
                        <a:t>0.8</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50.3</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51.1</a:t>
                      </a:r>
                      <a:endParaRPr lang="en-US" sz="9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965892685"/>
                  </a:ext>
                </a:extLst>
              </a:tr>
              <a:tr h="234591">
                <a:tc>
                  <a:txBody>
                    <a:bodyPr/>
                    <a:lstStyle/>
                    <a:p>
                      <a:pPr algn="l" fontAlgn="b"/>
                      <a:r>
                        <a:rPr lang="en-US" sz="900" b="0" u="none" strike="noStrike" dirty="0">
                          <a:solidFill>
                            <a:srgbClr val="000000"/>
                          </a:solidFill>
                          <a:effectLst/>
                        </a:rPr>
                        <a:t>Hydraulic fluid </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900" b="0" u="none" strike="noStrike" dirty="0">
                          <a:solidFill>
                            <a:srgbClr val="000000"/>
                          </a:solidFill>
                          <a:effectLst/>
                        </a:rPr>
                        <a:t>0.4</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4.9</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21.0</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26.3</a:t>
                      </a:r>
                      <a:endParaRPr lang="en-US" sz="9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433052152"/>
                  </a:ext>
                </a:extLst>
              </a:tr>
              <a:tr h="234591">
                <a:tc>
                  <a:txBody>
                    <a:bodyPr/>
                    <a:lstStyle/>
                    <a:p>
                      <a:pPr algn="l" fontAlgn="b"/>
                      <a:r>
                        <a:rPr lang="en-US" sz="900" b="0" u="none" strike="noStrike" dirty="0">
                          <a:solidFill>
                            <a:srgbClr val="000000"/>
                          </a:solidFill>
                          <a:effectLst/>
                        </a:rPr>
                        <a:t>All other-b</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900" b="0" u="none" strike="noStrike" dirty="0">
                          <a:solidFill>
                            <a:srgbClr val="000000"/>
                          </a:solidFill>
                          <a:effectLst/>
                        </a:rPr>
                        <a:t>- </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64.3</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10.2</a:t>
                      </a:r>
                      <a:endParaRPr lang="en-US" sz="9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0" u="none" strike="noStrike" dirty="0">
                          <a:solidFill>
                            <a:srgbClr val="000000"/>
                          </a:solidFill>
                          <a:effectLst/>
                        </a:rPr>
                        <a:t>74.9</a:t>
                      </a:r>
                      <a:endParaRPr lang="en-US" sz="9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02151843"/>
                  </a:ext>
                </a:extLst>
              </a:tr>
              <a:tr h="234591">
                <a:tc>
                  <a:txBody>
                    <a:bodyPr/>
                    <a:lstStyle/>
                    <a:p>
                      <a:pPr algn="l" fontAlgn="b"/>
                      <a:r>
                        <a:rPr lang="en-US" sz="900" b="1" u="none" strike="noStrike" dirty="0">
                          <a:solidFill>
                            <a:srgbClr val="000000"/>
                          </a:solidFill>
                          <a:effectLst/>
                        </a:rPr>
                        <a:t>Total-c</a:t>
                      </a:r>
                      <a:endParaRPr lang="en-US" sz="900" b="1"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900" b="1" u="none" strike="noStrike" dirty="0">
                          <a:solidFill>
                            <a:srgbClr val="000000"/>
                          </a:solidFill>
                          <a:effectLst/>
                        </a:rPr>
                        <a:t>2.5</a:t>
                      </a:r>
                      <a:endParaRPr lang="en-US" sz="9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1" u="none" strike="noStrike" dirty="0">
                          <a:solidFill>
                            <a:srgbClr val="000000"/>
                          </a:solidFill>
                          <a:effectLst/>
                        </a:rPr>
                        <a:t>203.5</a:t>
                      </a:r>
                      <a:endParaRPr lang="en-US" sz="9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1" u="none" strike="noStrike" dirty="0">
                          <a:solidFill>
                            <a:srgbClr val="000000"/>
                          </a:solidFill>
                          <a:effectLst/>
                        </a:rPr>
                        <a:t>31.6-c</a:t>
                      </a:r>
                      <a:endParaRPr lang="en-US" sz="9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b"/>
                      <a:r>
                        <a:rPr lang="en-US" sz="900" b="1" u="none" strike="noStrike" dirty="0">
                          <a:solidFill>
                            <a:srgbClr val="000000"/>
                          </a:solidFill>
                          <a:effectLst/>
                        </a:rPr>
                        <a:t>237.6</a:t>
                      </a:r>
                      <a:endParaRPr lang="en-US" sz="9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06564723"/>
                  </a:ext>
                </a:extLst>
              </a:tr>
              <a:tr h="394975">
                <a:tc gridSpan="5">
                  <a:txBody>
                    <a:bodyPr/>
                    <a:lstStyle/>
                    <a:p>
                      <a:pPr algn="l" fontAlgn="b"/>
                      <a:r>
                        <a:rPr lang="en-US" sz="900" b="0" u="none" strike="noStrike" dirty="0">
                          <a:solidFill>
                            <a:srgbClr val="000000"/>
                          </a:solidFill>
                          <a:effectLst/>
                        </a:rPr>
                        <a:t>a- Includes usage in construction, regeneration, etc.</a:t>
                      </a:r>
                    </a:p>
                    <a:p>
                      <a:pPr algn="l" fontAlgn="b"/>
                      <a:r>
                        <a:rPr lang="en-US" sz="900" b="0" u="none" strike="noStrike" dirty="0">
                          <a:solidFill>
                            <a:srgbClr val="000000"/>
                          </a:solidFill>
                          <a:effectLst/>
                        </a:rPr>
                        <a:t>b- Includes other automotive and industrial lubricants.</a:t>
                      </a:r>
                    </a:p>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c- Totals may not add due to rounding.</a:t>
                      </a:r>
                      <a:endParaRPr lang="en-US" sz="900" b="0" i="0" u="none" strike="noStrike" dirty="0">
                        <a:solidFill>
                          <a:srgbClr val="000000"/>
                        </a:solidFill>
                        <a:effectLst/>
                        <a:latin typeface="Calibri" panose="020F0502020204030204" pitchFamily="34" charset="0"/>
                      </a:endParaRPr>
                    </a:p>
                  </a:txBody>
                  <a:tcPr marL="45720" marR="45720" anchor="ct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97319797"/>
                  </a:ext>
                </a:extLst>
              </a:tr>
            </a:tbl>
          </a:graphicData>
        </a:graphic>
      </p:graphicFrame>
      <p:sp>
        <p:nvSpPr>
          <p:cNvPr id="7" name="Title 1">
            <a:extLst>
              <a:ext uri="{FF2B5EF4-FFF2-40B4-BE49-F238E27FC236}">
                <a16:creationId xmlns:a16="http://schemas.microsoft.com/office/drawing/2014/main" id="{588BBC47-135A-4FC8-B23B-876823833F5A}"/>
              </a:ext>
            </a:extLst>
          </p:cNvPr>
          <p:cNvSpPr txBox="1">
            <a:spLocks/>
          </p:cNvSpPr>
          <p:nvPr/>
        </p:nvSpPr>
        <p:spPr>
          <a:xfrm>
            <a:off x="569395" y="286403"/>
            <a:ext cx="10972800" cy="400110"/>
          </a:xfrm>
          <a:prstGeom prst="rect">
            <a:avLst/>
          </a:prstGeom>
        </p:spPr>
        <p:txBody>
          <a:bodyPr anchor="ctr" anchorCtr="0">
            <a:spAutoFit/>
          </a:bodyPr>
          <a:lstStyle>
            <a:lvl1pPr algn="l" defTabSz="914400" rtl="0" eaLnBrk="1" latinLnBrk="0" hangingPunct="1">
              <a:lnSpc>
                <a:spcPct val="100000"/>
              </a:lnSpc>
              <a:spcBef>
                <a:spcPct val="0"/>
              </a:spcBef>
              <a:buNone/>
              <a:defRPr sz="2000" b="1" kern="1200">
                <a:solidFill>
                  <a:schemeClr val="tx1"/>
                </a:solidFill>
                <a:latin typeface="Lucida Sans" panose="020B0602030504020204" pitchFamily="34" charset="0"/>
                <a:ea typeface="+mj-ea"/>
                <a:cs typeface="+mj-cs"/>
              </a:defRPr>
            </a:lvl1pPr>
          </a:lstStyle>
          <a:p>
            <a:r>
              <a:rPr lang="en-US" dirty="0"/>
              <a:t>Used Oil Disposal 2021</a:t>
            </a:r>
          </a:p>
        </p:txBody>
      </p:sp>
    </p:spTree>
    <p:extLst>
      <p:ext uri="{BB962C8B-B14F-4D97-AF65-F5344CB8AC3E}">
        <p14:creationId xmlns:p14="http://schemas.microsoft.com/office/powerpoint/2010/main" val="21034136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Processors</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nvGraphicFramePr>
        <p:xfrm>
          <a:off x="2032000" y="895505"/>
          <a:ext cx="8128000" cy="2215376"/>
        </p:xfrm>
        <a:graphic>
          <a:graphicData uri="http://schemas.openxmlformats.org/drawingml/2006/table">
            <a:tbl>
              <a:tblPr firstRow="1">
                <a:tableStyleId>{5C22544A-7EE6-4342-B048-85BDC9FD1C3A}</a:tableStyleId>
              </a:tblPr>
              <a:tblGrid>
                <a:gridCol w="1849879">
                  <a:extLst>
                    <a:ext uri="{9D8B030D-6E8A-4147-A177-3AD203B41FA5}">
                      <a16:colId xmlns:a16="http://schemas.microsoft.com/office/drawing/2014/main" val="3179253707"/>
                    </a:ext>
                  </a:extLst>
                </a:gridCol>
                <a:gridCol w="2076450">
                  <a:extLst>
                    <a:ext uri="{9D8B030D-6E8A-4147-A177-3AD203B41FA5}">
                      <a16:colId xmlns:a16="http://schemas.microsoft.com/office/drawing/2014/main" val="2331960324"/>
                    </a:ext>
                  </a:extLst>
                </a:gridCol>
                <a:gridCol w="2143125">
                  <a:extLst>
                    <a:ext uri="{9D8B030D-6E8A-4147-A177-3AD203B41FA5}">
                      <a16:colId xmlns:a16="http://schemas.microsoft.com/office/drawing/2014/main" val="2517212798"/>
                    </a:ext>
                  </a:extLst>
                </a:gridCol>
                <a:gridCol w="2058546">
                  <a:extLst>
                    <a:ext uri="{9D8B030D-6E8A-4147-A177-3AD203B41FA5}">
                      <a16:colId xmlns:a16="http://schemas.microsoft.com/office/drawing/2014/main" val="2720062467"/>
                    </a:ext>
                  </a:extLst>
                </a:gridCol>
              </a:tblGrid>
              <a:tr h="276922">
                <a:tc gridSpan="4">
                  <a:txBody>
                    <a:bodyPr/>
                    <a:lstStyle/>
                    <a:p>
                      <a:r>
                        <a:rPr lang="en-US" sz="900" b="1" dirty="0">
                          <a:effectLst/>
                          <a:latin typeface="+mn-lt"/>
                        </a:rPr>
                        <a:t>MAJOR USED OIL PROCESSORS IN MEXICO, 2020</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76922">
                <a:tc>
                  <a:txBody>
                    <a:bodyPr/>
                    <a:lstStyle/>
                    <a:p>
                      <a:endParaRPr lang="en-US" sz="900" b="1" dirty="0">
                        <a:solidFill>
                          <a:schemeClr val="tx1"/>
                        </a:solidFill>
                        <a:latin typeface="+mn-lt"/>
                      </a:endParaRPr>
                    </a:p>
                  </a:txBody>
                  <a:tcPr marL="45720" marR="45720" anchor="ctr"/>
                </a:tc>
                <a:tc gridSpan="3">
                  <a:txBody>
                    <a:bodyPr/>
                    <a:lstStyle/>
                    <a:p>
                      <a:pPr algn="ctr"/>
                      <a:r>
                        <a:rPr lang="en-US" sz="900" b="1" dirty="0">
                          <a:solidFill>
                            <a:schemeClr val="tx1"/>
                          </a:solidFill>
                          <a:latin typeface="+mn-lt"/>
                        </a:rPr>
                        <a:t>KILOTONNES</a:t>
                      </a: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extLst>
                  <a:ext uri="{0D108BD9-81ED-4DB2-BD59-A6C34878D82A}">
                    <a16:rowId xmlns:a16="http://schemas.microsoft.com/office/drawing/2014/main" val="4149384710"/>
                  </a:ext>
                </a:extLst>
              </a:tr>
              <a:tr h="276922">
                <a:tc>
                  <a:txBody>
                    <a:bodyPr/>
                    <a:lstStyle/>
                    <a:p>
                      <a:r>
                        <a:rPr lang="en-US" sz="900" b="1" dirty="0">
                          <a:solidFill>
                            <a:schemeClr val="tx1"/>
                          </a:solidFill>
                          <a:latin typeface="+mn-lt"/>
                        </a:rPr>
                        <a:t>COMPANY</a:t>
                      </a:r>
                    </a:p>
                  </a:txBody>
                  <a:tcPr marL="45720" marR="45720" anchor="ctr"/>
                </a:tc>
                <a:tc>
                  <a:txBody>
                    <a:bodyPr/>
                    <a:lstStyle/>
                    <a:p>
                      <a:pPr algn="ctr"/>
                      <a:r>
                        <a:rPr lang="en-US" sz="900" b="1" dirty="0">
                          <a:solidFill>
                            <a:schemeClr val="tx1"/>
                          </a:solidFill>
                          <a:latin typeface="+mn-lt"/>
                        </a:rPr>
                        <a:t>USED OIL FEED CAPACITY</a:t>
                      </a:r>
                    </a:p>
                  </a:txBody>
                  <a:tcPr marL="45720" marR="45720" anchor="ctr"/>
                </a:tc>
                <a:tc>
                  <a:txBody>
                    <a:bodyPr/>
                    <a:lstStyle/>
                    <a:p>
                      <a:pPr algn="ctr"/>
                      <a:r>
                        <a:rPr lang="en-US" sz="900" b="1" dirty="0">
                          <a:solidFill>
                            <a:schemeClr val="tx1"/>
                          </a:solidFill>
                          <a:latin typeface="+mn-lt"/>
                        </a:rPr>
                        <a:t>FUEL CAPACITY</a:t>
                      </a:r>
                    </a:p>
                  </a:txBody>
                  <a:tcPr marL="45720" marR="45720" anchor="ctr"/>
                </a:tc>
                <a:tc>
                  <a:txBody>
                    <a:bodyPr/>
                    <a:lstStyle/>
                    <a:p>
                      <a:pPr algn="ctr"/>
                      <a:r>
                        <a:rPr lang="en-US" sz="900" b="1" dirty="0">
                          <a:solidFill>
                            <a:schemeClr val="tx1"/>
                          </a:solidFill>
                          <a:latin typeface="+mn-lt"/>
                        </a:rPr>
                        <a:t>FUEL PRODUCTION</a:t>
                      </a:r>
                    </a:p>
                  </a:txBody>
                  <a:tcPr marL="45720" marR="45720" anchor="ctr"/>
                </a:tc>
                <a:extLst>
                  <a:ext uri="{0D108BD9-81ED-4DB2-BD59-A6C34878D82A}">
                    <a16:rowId xmlns:a16="http://schemas.microsoft.com/office/drawing/2014/main" val="1557228252"/>
                  </a:ext>
                </a:extLst>
              </a:tr>
              <a:tr h="276922">
                <a:tc>
                  <a:txBody>
                    <a:bodyPr/>
                    <a:lstStyle/>
                    <a:p>
                      <a:pPr algn="l" fontAlgn="b"/>
                      <a:r>
                        <a:rPr lang="en-US" sz="900" b="0" u="none" strike="noStrike" dirty="0">
                          <a:solidFill>
                            <a:srgbClr val="000000"/>
                          </a:solidFill>
                          <a:effectLst/>
                          <a:latin typeface="+mn-lt"/>
                        </a:rPr>
                        <a:t>Bravo Energy</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latin typeface="+mn-lt"/>
                        </a:rPr>
                        <a:t>146.0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latin typeface="+mn-lt"/>
                        </a:rPr>
                        <a:t>109.5</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latin typeface="+mn-lt"/>
                        </a:rPr>
                        <a:t>48</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640954900"/>
                  </a:ext>
                </a:extLst>
              </a:tr>
              <a:tr h="276922">
                <a:tc>
                  <a:txBody>
                    <a:bodyPr/>
                    <a:lstStyle/>
                    <a:p>
                      <a:pPr algn="l" fontAlgn="b"/>
                      <a:r>
                        <a:rPr lang="en-US" sz="900" b="0" u="none" strike="noStrike" dirty="0">
                          <a:solidFill>
                            <a:srgbClr val="000000"/>
                          </a:solidFill>
                          <a:effectLst/>
                          <a:latin typeface="+mn-lt"/>
                        </a:rPr>
                        <a:t>EyL</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latin typeface="+mn-lt"/>
                        </a:rPr>
                        <a:t>1.4</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latin typeface="+mn-lt"/>
                        </a:rPr>
                        <a:t>1.1</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latin typeface="+mn-lt"/>
                        </a:rPr>
                        <a:t>0.6</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2965892685"/>
                  </a:ext>
                </a:extLst>
              </a:tr>
              <a:tr h="276922">
                <a:tc>
                  <a:txBody>
                    <a:bodyPr/>
                    <a:lstStyle/>
                    <a:p>
                      <a:pPr algn="l" fontAlgn="b"/>
                      <a:r>
                        <a:rPr lang="en-US" sz="900" b="0" u="none" strike="noStrike" dirty="0">
                          <a:solidFill>
                            <a:srgbClr val="000000"/>
                          </a:solidFill>
                          <a:effectLst/>
                          <a:latin typeface="+mn-lt"/>
                        </a:rPr>
                        <a:t>Lubyrec</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latin typeface="+mn-lt"/>
                        </a:rPr>
                        <a:t>1.1</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latin typeface="+mn-lt"/>
                        </a:rPr>
                        <a:t>0.8</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latin typeface="+mn-lt"/>
                        </a:rPr>
                        <a:t>0.4</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951772747"/>
                  </a:ext>
                </a:extLst>
              </a:tr>
              <a:tr h="276922">
                <a:tc>
                  <a:txBody>
                    <a:bodyPr/>
                    <a:lstStyle/>
                    <a:p>
                      <a:pPr algn="l" fontAlgn="b"/>
                      <a:r>
                        <a:rPr lang="en-US" sz="900" b="1" u="none" strike="noStrike" dirty="0">
                          <a:solidFill>
                            <a:srgbClr val="000000"/>
                          </a:solidFill>
                          <a:effectLst/>
                          <a:latin typeface="+mn-lt"/>
                        </a:rPr>
                        <a:t>Total</a:t>
                      </a:r>
                      <a:endParaRPr lang="en-US" sz="900" b="1" i="0" u="none" strike="noStrike" dirty="0">
                        <a:solidFill>
                          <a:srgbClr val="000000"/>
                        </a:solidFill>
                        <a:effectLst/>
                        <a:latin typeface="+mn-lt"/>
                      </a:endParaRPr>
                    </a:p>
                  </a:txBody>
                  <a:tcPr marL="45720" marR="45720" anchor="ctr"/>
                </a:tc>
                <a:tc>
                  <a:txBody>
                    <a:bodyPr/>
                    <a:lstStyle/>
                    <a:p>
                      <a:pPr algn="ctr" fontAlgn="b"/>
                      <a:r>
                        <a:rPr lang="en-US" sz="900" b="1" u="none" strike="noStrike" dirty="0">
                          <a:solidFill>
                            <a:srgbClr val="000000"/>
                          </a:solidFill>
                          <a:effectLst/>
                          <a:latin typeface="+mn-lt"/>
                        </a:rPr>
                        <a:t>148.5</a:t>
                      </a:r>
                      <a:endParaRPr lang="en-US" sz="900" b="1" i="0" u="none" strike="noStrike" dirty="0">
                        <a:solidFill>
                          <a:srgbClr val="000000"/>
                        </a:solidFill>
                        <a:effectLst/>
                        <a:latin typeface="+mn-lt"/>
                      </a:endParaRPr>
                    </a:p>
                  </a:txBody>
                  <a:tcPr marL="0" marR="0" marT="0" marB="0" anchor="ctr"/>
                </a:tc>
                <a:tc>
                  <a:txBody>
                    <a:bodyPr/>
                    <a:lstStyle/>
                    <a:p>
                      <a:pPr algn="ctr" fontAlgn="b"/>
                      <a:r>
                        <a:rPr lang="en-US" sz="900" b="1" u="none" strike="noStrike" dirty="0">
                          <a:solidFill>
                            <a:srgbClr val="000000"/>
                          </a:solidFill>
                          <a:effectLst/>
                          <a:latin typeface="+mn-lt"/>
                        </a:rPr>
                        <a:t>111.4</a:t>
                      </a:r>
                      <a:endParaRPr lang="en-US" sz="900" b="1" i="0" u="none" strike="noStrike" dirty="0">
                        <a:solidFill>
                          <a:srgbClr val="000000"/>
                        </a:solidFill>
                        <a:effectLst/>
                        <a:latin typeface="+mn-lt"/>
                      </a:endParaRPr>
                    </a:p>
                  </a:txBody>
                  <a:tcPr marL="0" marR="0" marT="0" marB="0" anchor="ctr"/>
                </a:tc>
                <a:tc>
                  <a:txBody>
                    <a:bodyPr/>
                    <a:lstStyle/>
                    <a:p>
                      <a:pPr algn="ctr" fontAlgn="b"/>
                      <a:r>
                        <a:rPr lang="en-US" sz="900" b="1" u="none" strike="noStrike" dirty="0">
                          <a:solidFill>
                            <a:srgbClr val="000000"/>
                          </a:solidFill>
                          <a:effectLst/>
                          <a:latin typeface="+mn-lt"/>
                        </a:rPr>
                        <a:t>49.0</a:t>
                      </a:r>
                      <a:endParaRPr lang="en-US" sz="900" b="1"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3535499457"/>
                  </a:ext>
                </a:extLst>
              </a:tr>
              <a:tr h="276922">
                <a:tc gridSpan="4">
                  <a:txBody>
                    <a:bodyPr/>
                    <a:lstStyle/>
                    <a:p>
                      <a:pPr algn="l" fontAlgn="b"/>
                      <a:r>
                        <a:rPr lang="en-US" sz="900" b="0" u="none" strike="noStrike" dirty="0">
                          <a:solidFill>
                            <a:srgbClr val="000000"/>
                          </a:solidFill>
                          <a:effectLst/>
                          <a:latin typeface="+mn-lt"/>
                        </a:rPr>
                        <a:t>Note: This table only gives details of major used oil processors in Mexico.</a:t>
                      </a:r>
                      <a:endParaRPr lang="en-US" sz="900" b="0" i="0" u="none" strike="noStrike" dirty="0">
                        <a:solidFill>
                          <a:srgbClr val="000000"/>
                        </a:solidFill>
                        <a:effectLst/>
                        <a:latin typeface="+mn-lt"/>
                      </a:endParaRPr>
                    </a:p>
                  </a:txBody>
                  <a:tcPr marL="45720" marR="4572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extLst>
                  <a:ext uri="{0D108BD9-81ED-4DB2-BD59-A6C34878D82A}">
                    <a16:rowId xmlns:a16="http://schemas.microsoft.com/office/drawing/2014/main" val="3524626095"/>
                  </a:ext>
                </a:extLst>
              </a:tr>
            </a:tbl>
          </a:graphicData>
        </a:graphic>
      </p:graphicFrame>
      <p:sp>
        <p:nvSpPr>
          <p:cNvPr id="6" name="Content Placeholder 2">
            <a:extLst>
              <a:ext uri="{FF2B5EF4-FFF2-40B4-BE49-F238E27FC236}">
                <a16:creationId xmlns:a16="http://schemas.microsoft.com/office/drawing/2014/main" id="{76E21D33-FBDD-4481-929B-434D6D4FB935}"/>
              </a:ext>
            </a:extLst>
          </p:cNvPr>
          <p:cNvSpPr txBox="1">
            <a:spLocks/>
          </p:cNvSpPr>
          <p:nvPr/>
        </p:nvSpPr>
        <p:spPr>
          <a:xfrm>
            <a:off x="569394" y="3404220"/>
            <a:ext cx="3937841" cy="29745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There is very little re-refining of used oil in Mexico.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For lubricant blenders, it is not profitable to buy basestocks in the country, when the offer for imported basestocks from the US and Canada is cheaper. </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Before COVID-19, Bravo Energy was the largest company re-refining used oil in Mexico. However, they stopped operation in 2020, without plans to continue.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Currently, EyL is re-refining at a small scale in Mexico.</a:t>
            </a:r>
          </a:p>
          <a:p>
            <a:pPr marL="182563" indent="-182563">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However, companies like Bravo Energy and EyL have installed the capacity for used oil re-refining and can resume re-refining.</a:t>
            </a:r>
          </a:p>
          <a:p>
            <a:pPr marL="182563" indent="-182563">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Most processors of used oils produce fuel from used oil or recycle or regenerate lubricants from used oils. Regeneration is a process under which impurities from used oil are removed, which is then used as lubricant.</a:t>
            </a:r>
          </a:p>
        </p:txBody>
      </p:sp>
      <p:sp>
        <p:nvSpPr>
          <p:cNvPr id="9" name="Content Placeholder 2">
            <a:extLst>
              <a:ext uri="{FF2B5EF4-FFF2-40B4-BE49-F238E27FC236}">
                <a16:creationId xmlns:a16="http://schemas.microsoft.com/office/drawing/2014/main" id="{55ADE350-7777-49C5-816C-1E688C4EFF56}"/>
              </a:ext>
            </a:extLst>
          </p:cNvPr>
          <p:cNvSpPr txBox="1">
            <a:spLocks/>
          </p:cNvSpPr>
          <p:nvPr/>
        </p:nvSpPr>
        <p:spPr>
          <a:xfrm>
            <a:off x="4507236" y="3404220"/>
            <a:ext cx="3638906" cy="256672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COVID-19 crisis also influenced used oil processors.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For example, some companies closed businesses since there was not enough volume demanded nor volume collected, as it was the case of Inlubsa S.A. de C.V.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Other companies started focusing on management of other wastes like water treatments or metal recovery, rather than used oil.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On the other hand, companies with larger volume capacity to process, like Bravo Energy and EyL, gained market demand of fuel produced based on used oils. </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
        <p:nvSpPr>
          <p:cNvPr id="10" name="Content Placeholder 2">
            <a:extLst>
              <a:ext uri="{FF2B5EF4-FFF2-40B4-BE49-F238E27FC236}">
                <a16:creationId xmlns:a16="http://schemas.microsoft.com/office/drawing/2014/main" id="{F5232159-0D0B-4372-84DA-A316C9C7339E}"/>
              </a:ext>
            </a:extLst>
          </p:cNvPr>
          <p:cNvSpPr txBox="1">
            <a:spLocks/>
          </p:cNvSpPr>
          <p:nvPr/>
        </p:nvSpPr>
        <p:spPr>
          <a:xfrm>
            <a:off x="8140277" y="3404220"/>
            <a:ext cx="3638906" cy="215123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In Mexico, used oil processors could be:</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Fuel producers, diesel for industry and MGOs. Together with subproducts as drilling fluids, demolding agents, asphalt additives.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Regeneration and recycling. Although this process takes place using mostly the used oil of the industry, there is a postprocessing outside at the used oil processors facilitates.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Subsidiary</a:t>
            </a:r>
            <a:r>
              <a:rPr lang="en-US" sz="900" dirty="0">
                <a:solidFill>
                  <a:srgbClr val="000000"/>
                </a:solidFill>
                <a:latin typeface="Lucida Sans"/>
              </a:rPr>
              <a:t> companies that work for state owned companies like PEMEX and CFE. </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Tree>
    <p:custDataLst>
      <p:tags r:id="rId1"/>
    </p:custDataLst>
    <p:extLst>
      <p:ext uri="{BB962C8B-B14F-4D97-AF65-F5344CB8AC3E}">
        <p14:creationId xmlns:p14="http://schemas.microsoft.com/office/powerpoint/2010/main" val="15931507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Processors: Bravo Energy Profile</a:t>
            </a:r>
          </a:p>
        </p:txBody>
      </p:sp>
      <p:sp>
        <p:nvSpPr>
          <p:cNvPr id="4" name="Content Placeholder 2">
            <a:extLst>
              <a:ext uri="{FF2B5EF4-FFF2-40B4-BE49-F238E27FC236}">
                <a16:creationId xmlns:a16="http://schemas.microsoft.com/office/drawing/2014/main" id="{1D8BC002-EA0B-4DBF-9574-87E4693D06E5}"/>
              </a:ext>
            </a:extLst>
          </p:cNvPr>
          <p:cNvSpPr txBox="1">
            <a:spLocks/>
          </p:cNvSpPr>
          <p:nvPr/>
        </p:nvSpPr>
        <p:spPr>
          <a:xfrm>
            <a:off x="569395" y="994061"/>
            <a:ext cx="11117780" cy="484427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Bravo Energy is the largest used oil processor in Mexico, and present in the country since 2007, with a processing capacity of 146 kilotons per year. </a:t>
            </a:r>
          </a:p>
          <a:p>
            <a:pPr>
              <a:lnSpc>
                <a:spcPct val="150000"/>
              </a:lnSpc>
              <a:spcBef>
                <a:spcPts val="0"/>
              </a:spcBef>
              <a:buClr>
                <a:srgbClr val="27638E"/>
              </a:buClr>
              <a:buSzPct val="110000"/>
              <a:buFont typeface="Wingdings" panose="05000000000000000000" pitchFamily="2" charset="2"/>
              <a:buChar char="l"/>
              <a:defRPr/>
            </a:pPr>
            <a:endParaRPr lang="en-US" sz="900" dirty="0">
              <a:solidFill>
                <a:srgbClr val="000000"/>
              </a:solidFill>
              <a:latin typeface="Lucida Sans"/>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The headquarters of Bravo Energy are in California, United States. The company is also present in Chile and Argentina. </a:t>
            </a:r>
          </a:p>
          <a:p>
            <a:pPr>
              <a:lnSpc>
                <a:spcPct val="150000"/>
              </a:lnSpc>
              <a:spcBef>
                <a:spcPts val="0"/>
              </a:spcBef>
              <a:buClr>
                <a:srgbClr val="27638E"/>
              </a:buClr>
              <a:buSzPct val="110000"/>
              <a:buFont typeface="Wingdings" panose="05000000000000000000" pitchFamily="2" charset="2"/>
              <a:buChar char="l"/>
              <a:defRPr/>
            </a:pPr>
            <a:endParaRPr lang="en-US" sz="900" dirty="0">
              <a:solidFill>
                <a:srgbClr val="000000"/>
              </a:solidFill>
              <a:latin typeface="Lucida Sans"/>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Bravo Energy has authorization from Mexican authorities for collection, recycling, and transforming of used oils, as it is registered in SEMARNAT records.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lang="en-US" sz="900" dirty="0">
              <a:solidFill>
                <a:srgbClr val="000000"/>
              </a:solidFill>
              <a:latin typeface="Lucida San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Their main product is marine gas oil. The MGO Bravo Energy produces is under the specs of the International Marine Organization (IMO) 2020.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The IMO 2020 are specifications that put limit on the sulfur content in the fuel oil used on board ships, aiming to improve air quality, preserve the environment, and protect human health.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As Bravo Energy MGOs fulfilled these specifications, their product is competitive in the international market. Ships with international cargos demand their products at the Mexican ports.</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In Mexico, there is no other company that specialized on MGO.</a:t>
            </a:r>
            <a:br>
              <a:rPr lang="en-US" sz="900" dirty="0">
                <a:solidFill>
                  <a:srgbClr val="000000"/>
                </a:solidFill>
                <a:latin typeface="Lucida Sans"/>
              </a:rPr>
            </a:br>
            <a:endParaRPr lang="en-US" sz="900" dirty="0">
              <a:solidFill>
                <a:srgbClr val="000000"/>
              </a:solidFill>
              <a:latin typeface="Lucida San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In smaller volumes, it also produces fuel for other industries like mining, cement, manufacturing, and construction. In this area, the company has other competitors in the market.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lang="en-US" sz="900" dirty="0">
              <a:solidFill>
                <a:srgbClr val="000000"/>
              </a:solidFill>
              <a:latin typeface="Lucida San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Geographically, Bravo Energy covers center and north of Mexico, with some presence on eastern states like Veracruz, due to the maritime ports. With one collection center in Tamaulipas, and in Queretaro with a collection center plus production plant.</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During 2020, due to COVID-19 crisis, the offer on used oil decreased, while the demand of MGO increased.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Many industries, like automotive industries, decreased production and as a consequence, also led to decrease in used oils generation, same as workshops or service centers.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Other companies, especially the small companies, closed business. </a:t>
            </a:r>
          </a:p>
          <a:p>
            <a:pPr marL="282575" marR="0" lvl="1" indent="0" algn="l" defTabSz="914400" rtl="0" eaLnBrk="1" fontAlgn="auto" latinLnBrk="0" hangingPunct="1">
              <a:lnSpc>
                <a:spcPct val="150000"/>
              </a:lnSpc>
              <a:spcBef>
                <a:spcPts val="0"/>
              </a:spcBef>
              <a:buClr>
                <a:srgbClr val="27638E"/>
              </a:buClr>
              <a:buSzTx/>
              <a:buNone/>
              <a:tabLst/>
              <a:defRPr/>
            </a:pPr>
            <a:endParaRPr lang="en-US" sz="900" dirty="0">
              <a:solidFill>
                <a:srgbClr val="000000"/>
              </a:solidFill>
              <a:latin typeface="Lucida San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Another aftermath of COVID-19, the company stopped production of re-refined basestocks. This decision was due to low demand of re-refined basestocks in Mexico due to better offer for virgin basestocks from the US.</a:t>
            </a:r>
          </a:p>
        </p:txBody>
      </p:sp>
    </p:spTree>
    <p:custDataLst>
      <p:tags r:id="rId1"/>
    </p:custDataLst>
    <p:extLst>
      <p:ext uri="{BB962C8B-B14F-4D97-AF65-F5344CB8AC3E}">
        <p14:creationId xmlns:p14="http://schemas.microsoft.com/office/powerpoint/2010/main" val="12021356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SWOT Analysis: Bravo Energy</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714000" y="1185202"/>
          <a:ext cx="10764000" cy="3409658"/>
        </p:xfrm>
        <a:graphic>
          <a:graphicData uri="http://schemas.openxmlformats.org/drawingml/2006/table">
            <a:tbl>
              <a:tblPr firstRow="1">
                <a:tableStyleId>{5C22544A-7EE6-4342-B048-85BDC9FD1C3A}</a:tableStyleId>
              </a:tblPr>
              <a:tblGrid>
                <a:gridCol w="5382000">
                  <a:extLst>
                    <a:ext uri="{9D8B030D-6E8A-4147-A177-3AD203B41FA5}">
                      <a16:colId xmlns:a16="http://schemas.microsoft.com/office/drawing/2014/main" val="3179253707"/>
                    </a:ext>
                  </a:extLst>
                </a:gridCol>
                <a:gridCol w="5382000">
                  <a:extLst>
                    <a:ext uri="{9D8B030D-6E8A-4147-A177-3AD203B41FA5}">
                      <a16:colId xmlns:a16="http://schemas.microsoft.com/office/drawing/2014/main" val="3080013028"/>
                    </a:ext>
                  </a:extLst>
                </a:gridCol>
              </a:tblGrid>
              <a:tr h="300698">
                <a:tc>
                  <a:txBody>
                    <a:bodyPr/>
                    <a:lstStyle/>
                    <a:p>
                      <a:pPr algn="ctr"/>
                      <a:r>
                        <a:rPr lang="en-US" sz="900" dirty="0">
                          <a:latin typeface="+mn-lt"/>
                        </a:rPr>
                        <a:t>STRENGTHS</a:t>
                      </a:r>
                    </a:p>
                  </a:txBody>
                  <a:tcPr marL="45720" marR="45720" anchor="ctr"/>
                </a:tc>
                <a:tc>
                  <a:txBody>
                    <a:bodyPr/>
                    <a:lstStyle/>
                    <a:p>
                      <a:pPr algn="ctr"/>
                      <a:r>
                        <a:rPr lang="en-US" sz="900" dirty="0">
                          <a:latin typeface="+mn-lt"/>
                        </a:rPr>
                        <a:t>W</a:t>
                      </a:r>
                      <a:r>
                        <a:rPr lang="en-US" altLang="zh-CN" sz="900" dirty="0">
                          <a:latin typeface="+mn-lt"/>
                        </a:rPr>
                        <a:t>EAKNESSES</a:t>
                      </a:r>
                      <a:endParaRPr lang="en-US" sz="900" dirty="0">
                        <a:latin typeface="+mn-lt"/>
                      </a:endParaRPr>
                    </a:p>
                  </a:txBody>
                  <a:tcPr marL="45720" marR="45720" anchor="ctr"/>
                </a:tc>
                <a:extLst>
                  <a:ext uri="{0D108BD9-81ED-4DB2-BD59-A6C34878D82A}">
                    <a16:rowId xmlns:a16="http://schemas.microsoft.com/office/drawing/2014/main" val="2647999941"/>
                  </a:ext>
                </a:extLst>
              </a:tr>
              <a:tr h="1394460">
                <a:tc>
                  <a:txBody>
                    <a:bodyPr/>
                    <a:lstStyle/>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Largest re-refining installed in the country</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Well-defined market of MGO, and product on agreement with IMO 2020 specifications</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Diverse portfolio of suppliers of used oils</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Have a large collection network in the industrial area of the country</a:t>
                      </a:r>
                    </a:p>
                    <a:p>
                      <a:pPr marL="171450" indent="-171450">
                        <a:lnSpc>
                          <a:spcPct val="150000"/>
                        </a:lnSpc>
                        <a:spcBef>
                          <a:spcPts val="300"/>
                        </a:spcBef>
                        <a:buClr>
                          <a:schemeClr val="accent1"/>
                        </a:buClr>
                        <a:buFont typeface="Wingdings" panose="05000000000000000000" pitchFamily="2" charset="2"/>
                        <a:buChar char="l"/>
                      </a:pPr>
                      <a:endParaRPr lang="en-US" sz="900" b="0" dirty="0">
                        <a:solidFill>
                          <a:schemeClr val="tx1"/>
                        </a:solidFill>
                        <a:latin typeface="+mn-lt"/>
                      </a:endParaRPr>
                    </a:p>
                  </a:txBody>
                  <a:tcPr marL="90000" marR="90000"/>
                </a:tc>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latin typeface="+mn-lt"/>
                        </a:rPr>
                        <a:t>Largely focus on MGO and small diversification on their portfolio</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latin typeface="+mn-lt"/>
                        </a:rPr>
                        <a:t>Prices of MGO set internationally, leading to a currency exchange vulnerability</a:t>
                      </a:r>
                    </a:p>
                  </a:txBody>
                  <a:tcPr marL="90000" marR="90000"/>
                </a:tc>
                <a:extLst>
                  <a:ext uri="{0D108BD9-81ED-4DB2-BD59-A6C34878D82A}">
                    <a16:rowId xmlns:a16="http://schemas.microsoft.com/office/drawing/2014/main" val="4149384710"/>
                  </a:ext>
                </a:extLst>
              </a:tr>
              <a:tr h="320040">
                <a:tc>
                  <a:txBody>
                    <a:bodyPr/>
                    <a:lstStyle/>
                    <a:p>
                      <a:pPr marL="0" algn="ctr" defTabSz="914400" rtl="0" eaLnBrk="1" latinLnBrk="0" hangingPunct="1">
                        <a:spcBef>
                          <a:spcPts val="200"/>
                        </a:spcBef>
                        <a:spcAft>
                          <a:spcPts val="200"/>
                        </a:spcAft>
                      </a:pPr>
                      <a:r>
                        <a:rPr lang="en-US" sz="900" b="1" kern="1200" dirty="0">
                          <a:solidFill>
                            <a:schemeClr val="lt1"/>
                          </a:solidFill>
                          <a:latin typeface="+mn-lt"/>
                        </a:rPr>
                        <a:t>OPPORTUNITIES</a:t>
                      </a:r>
                      <a:endParaRPr lang="zh-CN" altLang="en-US" sz="900" b="1" kern="1200" dirty="0">
                        <a:solidFill>
                          <a:schemeClr val="lt1"/>
                        </a:solidFill>
                        <a:latin typeface="+mn-lt"/>
                        <a:ea typeface="+mn-ea"/>
                        <a:cs typeface="+mn-cs"/>
                      </a:endParaRPr>
                    </a:p>
                  </a:txBody>
                  <a:tcPr marL="73025" marR="73025" marT="0" marB="0" anchor="ctr">
                    <a:solidFill>
                      <a:schemeClr val="accent1"/>
                    </a:solidFill>
                  </a:tcPr>
                </a:tc>
                <a:tc>
                  <a:txBody>
                    <a:bodyPr/>
                    <a:lstStyle/>
                    <a:p>
                      <a:pPr marL="0" algn="ctr" defTabSz="914400" rtl="0" eaLnBrk="1" latinLnBrk="0" hangingPunct="1">
                        <a:spcBef>
                          <a:spcPts val="200"/>
                        </a:spcBef>
                        <a:spcAft>
                          <a:spcPts val="200"/>
                        </a:spcAft>
                      </a:pPr>
                      <a:r>
                        <a:rPr lang="en-US" sz="900" b="1" kern="1200" dirty="0">
                          <a:solidFill>
                            <a:schemeClr val="lt1"/>
                          </a:solidFill>
                          <a:latin typeface="+mn-lt"/>
                        </a:rPr>
                        <a:t>THREATS</a:t>
                      </a:r>
                      <a:endParaRPr lang="zh-CN" altLang="en-US" sz="900" b="1" kern="1200" dirty="0">
                        <a:solidFill>
                          <a:schemeClr val="lt1"/>
                        </a:solidFill>
                        <a:latin typeface="+mn-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1394460">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kern="1200" dirty="0">
                          <a:solidFill>
                            <a:schemeClr val="tx1"/>
                          </a:solidFill>
                          <a:latin typeface="+mn-lt"/>
                        </a:rPr>
                        <a:t>Growing demand of MGO </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kern="1200" dirty="0">
                          <a:solidFill>
                            <a:schemeClr val="tx1"/>
                          </a:solidFill>
                          <a:latin typeface="+mn-lt"/>
                        </a:rPr>
                        <a:t>Increasing environmental awareness in the industry</a:t>
                      </a:r>
                    </a:p>
                  </a:txBody>
                  <a:tcPr marL="90000" marR="90000" marT="54000" marB="54000"/>
                </a:tc>
                <a:tc>
                  <a:txBody>
                    <a:bodyPr/>
                    <a:lstStyle/>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latin typeface="+mn-lt"/>
                          <a:ea typeface="+mn-ea"/>
                          <a:cs typeface="+mn-cs"/>
                        </a:rPr>
                        <a:t>Large competition on collection of used oil for fuel production </a:t>
                      </a:r>
                    </a:p>
                    <a:p>
                      <a:pPr marL="171450" marR="0" lvl="0" indent="-171450" algn="l" defTabSz="914400" rtl="0" eaLnBrk="1" fontAlgn="auto" latinLnBrk="0" hangingPunct="1">
                        <a:lnSpc>
                          <a:spcPct val="150000"/>
                        </a:lnSpc>
                        <a:spcBef>
                          <a:spcPts val="300"/>
                        </a:spcBef>
                        <a:spcAft>
                          <a:spcPts val="200"/>
                        </a:spcAft>
                        <a:buClr>
                          <a:schemeClr val="accent1"/>
                        </a:buClr>
                        <a:buSzTx/>
                        <a:buFont typeface="Wingdings" panose="05000000000000000000" pitchFamily="2" charset="2"/>
                        <a:buChar char="l"/>
                        <a:tabLst/>
                        <a:defRPr/>
                      </a:pPr>
                      <a:r>
                        <a:rPr lang="en-US" sz="900" b="0" kern="1200" dirty="0">
                          <a:solidFill>
                            <a:schemeClr val="tx1"/>
                          </a:solidFill>
                          <a:latin typeface="+mn-lt"/>
                        </a:rPr>
                        <a:t>Weak regulations and poor control on the used oil production chain, making black market a constant threat</a:t>
                      </a:r>
                    </a:p>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endParaRPr lang="zh-CN" altLang="en-US" sz="900" b="1" kern="1200" dirty="0">
                        <a:solidFill>
                          <a:schemeClr val="tx1"/>
                        </a:solidFill>
                        <a:latin typeface="+mn-lt"/>
                        <a:ea typeface="+mn-ea"/>
                        <a:cs typeface="+mn-cs"/>
                      </a:endParaRPr>
                    </a:p>
                  </a:txBody>
                  <a:tcPr marL="90000" marR="90000" marT="54000" marB="54000"/>
                </a:tc>
                <a:extLst>
                  <a:ext uri="{0D108BD9-81ED-4DB2-BD59-A6C34878D82A}">
                    <a16:rowId xmlns:a16="http://schemas.microsoft.com/office/drawing/2014/main" val="1051686012"/>
                  </a:ext>
                </a:extLst>
              </a:tr>
            </a:tbl>
          </a:graphicData>
        </a:graphic>
      </p:graphicFrame>
    </p:spTree>
    <p:custDataLst>
      <p:tags r:id="rId1"/>
    </p:custDataLst>
    <p:extLst>
      <p:ext uri="{BB962C8B-B14F-4D97-AF65-F5344CB8AC3E}">
        <p14:creationId xmlns:p14="http://schemas.microsoft.com/office/powerpoint/2010/main" val="2370021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Outlook</a:t>
            </a:r>
          </a:p>
        </p:txBody>
      </p:sp>
      <p:graphicFrame>
        <p:nvGraphicFramePr>
          <p:cNvPr id="6" name="Chart 5">
            <a:extLst>
              <a:ext uri="{FF2B5EF4-FFF2-40B4-BE49-F238E27FC236}">
                <a16:creationId xmlns:a16="http://schemas.microsoft.com/office/drawing/2014/main" id="{0869162A-9FB9-45B2-9139-AA81DEA72C49}"/>
              </a:ext>
            </a:extLst>
          </p:cNvPr>
          <p:cNvGraphicFramePr/>
          <p:nvPr>
            <p:extLst>
              <p:ext uri="{D42A27DB-BD31-4B8C-83A1-F6EECF244321}">
                <p14:modId xmlns:p14="http://schemas.microsoft.com/office/powerpoint/2010/main" val="3353965297"/>
              </p:ext>
            </p:extLst>
          </p:nvPr>
        </p:nvGraphicFramePr>
        <p:xfrm>
          <a:off x="6170094" y="924637"/>
          <a:ext cx="5564705" cy="5409487"/>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B3B6D6A5-AEB5-46F0-8CB0-293A25FC1ACF}"/>
              </a:ext>
            </a:extLst>
          </p:cNvPr>
          <p:cNvSpPr txBox="1">
            <a:spLocks/>
          </p:cNvSpPr>
          <p:nvPr/>
        </p:nvSpPr>
        <p:spPr>
          <a:xfrm>
            <a:off x="457202" y="889286"/>
            <a:ext cx="5457824" cy="546752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finished lubricants demand </a:t>
            </a:r>
            <a:r>
              <a:rPr lang="en-US" sz="900" dirty="0">
                <a:solidFill>
                  <a:srgbClr val="000000"/>
                </a:solidFill>
                <a:latin typeface="Lucida Sans"/>
              </a:rPr>
              <a:t>is expected to grow by 7.7% in 2021. During 2020-2025, lubricant demand is expected tog row at a CAGR of 7.7%, before slowing down to 2.0% during 2025-2030. Main drivers for growth in the coming years are:</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Economy bouncing back after COVID-19 crisis in 2020, increasing mobility.</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Mexico’s infrastructure projects and manufacturing industry, like the new airport and south train construction.</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However, industries like automotive, food processing, chemicals, plastics, metals, and machinery industries are expected to slow down or recover at lower speed.</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the industrial segment, lubricant suppliers will find sources of growth in the infrastructure and manufacturing sectors of the automotive industries, food and beverages, plastic, rubber, basic metal industries, as well as machinery and equipment. Metalworking fluids will benefit from the increased specialization of the Mexican automotive and aerospace manufacturers in the country and expected new investment for electric car manufacturing plants.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commercial lubricant market is expected to </a:t>
            </a:r>
            <a:r>
              <a:rPr lang="en-US" sz="900" dirty="0">
                <a:solidFill>
                  <a:srgbClr val="000000"/>
                </a:solidFill>
                <a:latin typeface="Lucida Sans"/>
              </a:rPr>
              <a:t>show a g</a:t>
            </a:r>
            <a:r>
              <a:rPr kumimoji="0" lang="en-US" sz="900" b="0" i="0" u="none" strike="noStrike" kern="1200" cap="none" spc="0" normalizeH="0" baseline="0" noProof="0" dirty="0">
                <a:ln>
                  <a:noFill/>
                </a:ln>
                <a:solidFill>
                  <a:srgbClr val="000000"/>
                </a:solidFill>
                <a:effectLst/>
                <a:uLnTx/>
                <a:uFillTx/>
                <a:latin typeface="Lucida Sans"/>
                <a:ea typeface="+mn-ea"/>
                <a:cs typeface="+mn-cs"/>
              </a:rPr>
              <a:t>rowth driven by the expansion of the commercial vehicle parc and the movement of manufacturing goods, considering that an estimate of 63% of cargo exports are made by truck. The segment will benefit from growth in hydraulic and transmission fluids demand. In HDMOs, SAE 15W-40 and 25W-50 grades are expected to continue to be in the highest demand over the next 10 years, since mechanics, fleet operators, and drivers are long habituated to using these viscosity grades. The imports of used vehicles will also continue expanding demand for 25W-50.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Demand in the consumer automotive sector is expected to grow in 2021 as mobility increases following ease in restrictions due to COVID-19. During 2020-2030, the growth in demand is expected to be driven by the growth in the vehicle parc, especially motorcycle parc, that is still estimated to grow between 10% and 20% annually during the next 10 years. </a:t>
            </a:r>
          </a:p>
        </p:txBody>
      </p:sp>
    </p:spTree>
    <p:custDataLst>
      <p:tags r:id="rId1"/>
    </p:custDataLst>
    <p:extLst>
      <p:ext uri="{BB962C8B-B14F-4D97-AF65-F5344CB8AC3E}">
        <p14:creationId xmlns:p14="http://schemas.microsoft.com/office/powerpoint/2010/main" val="300381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India</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948492"/>
          <a:ext cx="11168564" cy="5244902"/>
        </p:xfrm>
        <a:graphic>
          <a:graphicData uri="http://schemas.openxmlformats.org/drawingml/2006/table">
            <a:tbl>
              <a:tblPr firstRow="1">
                <a:tableStyleId>{5C22544A-7EE6-4342-B048-85BDC9FD1C3A}</a:tableStyleId>
              </a:tblPr>
              <a:tblGrid>
                <a:gridCol w="5584281">
                  <a:extLst>
                    <a:ext uri="{9D8B030D-6E8A-4147-A177-3AD203B41FA5}">
                      <a16:colId xmlns:a16="http://schemas.microsoft.com/office/drawing/2014/main" val="3179253707"/>
                    </a:ext>
                  </a:extLst>
                </a:gridCol>
                <a:gridCol w="5584283">
                  <a:extLst>
                    <a:ext uri="{9D8B030D-6E8A-4147-A177-3AD203B41FA5}">
                      <a16:colId xmlns:a16="http://schemas.microsoft.com/office/drawing/2014/main" val="2331960324"/>
                    </a:ext>
                  </a:extLst>
                </a:gridCol>
              </a:tblGrid>
              <a:tr h="280233">
                <a:tc gridSpan="2">
                  <a:txBody>
                    <a:bodyPr/>
                    <a:lstStyle/>
                    <a:p>
                      <a:pPr>
                        <a:lnSpc>
                          <a:spcPct val="100000"/>
                        </a:lnSpc>
                        <a:spcAft>
                          <a:spcPts val="400"/>
                        </a:spcAft>
                      </a:pPr>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43997">
                <a:tc>
                  <a:txBody>
                    <a:bodyPr/>
                    <a:lstStyle/>
                    <a:p>
                      <a:pPr>
                        <a:lnSpc>
                          <a:spcPct val="100000"/>
                        </a:lnSpc>
                        <a:spcAft>
                          <a:spcPts val="400"/>
                        </a:spcAft>
                      </a:pPr>
                      <a:r>
                        <a:rPr lang="en-US" sz="900" b="1">
                          <a:solidFill>
                            <a:schemeClr val="tx1"/>
                          </a:solidFill>
                        </a:rPr>
                        <a:t>QUESTION</a:t>
                      </a:r>
                      <a:endParaRPr lang="en-US" sz="900" b="1">
                        <a:solidFill>
                          <a:schemeClr val="tx1"/>
                        </a:solidFill>
                        <a:latin typeface="+mn-lt"/>
                      </a:endParaRPr>
                    </a:p>
                  </a:txBody>
                  <a:tcPr marL="45720" marR="45720" anchor="ctr"/>
                </a:tc>
                <a:tc>
                  <a:txBody>
                    <a:bodyPr/>
                    <a:lstStyle/>
                    <a:p>
                      <a:pPr>
                        <a:lnSpc>
                          <a:spcPct val="100000"/>
                        </a:lnSpc>
                        <a:spcAft>
                          <a:spcPts val="400"/>
                        </a:spcAft>
                      </a:pPr>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509006">
                <a:tc>
                  <a:txBody>
                    <a:bodyPr/>
                    <a:lstStyle/>
                    <a:p>
                      <a:pPr marL="0" indent="0" algn="l" fontAlgn="ctr">
                        <a:lnSpc>
                          <a:spcPct val="100000"/>
                        </a:lnSpc>
                        <a:spcAft>
                          <a:spcPts val="400"/>
                        </a:spcAft>
                      </a:pP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Yes. used oil is covered under H</a:t>
                      </a:r>
                      <a:r>
                        <a:rPr kumimoji="0" lang="en-US" sz="900" b="0" u="none" strike="noStrike" kern="1200" cap="none" spc="0" normalizeH="0" baseline="0" noProof="0">
                          <a:ln>
                            <a:noFill/>
                          </a:ln>
                          <a:solidFill>
                            <a:srgbClr val="000000"/>
                          </a:solidFill>
                          <a:effectLst/>
                          <a:uLnTx/>
                          <a:uFillTx/>
                        </a:rPr>
                        <a:t>azardous Waste Management Handling &amp; Transboundary Movement Rules, 2016.</a:t>
                      </a:r>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89408">
                <a:tc>
                  <a:txBody>
                    <a:bodyPr/>
                    <a:lstStyle/>
                    <a:p>
                      <a:pPr algn="l" fontAlgn="ctr">
                        <a:lnSpc>
                          <a:spcPct val="100000"/>
                        </a:lnSpc>
                        <a:spcAft>
                          <a:spcPts val="400"/>
                        </a:spcAft>
                      </a:pP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Hazardous waste </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509006">
                <a:tc>
                  <a:txBody>
                    <a:bodyPr/>
                    <a:lstStyle/>
                    <a:p>
                      <a:pPr algn="l" fontAlgn="ctr">
                        <a:lnSpc>
                          <a:spcPct val="100000"/>
                        </a:lnSpc>
                        <a:spcAft>
                          <a:spcPts val="400"/>
                        </a:spcAft>
                      </a:pP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Yes, used oil collectors should be authorized from the Central Pollution Control Board( CPCB) and State Pollution Control Board (SPCB).</a:t>
                      </a:r>
                      <a:endParaRPr lang="en-US" sz="900">
                        <a:solidFill>
                          <a:schemeClr val="tx1"/>
                        </a:solidFill>
                        <a:latin typeface="+mn-lt"/>
                      </a:endParaRPr>
                    </a:p>
                  </a:txBody>
                  <a:tcPr marL="45720" marR="45720" anchor="ctr"/>
                </a:tc>
                <a:extLst>
                  <a:ext uri="{0D108BD9-81ED-4DB2-BD59-A6C34878D82A}">
                    <a16:rowId xmlns:a16="http://schemas.microsoft.com/office/drawing/2014/main" val="2965892685"/>
                  </a:ext>
                </a:extLst>
              </a:tr>
              <a:tr h="289408">
                <a:tc>
                  <a:txBody>
                    <a:bodyPr/>
                    <a:lstStyle/>
                    <a:p>
                      <a:pPr algn="l" fontAlgn="ctr">
                        <a:lnSpc>
                          <a:spcPct val="100000"/>
                        </a:lnSpc>
                        <a:spcAft>
                          <a:spcPts val="400"/>
                        </a:spcAft>
                      </a:pP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115455050"/>
                  </a:ext>
                </a:extLst>
              </a:tr>
              <a:tr h="289408">
                <a:tc>
                  <a:txBody>
                    <a:bodyPr/>
                    <a:lstStyle/>
                    <a:p>
                      <a:pPr algn="l" fontAlgn="ctr">
                        <a:lnSpc>
                          <a:spcPct val="100000"/>
                        </a:lnSpc>
                        <a:spcAft>
                          <a:spcPts val="400"/>
                        </a:spcAft>
                      </a:pP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728603">
                <a:tc>
                  <a:txBody>
                    <a:bodyPr/>
                    <a:lstStyle/>
                    <a:p>
                      <a:pPr algn="l" fontAlgn="ctr">
                        <a:lnSpc>
                          <a:spcPct val="100000"/>
                        </a:lnSpc>
                        <a:spcAft>
                          <a:spcPts val="400"/>
                        </a:spcAft>
                      </a:pP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Yes, proposed operating practices have been developed to help generators of used oil to manage their wastes in environmentally safe manner, as per the H</a:t>
                      </a:r>
                      <a:r>
                        <a:rPr kumimoji="0" lang="en-US" sz="900" b="0" u="none" strike="noStrike" kern="1200" cap="none" spc="0" normalizeH="0" baseline="0" noProof="0">
                          <a:ln>
                            <a:noFill/>
                          </a:ln>
                          <a:solidFill>
                            <a:srgbClr val="000000"/>
                          </a:solidFill>
                          <a:effectLst/>
                          <a:uLnTx/>
                          <a:uFillTx/>
                        </a:rPr>
                        <a:t>azardous Waste Management Handling &amp; Transboundary Movement Rules, 2016</a:t>
                      </a:r>
                      <a:r>
                        <a:rPr lang="en-US" sz="900">
                          <a:solidFill>
                            <a:schemeClr val="tx1"/>
                          </a:solidFill>
                        </a:rPr>
                        <a:t>.</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89408">
                <a:tc>
                  <a:txBody>
                    <a:bodyPr/>
                    <a:lstStyle/>
                    <a:p>
                      <a:pPr algn="l" fontAlgn="ctr">
                        <a:lnSpc>
                          <a:spcPct val="100000"/>
                        </a:lnSpc>
                        <a:spcAft>
                          <a:spcPts val="400"/>
                        </a:spcAft>
                      </a:pP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16860988"/>
                  </a:ext>
                </a:extLst>
              </a:tr>
              <a:tr h="289408">
                <a:tc>
                  <a:txBody>
                    <a:bodyPr/>
                    <a:lstStyle/>
                    <a:p>
                      <a:pPr algn="l" fontAlgn="ctr">
                        <a:lnSpc>
                          <a:spcPct val="100000"/>
                        </a:lnSpc>
                        <a:spcAft>
                          <a:spcPts val="400"/>
                        </a:spcAft>
                      </a:pPr>
                      <a:r>
                        <a:rPr lang="en-US" sz="900" u="none" strike="noStrike">
                          <a:effectLst/>
                        </a:rPr>
                        <a:t>8. Do any requirements / legislation exist around different types of Used Oil?</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37072835"/>
                  </a:ext>
                </a:extLst>
              </a:tr>
              <a:tr h="728603">
                <a:tc>
                  <a:txBody>
                    <a:bodyPr/>
                    <a:lstStyle/>
                    <a:p>
                      <a:pPr algn="l" fontAlgn="ctr">
                        <a:lnSpc>
                          <a:spcPct val="100000"/>
                        </a:lnSpc>
                        <a:spcAft>
                          <a:spcPts val="400"/>
                        </a:spcAft>
                      </a:pP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Yes. As per Rule 12 of H</a:t>
                      </a:r>
                      <a:r>
                        <a:rPr kumimoji="0" lang="en-US" sz="900" b="0" u="none" strike="noStrike" kern="1200" cap="none" spc="0" normalizeH="0" baseline="0" noProof="0">
                          <a:ln>
                            <a:noFill/>
                          </a:ln>
                          <a:solidFill>
                            <a:srgbClr val="000000"/>
                          </a:solidFill>
                          <a:effectLst/>
                          <a:uLnTx/>
                          <a:uFillTx/>
                        </a:rPr>
                        <a:t>azardous Waste Management Handling &amp; Transboundary Movement Rules, 2016,</a:t>
                      </a:r>
                      <a:r>
                        <a:rPr kumimoji="0" lang="en-US" sz="900" b="0" u="none" strike="noStrike" kern="1200" cap="none" spc="0" normalizeH="0" baseline="0" noProof="0">
                          <a:ln>
                            <a:noFill/>
                          </a:ln>
                          <a:solidFill>
                            <a:schemeClr val="tx1"/>
                          </a:solidFill>
                          <a:effectLst/>
                          <a:uLnTx/>
                          <a:uFillTx/>
                        </a:rPr>
                        <a:t> </a:t>
                      </a:r>
                      <a:r>
                        <a:rPr lang="en-US" sz="900">
                          <a:solidFill>
                            <a:schemeClr val="tx1"/>
                          </a:solidFill>
                        </a:rPr>
                        <a:t>import of hazardous waste is not allowed for disposal. However, it is permitted to be re-refined or regenerated as per Rule 13 as specified in Part A &amp; Part B of Schedule III.</a:t>
                      </a:r>
                      <a:endParaRPr lang="en-US" sz="900">
                        <a:solidFill>
                          <a:schemeClr val="tx1"/>
                        </a:solidFill>
                        <a:latin typeface="+mn-lt"/>
                      </a:endParaRPr>
                    </a:p>
                  </a:txBody>
                  <a:tcPr marL="45720" marR="45720" anchor="ctr"/>
                </a:tc>
                <a:extLst>
                  <a:ext uri="{0D108BD9-81ED-4DB2-BD59-A6C34878D82A}">
                    <a16:rowId xmlns:a16="http://schemas.microsoft.com/office/drawing/2014/main" val="4056522245"/>
                  </a:ext>
                </a:extLst>
              </a:tr>
              <a:tr h="289408">
                <a:tc>
                  <a:txBody>
                    <a:bodyPr/>
                    <a:lstStyle/>
                    <a:p>
                      <a:pPr algn="l" fontAlgn="ctr">
                        <a:lnSpc>
                          <a:spcPct val="100000"/>
                        </a:lnSpc>
                        <a:spcAft>
                          <a:spcPts val="400"/>
                        </a:spcAft>
                      </a:pP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1750050038"/>
                  </a:ext>
                </a:extLst>
              </a:tr>
              <a:tr h="509006">
                <a:tc>
                  <a:txBody>
                    <a:bodyPr/>
                    <a:lstStyle/>
                    <a:p>
                      <a:pPr algn="l" fontAlgn="ctr">
                        <a:lnSpc>
                          <a:spcPct val="100000"/>
                        </a:lnSpc>
                        <a:spcAft>
                          <a:spcPts val="400"/>
                        </a:spcAft>
                      </a:pP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pPr>
                        <a:lnSpc>
                          <a:spcPct val="100000"/>
                        </a:lnSpc>
                        <a:spcAft>
                          <a:spcPts val="400"/>
                        </a:spcAft>
                      </a:pPr>
                      <a:r>
                        <a:rPr lang="en-US" sz="900">
                          <a:solidFill>
                            <a:schemeClr val="tx1"/>
                          </a:solidFill>
                        </a:rPr>
                        <a:t>Yes, Indian government has passed mandate of utilizing 25% re-refined basestocks for lubricants by 2023.</a:t>
                      </a:r>
                      <a:endParaRPr lang="en-US" sz="900">
                        <a:solidFill>
                          <a:schemeClr val="tx1"/>
                        </a:solidFill>
                        <a:latin typeface="+mn-lt"/>
                      </a:endParaRPr>
                    </a:p>
                  </a:txBody>
                  <a:tcPr marL="45720" marR="45720" anchor="ctr"/>
                </a:tc>
                <a:extLst>
                  <a:ext uri="{0D108BD9-81ED-4DB2-BD59-A6C34878D82A}">
                    <a16:rowId xmlns:a16="http://schemas.microsoft.com/office/drawing/2014/main" val="75479728"/>
                  </a:ext>
                </a:extLst>
              </a:tr>
            </a:tbl>
          </a:graphicData>
        </a:graphic>
      </p:graphicFrame>
      <p:grpSp>
        <p:nvGrpSpPr>
          <p:cNvPr id="4" name="Group 3">
            <a:extLst>
              <a:ext uri="{FF2B5EF4-FFF2-40B4-BE49-F238E27FC236}">
                <a16:creationId xmlns:a16="http://schemas.microsoft.com/office/drawing/2014/main" id="{4BBEEFFD-1B17-40A1-BFD1-54CAD6E8EEB1}"/>
              </a:ext>
            </a:extLst>
          </p:cNvPr>
          <p:cNvGrpSpPr/>
          <p:nvPr/>
        </p:nvGrpSpPr>
        <p:grpSpPr>
          <a:xfrm>
            <a:off x="10256149" y="6245954"/>
            <a:ext cx="1090782" cy="246221"/>
            <a:chOff x="10831993" y="6206610"/>
            <a:chExt cx="1090782" cy="246221"/>
          </a:xfrm>
        </p:grpSpPr>
        <p:sp>
          <p:nvSpPr>
            <p:cNvPr id="5" name="Freeform: Shape 4">
              <a:extLst>
                <a:ext uri="{FF2B5EF4-FFF2-40B4-BE49-F238E27FC236}">
                  <a16:creationId xmlns:a16="http://schemas.microsoft.com/office/drawing/2014/main" id="{81561065-DF3C-4361-8668-E5FB07D5FD0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1AD67326-028A-44D6-BC39-4BE34C1AA52F}"/>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4861610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Industry Outlook 2025</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21046" y="881592"/>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473075" y="3830479"/>
            <a:ext cx="3162300" cy="246221"/>
          </a:xfrm>
          <a:prstGeom prst="rect">
            <a:avLst/>
          </a:prstGeom>
          <a:noFill/>
        </p:spPr>
        <p:txBody>
          <a:bodyPr wrap="square" rtlCol="0">
            <a:spAutoFit/>
          </a:bodyPr>
          <a:lstStyle/>
          <a:p>
            <a:pPr algn="ctr"/>
            <a:r>
              <a:rPr lang="en-US" sz="1000" b="1" dirty="0">
                <a:latin typeface="+mj-lt"/>
              </a:rPr>
              <a:t>Total: 928.3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27102" y="88159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nvGraphicFramePr>
        <p:xfrm>
          <a:off x="5175250" y="881592"/>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nvGraphicFramePr>
        <p:xfrm>
          <a:off x="8128000" y="881592"/>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2981325" y="3830479"/>
            <a:ext cx="3162300" cy="246221"/>
          </a:xfrm>
          <a:prstGeom prst="rect">
            <a:avLst/>
          </a:prstGeom>
          <a:noFill/>
        </p:spPr>
        <p:txBody>
          <a:bodyPr wrap="square" rtlCol="0">
            <a:spAutoFit/>
          </a:bodyPr>
          <a:lstStyle/>
          <a:p>
            <a:pPr algn="ctr"/>
            <a:r>
              <a:rPr lang="en-US" sz="1000" b="1" dirty="0">
                <a:latin typeface="+mj-lt"/>
              </a:rPr>
              <a:t>Total: 557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928519" y="3830479"/>
            <a:ext cx="3162300" cy="246221"/>
          </a:xfrm>
          <a:prstGeom prst="rect">
            <a:avLst/>
          </a:prstGeom>
          <a:noFill/>
        </p:spPr>
        <p:txBody>
          <a:bodyPr wrap="square" rtlCol="0">
            <a:spAutoFit/>
          </a:bodyPr>
          <a:lstStyle/>
          <a:p>
            <a:pPr algn="ctr"/>
            <a:r>
              <a:rPr lang="en-US" sz="1000" b="1" dirty="0">
                <a:latin typeface="+mj-lt"/>
              </a:rPr>
              <a:t>Total: 356.5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803481" y="3830479"/>
            <a:ext cx="3162300" cy="246221"/>
          </a:xfrm>
          <a:prstGeom prst="rect">
            <a:avLst/>
          </a:prstGeom>
          <a:noFill/>
        </p:spPr>
        <p:txBody>
          <a:bodyPr wrap="square" rtlCol="0">
            <a:spAutoFit/>
          </a:bodyPr>
          <a:lstStyle/>
          <a:p>
            <a:pPr algn="ctr"/>
            <a:r>
              <a:rPr lang="en-US" sz="1000" b="1" dirty="0">
                <a:latin typeface="+mj-lt"/>
              </a:rPr>
              <a:t>Total: 7.1 Kilotonnes</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575210" y="4642136"/>
            <a:ext cx="11041580" cy="163121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generated is expected to increase to 557 kilotonnes in 2025. The collected volume is also expected to grow to 356.5 KT in 2025. </a:t>
            </a:r>
          </a:p>
          <a:p>
            <a:pPr marL="228600" marR="0" lvl="0" indent="-228600" algn="l" defTabSz="914400" rtl="0" eaLnBrk="1" fontAlgn="auto" latinLnBrk="0" hangingPunct="1">
              <a:lnSpc>
                <a:spcPct val="15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Mexico, through SEMARNAT and the Transports and Communications Minister, </a:t>
            </a:r>
            <a:r>
              <a:rPr lang="en-US" sz="900" dirty="0">
                <a:solidFill>
                  <a:srgbClr val="000000"/>
                </a:solidFill>
                <a:latin typeface="Lucida Sans"/>
              </a:rPr>
              <a:t>proposed a new norm (NORM-44) that originally obliged all new commercial transport acquired after 2022 must use ultra-low-sulfur diesel (ULSD). However, PEMEX is not suppling enough ULSD to Mexican market. And in the last two years, diesel supply by private companies has increased. Therefore, the new norm was delayed from 2022 to 2025. Under this scenario:</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 D</a:t>
            </a:r>
            <a:r>
              <a:rPr lang="en-US" sz="900" dirty="0">
                <a:solidFill>
                  <a:srgbClr val="000000"/>
                </a:solidFill>
                <a:latin typeface="Lucida Sans" panose="020B0602030504020204" pitchFamily="34" charset="0"/>
              </a:rPr>
              <a:t>emand of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diesel from the industry will continue. While diesel from used oils is mostly used in industries, as the fuel demand from the automotive segment increases, it may lead to increase in price of diesel produced from the used oil in Mexico.</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endParaRPr lang="en-US" sz="900" dirty="0">
              <a:solidFill>
                <a:srgbClr val="000000"/>
              </a:solidFill>
              <a:latin typeface="Lucida Sans"/>
            </a:endParaRPr>
          </a:p>
        </p:txBody>
      </p:sp>
      <p:sp>
        <p:nvSpPr>
          <p:cNvPr id="3" name="TextBox 2">
            <a:extLst>
              <a:ext uri="{FF2B5EF4-FFF2-40B4-BE49-F238E27FC236}">
                <a16:creationId xmlns:a16="http://schemas.microsoft.com/office/drawing/2014/main" id="{30BCEBEE-35B6-48C6-BD08-8206A86607CA}"/>
              </a:ext>
            </a:extLst>
          </p:cNvPr>
          <p:cNvSpPr txBox="1"/>
          <p:nvPr/>
        </p:nvSpPr>
        <p:spPr>
          <a:xfrm>
            <a:off x="6267450" y="4133850"/>
            <a:ext cx="3067050" cy="369332"/>
          </a:xfrm>
          <a:prstGeom prst="rect">
            <a:avLst/>
          </a:prstGeom>
          <a:noFill/>
        </p:spPr>
        <p:txBody>
          <a:bodyPr wrap="square" rtlCol="0">
            <a:spAutoFit/>
          </a:bodyPr>
          <a:lstStyle/>
          <a:p>
            <a:r>
              <a:rPr lang="en-US" sz="900" dirty="0">
                <a:latin typeface="+mj-lt"/>
              </a:rPr>
              <a:t>a- Burn material, asphalt mixture, exports, regeneration, etc.</a:t>
            </a:r>
          </a:p>
        </p:txBody>
      </p:sp>
    </p:spTree>
    <p:custDataLst>
      <p:tags r:id="rId1"/>
    </p:custDataLst>
    <p:extLst>
      <p:ext uri="{BB962C8B-B14F-4D97-AF65-F5344CB8AC3E}">
        <p14:creationId xmlns:p14="http://schemas.microsoft.com/office/powerpoint/2010/main" val="36008000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Industry Outlook 2030</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30175" y="881592"/>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444500" y="3782854"/>
            <a:ext cx="3162300" cy="246221"/>
          </a:xfrm>
          <a:prstGeom prst="rect">
            <a:avLst/>
          </a:prstGeom>
          <a:noFill/>
        </p:spPr>
        <p:txBody>
          <a:bodyPr wrap="square" rtlCol="0">
            <a:spAutoFit/>
          </a:bodyPr>
          <a:lstStyle/>
          <a:p>
            <a:pPr algn="ctr"/>
            <a:r>
              <a:rPr lang="en-US" sz="1000" b="1" dirty="0">
                <a:latin typeface="+mj-lt"/>
              </a:rPr>
              <a:t>Total: 1,024.3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22538" y="88159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nvGraphicFramePr>
        <p:xfrm>
          <a:off x="5175250" y="881592"/>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nvGraphicFramePr>
        <p:xfrm>
          <a:off x="8128000" y="881592"/>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3133725" y="3782854"/>
            <a:ext cx="3162300" cy="246221"/>
          </a:xfrm>
          <a:prstGeom prst="rect">
            <a:avLst/>
          </a:prstGeom>
          <a:noFill/>
        </p:spPr>
        <p:txBody>
          <a:bodyPr wrap="square" rtlCol="0">
            <a:spAutoFit/>
          </a:bodyPr>
          <a:lstStyle/>
          <a:p>
            <a:pPr algn="ctr"/>
            <a:r>
              <a:rPr lang="en-US" sz="1000" b="1" dirty="0">
                <a:latin typeface="+mj-lt"/>
              </a:rPr>
              <a:t>Total: 614.6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899944" y="3782854"/>
            <a:ext cx="3162300" cy="246221"/>
          </a:xfrm>
          <a:prstGeom prst="rect">
            <a:avLst/>
          </a:prstGeom>
          <a:noFill/>
        </p:spPr>
        <p:txBody>
          <a:bodyPr wrap="square" rtlCol="0">
            <a:spAutoFit/>
          </a:bodyPr>
          <a:lstStyle/>
          <a:p>
            <a:pPr algn="ctr"/>
            <a:r>
              <a:rPr lang="en-US" sz="1000" b="1" dirty="0">
                <a:latin typeface="+mj-lt"/>
              </a:rPr>
              <a:t>Total: 393.3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774906" y="3782854"/>
            <a:ext cx="3162300" cy="246221"/>
          </a:xfrm>
          <a:prstGeom prst="rect">
            <a:avLst/>
          </a:prstGeom>
          <a:noFill/>
        </p:spPr>
        <p:txBody>
          <a:bodyPr wrap="square" rtlCol="0">
            <a:spAutoFit/>
          </a:bodyPr>
          <a:lstStyle/>
          <a:p>
            <a:pPr algn="ctr"/>
            <a:r>
              <a:rPr lang="en-US" sz="1000" b="1" dirty="0">
                <a:latin typeface="+mj-lt"/>
              </a:rPr>
              <a:t>Total: 7.9 Kilotonnes</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769420" y="4575461"/>
            <a:ext cx="11041580" cy="163891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Lubricant demand is expected to increase to 1,024.3 kilotonnes at a CAGR of 2% during 2025-2030 in Mexico. This will drive the growth in generation and collection of used oil in the country.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latin typeface="Lucida Sans"/>
              </a:rPr>
              <a:t>During 2020-2030, one of the main growth drivers of demand of used oils will be the growing demand of clean fuels such as diesel. As a result, the interest in using used oil to produce diesel is growing in Mexico. Companies are expected to increase investment in research to develop cleaner technologies in the country.</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Renovation on </a:t>
            </a:r>
            <a:r>
              <a:rPr lang="en-US" sz="900" dirty="0">
                <a:solidFill>
                  <a:srgbClr val="000000"/>
                </a:solidFill>
                <a:latin typeface="Lucida Sans" panose="020B0602030504020204" pitchFamily="34" charset="0"/>
              </a:rPr>
              <a:t>transport infrastructure, railways and roads, and the increase on maritime traffic will also promote the demand for alternative fuels. </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On the global climate change fight, Mexico has announced compromises that are aimed to help the reduction of emissions. However, the significant </a:t>
            </a:r>
            <a:r>
              <a:rPr lang="en-US" sz="900" dirty="0">
                <a:solidFill>
                  <a:srgbClr val="000000"/>
                </a:solidFill>
              </a:rPr>
              <a:t>actions to reduce emissions are </a:t>
            </a:r>
            <a:r>
              <a:rPr lang="en-US" sz="900" dirty="0">
                <a:solidFill>
                  <a:srgbClr val="000000"/>
                </a:solidFill>
                <a:latin typeface="Lucida Sans"/>
              </a:rPr>
              <a:t>expected to come from the industry in Mexico. This is also expected to drive the environmentally friendly way of disposal of used oil in the country.</a:t>
            </a:r>
          </a:p>
          <a:p>
            <a:pPr lvl="0">
              <a:lnSpc>
                <a:spcPct val="100000"/>
              </a:lnSpc>
              <a:spcBef>
                <a:spcPts val="0"/>
              </a:spcBef>
              <a:spcAft>
                <a:spcPts val="600"/>
              </a:spcAft>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Re-refining of used oil is not expected to change much during 2020-2030. This is because no new capacity expansion or building a new re-refining capacity has been announced in Mexico.</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
        <p:nvSpPr>
          <p:cNvPr id="14" name="TextBox 13">
            <a:extLst>
              <a:ext uri="{FF2B5EF4-FFF2-40B4-BE49-F238E27FC236}">
                <a16:creationId xmlns:a16="http://schemas.microsoft.com/office/drawing/2014/main" id="{A2A2DC85-B8A3-4888-913D-04665CB0A042}"/>
              </a:ext>
            </a:extLst>
          </p:cNvPr>
          <p:cNvSpPr txBox="1"/>
          <p:nvPr/>
        </p:nvSpPr>
        <p:spPr>
          <a:xfrm>
            <a:off x="6321166" y="4089027"/>
            <a:ext cx="3067050" cy="369332"/>
          </a:xfrm>
          <a:prstGeom prst="rect">
            <a:avLst/>
          </a:prstGeom>
          <a:noFill/>
        </p:spPr>
        <p:txBody>
          <a:bodyPr wrap="square" rtlCol="0">
            <a:spAutoFit/>
          </a:bodyPr>
          <a:lstStyle/>
          <a:p>
            <a:r>
              <a:rPr lang="en-US" sz="900" dirty="0">
                <a:latin typeface="+mj-lt"/>
              </a:rPr>
              <a:t>a- Burn material, asphalt mixture, exports, regeneration, etc.</a:t>
            </a:r>
          </a:p>
        </p:txBody>
      </p:sp>
    </p:spTree>
    <p:custDataLst>
      <p:tags r:id="rId1"/>
    </p:custDataLst>
    <p:extLst>
      <p:ext uri="{BB962C8B-B14F-4D97-AF65-F5344CB8AC3E}">
        <p14:creationId xmlns:p14="http://schemas.microsoft.com/office/powerpoint/2010/main" val="25802752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0045-5FE2-46FB-B174-E3C99D2B7D28}"/>
              </a:ext>
            </a:extLst>
          </p:cNvPr>
          <p:cNvSpPr>
            <a:spLocks noGrp="1"/>
          </p:cNvSpPr>
          <p:nvPr>
            <p:ph type="title"/>
          </p:nvPr>
        </p:nvSpPr>
        <p:spPr/>
        <p:txBody>
          <a:bodyPr/>
          <a:lstStyle/>
          <a:p>
            <a:r>
              <a:rPr lang="en-US" dirty="0"/>
              <a:t>Market Evaluation</a:t>
            </a:r>
          </a:p>
        </p:txBody>
      </p:sp>
      <p:sp>
        <p:nvSpPr>
          <p:cNvPr id="3" name="Content Placeholder 2">
            <a:extLst>
              <a:ext uri="{FF2B5EF4-FFF2-40B4-BE49-F238E27FC236}">
                <a16:creationId xmlns:a16="http://schemas.microsoft.com/office/drawing/2014/main" id="{33496B9E-7F1B-4BA8-A114-36FE7AD78041}"/>
              </a:ext>
            </a:extLst>
          </p:cNvPr>
          <p:cNvSpPr>
            <a:spLocks noGrp="1"/>
          </p:cNvSpPr>
          <p:nvPr>
            <p:ph sz="quarter" idx="16"/>
          </p:nvPr>
        </p:nvSpPr>
        <p:spPr>
          <a:xfrm>
            <a:off x="569395" y="1068727"/>
            <a:ext cx="5182475" cy="4082528"/>
          </a:xfrm>
        </p:spPr>
        <p:txBody>
          <a:bodyPr/>
          <a:lstStyle/>
          <a:p>
            <a:pPr marL="0" indent="0">
              <a:buNone/>
            </a:pPr>
            <a:r>
              <a:rPr lang="en-US" sz="1200" b="1" dirty="0"/>
              <a:t>Opportunities</a:t>
            </a:r>
          </a:p>
          <a:p>
            <a:r>
              <a:rPr lang="en-US" dirty="0"/>
              <a:t>Mexican used oil market is gaining momentum, mainly due to the valorization of subproducts like diesel for industries and MGO.</a:t>
            </a:r>
          </a:p>
          <a:p>
            <a:r>
              <a:rPr lang="en-US" dirty="0"/>
              <a:t>PEMEX is decreasing supply on diesel, being the private companies suppling it. With the new norm entering in 2025, the demand for diesel will increase. </a:t>
            </a:r>
          </a:p>
          <a:p>
            <a:r>
              <a:rPr lang="en-US" dirty="0"/>
              <a:t>Increasing environmental awareness by companies, gaining interest on voluntary certifications like “clean industry” or the national environmental audit program. As market is increasing demand on sustainable and socially responsible companies, this is a driving motivation. </a:t>
            </a:r>
          </a:p>
          <a:p>
            <a:r>
              <a:rPr lang="en-US" dirty="0"/>
              <a:t>National and multinational companies, before COVID, were investing on technology development and research. These initiatives are expected to continue in coming years. Main interest is on regeneration of used oils for industries and the distillation of environmentally friendly fuels for automotive, maritime and railway transport.</a:t>
            </a:r>
          </a:p>
          <a:p>
            <a:pPr lvl="1"/>
            <a:r>
              <a:rPr lang="en-US" dirty="0"/>
              <a:t>As with maritime and railway, diesel is the main energy source, thus, with the expansion of railway network in Mexico and the maritime traffic increasing in Mexico, it is expected to have a continual growing demand.</a:t>
            </a:r>
          </a:p>
          <a:p>
            <a:r>
              <a:rPr lang="en-US" dirty="0"/>
              <a:t>Demand of used lubricants on the northern countries for processing is a window of opportunity for generators and collectors. There are some collectors already present that export hazardous residues. </a:t>
            </a:r>
          </a:p>
        </p:txBody>
      </p:sp>
      <p:sp>
        <p:nvSpPr>
          <p:cNvPr id="4" name="Content Placeholder 3">
            <a:extLst>
              <a:ext uri="{FF2B5EF4-FFF2-40B4-BE49-F238E27FC236}">
                <a16:creationId xmlns:a16="http://schemas.microsoft.com/office/drawing/2014/main" id="{C2C1ED18-CE4C-4EC3-B83B-5AC2FCD5F8DB}"/>
              </a:ext>
            </a:extLst>
          </p:cNvPr>
          <p:cNvSpPr>
            <a:spLocks noGrp="1"/>
          </p:cNvSpPr>
          <p:nvPr>
            <p:ph sz="quarter" idx="17"/>
          </p:nvPr>
        </p:nvSpPr>
        <p:spPr>
          <a:xfrm>
            <a:off x="6288046" y="1068727"/>
            <a:ext cx="5184648" cy="4082528"/>
          </a:xfrm>
        </p:spPr>
        <p:txBody>
          <a:bodyPr/>
          <a:lstStyle/>
          <a:p>
            <a:pPr marL="0" indent="0">
              <a:buNone/>
            </a:pPr>
            <a:r>
              <a:rPr lang="en-US" sz="1200" b="1" dirty="0"/>
              <a:t>Challenges</a:t>
            </a:r>
          </a:p>
          <a:p>
            <a:r>
              <a:rPr lang="en-US" dirty="0"/>
              <a:t>Even though used oils are regulated from generation to processing, stricter rules are necessary in terms of controls and monitoring, in order to combat different threats on the industry:</a:t>
            </a:r>
          </a:p>
          <a:p>
            <a:pPr lvl="1"/>
            <a:r>
              <a:rPr lang="en-US" dirty="0"/>
              <a:t>Black market happening during collection and in small to medium generators </a:t>
            </a:r>
          </a:p>
          <a:p>
            <a:pPr lvl="1"/>
            <a:r>
              <a:rPr lang="en-US" dirty="0"/>
              <a:t>Shared responsibility on the traceability of the used oil chain. Avoiding loss of used oil that affect the market and the environment</a:t>
            </a:r>
          </a:p>
          <a:p>
            <a:r>
              <a:rPr lang="en-US" dirty="0"/>
              <a:t>After COVID crisis, the automotive industry has been affected severely, mainly due to a global lack of raw materials. Automotive industry is an important economic driver in the country and different industries are linked to it.</a:t>
            </a:r>
          </a:p>
          <a:p>
            <a:r>
              <a:rPr lang="en-US" dirty="0"/>
              <a:t>Main business partners for Mexico, USA, Canada and European Union, are moving toward cleaner energy, while Mexico has not made progress on the matter. This will have an impact on the automotive demand and lubricant offer. </a:t>
            </a:r>
          </a:p>
          <a:p>
            <a:pPr lvl="1"/>
            <a:r>
              <a:rPr lang="en-US" dirty="0"/>
              <a:t>As the export demand for engine gas cars will decrease, Mexico will need to update their production in order to stay competitive. </a:t>
            </a:r>
          </a:p>
          <a:p>
            <a:pPr lvl="1"/>
            <a:r>
              <a:rPr lang="en-US" dirty="0"/>
              <a:t>As demand growth of supply of lubricants will decrease in the mentioned countries, the offer for Mexico and the new lubricants will increase, potentially increasing generation of used oils. However, storing and processing capacity of small and medium companies could represent a challenge on the infrastructure. </a:t>
            </a:r>
          </a:p>
        </p:txBody>
      </p:sp>
    </p:spTree>
    <p:extLst>
      <p:ext uri="{BB962C8B-B14F-4D97-AF65-F5344CB8AC3E}">
        <p14:creationId xmlns:p14="http://schemas.microsoft.com/office/powerpoint/2010/main" val="868346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78369D-AC4D-4C77-B1E6-023075066791}"/>
              </a:ext>
            </a:extLst>
          </p:cNvPr>
          <p:cNvSpPr>
            <a:spLocks noGrp="1"/>
          </p:cNvSpPr>
          <p:nvPr>
            <p:ph type="body" sz="quarter" idx="12"/>
          </p:nvPr>
        </p:nvSpPr>
        <p:spPr/>
        <p:txBody>
          <a:bodyPr/>
          <a:lstStyle/>
          <a:p>
            <a:r>
              <a:rPr lang="en-US" dirty="0"/>
              <a:t>Russia</a:t>
            </a:r>
          </a:p>
        </p:txBody>
      </p:sp>
    </p:spTree>
    <p:custDataLst>
      <p:tags r:id="rId1"/>
    </p:custDataLst>
    <p:extLst>
      <p:ext uri="{BB962C8B-B14F-4D97-AF65-F5344CB8AC3E}">
        <p14:creationId xmlns:p14="http://schemas.microsoft.com/office/powerpoint/2010/main" val="17806625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D7F0E-07BB-4B82-9F37-215901CF3DEF}"/>
              </a:ext>
            </a:extLst>
          </p:cNvPr>
          <p:cNvSpPr>
            <a:spLocks noGrp="1"/>
          </p:cNvSpPr>
          <p:nvPr>
            <p:ph type="title"/>
          </p:nvPr>
        </p:nvSpPr>
        <p:spPr/>
        <p:txBody>
          <a:bodyPr/>
          <a:lstStyle/>
          <a:p>
            <a:r>
              <a:rPr lang="en-US"/>
              <a:t>Russia Market Synopsis</a:t>
            </a:r>
          </a:p>
        </p:txBody>
      </p:sp>
      <p:graphicFrame>
        <p:nvGraphicFramePr>
          <p:cNvPr id="9" name="Content Placeholder 8">
            <a:extLst>
              <a:ext uri="{FF2B5EF4-FFF2-40B4-BE49-F238E27FC236}">
                <a16:creationId xmlns:a16="http://schemas.microsoft.com/office/drawing/2014/main" id="{96D6758A-6596-4610-B911-80DD574AC4A4}"/>
              </a:ext>
            </a:extLst>
          </p:cNvPr>
          <p:cNvGraphicFramePr>
            <a:graphicFrameLocks noGrp="1"/>
          </p:cNvGraphicFramePr>
          <p:nvPr>
            <p:ph sz="quarter" idx="19"/>
          </p:nvPr>
        </p:nvGraphicFramePr>
        <p:xfrm>
          <a:off x="250052" y="1139238"/>
          <a:ext cx="3746062" cy="2435226"/>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5">
            <a:extLst>
              <a:ext uri="{FF2B5EF4-FFF2-40B4-BE49-F238E27FC236}">
                <a16:creationId xmlns:a16="http://schemas.microsoft.com/office/drawing/2014/main" id="{C7572416-FAAC-47B3-92A1-DC2B8D5ECABE}"/>
              </a:ext>
            </a:extLst>
          </p:cNvPr>
          <p:cNvSpPr>
            <a:spLocks noGrp="1"/>
          </p:cNvSpPr>
          <p:nvPr>
            <p:ph sz="quarter" idx="21"/>
          </p:nvPr>
        </p:nvSpPr>
        <p:spPr>
          <a:xfrm>
            <a:off x="8086967" y="1035757"/>
            <a:ext cx="3712641" cy="2139047"/>
          </a:xfrm>
        </p:spPr>
        <p:txBody>
          <a:bodyPr/>
          <a:lstStyle/>
          <a:p>
            <a:pPr marL="0" indent="0">
              <a:lnSpc>
                <a:spcPct val="100000"/>
              </a:lnSpc>
              <a:spcAft>
                <a:spcPts val="600"/>
              </a:spcAft>
              <a:buClr>
                <a:srgbClr val="27638E"/>
              </a:buClr>
              <a:buNone/>
              <a:defRPr/>
            </a:pPr>
            <a:r>
              <a:rPr lang="en-US" sz="1000" b="1" dirty="0">
                <a:solidFill>
                  <a:srgbClr val="000000"/>
                </a:solidFill>
                <a:latin typeface="+mj-lt"/>
              </a:rPr>
              <a:t>Used Oil Regulations</a:t>
            </a:r>
          </a:p>
          <a:p>
            <a:pPr>
              <a:lnSpc>
                <a:spcPct val="100000"/>
              </a:lnSpc>
              <a:spcAft>
                <a:spcPts val="600"/>
              </a:spcAft>
              <a:buClr>
                <a:srgbClr val="27638E"/>
              </a:buClr>
              <a:defRPr/>
            </a:pPr>
            <a:r>
              <a:rPr lang="en-US" dirty="0">
                <a:latin typeface="+mn-lt"/>
              </a:rPr>
              <a:t>The key used oil regulations in Russia are The Federal Law: 458-FZ, Basel Convention on the Control of Transboundary Movements of Hazardous Wastes and Their Disposal, ratified by 458-FZ, National standard “Waste treatment. Elimination of used petroleum products”, GOST 2146 “Used Petroleum products”, and Technical regulation of the Customs Union 030/2012 “Requirements for lubricants, oils and special liquids“.</a:t>
            </a:r>
          </a:p>
          <a:p>
            <a:pPr>
              <a:lnSpc>
                <a:spcPct val="100000"/>
              </a:lnSpc>
              <a:spcAft>
                <a:spcPts val="600"/>
              </a:spcAft>
              <a:buClr>
                <a:srgbClr val="27638E"/>
              </a:buClr>
              <a:defRPr/>
            </a:pPr>
            <a:r>
              <a:rPr lang="en-US" dirty="0">
                <a:latin typeface="+mn-lt"/>
              </a:rPr>
              <a:t>According to GOST 2146, used oil must be collected and re-refined by used oil generators, or outsource these operations to other licensed companies. </a:t>
            </a:r>
          </a:p>
          <a:p>
            <a:pPr>
              <a:lnSpc>
                <a:spcPct val="100000"/>
              </a:lnSpc>
              <a:spcAft>
                <a:spcPts val="600"/>
              </a:spcAft>
              <a:buClr>
                <a:srgbClr val="27638E"/>
              </a:buClr>
              <a:defRPr/>
            </a:pPr>
            <a:r>
              <a:rPr lang="en-US" dirty="0">
                <a:latin typeface="+mn-lt"/>
              </a:rPr>
              <a:t>Collectors must have license to operate in </a:t>
            </a:r>
            <a:r>
              <a:rPr lang="en-US" sz="900" dirty="0"/>
              <a:t>Russia.</a:t>
            </a:r>
          </a:p>
        </p:txBody>
      </p:sp>
      <p:sp>
        <p:nvSpPr>
          <p:cNvPr id="15" name="Content Placeholder 14">
            <a:extLst>
              <a:ext uri="{FF2B5EF4-FFF2-40B4-BE49-F238E27FC236}">
                <a16:creationId xmlns:a16="http://schemas.microsoft.com/office/drawing/2014/main" id="{8AC0B1B6-AB67-4987-AAFB-D8FD62B3C907}"/>
              </a:ext>
            </a:extLst>
          </p:cNvPr>
          <p:cNvSpPr>
            <a:spLocks noGrp="1"/>
          </p:cNvSpPr>
          <p:nvPr>
            <p:ph sz="quarter" idx="20"/>
          </p:nvPr>
        </p:nvSpPr>
        <p:spPr>
          <a:xfrm>
            <a:off x="4156489" y="1035757"/>
            <a:ext cx="3712637" cy="2416046"/>
          </a:xfrm>
        </p:spPr>
        <p:txBody>
          <a:bodyPr/>
          <a:lstStyle/>
          <a:p>
            <a:pPr marL="0" indent="0">
              <a:lnSpc>
                <a:spcPct val="100000"/>
              </a:lnSpc>
              <a:spcAft>
                <a:spcPts val="600"/>
              </a:spcAft>
              <a:buClr>
                <a:srgbClr val="27638E"/>
              </a:buClr>
              <a:buNone/>
              <a:defRPr/>
            </a:pPr>
            <a:r>
              <a:rPr lang="en-US" sz="1000" b="1" dirty="0">
                <a:solidFill>
                  <a:srgbClr val="000000"/>
                </a:solidFill>
                <a:latin typeface="+mj-lt"/>
              </a:rPr>
              <a:t>Used Oil Material Balance</a:t>
            </a:r>
          </a:p>
          <a:p>
            <a:pPr>
              <a:lnSpc>
                <a:spcPct val="100000"/>
              </a:lnSpc>
              <a:spcAft>
                <a:spcPts val="600"/>
              </a:spcAft>
              <a:buClr>
                <a:srgbClr val="27638E"/>
              </a:buClr>
              <a:defRPr/>
            </a:pPr>
            <a:r>
              <a:rPr lang="en-US" sz="900" dirty="0">
                <a:solidFill>
                  <a:srgbClr val="000000"/>
                </a:solidFill>
                <a:latin typeface="Lucida Sans"/>
              </a:rPr>
              <a:t>It is estimated that half of the used oil generated in </a:t>
            </a:r>
            <a:r>
              <a:rPr lang="en-US" dirty="0">
                <a:latin typeface="+mn-lt"/>
              </a:rPr>
              <a:t>the country is not collected properly and is absorbed by the grey/black markets. This is disposed either as fuel without removing the hazardous materials or dumped into soil or water.</a:t>
            </a:r>
          </a:p>
          <a:p>
            <a:pPr>
              <a:lnSpc>
                <a:spcPct val="100000"/>
              </a:lnSpc>
              <a:spcAft>
                <a:spcPts val="600"/>
              </a:spcAft>
              <a:buClr>
                <a:srgbClr val="27638E"/>
              </a:buClr>
              <a:defRPr/>
            </a:pPr>
            <a:r>
              <a:rPr lang="en-US" dirty="0">
                <a:latin typeface="+mn-lt"/>
              </a:rPr>
              <a:t>The Russian industrial sector’s modernization and the implementation of energy-saving technologies in various industries, would drive used oil generation during the forecast period.</a:t>
            </a:r>
          </a:p>
          <a:p>
            <a:pPr>
              <a:lnSpc>
                <a:spcPct val="100000"/>
              </a:lnSpc>
              <a:spcAft>
                <a:spcPts val="600"/>
              </a:spcAft>
              <a:buClr>
                <a:srgbClr val="27638E"/>
              </a:buClr>
              <a:defRPr/>
            </a:pPr>
            <a:r>
              <a:rPr lang="en-US" dirty="0">
                <a:latin typeface="+mn-lt"/>
              </a:rPr>
              <a:t>Used oil collection rate is expected to grow by 2025 as the number of Waste Recycling Association’s members grow. This will allow </a:t>
            </a:r>
            <a:r>
              <a:rPr lang="en-US" dirty="0" err="1">
                <a:latin typeface="+mn-lt"/>
              </a:rPr>
              <a:t>Rosprirodnadzor</a:t>
            </a:r>
            <a:r>
              <a:rPr lang="en-US" dirty="0">
                <a:latin typeface="+mn-lt"/>
              </a:rPr>
              <a:t> to have a broader register of the used oil generators and will also help to control illegal collectors.</a:t>
            </a:r>
          </a:p>
        </p:txBody>
      </p:sp>
      <p:graphicFrame>
        <p:nvGraphicFramePr>
          <p:cNvPr id="16" name="Table 3">
            <a:extLst>
              <a:ext uri="{FF2B5EF4-FFF2-40B4-BE49-F238E27FC236}">
                <a16:creationId xmlns:a16="http://schemas.microsoft.com/office/drawing/2014/main" id="{6A08297F-3B27-4A8C-A29F-8103D2F799F0}"/>
              </a:ext>
            </a:extLst>
          </p:cNvPr>
          <p:cNvGraphicFramePr>
            <a:graphicFrameLocks noGrp="1"/>
          </p:cNvGraphicFramePr>
          <p:nvPr/>
        </p:nvGraphicFramePr>
        <p:xfrm>
          <a:off x="282049" y="3741195"/>
          <a:ext cx="3712637" cy="2558813"/>
        </p:xfrm>
        <a:graphic>
          <a:graphicData uri="http://schemas.openxmlformats.org/drawingml/2006/table">
            <a:tbl>
              <a:tblPr firstRow="1">
                <a:tableStyleId>{5C22544A-7EE6-4342-B048-85BDC9FD1C3A}</a:tableStyleId>
              </a:tblPr>
              <a:tblGrid>
                <a:gridCol w="1705313">
                  <a:extLst>
                    <a:ext uri="{9D8B030D-6E8A-4147-A177-3AD203B41FA5}">
                      <a16:colId xmlns:a16="http://schemas.microsoft.com/office/drawing/2014/main" val="3179253707"/>
                    </a:ext>
                  </a:extLst>
                </a:gridCol>
                <a:gridCol w="711738">
                  <a:extLst>
                    <a:ext uri="{9D8B030D-6E8A-4147-A177-3AD203B41FA5}">
                      <a16:colId xmlns:a16="http://schemas.microsoft.com/office/drawing/2014/main" val="2517212798"/>
                    </a:ext>
                  </a:extLst>
                </a:gridCol>
                <a:gridCol w="678376">
                  <a:extLst>
                    <a:ext uri="{9D8B030D-6E8A-4147-A177-3AD203B41FA5}">
                      <a16:colId xmlns:a16="http://schemas.microsoft.com/office/drawing/2014/main" val="2720062467"/>
                    </a:ext>
                  </a:extLst>
                </a:gridCol>
                <a:gridCol w="617210">
                  <a:extLst>
                    <a:ext uri="{9D8B030D-6E8A-4147-A177-3AD203B41FA5}">
                      <a16:colId xmlns:a16="http://schemas.microsoft.com/office/drawing/2014/main" val="2547296680"/>
                    </a:ext>
                  </a:extLst>
                </a:gridCol>
              </a:tblGrid>
              <a:tr h="223898">
                <a:tc gridSpan="4">
                  <a:txBody>
                    <a:bodyPr/>
                    <a:lstStyle/>
                    <a:p>
                      <a:r>
                        <a:rPr lang="en-US" sz="800" b="1">
                          <a:effectLst/>
                        </a:rPr>
                        <a:t>MAJOR USED OIL RE-REFINERS IN RUSSIA, 2021-2030</a:t>
                      </a:r>
                      <a:endParaRPr lang="en-US" sz="8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47999941"/>
                  </a:ext>
                </a:extLst>
              </a:tr>
              <a:tr h="311889">
                <a:tc>
                  <a:txBody>
                    <a:bodyPr/>
                    <a:lstStyle/>
                    <a:p>
                      <a:endParaRPr lang="en-US" sz="800" b="1">
                        <a:solidFill>
                          <a:schemeClr val="tx1"/>
                        </a:solidFill>
                        <a:latin typeface="+mn-lt"/>
                      </a:endParaRPr>
                    </a:p>
                  </a:txBody>
                  <a:tcPr marL="45720" marR="45720" anchor="ctr"/>
                </a:tc>
                <a:tc gridSpan="3">
                  <a:txBody>
                    <a:bodyPr/>
                    <a:lstStyle/>
                    <a:p>
                      <a:pPr algn="ctr"/>
                      <a:r>
                        <a:rPr lang="en-US" sz="800" b="1">
                          <a:solidFill>
                            <a:schemeClr val="tx1"/>
                          </a:solidFill>
                        </a:rPr>
                        <a:t>RE-REFINED BASESTOCKS CAPACITY (KILOTONNES)</a:t>
                      </a:r>
                      <a:endParaRPr lang="en-US" sz="800" b="1">
                        <a:solidFill>
                          <a:schemeClr val="tx1"/>
                        </a:solidFill>
                        <a:latin typeface="Lucida Sans" panose="020B0602030504020204" pitchFamily="34" charset="0"/>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198475">
                <a:tc>
                  <a:txBody>
                    <a:bodyPr/>
                    <a:lstStyle/>
                    <a:p>
                      <a:r>
                        <a:rPr lang="en-US" sz="800" b="1" dirty="0">
                          <a:solidFill>
                            <a:schemeClr val="tx1"/>
                          </a:solidFill>
                        </a:rPr>
                        <a:t>COMPANY</a:t>
                      </a:r>
                      <a:endParaRPr lang="en-US" sz="800" b="1" dirty="0">
                        <a:solidFill>
                          <a:schemeClr val="tx1"/>
                        </a:solidFill>
                        <a:latin typeface="+mn-lt"/>
                      </a:endParaRPr>
                    </a:p>
                  </a:txBody>
                  <a:tcPr marL="45720" marR="45720" anchor="ctr"/>
                </a:tc>
                <a:tc>
                  <a:txBody>
                    <a:bodyPr/>
                    <a:lstStyle/>
                    <a:p>
                      <a:pPr algn="ctr"/>
                      <a:r>
                        <a:rPr lang="en-US" sz="800" b="1">
                          <a:solidFill>
                            <a:schemeClr val="tx1"/>
                          </a:solidFill>
                        </a:rPr>
                        <a:t>2021</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2025</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2030</a:t>
                      </a:r>
                      <a:endParaRPr lang="en-US" sz="800" b="1">
                        <a:solidFill>
                          <a:schemeClr val="tx1"/>
                        </a:solidFill>
                        <a:latin typeface="+mn-lt"/>
                      </a:endParaRPr>
                    </a:p>
                  </a:txBody>
                  <a:tcPr marL="45720" marR="45720" anchor="ctr"/>
                </a:tc>
                <a:extLst>
                  <a:ext uri="{0D108BD9-81ED-4DB2-BD59-A6C34878D82A}">
                    <a16:rowId xmlns:a16="http://schemas.microsoft.com/office/drawing/2014/main" val="1557228252"/>
                  </a:ext>
                </a:extLst>
              </a:tr>
              <a:tr h="198475">
                <a:tc>
                  <a:txBody>
                    <a:bodyPr/>
                    <a:lstStyle/>
                    <a:p>
                      <a:pPr algn="l" rtl="0" fontAlgn="ctr"/>
                      <a:r>
                        <a:rPr lang="en-US" sz="800" b="0" u="none" strike="noStrike" dirty="0">
                          <a:solidFill>
                            <a:srgbClr val="000000"/>
                          </a:solidFill>
                          <a:effectLst/>
                        </a:rPr>
                        <a:t>Rosa-1</a:t>
                      </a:r>
                      <a:endParaRPr lang="en-US" sz="800" b="0" i="0" u="none" strike="noStrike" dirty="0">
                        <a:solidFill>
                          <a:srgbClr val="000000"/>
                        </a:solidFill>
                        <a:effectLst/>
                        <a:latin typeface="+mn-lt"/>
                      </a:endParaRPr>
                    </a:p>
                  </a:txBody>
                  <a:tcPr marR="0" marT="0" marB="0" anchor="ctr"/>
                </a:tc>
                <a:tc>
                  <a:txBody>
                    <a:bodyPr/>
                    <a:lstStyle/>
                    <a:p>
                      <a:pPr marL="0" algn="ctr" defTabSz="914400" rtl="0" eaLnBrk="1" fontAlgn="ctr" latinLnBrk="0" hangingPunct="1"/>
                      <a:r>
                        <a:rPr lang="en-US" sz="800" b="0" u="none" strike="noStrike" kern="1200">
                          <a:solidFill>
                            <a:srgbClr val="000000"/>
                          </a:solidFill>
                          <a:effectLst/>
                        </a:rPr>
                        <a:t>42.0</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rgbClr val="000000"/>
                          </a:solidFill>
                          <a:effectLst/>
                        </a:rPr>
                        <a:t>58.0</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rgbClr val="000000"/>
                          </a:solidFill>
                          <a:effectLst/>
                        </a:rPr>
                        <a:t>58.0</a:t>
                      </a:r>
                      <a:endParaRPr lang="en-US" sz="8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848090846"/>
                  </a:ext>
                </a:extLst>
              </a:tr>
              <a:tr h="198475">
                <a:tc>
                  <a:txBody>
                    <a:bodyPr/>
                    <a:lstStyle/>
                    <a:p>
                      <a:pPr algn="l" rtl="0" fontAlgn="ctr"/>
                      <a:r>
                        <a:rPr lang="en-US" sz="800" b="0" u="none" strike="noStrike">
                          <a:solidFill>
                            <a:srgbClr val="000000"/>
                          </a:solidFill>
                          <a:effectLst/>
                        </a:rPr>
                        <a:t>Perm Oil Factory</a:t>
                      </a:r>
                      <a:endParaRPr lang="en-US" sz="800" b="0" i="0" u="none" strike="noStrike">
                        <a:solidFill>
                          <a:srgbClr val="000000"/>
                        </a:solidFill>
                        <a:effectLst/>
                        <a:latin typeface="+mn-lt"/>
                      </a:endParaRPr>
                    </a:p>
                  </a:txBody>
                  <a:tcPr marR="0" marT="0" marB="0" anchor="ctr"/>
                </a:tc>
                <a:tc>
                  <a:txBody>
                    <a:bodyPr/>
                    <a:lstStyle/>
                    <a:p>
                      <a:pPr marL="0" algn="ctr" defTabSz="914400" rtl="0" eaLnBrk="1" fontAlgn="ctr" latinLnBrk="0" hangingPunct="1"/>
                      <a:r>
                        <a:rPr lang="en-US" sz="800" b="0" u="none" strike="noStrike" kern="1200">
                          <a:solidFill>
                            <a:srgbClr val="000000"/>
                          </a:solidFill>
                          <a:effectLst/>
                        </a:rPr>
                        <a:t>7.0</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rgbClr val="000000"/>
                          </a:solidFill>
                          <a:effectLst/>
                        </a:rPr>
                        <a:t>7.0</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rgbClr val="000000"/>
                          </a:solidFill>
                          <a:effectLst/>
                        </a:rPr>
                        <a:t>7.0</a:t>
                      </a:r>
                      <a:endParaRPr lang="en-US" sz="8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265084331"/>
                  </a:ext>
                </a:extLst>
              </a:tr>
              <a:tr h="198475">
                <a:tc>
                  <a:txBody>
                    <a:bodyPr/>
                    <a:lstStyle/>
                    <a:p>
                      <a:pPr marL="0" algn="l" defTabSz="914400" rtl="0" eaLnBrk="1" fontAlgn="ctr" latinLnBrk="0" hangingPunct="1"/>
                      <a:r>
                        <a:rPr lang="en-US" sz="800" b="0" u="none" strike="noStrike" kern="1200">
                          <a:solidFill>
                            <a:srgbClr val="000000"/>
                          </a:solidFill>
                          <a:effectLst/>
                        </a:rPr>
                        <a:t>Tekh-engineering</a:t>
                      </a:r>
                      <a:endParaRPr lang="en-US" sz="800" b="0" i="0" u="none" strike="noStrike" kern="1200">
                        <a:solidFill>
                          <a:srgbClr val="000000"/>
                        </a:solidFill>
                        <a:effectLst/>
                        <a:latin typeface="+mn-lt"/>
                        <a:ea typeface="+mn-ea"/>
                        <a:cs typeface="+mn-cs"/>
                      </a:endParaRPr>
                    </a:p>
                  </a:txBody>
                  <a:tcPr marR="0" marT="0" marB="0" anchor="ctr"/>
                </a:tc>
                <a:tc>
                  <a:txBody>
                    <a:bodyPr/>
                    <a:lstStyle/>
                    <a:p>
                      <a:pPr marL="0" algn="ctr" defTabSz="914400" rtl="0" eaLnBrk="1" fontAlgn="ctr" latinLnBrk="0" hangingPunct="1"/>
                      <a:r>
                        <a:rPr lang="en-US" sz="800" b="0" u="none" strike="noStrike" kern="1200" dirty="0">
                          <a:solidFill>
                            <a:srgbClr val="000000"/>
                          </a:solidFill>
                          <a:effectLst/>
                        </a:rPr>
                        <a:t>3.5</a:t>
                      </a:r>
                      <a:endParaRPr lang="en-US" sz="8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rgbClr val="000000"/>
                          </a:solidFill>
                          <a:effectLst/>
                        </a:rPr>
                        <a:t>3.5</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rgbClr val="000000"/>
                          </a:solidFill>
                          <a:effectLst/>
                        </a:rPr>
                        <a:t>3.5</a:t>
                      </a:r>
                      <a:endParaRPr lang="en-US" sz="8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679107894"/>
                  </a:ext>
                </a:extLst>
              </a:tr>
              <a:tr h="198475">
                <a:tc>
                  <a:txBody>
                    <a:bodyPr/>
                    <a:lstStyle/>
                    <a:p>
                      <a:pPr algn="l" rtl="0" fontAlgn="ctr"/>
                      <a:r>
                        <a:rPr lang="en-US" sz="800" b="0" u="none" strike="noStrike">
                          <a:solidFill>
                            <a:srgbClr val="000000"/>
                          </a:solidFill>
                          <a:effectLst/>
                        </a:rPr>
                        <a:t>Vtornefteprodukt</a:t>
                      </a:r>
                      <a:endParaRPr lang="en-US" sz="800" b="0" i="0" u="none" strike="noStrike">
                        <a:solidFill>
                          <a:srgbClr val="000000"/>
                        </a:solidFill>
                        <a:effectLst/>
                        <a:latin typeface="+mn-lt"/>
                      </a:endParaRPr>
                    </a:p>
                  </a:txBody>
                  <a:tcPr marR="0" marT="0" marB="0" anchor="ctr"/>
                </a:tc>
                <a:tc>
                  <a:txBody>
                    <a:bodyPr/>
                    <a:lstStyle/>
                    <a:p>
                      <a:pPr marL="0" algn="ctr" defTabSz="914400" rtl="0" eaLnBrk="1" fontAlgn="ctr" latinLnBrk="0" hangingPunct="1"/>
                      <a:r>
                        <a:rPr lang="en-US" sz="800" b="0" u="none" strike="noStrike" kern="1200" dirty="0">
                          <a:solidFill>
                            <a:srgbClr val="000000"/>
                          </a:solidFill>
                          <a:effectLst/>
                        </a:rPr>
                        <a:t>3.4</a:t>
                      </a:r>
                      <a:endParaRPr lang="en-US" sz="8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rgbClr val="000000"/>
                          </a:solidFill>
                          <a:effectLst/>
                        </a:rPr>
                        <a:t>3.6</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rgbClr val="000000"/>
                          </a:solidFill>
                          <a:effectLst/>
                        </a:rPr>
                        <a:t>3.6</a:t>
                      </a:r>
                      <a:endParaRPr lang="en-US" sz="8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10905082"/>
                  </a:ext>
                </a:extLst>
              </a:tr>
              <a:tr h="198475">
                <a:tc>
                  <a:txBody>
                    <a:bodyPr/>
                    <a:lstStyle/>
                    <a:p>
                      <a:pPr algn="l" rtl="0" fontAlgn="ctr"/>
                      <a:r>
                        <a:rPr lang="en-US" sz="800" b="0" u="none" strike="noStrike">
                          <a:solidFill>
                            <a:srgbClr val="000000"/>
                          </a:solidFill>
                          <a:effectLst/>
                        </a:rPr>
                        <a:t>Roskhim</a:t>
                      </a:r>
                      <a:endParaRPr lang="en-US" sz="800" b="0" i="0" u="none" strike="noStrike">
                        <a:solidFill>
                          <a:srgbClr val="000000"/>
                        </a:solidFill>
                        <a:effectLst/>
                        <a:latin typeface="+mn-lt"/>
                      </a:endParaRPr>
                    </a:p>
                  </a:txBody>
                  <a:tcPr marR="0" marT="0" marB="0" anchor="ctr"/>
                </a:tc>
                <a:tc>
                  <a:txBody>
                    <a:bodyPr/>
                    <a:lstStyle/>
                    <a:p>
                      <a:pPr marL="0" algn="ctr" defTabSz="914400" rtl="0" eaLnBrk="1" fontAlgn="ctr" latinLnBrk="0" hangingPunct="1"/>
                      <a:r>
                        <a:rPr lang="en-US" sz="800" b="0" u="none" strike="noStrike" kern="1200">
                          <a:solidFill>
                            <a:srgbClr val="000000"/>
                          </a:solidFill>
                          <a:effectLst/>
                        </a:rPr>
                        <a:t>2.8</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000000"/>
                          </a:solidFill>
                          <a:effectLst/>
                          <a:uLnTx/>
                          <a:uFillTx/>
                        </a:rPr>
                        <a:t>2.8</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rgbClr val="000000"/>
                          </a:solidFill>
                          <a:effectLst/>
                          <a:uLnTx/>
                          <a:uFillTx/>
                        </a:rPr>
                        <a:t>2.8</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2507219846"/>
                  </a:ext>
                </a:extLst>
              </a:tr>
              <a:tr h="198475">
                <a:tc>
                  <a:txBody>
                    <a:bodyPr/>
                    <a:lstStyle/>
                    <a:p>
                      <a:pPr algn="l" rtl="0" fontAlgn="ctr"/>
                      <a:r>
                        <a:rPr lang="en-US" sz="800" b="0" u="none" strike="noStrike">
                          <a:solidFill>
                            <a:srgbClr val="000000"/>
                          </a:solidFill>
                          <a:effectLst/>
                        </a:rPr>
                        <a:t>Shaumyan's Oil Plant</a:t>
                      </a:r>
                      <a:endParaRPr lang="en-US" sz="800" b="0" i="0" u="none" strike="noStrike">
                        <a:solidFill>
                          <a:srgbClr val="000000"/>
                        </a:solidFill>
                        <a:effectLst/>
                        <a:latin typeface="+mn-lt"/>
                      </a:endParaRPr>
                    </a:p>
                  </a:txBody>
                  <a:tcPr marR="0" marT="0" marB="0" anchor="ctr"/>
                </a:tc>
                <a:tc>
                  <a:txBody>
                    <a:bodyPr/>
                    <a:lstStyle/>
                    <a:p>
                      <a:pPr algn="ctr" fontAlgn="ctr"/>
                      <a:r>
                        <a:rPr lang="en-US" sz="800" b="0" u="none" strike="noStrike" kern="1200">
                          <a:solidFill>
                            <a:srgbClr val="000000"/>
                          </a:solidFill>
                          <a:effectLst/>
                        </a:rPr>
                        <a:t>1.8</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algn="ctr" fontAlgn="ctr"/>
                      <a:r>
                        <a:rPr lang="en-US" sz="800" b="0" u="none" strike="noStrike" kern="1200">
                          <a:solidFill>
                            <a:srgbClr val="000000"/>
                          </a:solidFill>
                          <a:effectLst/>
                        </a:rPr>
                        <a:t>1.8</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algn="ctr" fontAlgn="ctr"/>
                      <a:r>
                        <a:rPr lang="en-US" sz="800" b="0" u="none" strike="noStrike" kern="1200">
                          <a:solidFill>
                            <a:srgbClr val="000000"/>
                          </a:solidFill>
                          <a:effectLst/>
                        </a:rPr>
                        <a:t>1.8</a:t>
                      </a:r>
                      <a:endParaRPr lang="en-US" sz="8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727475684"/>
                  </a:ext>
                </a:extLst>
              </a:tr>
              <a:tr h="198475">
                <a:tc>
                  <a:txBody>
                    <a:bodyPr/>
                    <a:lstStyle/>
                    <a:p>
                      <a:pPr algn="l" rtl="0" fontAlgn="ctr"/>
                      <a:r>
                        <a:rPr lang="en-US" sz="800" b="0" u="none" strike="noStrike">
                          <a:solidFill>
                            <a:srgbClr val="000000"/>
                          </a:solidFill>
                          <a:effectLst/>
                        </a:rPr>
                        <a:t>Rikos </a:t>
                      </a:r>
                      <a:endParaRPr lang="en-US" sz="800" b="0" i="0" u="none" strike="noStrike">
                        <a:solidFill>
                          <a:srgbClr val="000000"/>
                        </a:solidFill>
                        <a:effectLst/>
                        <a:latin typeface="+mn-lt"/>
                      </a:endParaRPr>
                    </a:p>
                  </a:txBody>
                  <a:tcPr marR="0" marT="0" marB="0" anchor="ctr"/>
                </a:tc>
                <a:tc>
                  <a:txBody>
                    <a:bodyPr/>
                    <a:lstStyle/>
                    <a:p>
                      <a:pPr algn="ctr" fontAlgn="ctr"/>
                      <a:r>
                        <a:rPr lang="en-US" sz="800" b="0" u="none" strike="noStrike" kern="1200">
                          <a:solidFill>
                            <a:srgbClr val="000000"/>
                          </a:solidFill>
                          <a:effectLst/>
                        </a:rPr>
                        <a:t>1.4</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algn="ctr" fontAlgn="ctr"/>
                      <a:r>
                        <a:rPr lang="en-US" sz="800" b="0" u="none" strike="noStrike" kern="1200" dirty="0">
                          <a:solidFill>
                            <a:srgbClr val="000000"/>
                          </a:solidFill>
                          <a:effectLst/>
                        </a:rPr>
                        <a:t>1.6</a:t>
                      </a:r>
                      <a:endParaRPr lang="en-US" sz="8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800" b="0" u="none" strike="noStrike" kern="1200">
                          <a:solidFill>
                            <a:srgbClr val="000000"/>
                          </a:solidFill>
                          <a:effectLst/>
                        </a:rPr>
                        <a:t>1.6</a:t>
                      </a:r>
                      <a:endParaRPr lang="en-US" sz="8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869931867"/>
                  </a:ext>
                </a:extLst>
              </a:tr>
              <a:tr h="198475">
                <a:tc>
                  <a:txBody>
                    <a:bodyPr/>
                    <a:lstStyle/>
                    <a:p>
                      <a:pPr algn="l" rtl="0" fontAlgn="ctr"/>
                      <a:r>
                        <a:rPr lang="en-US" sz="800" b="0" u="none" strike="noStrike">
                          <a:solidFill>
                            <a:srgbClr val="000000"/>
                          </a:solidFill>
                          <a:effectLst/>
                        </a:rPr>
                        <a:t>Orgsintezkhim</a:t>
                      </a:r>
                      <a:endParaRPr lang="en-US" sz="800" b="0" i="0" u="none" strike="noStrike">
                        <a:solidFill>
                          <a:srgbClr val="000000"/>
                        </a:solidFill>
                        <a:effectLst/>
                        <a:latin typeface="+mn-lt"/>
                      </a:endParaRPr>
                    </a:p>
                  </a:txBody>
                  <a:tcPr marR="0" marT="0" marB="0" anchor="ctr"/>
                </a:tc>
                <a:tc>
                  <a:txBody>
                    <a:bodyPr/>
                    <a:lstStyle/>
                    <a:p>
                      <a:pPr algn="ctr" fontAlgn="ctr"/>
                      <a:r>
                        <a:rPr lang="en-US" sz="800" b="0" u="none" strike="noStrike" kern="1200">
                          <a:solidFill>
                            <a:srgbClr val="000000"/>
                          </a:solidFill>
                          <a:effectLst/>
                        </a:rPr>
                        <a:t>1.9</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algn="ctr" fontAlgn="ctr"/>
                      <a:r>
                        <a:rPr lang="en-US" sz="800" b="0" u="none" strike="noStrike" kern="1200">
                          <a:solidFill>
                            <a:srgbClr val="000000"/>
                          </a:solidFill>
                          <a:effectLst/>
                        </a:rPr>
                        <a:t>1.9</a:t>
                      </a:r>
                      <a:endParaRPr lang="en-US" sz="800" b="0" i="0" u="none" strike="noStrike" kern="1200">
                        <a:solidFill>
                          <a:srgbClr val="000000"/>
                        </a:solidFill>
                        <a:effectLst/>
                        <a:latin typeface="+mn-lt"/>
                        <a:ea typeface="+mn-ea"/>
                        <a:cs typeface="+mn-cs"/>
                      </a:endParaRPr>
                    </a:p>
                  </a:txBody>
                  <a:tcPr marL="0" marR="0" marT="0" marB="0" anchor="ctr"/>
                </a:tc>
                <a:tc>
                  <a:txBody>
                    <a:bodyPr/>
                    <a:lstStyle/>
                    <a:p>
                      <a:pPr algn="ctr" fontAlgn="ctr"/>
                      <a:r>
                        <a:rPr lang="en-US" sz="800" b="0" u="none" strike="noStrike" kern="1200">
                          <a:solidFill>
                            <a:srgbClr val="000000"/>
                          </a:solidFill>
                          <a:effectLst/>
                        </a:rPr>
                        <a:t>1.9</a:t>
                      </a:r>
                      <a:endParaRPr lang="en-US" sz="8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044624929"/>
                  </a:ext>
                </a:extLst>
              </a:tr>
              <a:tr h="198475">
                <a:tc>
                  <a:txBody>
                    <a:bodyPr/>
                    <a:lstStyle/>
                    <a:p>
                      <a:pPr algn="l" rtl="0" fontAlgn="ctr"/>
                      <a:r>
                        <a:rPr lang="en-US" sz="800" b="1" u="none" strike="noStrike">
                          <a:solidFill>
                            <a:srgbClr val="000000"/>
                          </a:solidFill>
                          <a:effectLst/>
                        </a:rPr>
                        <a:t>Total</a:t>
                      </a:r>
                      <a:endParaRPr lang="en-US" sz="800" b="1" i="0" u="none" strike="noStrike">
                        <a:solidFill>
                          <a:srgbClr val="000000"/>
                        </a:solidFill>
                        <a:effectLst/>
                        <a:latin typeface="+mn-lt"/>
                      </a:endParaRPr>
                    </a:p>
                  </a:txBody>
                  <a:tcPr marR="0" marT="0" marB="0" anchor="ctr"/>
                </a:tc>
                <a:tc>
                  <a:txBody>
                    <a:bodyPr/>
                    <a:lstStyle/>
                    <a:p>
                      <a:pPr algn="ctr" fontAlgn="ctr"/>
                      <a:r>
                        <a:rPr lang="en-US" sz="800" b="1" u="none" strike="noStrike" kern="1200">
                          <a:solidFill>
                            <a:srgbClr val="000000"/>
                          </a:solidFill>
                          <a:effectLst/>
                        </a:rPr>
                        <a:t>63.8</a:t>
                      </a:r>
                      <a:endParaRPr lang="en-US" sz="800" b="1" i="0" u="none" strike="noStrike" kern="1200">
                        <a:solidFill>
                          <a:srgbClr val="000000"/>
                        </a:solidFill>
                        <a:effectLst/>
                        <a:latin typeface="+mn-lt"/>
                        <a:ea typeface="+mn-ea"/>
                        <a:cs typeface="+mn-cs"/>
                      </a:endParaRPr>
                    </a:p>
                  </a:txBody>
                  <a:tcPr marL="0" marR="0" marT="0" marB="0" anchor="ctr"/>
                </a:tc>
                <a:tc>
                  <a:txBody>
                    <a:bodyPr/>
                    <a:lstStyle/>
                    <a:p>
                      <a:pPr algn="ctr" fontAlgn="ctr"/>
                      <a:r>
                        <a:rPr lang="en-US" sz="800" b="1" u="none" strike="noStrike" kern="1200">
                          <a:solidFill>
                            <a:srgbClr val="000000"/>
                          </a:solidFill>
                          <a:effectLst/>
                        </a:rPr>
                        <a:t>80.2</a:t>
                      </a:r>
                      <a:endParaRPr lang="en-US" sz="800" b="1" i="0" u="none" strike="noStrike" kern="1200">
                        <a:solidFill>
                          <a:srgbClr val="000000"/>
                        </a:solidFill>
                        <a:effectLst/>
                        <a:latin typeface="+mn-lt"/>
                        <a:ea typeface="+mn-ea"/>
                        <a:cs typeface="+mn-cs"/>
                      </a:endParaRPr>
                    </a:p>
                  </a:txBody>
                  <a:tcPr marL="0" marR="0" marT="0" marB="0" anchor="ctr"/>
                </a:tc>
                <a:tc>
                  <a:txBody>
                    <a:bodyPr/>
                    <a:lstStyle/>
                    <a:p>
                      <a:pPr algn="ctr" fontAlgn="ctr"/>
                      <a:r>
                        <a:rPr lang="en-US" sz="800" b="1" u="none" strike="noStrike" kern="1200" dirty="0">
                          <a:solidFill>
                            <a:srgbClr val="000000"/>
                          </a:solidFill>
                          <a:effectLst/>
                        </a:rPr>
                        <a:t>80.2</a:t>
                      </a:r>
                      <a:endParaRPr lang="en-US" sz="800" b="1"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003089632"/>
                  </a:ext>
                </a:extLst>
              </a:tr>
            </a:tbl>
          </a:graphicData>
        </a:graphic>
      </p:graphicFrame>
      <p:sp>
        <p:nvSpPr>
          <p:cNvPr id="17" name="Content Placeholder 14">
            <a:extLst>
              <a:ext uri="{FF2B5EF4-FFF2-40B4-BE49-F238E27FC236}">
                <a16:creationId xmlns:a16="http://schemas.microsoft.com/office/drawing/2014/main" id="{3B021B02-BAD2-46B7-8ABE-C20F7BDF8430}"/>
              </a:ext>
            </a:extLst>
          </p:cNvPr>
          <p:cNvSpPr txBox="1">
            <a:spLocks/>
          </p:cNvSpPr>
          <p:nvPr/>
        </p:nvSpPr>
        <p:spPr>
          <a:xfrm>
            <a:off x="4156489" y="3714685"/>
            <a:ext cx="3712637" cy="2708434"/>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27638E"/>
              </a:buClr>
              <a:buNone/>
              <a:defRPr/>
            </a:pPr>
            <a:r>
              <a:rPr lang="en-US" sz="1000" b="1" dirty="0">
                <a:solidFill>
                  <a:srgbClr val="000000"/>
                </a:solidFill>
                <a:latin typeface="+mj-lt"/>
              </a:rPr>
              <a:t>Used Oil Re-refining</a:t>
            </a:r>
          </a:p>
          <a:p>
            <a:pPr>
              <a:lnSpc>
                <a:spcPct val="100000"/>
              </a:lnSpc>
              <a:spcAft>
                <a:spcPts val="600"/>
              </a:spcAft>
              <a:buClr>
                <a:srgbClr val="27638E"/>
              </a:buClr>
              <a:defRPr/>
            </a:pPr>
            <a:r>
              <a:rPr lang="en-US" dirty="0">
                <a:latin typeface="+mn-lt"/>
              </a:rPr>
              <a:t>The yield of re-refineries in Russia is around 70%. </a:t>
            </a:r>
          </a:p>
          <a:p>
            <a:pPr>
              <a:lnSpc>
                <a:spcPct val="100000"/>
              </a:lnSpc>
              <a:spcAft>
                <a:spcPts val="600"/>
              </a:spcAft>
              <a:buClr>
                <a:srgbClr val="27638E"/>
              </a:buClr>
              <a:defRPr/>
            </a:pPr>
            <a:r>
              <a:rPr lang="en-US" dirty="0">
                <a:latin typeface="+mn-lt"/>
              </a:rPr>
              <a:t>There is only one big re-refinery in Russia: Rosa-1. It is followed by the Perm Oil Factory and many other small re-refiners. </a:t>
            </a:r>
          </a:p>
          <a:p>
            <a:pPr>
              <a:lnSpc>
                <a:spcPct val="100000"/>
              </a:lnSpc>
              <a:spcAft>
                <a:spcPts val="600"/>
              </a:spcAft>
              <a:buClr>
                <a:srgbClr val="27638E"/>
              </a:buClr>
              <a:defRPr/>
            </a:pPr>
            <a:r>
              <a:rPr lang="en-US" dirty="0">
                <a:latin typeface="+mn-lt"/>
              </a:rPr>
              <a:t>The number of small re-refiners has slightly increased over the past three years as prices of Group I </a:t>
            </a:r>
            <a:r>
              <a:rPr lang="en-US" dirty="0" err="1">
                <a:latin typeface="+mn-lt"/>
              </a:rPr>
              <a:t>basestocks</a:t>
            </a:r>
            <a:r>
              <a:rPr lang="en-US" dirty="0">
                <a:latin typeface="+mn-lt"/>
              </a:rPr>
              <a:t> increased making re-refining profitable.</a:t>
            </a:r>
          </a:p>
          <a:p>
            <a:pPr>
              <a:lnSpc>
                <a:spcPct val="100000"/>
              </a:lnSpc>
              <a:spcAft>
                <a:spcPts val="600"/>
              </a:spcAft>
              <a:buClr>
                <a:srgbClr val="27638E"/>
              </a:buClr>
              <a:defRPr/>
            </a:pPr>
            <a:r>
              <a:rPr lang="en-US" dirty="0">
                <a:latin typeface="+mn-lt"/>
              </a:rPr>
              <a:t>Re-refined lubricants represent a negligible share in the Russian lubricants market. End users are not aware of the benefits of lubricants made from re-refined </a:t>
            </a:r>
            <a:r>
              <a:rPr lang="en-US" dirty="0" err="1">
                <a:latin typeface="+mn-lt"/>
              </a:rPr>
              <a:t>basestocks</a:t>
            </a:r>
            <a:r>
              <a:rPr lang="en-US" dirty="0">
                <a:latin typeface="+mn-lt"/>
              </a:rPr>
              <a:t>.</a:t>
            </a:r>
          </a:p>
          <a:p>
            <a:pPr>
              <a:lnSpc>
                <a:spcPct val="100000"/>
              </a:lnSpc>
              <a:spcAft>
                <a:spcPts val="600"/>
              </a:spcAft>
              <a:buClr>
                <a:srgbClr val="27638E"/>
              </a:buClr>
              <a:defRPr/>
            </a:pPr>
            <a:r>
              <a:rPr lang="en-US" dirty="0">
                <a:latin typeface="+mn-lt"/>
              </a:rPr>
              <a:t>The Russian lubricants market is driven by the brand. Russian consumers tend to prefer foreign brands, such as Shell, Mobil, and Castrol. Without the support from lubricant majors, the prospect for the re-refined lubricants are poor in the country.</a:t>
            </a:r>
          </a:p>
        </p:txBody>
      </p:sp>
      <p:sp>
        <p:nvSpPr>
          <p:cNvPr id="18" name="Content Placeholder 5">
            <a:extLst>
              <a:ext uri="{FF2B5EF4-FFF2-40B4-BE49-F238E27FC236}">
                <a16:creationId xmlns:a16="http://schemas.microsoft.com/office/drawing/2014/main" id="{A12B89E5-514A-4A7C-9937-A46C94E839A9}"/>
              </a:ext>
            </a:extLst>
          </p:cNvPr>
          <p:cNvSpPr txBox="1">
            <a:spLocks/>
          </p:cNvSpPr>
          <p:nvPr/>
        </p:nvSpPr>
        <p:spPr>
          <a:xfrm>
            <a:off x="8086966" y="3714685"/>
            <a:ext cx="3712641" cy="2585323"/>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27638E"/>
              </a:buClr>
              <a:buNone/>
              <a:defRPr/>
            </a:pPr>
            <a:r>
              <a:rPr lang="en-US" sz="1000" b="1" dirty="0">
                <a:solidFill>
                  <a:srgbClr val="000000"/>
                </a:solidFill>
                <a:latin typeface="+mj-lt"/>
              </a:rPr>
              <a:t>Opportunities</a:t>
            </a:r>
          </a:p>
          <a:p>
            <a:pPr>
              <a:lnSpc>
                <a:spcPct val="100000"/>
              </a:lnSpc>
              <a:spcAft>
                <a:spcPts val="600"/>
              </a:spcAft>
              <a:buClr>
                <a:srgbClr val="27638E"/>
              </a:buClr>
              <a:defRPr/>
            </a:pPr>
            <a:r>
              <a:rPr lang="en-US" dirty="0">
                <a:latin typeface="+mn-lt"/>
              </a:rPr>
              <a:t>Waste Recycling Association currently is the main driver heading toward making unorganized and uncontrolled market of used oil in Russia more organized and formal.</a:t>
            </a:r>
          </a:p>
          <a:p>
            <a:pPr>
              <a:lnSpc>
                <a:spcPct val="100000"/>
              </a:lnSpc>
              <a:spcAft>
                <a:spcPts val="600"/>
              </a:spcAft>
              <a:buClr>
                <a:srgbClr val="27638E"/>
              </a:buClr>
              <a:defRPr/>
            </a:pPr>
            <a:r>
              <a:rPr lang="en-US" dirty="0">
                <a:latin typeface="+mn-lt"/>
              </a:rPr>
              <a:t>Russian majors keep investing in new production capacities, upgrading existing Group I </a:t>
            </a:r>
            <a:r>
              <a:rPr lang="en-US" dirty="0" err="1">
                <a:latin typeface="+mn-lt"/>
              </a:rPr>
              <a:t>basestock</a:t>
            </a:r>
            <a:r>
              <a:rPr lang="en-US" dirty="0">
                <a:latin typeface="+mn-lt"/>
              </a:rPr>
              <a:t> refineries to produce Group II and III </a:t>
            </a:r>
            <a:r>
              <a:rPr lang="en-US" dirty="0" err="1">
                <a:latin typeface="+mn-lt"/>
              </a:rPr>
              <a:t>basestocks</a:t>
            </a:r>
            <a:r>
              <a:rPr lang="en-US" dirty="0">
                <a:latin typeface="+mn-lt"/>
              </a:rPr>
              <a:t>. This is expected to have a positive impact on used oil re-refining in Russia. </a:t>
            </a:r>
          </a:p>
          <a:p>
            <a:pPr marL="0" indent="0">
              <a:lnSpc>
                <a:spcPct val="100000"/>
              </a:lnSpc>
              <a:spcAft>
                <a:spcPts val="600"/>
              </a:spcAft>
              <a:buClr>
                <a:srgbClr val="27638E"/>
              </a:buClr>
              <a:buNone/>
              <a:defRPr/>
            </a:pPr>
            <a:r>
              <a:rPr lang="en-US" sz="1000" b="1" dirty="0">
                <a:solidFill>
                  <a:srgbClr val="000000"/>
                </a:solidFill>
                <a:latin typeface="+mj-lt"/>
              </a:rPr>
              <a:t>Challenges</a:t>
            </a:r>
          </a:p>
          <a:p>
            <a:pPr>
              <a:lnSpc>
                <a:spcPct val="100000"/>
              </a:lnSpc>
              <a:spcAft>
                <a:spcPts val="600"/>
              </a:spcAft>
              <a:buClr>
                <a:srgbClr val="27638E"/>
              </a:buClr>
              <a:defRPr/>
            </a:pPr>
            <a:r>
              <a:rPr lang="en-US" dirty="0">
                <a:latin typeface="+mn-lt"/>
              </a:rPr>
              <a:t>Currently, overcapacity for Group I </a:t>
            </a:r>
            <a:r>
              <a:rPr lang="en-US" dirty="0" err="1">
                <a:latin typeface="+mn-lt"/>
              </a:rPr>
              <a:t>basestocks</a:t>
            </a:r>
            <a:r>
              <a:rPr lang="en-US" dirty="0">
                <a:latin typeface="+mn-lt"/>
              </a:rPr>
              <a:t> is adversely impacting the growth of re-refined </a:t>
            </a:r>
            <a:r>
              <a:rPr lang="en-US" dirty="0" err="1">
                <a:latin typeface="+mn-lt"/>
              </a:rPr>
              <a:t>basestocks</a:t>
            </a:r>
            <a:r>
              <a:rPr lang="en-US" dirty="0">
                <a:latin typeface="+mn-lt"/>
              </a:rPr>
              <a:t> in Russia.</a:t>
            </a:r>
          </a:p>
          <a:p>
            <a:pPr>
              <a:lnSpc>
                <a:spcPct val="100000"/>
              </a:lnSpc>
              <a:spcAft>
                <a:spcPts val="600"/>
              </a:spcAft>
              <a:buClr>
                <a:srgbClr val="27638E"/>
              </a:buClr>
              <a:defRPr/>
            </a:pPr>
            <a:r>
              <a:rPr lang="en-US" dirty="0">
                <a:latin typeface="+mn-lt"/>
              </a:rPr>
              <a:t>Due to the large distances, in Russia, used oil collectors are usually operating in a  radius of 500 – 1,000 km around the industrial hubs, many garages in the rural area may remain uncovered by the collectors’ services.</a:t>
            </a:r>
          </a:p>
        </p:txBody>
      </p:sp>
      <p:cxnSp>
        <p:nvCxnSpPr>
          <p:cNvPr id="11" name="Straight Connector 10">
            <a:extLst>
              <a:ext uri="{FF2B5EF4-FFF2-40B4-BE49-F238E27FC236}">
                <a16:creationId xmlns:a16="http://schemas.microsoft.com/office/drawing/2014/main" id="{2CADB92A-91E1-4646-968B-6A6254F50384}"/>
              </a:ext>
            </a:extLst>
          </p:cNvPr>
          <p:cNvCxnSpPr>
            <a:cxnSpLocks/>
          </p:cNvCxnSpPr>
          <p:nvPr/>
        </p:nvCxnSpPr>
        <p:spPr>
          <a:xfrm>
            <a:off x="336000" y="3657829"/>
            <a:ext cx="11520000"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AC17B9D-6449-4402-A57C-D8175CC17351}"/>
              </a:ext>
            </a:extLst>
          </p:cNvPr>
          <p:cNvCxnSpPr>
            <a:cxnSpLocks/>
          </p:cNvCxnSpPr>
          <p:nvPr/>
        </p:nvCxnSpPr>
        <p:spPr>
          <a:xfrm>
            <a:off x="7920580" y="110219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E33A7D2-121A-4EC6-AE00-531DC9A39FBC}"/>
              </a:ext>
            </a:extLst>
          </p:cNvPr>
          <p:cNvCxnSpPr>
            <a:cxnSpLocks/>
          </p:cNvCxnSpPr>
          <p:nvPr/>
        </p:nvCxnSpPr>
        <p:spPr>
          <a:xfrm>
            <a:off x="4105034" y="103978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66604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Economic Background</a:t>
            </a:r>
          </a:p>
        </p:txBody>
      </p:sp>
      <p:graphicFrame>
        <p:nvGraphicFramePr>
          <p:cNvPr id="9" name="Table 3">
            <a:extLst>
              <a:ext uri="{FF2B5EF4-FFF2-40B4-BE49-F238E27FC236}">
                <a16:creationId xmlns:a16="http://schemas.microsoft.com/office/drawing/2014/main" id="{B0771042-3A48-4F0C-9F15-02336B00BDB4}"/>
              </a:ext>
            </a:extLst>
          </p:cNvPr>
          <p:cNvGraphicFramePr>
            <a:graphicFrameLocks noGrp="1"/>
          </p:cNvGraphicFramePr>
          <p:nvPr/>
        </p:nvGraphicFramePr>
        <p:xfrm>
          <a:off x="6414251" y="1036422"/>
          <a:ext cx="5049180" cy="3447288"/>
        </p:xfrm>
        <a:graphic>
          <a:graphicData uri="http://schemas.openxmlformats.org/drawingml/2006/table">
            <a:tbl>
              <a:tblPr firstRow="1">
                <a:tableStyleId>{5C22544A-7EE6-4342-B048-85BDC9FD1C3A}</a:tableStyleId>
              </a:tblPr>
              <a:tblGrid>
                <a:gridCol w="3296580">
                  <a:extLst>
                    <a:ext uri="{9D8B030D-6E8A-4147-A177-3AD203B41FA5}">
                      <a16:colId xmlns:a16="http://schemas.microsoft.com/office/drawing/2014/main" val="3179253707"/>
                    </a:ext>
                  </a:extLst>
                </a:gridCol>
                <a:gridCol w="876300">
                  <a:extLst>
                    <a:ext uri="{9D8B030D-6E8A-4147-A177-3AD203B41FA5}">
                      <a16:colId xmlns:a16="http://schemas.microsoft.com/office/drawing/2014/main" val="2331960324"/>
                    </a:ext>
                  </a:extLst>
                </a:gridCol>
                <a:gridCol w="876300">
                  <a:extLst>
                    <a:ext uri="{9D8B030D-6E8A-4147-A177-3AD203B41FA5}">
                      <a16:colId xmlns:a16="http://schemas.microsoft.com/office/drawing/2014/main" val="2517212798"/>
                    </a:ext>
                  </a:extLst>
                </a:gridCol>
              </a:tblGrid>
              <a:tr h="292608">
                <a:tc gridSpan="3">
                  <a:txBody>
                    <a:bodyPr/>
                    <a:lstStyle/>
                    <a:p>
                      <a:r>
                        <a:rPr lang="en-US" sz="900" dirty="0"/>
                        <a:t>SELECTED ECONOMIC CHARACTERISTICS OF RUSSIA, 2020 AND 2021</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dirty="0">
                          <a:solidFill>
                            <a:schemeClr val="tx1"/>
                          </a:solidFill>
                        </a:rPr>
                        <a:t>KEY INDICATOR</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a:txBody>
                    <a:bodyPr/>
                    <a:lstStyle/>
                    <a:p>
                      <a:pPr algn="l">
                        <a:spcBef>
                          <a:spcPts val="200"/>
                        </a:spcBef>
                        <a:spcAft>
                          <a:spcPts val="200"/>
                        </a:spcAft>
                      </a:pPr>
                      <a:r>
                        <a:rPr lang="en-US" sz="900" b="1" dirty="0">
                          <a:solidFill>
                            <a:schemeClr val="tx1"/>
                          </a:solidFill>
                          <a:effectLst/>
                        </a:rPr>
                        <a:t>Population (Million)</a:t>
                      </a:r>
                      <a:endParaRPr lang="en-IN"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r>
                        <a:rPr lang="en-US" sz="900" dirty="0">
                          <a:solidFill>
                            <a:schemeClr val="tx1"/>
                          </a:solidFill>
                        </a:rPr>
                        <a:t>146.3</a:t>
                      </a:r>
                      <a:endParaRPr lang="en-US" sz="900" dirty="0">
                        <a:solidFill>
                          <a:schemeClr val="tx1"/>
                        </a:solidFill>
                        <a:latin typeface="+mn-lt"/>
                      </a:endParaRPr>
                    </a:p>
                  </a:txBody>
                  <a:tcPr marL="45720" marR="45720" anchor="ctr"/>
                </a:tc>
                <a:tc>
                  <a:txBody>
                    <a:bodyPr/>
                    <a:lstStyle/>
                    <a:p>
                      <a:pPr marL="182880" algn="ctr">
                        <a:spcBef>
                          <a:spcPts val="600"/>
                        </a:spcBef>
                      </a:pPr>
                      <a:r>
                        <a:rPr lang="ru-RU" sz="900" dirty="0">
                          <a:solidFill>
                            <a:schemeClr val="tx1"/>
                          </a:solidFill>
                        </a:rPr>
                        <a:t>145</a:t>
                      </a:r>
                      <a:r>
                        <a:rPr lang="en-US" sz="900" dirty="0">
                          <a:solidFill>
                            <a:schemeClr val="tx1"/>
                          </a:solidFill>
                        </a:rPr>
                        <a:t>.</a:t>
                      </a:r>
                      <a:r>
                        <a:rPr lang="ru-RU" sz="900" dirty="0">
                          <a:solidFill>
                            <a:schemeClr val="tx1"/>
                          </a:solidFill>
                        </a:rPr>
                        <a:t>4</a:t>
                      </a:r>
                      <a:endParaRPr lang="ru-RU" sz="900" dirty="0">
                        <a:solidFill>
                          <a:schemeClr val="tx1"/>
                        </a:solidFill>
                        <a:latin typeface="+mn-lt"/>
                      </a:endParaRPr>
                    </a:p>
                  </a:txBody>
                  <a:tcPr marL="45720" marR="45720" anchor="ctr"/>
                </a:tc>
                <a:extLst>
                  <a:ext uri="{0D108BD9-81ED-4DB2-BD59-A6C34878D82A}">
                    <a16:rowId xmlns:a16="http://schemas.microsoft.com/office/drawing/2014/main" val="1557228252"/>
                  </a:ext>
                </a:extLst>
              </a:tr>
              <a:tr h="292608">
                <a:tc>
                  <a:txBody>
                    <a:bodyPr/>
                    <a:lstStyle/>
                    <a:p>
                      <a:pPr algn="l">
                        <a:spcBef>
                          <a:spcPts val="200"/>
                        </a:spcBef>
                        <a:spcAft>
                          <a:spcPts val="200"/>
                        </a:spcAft>
                      </a:pPr>
                      <a:r>
                        <a:rPr lang="en-US" sz="900" dirty="0">
                          <a:solidFill>
                            <a:srgbClr val="000000"/>
                          </a:solidFill>
                          <a:effectLst/>
                        </a:rPr>
                        <a:t>GDP at current prices (USD billion)</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r>
                        <a:rPr lang="en-US" sz="900" dirty="0">
                          <a:solidFill>
                            <a:schemeClr val="tx1"/>
                          </a:solidFill>
                        </a:rPr>
                        <a:t>1,473.6</a:t>
                      </a:r>
                      <a:endParaRPr lang="en-US" sz="900" dirty="0">
                        <a:solidFill>
                          <a:schemeClr val="tx1"/>
                        </a:solidFill>
                        <a:latin typeface="+mn-lt"/>
                      </a:endParaRPr>
                    </a:p>
                  </a:txBody>
                  <a:tcPr marL="45720" marR="45720" anchor="ctr"/>
                </a:tc>
                <a:tc>
                  <a:txBody>
                    <a:bodyPr/>
                    <a:lstStyle/>
                    <a:p>
                      <a:pPr marL="182880" algn="ctr">
                        <a:spcBef>
                          <a:spcPts val="600"/>
                        </a:spcBef>
                      </a:pPr>
                      <a:r>
                        <a:rPr lang="en-US" sz="900" dirty="0">
                          <a:solidFill>
                            <a:schemeClr val="tx1"/>
                          </a:solidFill>
                        </a:rPr>
                        <a:t>1,710.7</a:t>
                      </a:r>
                      <a:endParaRPr lang="en-US" sz="900" dirty="0">
                        <a:solidFill>
                          <a:schemeClr val="tx1"/>
                        </a:solidFill>
                        <a:latin typeface="+mn-lt"/>
                      </a:endParaRPr>
                    </a:p>
                  </a:txBody>
                  <a:tcPr marL="45720" marR="45720" anchor="ctr"/>
                </a:tc>
                <a:extLst>
                  <a:ext uri="{0D108BD9-81ED-4DB2-BD59-A6C34878D82A}">
                    <a16:rowId xmlns:a16="http://schemas.microsoft.com/office/drawing/2014/main" val="1187709248"/>
                  </a:ext>
                </a:extLst>
              </a:tr>
              <a:tr h="292608">
                <a:tc>
                  <a:txBody>
                    <a:bodyPr/>
                    <a:lstStyle/>
                    <a:p>
                      <a:pPr algn="l">
                        <a:spcBef>
                          <a:spcPts val="200"/>
                        </a:spcBef>
                        <a:spcAft>
                          <a:spcPts val="200"/>
                        </a:spcAft>
                      </a:pPr>
                      <a:r>
                        <a:rPr lang="en-US" sz="900" dirty="0">
                          <a:solidFill>
                            <a:srgbClr val="000000"/>
                          </a:solidFill>
                          <a:effectLst/>
                        </a:rPr>
                        <a:t>GDP per capita, current prices (USD)</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r>
                        <a:rPr lang="en-US" sz="900" dirty="0">
                          <a:solidFill>
                            <a:schemeClr val="tx1"/>
                          </a:solidFill>
                        </a:rPr>
                        <a:t>10,126.7</a:t>
                      </a:r>
                      <a:endParaRPr lang="en-US" sz="900" dirty="0">
                        <a:solidFill>
                          <a:schemeClr val="tx1"/>
                        </a:solidFill>
                        <a:latin typeface="+mn-lt"/>
                      </a:endParaRPr>
                    </a:p>
                  </a:txBody>
                  <a:tcPr marL="45720" marR="45720" anchor="ctr"/>
                </a:tc>
                <a:tc>
                  <a:txBody>
                    <a:bodyPr/>
                    <a:lstStyle/>
                    <a:p>
                      <a:pPr marL="182880" algn="ctr">
                        <a:spcBef>
                          <a:spcPts val="600"/>
                        </a:spcBef>
                      </a:pPr>
                      <a:r>
                        <a:rPr lang="en-US" sz="900" dirty="0">
                          <a:solidFill>
                            <a:schemeClr val="tx1"/>
                          </a:solidFill>
                        </a:rPr>
                        <a:t>11,000.0</a:t>
                      </a:r>
                      <a:endParaRPr lang="en-US" sz="900" dirty="0">
                        <a:solidFill>
                          <a:schemeClr val="tx1"/>
                        </a:solidFill>
                        <a:latin typeface="+mn-lt"/>
                      </a:endParaRPr>
                    </a:p>
                  </a:txBody>
                  <a:tcPr marL="45720" marR="45720" anchor="ctr"/>
                </a:tc>
                <a:extLst>
                  <a:ext uri="{0D108BD9-81ED-4DB2-BD59-A6C34878D82A}">
                    <a16:rowId xmlns:a16="http://schemas.microsoft.com/office/drawing/2014/main" val="1529696452"/>
                  </a:ext>
                </a:extLst>
              </a:tr>
              <a:tr h="292608">
                <a:tc>
                  <a:txBody>
                    <a:bodyPr/>
                    <a:lstStyle/>
                    <a:p>
                      <a:pPr algn="l">
                        <a:spcBef>
                          <a:spcPts val="200"/>
                        </a:spcBef>
                        <a:spcAft>
                          <a:spcPts val="200"/>
                        </a:spcAft>
                      </a:pPr>
                      <a:r>
                        <a:rPr lang="en-US" sz="900" dirty="0">
                          <a:solidFill>
                            <a:srgbClr val="000000"/>
                          </a:solidFill>
                          <a:effectLst/>
                        </a:rPr>
                        <a:t>GDP growth rate, constant prices (Annual % change)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r>
                        <a:rPr lang="en-US" sz="900" dirty="0">
                          <a:solidFill>
                            <a:schemeClr val="tx1"/>
                          </a:solidFill>
                        </a:rPr>
                        <a:t>-2.7</a:t>
                      </a:r>
                      <a:endParaRPr lang="en-US" sz="900" dirty="0">
                        <a:solidFill>
                          <a:schemeClr val="tx1"/>
                        </a:solidFill>
                        <a:latin typeface="+mn-lt"/>
                      </a:endParaRPr>
                    </a:p>
                  </a:txBody>
                  <a:tcPr marL="45720" marR="45720" anchor="ctr"/>
                </a:tc>
                <a:tc>
                  <a:txBody>
                    <a:bodyPr/>
                    <a:lstStyle/>
                    <a:p>
                      <a:pPr marL="182880" algn="ctr">
                        <a:spcBef>
                          <a:spcPts val="600"/>
                        </a:spcBef>
                      </a:pPr>
                      <a:r>
                        <a:rPr lang="en-US" sz="900" dirty="0">
                          <a:solidFill>
                            <a:schemeClr val="tx1"/>
                          </a:solidFill>
                        </a:rPr>
                        <a:t>3.4</a:t>
                      </a:r>
                      <a:endParaRPr lang="en-US" sz="900" dirty="0">
                        <a:solidFill>
                          <a:schemeClr val="tx1"/>
                        </a:solidFill>
                        <a:latin typeface="+mn-lt"/>
                      </a:endParaRPr>
                    </a:p>
                  </a:txBody>
                  <a:tcPr marL="45720" marR="45720" anchor="ctr"/>
                </a:tc>
                <a:extLst>
                  <a:ext uri="{0D108BD9-81ED-4DB2-BD59-A6C34878D82A}">
                    <a16:rowId xmlns:a16="http://schemas.microsoft.com/office/drawing/2014/main" val="1996132547"/>
                  </a:ext>
                </a:extLst>
              </a:tr>
              <a:tr h="292608">
                <a:tc>
                  <a:txBody>
                    <a:bodyPr/>
                    <a:lstStyle/>
                    <a:p>
                      <a:pPr algn="l">
                        <a:spcBef>
                          <a:spcPts val="200"/>
                        </a:spcBef>
                        <a:spcAft>
                          <a:spcPts val="200"/>
                        </a:spcAft>
                      </a:pPr>
                      <a:r>
                        <a:rPr lang="en-US" sz="900" dirty="0">
                          <a:solidFill>
                            <a:srgbClr val="000000"/>
                          </a:solidFill>
                          <a:effectLst/>
                        </a:rPr>
                        <a:t>Inflation, average consumer prices (Annual % change)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r>
                        <a:rPr lang="en-US" sz="900" dirty="0">
                          <a:solidFill>
                            <a:schemeClr val="tx1"/>
                          </a:solidFill>
                        </a:rPr>
                        <a:t>4.9</a:t>
                      </a:r>
                      <a:endParaRPr lang="en-US" sz="900" dirty="0">
                        <a:solidFill>
                          <a:schemeClr val="tx1"/>
                        </a:solidFill>
                        <a:latin typeface="+mn-lt"/>
                      </a:endParaRPr>
                    </a:p>
                  </a:txBody>
                  <a:tcPr marL="45720" marR="45720" anchor="ctr"/>
                </a:tc>
                <a:tc>
                  <a:txBody>
                    <a:bodyPr/>
                    <a:lstStyle/>
                    <a:p>
                      <a:pPr marL="182880" algn="ctr">
                        <a:spcBef>
                          <a:spcPts val="600"/>
                        </a:spcBef>
                      </a:pPr>
                      <a:r>
                        <a:rPr lang="en-US" sz="900" dirty="0">
                          <a:solidFill>
                            <a:schemeClr val="tx1"/>
                          </a:solidFill>
                        </a:rPr>
                        <a:t>4.5</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182880">
                <a:tc>
                  <a:txBody>
                    <a:bodyPr/>
                    <a:lstStyle/>
                    <a:p>
                      <a:pPr algn="l">
                        <a:spcBef>
                          <a:spcPts val="200"/>
                        </a:spcBef>
                        <a:spcAft>
                          <a:spcPts val="200"/>
                        </a:spcAft>
                      </a:pPr>
                      <a:r>
                        <a:rPr lang="en-US" sz="900" dirty="0">
                          <a:solidFill>
                            <a:srgbClr val="000000"/>
                          </a:solidFill>
                          <a:effectLst/>
                        </a:rPr>
                        <a:t>Current account balance (% of GDP)</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r>
                        <a:rPr lang="en-US" sz="900" dirty="0">
                          <a:solidFill>
                            <a:schemeClr val="tx1"/>
                          </a:solidFill>
                        </a:rPr>
                        <a:t>2.3</a:t>
                      </a:r>
                      <a:endParaRPr lang="en-US" sz="900" dirty="0">
                        <a:solidFill>
                          <a:schemeClr val="tx1"/>
                        </a:solidFill>
                        <a:latin typeface="+mn-lt"/>
                      </a:endParaRPr>
                    </a:p>
                  </a:txBody>
                  <a:tcPr marL="45720" marR="45720" anchor="ctr"/>
                </a:tc>
                <a:tc>
                  <a:txBody>
                    <a:bodyPr/>
                    <a:lstStyle/>
                    <a:p>
                      <a:pPr marL="182880" algn="ctr">
                        <a:spcBef>
                          <a:spcPts val="600"/>
                        </a:spcBef>
                      </a:pPr>
                      <a:r>
                        <a:rPr lang="en-US" sz="900" dirty="0">
                          <a:solidFill>
                            <a:schemeClr val="tx1"/>
                          </a:solidFill>
                        </a:rPr>
                        <a:t>3.8</a:t>
                      </a:r>
                      <a:endParaRPr lang="en-US" sz="900" dirty="0">
                        <a:solidFill>
                          <a:schemeClr val="tx1"/>
                        </a:solidFill>
                        <a:latin typeface="+mn-lt"/>
                      </a:endParaRPr>
                    </a:p>
                  </a:txBody>
                  <a:tcPr marL="45720" marR="45720" anchor="ctr"/>
                </a:tc>
                <a:extLst>
                  <a:ext uri="{0D108BD9-81ED-4DB2-BD59-A6C34878D82A}">
                    <a16:rowId xmlns:a16="http://schemas.microsoft.com/office/drawing/2014/main" val="2965892685"/>
                  </a:ext>
                </a:extLst>
              </a:tr>
              <a:tr h="292608">
                <a:tc>
                  <a:txBody>
                    <a:bodyPr/>
                    <a:lstStyle/>
                    <a:p>
                      <a:pPr algn="l">
                        <a:spcBef>
                          <a:spcPts val="200"/>
                        </a:spcBef>
                        <a:spcAft>
                          <a:spcPts val="200"/>
                        </a:spcAft>
                      </a:pPr>
                      <a:r>
                        <a:rPr lang="en-IN" sz="900" b="1" dirty="0">
                          <a:effectLst/>
                        </a:rPr>
                        <a:t>Share in Real GDP</a:t>
                      </a:r>
                      <a:endParaRPr lang="en-IN" sz="900" b="1"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endParaRPr lang="en-US" sz="900" dirty="0">
                        <a:solidFill>
                          <a:schemeClr val="tx1"/>
                        </a:solidFill>
                        <a:latin typeface="+mn-lt"/>
                      </a:endParaRPr>
                    </a:p>
                  </a:txBody>
                  <a:tcPr marL="45720" marR="45720" anchor="ctr"/>
                </a:tc>
                <a:tc>
                  <a:txBody>
                    <a:bodyPr/>
                    <a:lstStyle/>
                    <a:p>
                      <a:pPr marL="182880" algn="ctr">
                        <a:spcBef>
                          <a:spcPts val="600"/>
                        </a:spcBef>
                      </a:pPr>
                      <a:endParaRPr lang="en-US" sz="900" dirty="0">
                        <a:solidFill>
                          <a:schemeClr val="tx1"/>
                        </a:solidFill>
                        <a:latin typeface="+mn-lt"/>
                      </a:endParaRPr>
                    </a:p>
                  </a:txBody>
                  <a:tcPr marL="45720" marR="45720" anchor="ctr"/>
                </a:tc>
                <a:extLst>
                  <a:ext uri="{0D108BD9-81ED-4DB2-BD59-A6C34878D82A}">
                    <a16:rowId xmlns:a16="http://schemas.microsoft.com/office/drawing/2014/main" val="3753679206"/>
                  </a:ext>
                </a:extLst>
              </a:tr>
              <a:tr h="292608">
                <a:tc>
                  <a:txBody>
                    <a:bodyPr/>
                    <a:lstStyle/>
                    <a:p>
                      <a:pPr algn="l">
                        <a:spcBef>
                          <a:spcPts val="200"/>
                        </a:spcBef>
                        <a:spcAft>
                          <a:spcPts val="200"/>
                        </a:spcAft>
                      </a:pPr>
                      <a:r>
                        <a:rPr lang="en-IN" sz="900" b="1" dirty="0">
                          <a:solidFill>
                            <a:schemeClr val="tx1"/>
                          </a:solidFill>
                          <a:effectLst/>
                        </a:rPr>
                        <a:t> </a:t>
                      </a:r>
                      <a:r>
                        <a:rPr lang="en-US" sz="900" b="1" dirty="0">
                          <a:solidFill>
                            <a:schemeClr val="tx1"/>
                          </a:solidFill>
                          <a:effectLst/>
                        </a:rPr>
                        <a:t> </a:t>
                      </a:r>
                      <a:r>
                        <a:rPr lang="en-US" sz="900" b="0" dirty="0">
                          <a:solidFill>
                            <a:schemeClr val="tx1"/>
                          </a:solidFill>
                          <a:effectLst/>
                        </a:rPr>
                        <a:t>Services (%)</a:t>
                      </a:r>
                      <a:endParaRPr lang="en-IN" sz="9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r>
                        <a:rPr lang="en-US" sz="900" dirty="0">
                          <a:solidFill>
                            <a:schemeClr val="tx1"/>
                          </a:solidFill>
                        </a:rPr>
                        <a:t>63.1</a:t>
                      </a:r>
                      <a:endParaRPr lang="en-US" sz="900" dirty="0">
                        <a:solidFill>
                          <a:schemeClr val="tx1"/>
                        </a:solidFill>
                        <a:latin typeface="+mn-lt"/>
                      </a:endParaRPr>
                    </a:p>
                  </a:txBody>
                  <a:tcPr marL="45720" marR="45720" anchor="ctr"/>
                </a:tc>
                <a:tc>
                  <a:txBody>
                    <a:bodyPr/>
                    <a:lstStyle/>
                    <a:p>
                      <a:pPr marL="182880" algn="ctr">
                        <a:spcBef>
                          <a:spcPts val="600"/>
                        </a:spcBef>
                      </a:pPr>
                      <a:r>
                        <a:rPr lang="en-US" sz="900" dirty="0">
                          <a:solidFill>
                            <a:schemeClr val="tx1"/>
                          </a:solidFill>
                        </a:rPr>
                        <a:t>62.3</a:t>
                      </a:r>
                      <a:endParaRPr lang="en-US" sz="900" dirty="0">
                        <a:solidFill>
                          <a:schemeClr val="tx1"/>
                        </a:solidFill>
                        <a:latin typeface="+mn-lt"/>
                      </a:endParaRPr>
                    </a:p>
                  </a:txBody>
                  <a:tcPr marL="45720" marR="45720" anchor="ctr"/>
                </a:tc>
                <a:extLst>
                  <a:ext uri="{0D108BD9-81ED-4DB2-BD59-A6C34878D82A}">
                    <a16:rowId xmlns:a16="http://schemas.microsoft.com/office/drawing/2014/main" val="3134077448"/>
                  </a:ext>
                </a:extLst>
              </a:tr>
              <a:tr h="292608">
                <a:tc>
                  <a:txBody>
                    <a:bodyPr/>
                    <a:lstStyle/>
                    <a:p>
                      <a:pPr algn="l">
                        <a:spcBef>
                          <a:spcPts val="200"/>
                        </a:spcBef>
                        <a:spcAft>
                          <a:spcPts val="200"/>
                        </a:spcAft>
                      </a:pPr>
                      <a:r>
                        <a:rPr lang="en-US" sz="900" dirty="0">
                          <a:solidFill>
                            <a:srgbClr val="000000"/>
                          </a:solidFill>
                          <a:effectLst/>
                        </a:rPr>
                        <a:t>  Industry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r>
                        <a:rPr lang="en-US" sz="900" dirty="0">
                          <a:solidFill>
                            <a:schemeClr val="tx1"/>
                          </a:solidFill>
                        </a:rPr>
                        <a:t>33.1</a:t>
                      </a:r>
                      <a:endParaRPr lang="en-US" sz="900" dirty="0">
                        <a:solidFill>
                          <a:schemeClr val="tx1"/>
                        </a:solidFill>
                        <a:latin typeface="+mn-lt"/>
                      </a:endParaRPr>
                    </a:p>
                  </a:txBody>
                  <a:tcPr marL="45720" marR="45720" anchor="ctr"/>
                </a:tc>
                <a:tc>
                  <a:txBody>
                    <a:bodyPr/>
                    <a:lstStyle/>
                    <a:p>
                      <a:pPr marL="182880" algn="ctr">
                        <a:spcBef>
                          <a:spcPts val="600"/>
                        </a:spcBef>
                      </a:pPr>
                      <a:r>
                        <a:rPr lang="en-US" sz="900" dirty="0">
                          <a:solidFill>
                            <a:schemeClr val="tx1"/>
                          </a:solidFill>
                        </a:rPr>
                        <a:t>32.4</a:t>
                      </a:r>
                      <a:endParaRPr lang="en-US" sz="900" dirty="0">
                        <a:solidFill>
                          <a:schemeClr val="tx1"/>
                        </a:solidFill>
                        <a:latin typeface="+mn-lt"/>
                      </a:endParaRPr>
                    </a:p>
                  </a:txBody>
                  <a:tcPr marL="45720" marR="45720" anchor="ctr"/>
                </a:tc>
                <a:extLst>
                  <a:ext uri="{0D108BD9-81ED-4DB2-BD59-A6C34878D82A}">
                    <a16:rowId xmlns:a16="http://schemas.microsoft.com/office/drawing/2014/main" val="1032216647"/>
                  </a:ext>
                </a:extLst>
              </a:tr>
              <a:tr h="292608">
                <a:tc>
                  <a:txBody>
                    <a:bodyPr/>
                    <a:lstStyle/>
                    <a:p>
                      <a:pPr algn="l">
                        <a:spcBef>
                          <a:spcPts val="200"/>
                        </a:spcBef>
                        <a:spcAft>
                          <a:spcPts val="200"/>
                        </a:spcAft>
                      </a:pPr>
                      <a:r>
                        <a:rPr lang="en-US" sz="900" dirty="0">
                          <a:solidFill>
                            <a:srgbClr val="000000"/>
                          </a:solidFill>
                          <a:effectLst/>
                        </a:rPr>
                        <a:t>  Agriculture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182880" algn="ctr">
                        <a:spcBef>
                          <a:spcPts val="600"/>
                        </a:spcBef>
                      </a:pPr>
                      <a:r>
                        <a:rPr lang="en-US" sz="900" dirty="0">
                          <a:solidFill>
                            <a:schemeClr val="tx1"/>
                          </a:solidFill>
                        </a:rPr>
                        <a:t>3.8</a:t>
                      </a:r>
                      <a:endParaRPr lang="en-US" sz="900" dirty="0">
                        <a:solidFill>
                          <a:schemeClr val="tx1"/>
                        </a:solidFill>
                        <a:latin typeface="+mn-lt"/>
                      </a:endParaRPr>
                    </a:p>
                  </a:txBody>
                  <a:tcPr marL="45720" marR="45720" anchor="ctr"/>
                </a:tc>
                <a:tc>
                  <a:txBody>
                    <a:bodyPr/>
                    <a:lstStyle/>
                    <a:p>
                      <a:pPr marL="182880" algn="ctr">
                        <a:spcBef>
                          <a:spcPts val="600"/>
                        </a:spcBef>
                      </a:pPr>
                      <a:r>
                        <a:rPr lang="en-US" sz="900" dirty="0">
                          <a:solidFill>
                            <a:schemeClr val="tx1"/>
                          </a:solidFill>
                        </a:rPr>
                        <a:t>4.7</a:t>
                      </a:r>
                      <a:endParaRPr lang="en-US" sz="900" dirty="0">
                        <a:solidFill>
                          <a:schemeClr val="tx1"/>
                        </a:solidFill>
                        <a:latin typeface="+mn-lt"/>
                      </a:endParaRPr>
                    </a:p>
                  </a:txBody>
                  <a:tcPr marL="45720" marR="45720" anchor="ctr"/>
                </a:tc>
                <a:extLst>
                  <a:ext uri="{0D108BD9-81ED-4DB2-BD59-A6C34878D82A}">
                    <a16:rowId xmlns:a16="http://schemas.microsoft.com/office/drawing/2014/main" val="1157954907"/>
                  </a:ext>
                </a:extLst>
              </a:tr>
            </a:tbl>
          </a:graphicData>
        </a:graphic>
      </p:graphicFrame>
      <p:grpSp>
        <p:nvGrpSpPr>
          <p:cNvPr id="3" name="Group 2">
            <a:extLst>
              <a:ext uri="{FF2B5EF4-FFF2-40B4-BE49-F238E27FC236}">
                <a16:creationId xmlns:a16="http://schemas.microsoft.com/office/drawing/2014/main" id="{BDF4C256-7C05-40F8-A3EF-46FE5578C1B2}"/>
              </a:ext>
            </a:extLst>
          </p:cNvPr>
          <p:cNvGrpSpPr/>
          <p:nvPr/>
        </p:nvGrpSpPr>
        <p:grpSpPr>
          <a:xfrm>
            <a:off x="437709" y="943682"/>
            <a:ext cx="11104487" cy="5289913"/>
            <a:chOff x="437709" y="943682"/>
            <a:chExt cx="11104487" cy="5289913"/>
          </a:xfrm>
        </p:grpSpPr>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437709" y="943682"/>
              <a:ext cx="5897778" cy="392415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Russia is the largest country in the world, and has large reserves for crude oil, natural gas, coal, etc. This places Russia in a crucial place among industrialized countries. During the current administration of the country, Russian economy has been witnessing growing dependency on hydrocarbons. The share of oil and gas production in the Russian economy increased from 34% to 39% over the past decade. There are large deposits of crude oil, natural gas, coal, and uranium in Russia. Although mineral deposits are abundant, many are in remote areas, with extreme climatic conditions due to which it is expensive to extract them. </a:t>
              </a:r>
            </a:p>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Russia may hold as much as one-half of the world’s potential coal reserves and may hold larger reserves of crude oil than any other country in the world. Following the United States, Russia remains the second largest producer of natural gas and the third largest producer of crude oil globally. </a:t>
              </a:r>
            </a:p>
            <a:p>
              <a:pPr lvl="0">
                <a:lnSpc>
                  <a:spcPct val="100000"/>
                </a:lnSpc>
                <a:spcBef>
                  <a:spcPts val="0"/>
                </a:spcBef>
                <a:spcAft>
                  <a:spcPts val="600"/>
                </a:spcAft>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2020, Russia experienced its largest population decline since 2005, largely due to the COVID-19 pandemic. According to Federal State Statistics Service (Rosstat), the excess mortality rate in the country increased by about 18%, compared to 2019. Additionally, an increase in the level of immigration from Russia over the past two years has been witnessed due to worsening of internal political situation. It is estimated that during 2018-2021, the population in Russia has decreased by about 1.4 million</a:t>
              </a:r>
              <a:r>
                <a:rPr lang="en-US" sz="900" dirty="0">
                  <a:solidFill>
                    <a:srgbClr val="000000"/>
                  </a:solidFill>
                </a:rPr>
                <a:t>.</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coronavirus pandemic has reduced business activity, leading to a decline in demand and prices for hydrocarbons. In addition, the OPEC+ agreement influenced a significant decrease in crude oil extraction in 2020. Participating countries agreed in April 2020 to cut oil production gradually by 9.7 million barrels per day (mbpd) in May-June 2020, then by 7.7 mbpd in the second half of 2020. Following production decline by 5.8 mbpd is agreed to be provided until the end of April 2022. As a result, in 2020, the crude oil production in the country declined to its lowest level over the past 10 years. Production volume (including gas condensate) decreased by 8.6% to 512.68 million tonnes in 2020.</a:t>
              </a:r>
            </a:p>
          </p:txBody>
        </p:sp>
        <p:sp>
          <p:nvSpPr>
            <p:cNvPr id="5" name="Content Placeholder 2">
              <a:extLst>
                <a:ext uri="{FF2B5EF4-FFF2-40B4-BE49-F238E27FC236}">
                  <a16:creationId xmlns:a16="http://schemas.microsoft.com/office/drawing/2014/main" id="{1A308CA4-F520-4C4F-B0F6-17E572AA592C}"/>
                </a:ext>
              </a:extLst>
            </p:cNvPr>
            <p:cNvSpPr txBox="1">
              <a:spLocks/>
            </p:cNvSpPr>
            <p:nvPr/>
          </p:nvSpPr>
          <p:spPr>
            <a:xfrm>
              <a:off x="437709" y="4740879"/>
              <a:ext cx="11104487" cy="149271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Gazprom, a Russian natural gas supplier, plans to increase exports to Europe by means of the Nord Stream 2 pipeline, which has a projected annual capacity of 55 million cubic meters. The Nord Stream 2 pipeline was initially slated for completion in early 2020, with a view to being operational in mid-2020. However, the launch of the pipeline has been postponed due to the prolonged construction process due to the U.S. sanctions.</a:t>
              </a:r>
            </a:p>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response to the poisoning and imprisonment of Aleksey Navalny, a Russian opposition leader and Kremlin critic, sanctions against Nord Stream 2, which included companies providing insurance and certification services required to complete the construction, were expanded in the beginning of 2021. As a result, at least 18 European companies left the project. However, regardless of other European Union states, Germany still supports the construction of the Nord Stream 2 gas pipeline. </a:t>
              </a:r>
            </a:p>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latin typeface="Lucida Sans"/>
                </a:rPr>
                <a:t>In 2020, the Ministry of Energy of Russia continued work on the implementation of the import substitution policy in the fuel and energy sector. The share of domestically produced catalysts for oil refining in Russia rose to 66% in 2020, compared to 32% in 2014. Since 2014, the import substitution policy has significantly reduced the demand for imported lubricants: from 21% in 2014 to 14% in 2020.</a:t>
              </a:r>
            </a:p>
          </p:txBody>
        </p:sp>
      </p:grpSp>
    </p:spTree>
    <p:custDataLst>
      <p:tags r:id="rId1"/>
    </p:custDataLst>
    <p:extLst>
      <p:ext uri="{BB962C8B-B14F-4D97-AF65-F5344CB8AC3E}">
        <p14:creationId xmlns:p14="http://schemas.microsoft.com/office/powerpoint/2010/main" val="7989628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Population</a:t>
            </a:r>
          </a:p>
        </p:txBody>
      </p:sp>
      <p:graphicFrame>
        <p:nvGraphicFramePr>
          <p:cNvPr id="6" name="Chart 5">
            <a:extLst>
              <a:ext uri="{FF2B5EF4-FFF2-40B4-BE49-F238E27FC236}">
                <a16:creationId xmlns:a16="http://schemas.microsoft.com/office/drawing/2014/main" id="{C64EE1BB-2E4C-4A97-B0EE-5812C36CB161}"/>
              </a:ext>
            </a:extLst>
          </p:cNvPr>
          <p:cNvGraphicFramePr/>
          <p:nvPr/>
        </p:nvGraphicFramePr>
        <p:xfrm>
          <a:off x="569394" y="1069447"/>
          <a:ext cx="5179399" cy="30263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DE20676C-B0DF-4BE1-AA78-5955E94318CB}"/>
              </a:ext>
            </a:extLst>
          </p:cNvPr>
          <p:cNvSpPr txBox="1"/>
          <p:nvPr/>
        </p:nvSpPr>
        <p:spPr>
          <a:xfrm>
            <a:off x="123825" y="1118501"/>
            <a:ext cx="1276350" cy="246221"/>
          </a:xfrm>
          <a:prstGeom prst="rect">
            <a:avLst/>
          </a:prstGeom>
          <a:noFill/>
        </p:spPr>
        <p:txBody>
          <a:bodyPr wrap="square" rtlCol="0">
            <a:spAutoFit/>
          </a:bodyPr>
          <a:lstStyle/>
          <a:p>
            <a:pPr algn="l"/>
            <a:r>
              <a:rPr lang="en-US" sz="1000" dirty="0">
                <a:latin typeface="+mj-lt"/>
              </a:rPr>
              <a:t>Thousand units</a:t>
            </a:r>
            <a:endParaRPr lang="en-IN" sz="1000" dirty="0">
              <a:latin typeface="+mj-lt"/>
            </a:endParaRPr>
          </a:p>
        </p:txBody>
      </p:sp>
      <p:graphicFrame>
        <p:nvGraphicFramePr>
          <p:cNvPr id="8" name="Chart 7">
            <a:extLst>
              <a:ext uri="{FF2B5EF4-FFF2-40B4-BE49-F238E27FC236}">
                <a16:creationId xmlns:a16="http://schemas.microsoft.com/office/drawing/2014/main" id="{0F9841DB-3814-411A-B5F1-A550F37C5BD1}"/>
              </a:ext>
            </a:extLst>
          </p:cNvPr>
          <p:cNvGraphicFramePr/>
          <p:nvPr/>
        </p:nvGraphicFramePr>
        <p:xfrm>
          <a:off x="6016487" y="1069447"/>
          <a:ext cx="5526605" cy="3026304"/>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B13F3460-E072-4F65-89D3-C6753E24C842}"/>
              </a:ext>
            </a:extLst>
          </p:cNvPr>
          <p:cNvSpPr txBox="1"/>
          <p:nvPr/>
        </p:nvSpPr>
        <p:spPr>
          <a:xfrm>
            <a:off x="5650430" y="1118501"/>
            <a:ext cx="1276350" cy="246221"/>
          </a:xfrm>
          <a:prstGeom prst="rect">
            <a:avLst/>
          </a:prstGeom>
          <a:noFill/>
        </p:spPr>
        <p:txBody>
          <a:bodyPr wrap="square" rtlCol="0">
            <a:spAutoFit/>
          </a:bodyPr>
          <a:lstStyle/>
          <a:p>
            <a:pPr algn="l"/>
            <a:r>
              <a:rPr lang="en-US" sz="1000" dirty="0">
                <a:latin typeface="+mj-lt"/>
              </a:rPr>
              <a:t>Thousand units</a:t>
            </a:r>
            <a:endParaRPr lang="en-IN" sz="1000" dirty="0">
              <a:latin typeface="+mj-lt"/>
            </a:endParaRPr>
          </a:p>
        </p:txBody>
      </p:sp>
      <p:sp>
        <p:nvSpPr>
          <p:cNvPr id="10" name="Content Placeholder 2">
            <a:extLst>
              <a:ext uri="{FF2B5EF4-FFF2-40B4-BE49-F238E27FC236}">
                <a16:creationId xmlns:a16="http://schemas.microsoft.com/office/drawing/2014/main" id="{DE27581E-E77B-4223-A96F-9DDAD19AD523}"/>
              </a:ext>
            </a:extLst>
          </p:cNvPr>
          <p:cNvSpPr txBox="1">
            <a:spLocks/>
          </p:cNvSpPr>
          <p:nvPr/>
        </p:nvSpPr>
        <p:spPr>
          <a:xfrm>
            <a:off x="369370" y="4220312"/>
            <a:ext cx="5328685" cy="214353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ea typeface="+mn-ea"/>
                <a:cs typeface="+mn-cs"/>
              </a:rPr>
              <a:t>The passenger vehicle segment is the leader in the total vehicle fleet in Russia. In 2020, it reached approximately 50 million units, which was 84% of the overall vehicle parc. The passenger vehicle parc in Russia is rather </a:t>
            </a:r>
            <a:r>
              <a:rPr lang="en-US" sz="900" dirty="0">
                <a:solidFill>
                  <a:srgbClr val="000000"/>
                </a:solidFill>
              </a:rPr>
              <a:t>old, with the average age of about 14 years, </a:t>
            </a:r>
            <a:r>
              <a:rPr kumimoji="0" lang="en-US" sz="900" b="0" i="0" u="none" strike="noStrike" kern="1200" cap="none" spc="0" normalizeH="0" baseline="0" noProof="0" dirty="0">
                <a:ln>
                  <a:noFill/>
                </a:ln>
                <a:solidFill>
                  <a:srgbClr val="000000"/>
                </a:solidFill>
                <a:effectLst/>
                <a:uLnTx/>
                <a:uFillTx/>
                <a:ea typeface="+mn-ea"/>
                <a:cs typeface="+mn-cs"/>
              </a:rPr>
              <a:t>and about 60% of it is more than 10 years old. Over 40% </a:t>
            </a:r>
            <a:r>
              <a:rPr lang="en-US" sz="900" dirty="0">
                <a:solidFill>
                  <a:srgbClr val="000000"/>
                </a:solidFill>
              </a:rPr>
              <a:t>of the passenger car parc in the country is </a:t>
            </a:r>
            <a:r>
              <a:rPr kumimoji="0" lang="en-US" sz="900" b="0" i="0" u="none" strike="noStrike" kern="1200" cap="none" spc="0" normalizeH="0" baseline="0" noProof="0" dirty="0">
                <a:ln>
                  <a:noFill/>
                </a:ln>
                <a:solidFill>
                  <a:srgbClr val="000000"/>
                </a:solidFill>
                <a:effectLst/>
                <a:uLnTx/>
                <a:uFillTx/>
                <a:ea typeface="+mn-ea"/>
                <a:cs typeface="+mn-cs"/>
              </a:rPr>
              <a:t>under 10 years old.</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Global trends such as vehicle electrification and natural gas-fueled vehicles are influencing the development of the passenger vehicle market, worldwide. However, over the past five years, Russia’s automotive market did not witness a significant sales and production of these new technology vehicles. This situation is also unlikely to markedly change over the next five to 10 years. </a:t>
            </a:r>
          </a:p>
        </p:txBody>
      </p:sp>
      <p:sp>
        <p:nvSpPr>
          <p:cNvPr id="11" name="Content Placeholder 2">
            <a:extLst>
              <a:ext uri="{FF2B5EF4-FFF2-40B4-BE49-F238E27FC236}">
                <a16:creationId xmlns:a16="http://schemas.microsoft.com/office/drawing/2014/main" id="{A836344E-7AB8-4F1A-88AE-DDFB8F495E38}"/>
              </a:ext>
            </a:extLst>
          </p:cNvPr>
          <p:cNvSpPr txBox="1">
            <a:spLocks/>
          </p:cNvSpPr>
          <p:nvPr/>
        </p:nvSpPr>
        <p:spPr>
          <a:xfrm>
            <a:off x="6096000" y="4220312"/>
            <a:ext cx="5446195" cy="235128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Due to COVID-19, overall Russian automotive production contracted by 16% in 2020, and domestic sales by 9%; however, the overall vehicle parc is steadily growing. It is expected that it will exceed an estimated parc of 59 million units by 2025.</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The Government of the Russian Federation is currently developing measures to improve the state of the automotive industry, which should have an impact on road transport and its infrastructure. Both the volume of goods transported, and the turnover of goods are expected to increase significantly. The logistical costs and services are gradually increasing due to the growing shortage of transport. Many cargo companies have been continuously investing in fleet modernization. KAMAZ, the Russian truck market leader, benefits from the sharply increased demand for premium trucks in construction, oil and gas production, housing, and utilities.</a:t>
            </a:r>
          </a:p>
        </p:txBody>
      </p:sp>
      <p:sp>
        <p:nvSpPr>
          <p:cNvPr id="12" name="TextBox 11">
            <a:extLst>
              <a:ext uri="{FF2B5EF4-FFF2-40B4-BE49-F238E27FC236}">
                <a16:creationId xmlns:a16="http://schemas.microsoft.com/office/drawing/2014/main" id="{916EA701-8674-4F3D-913D-AF4E1B65349F}"/>
              </a:ext>
            </a:extLst>
          </p:cNvPr>
          <p:cNvSpPr txBox="1"/>
          <p:nvPr/>
        </p:nvSpPr>
        <p:spPr>
          <a:xfrm>
            <a:off x="574246" y="3863289"/>
            <a:ext cx="1508995" cy="230832"/>
          </a:xfrm>
          <a:prstGeom prst="rect">
            <a:avLst/>
          </a:prstGeom>
          <a:noFill/>
        </p:spPr>
        <p:txBody>
          <a:bodyPr wrap="square" rtlCol="0">
            <a:spAutoFit/>
          </a:bodyPr>
          <a:lstStyle>
            <a:defPPr>
              <a:defRPr lang="en-US"/>
            </a:defPPr>
            <a:lvl1pPr>
              <a:defRPr sz="800">
                <a:latin typeface="+mj-lt"/>
              </a:defRPr>
            </a:lvl1pPr>
          </a:lstStyle>
          <a:p>
            <a:r>
              <a:rPr lang="en-US" sz="900" dirty="0"/>
              <a:t>a – Estimated values </a:t>
            </a:r>
            <a:endParaRPr lang="en-IN" sz="900" dirty="0"/>
          </a:p>
        </p:txBody>
      </p:sp>
      <p:sp>
        <p:nvSpPr>
          <p:cNvPr id="13" name="TextBox 12">
            <a:extLst>
              <a:ext uri="{FF2B5EF4-FFF2-40B4-BE49-F238E27FC236}">
                <a16:creationId xmlns:a16="http://schemas.microsoft.com/office/drawing/2014/main" id="{EDA82A57-4431-4BD5-BCBB-514CAA6B023B}"/>
              </a:ext>
            </a:extLst>
          </p:cNvPr>
          <p:cNvSpPr txBox="1"/>
          <p:nvPr/>
        </p:nvSpPr>
        <p:spPr>
          <a:xfrm>
            <a:off x="6055795" y="3863289"/>
            <a:ext cx="1508995" cy="230832"/>
          </a:xfrm>
          <a:prstGeom prst="rect">
            <a:avLst/>
          </a:prstGeom>
          <a:noFill/>
        </p:spPr>
        <p:txBody>
          <a:bodyPr wrap="square" rtlCol="0">
            <a:spAutoFit/>
          </a:bodyPr>
          <a:lstStyle/>
          <a:p>
            <a:pPr algn="l"/>
            <a:r>
              <a:rPr lang="en-US" sz="900" dirty="0">
                <a:latin typeface="+mj-lt"/>
              </a:rPr>
              <a:t>a – Estimated values </a:t>
            </a:r>
            <a:endParaRPr lang="en-IN" sz="900" dirty="0">
              <a:latin typeface="+mj-lt"/>
            </a:endParaRPr>
          </a:p>
        </p:txBody>
      </p:sp>
      <p:pic>
        <p:nvPicPr>
          <p:cNvPr id="4" name="Picture 3">
            <a:extLst>
              <a:ext uri="{FF2B5EF4-FFF2-40B4-BE49-F238E27FC236}">
                <a16:creationId xmlns:a16="http://schemas.microsoft.com/office/drawing/2014/main" id="{7A29A70D-4332-444F-B7EE-9DBE7F2D5B89}"/>
              </a:ext>
            </a:extLst>
          </p:cNvPr>
          <p:cNvPicPr>
            <a:picLocks noChangeAspect="1"/>
          </p:cNvPicPr>
          <p:nvPr/>
        </p:nvPicPr>
        <p:blipFill>
          <a:blip r:embed="rId5"/>
          <a:stretch>
            <a:fillRect/>
          </a:stretch>
        </p:blipFill>
        <p:spPr>
          <a:xfrm>
            <a:off x="5608277" y="3304021"/>
            <a:ext cx="975445" cy="249958"/>
          </a:xfrm>
          <a:prstGeom prst="rect">
            <a:avLst/>
          </a:prstGeom>
        </p:spPr>
      </p:pic>
    </p:spTree>
    <p:custDataLst>
      <p:tags r:id="rId1"/>
    </p:custDataLst>
    <p:extLst>
      <p:ext uri="{BB962C8B-B14F-4D97-AF65-F5344CB8AC3E}">
        <p14:creationId xmlns:p14="http://schemas.microsoft.com/office/powerpoint/2010/main" val="33377059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a:t>
            </a:r>
          </a:p>
        </p:txBody>
      </p:sp>
      <p:graphicFrame>
        <p:nvGraphicFramePr>
          <p:cNvPr id="6" name="Chart 5">
            <a:extLst>
              <a:ext uri="{FF2B5EF4-FFF2-40B4-BE49-F238E27FC236}">
                <a16:creationId xmlns:a16="http://schemas.microsoft.com/office/drawing/2014/main" id="{D486B27F-F0EA-4A9A-903E-0E826AA90848}"/>
              </a:ext>
            </a:extLst>
          </p:cNvPr>
          <p:cNvGraphicFramePr/>
          <p:nvPr>
            <p:extLst>
              <p:ext uri="{D42A27DB-BD31-4B8C-83A1-F6EECF244321}">
                <p14:modId xmlns:p14="http://schemas.microsoft.com/office/powerpoint/2010/main" val="464093058"/>
              </p:ext>
            </p:extLst>
          </p:nvPr>
        </p:nvGraphicFramePr>
        <p:xfrm>
          <a:off x="7087752" y="711247"/>
          <a:ext cx="4132698" cy="31284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766481" y="3735084"/>
            <a:ext cx="3162300" cy="246221"/>
          </a:xfrm>
          <a:prstGeom prst="rect">
            <a:avLst/>
          </a:prstGeom>
          <a:noFill/>
        </p:spPr>
        <p:txBody>
          <a:bodyPr wrap="square" rtlCol="0">
            <a:spAutoFit/>
          </a:bodyPr>
          <a:lstStyle/>
          <a:p>
            <a:pPr algn="ctr"/>
            <a:r>
              <a:rPr lang="en-US" sz="1000" b="1" dirty="0">
                <a:latin typeface="+mj-lt"/>
              </a:rPr>
              <a:t>Total: 1,477.3 Kilotonnes</a:t>
            </a:r>
          </a:p>
        </p:txBody>
      </p:sp>
      <p:graphicFrame>
        <p:nvGraphicFramePr>
          <p:cNvPr id="10" name="Chart 9">
            <a:extLst>
              <a:ext uri="{FF2B5EF4-FFF2-40B4-BE49-F238E27FC236}">
                <a16:creationId xmlns:a16="http://schemas.microsoft.com/office/drawing/2014/main" id="{CD06E461-53F8-4720-AAEA-DF09ADD7440C}"/>
              </a:ext>
            </a:extLst>
          </p:cNvPr>
          <p:cNvGraphicFramePr/>
          <p:nvPr>
            <p:extLst>
              <p:ext uri="{D42A27DB-BD31-4B8C-83A1-F6EECF244321}">
                <p14:modId xmlns:p14="http://schemas.microsoft.com/office/powerpoint/2010/main" val="2848829786"/>
              </p:ext>
            </p:extLst>
          </p:nvPr>
        </p:nvGraphicFramePr>
        <p:xfrm>
          <a:off x="531294" y="733067"/>
          <a:ext cx="6479105" cy="3128433"/>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531293" y="781415"/>
            <a:ext cx="485775" cy="246221"/>
          </a:xfrm>
          <a:prstGeom prst="rect">
            <a:avLst/>
          </a:prstGeom>
          <a:noFill/>
        </p:spPr>
        <p:txBody>
          <a:bodyPr wrap="square" rtlCol="0">
            <a:spAutoFit/>
          </a:bodyPr>
          <a:lstStyle/>
          <a:p>
            <a:pPr algn="l"/>
            <a:r>
              <a:rPr lang="en-US" sz="1000" dirty="0">
                <a:latin typeface="+mj-lt"/>
              </a:rPr>
              <a:t>KT</a:t>
            </a:r>
            <a:endParaRPr lang="en-IN" sz="10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472633" y="4107373"/>
            <a:ext cx="11347892" cy="233910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Demand for finished lubricants is experiencing a slight increase in the consumer automotive segment due to growth in the total passenger vehicle parc in Russia. Over the past five years, the passenger vehicle parc has increased by 11%: from 44.3 million units in 2015, to 49.7 million units in 2020. The share of foreign vehicles accounts for about 65% of the total passenger vehicle parc. Before the COVID-19 crisis, the overall Russian passenger vehicle parc has been growing at a CAGR of 2.2% on average; however, the growth in sales of foreign vehicles was more substantive at a CAGR of 6%. </a:t>
            </a:r>
            <a:endParaRPr kumimoji="0" lang="ru-RU"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latin typeface="Lucida Sans"/>
              </a:rPr>
              <a:t>The lockdown in response to the COVID-19 pandemic led to a sharp reduction in passenger traffic in Russia in 2020. PCMO demand for service fill declined by more than 10%, due to reduced use of passenger vehicles. There was a reduction in factory fill lubricant consumption due to a decline in production and sales of new passenger vehicles. </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rPr>
              <a:t>The commercial automotive industry has not been as badly impacted by COVID-19 as the consumer segment. Distribution and urban logistics operated at almost full capacity. However, private fleets and taxi fleets had much lower utilization rates. This led to a reduction in the annual consumption of commercial automotive lubricants by about 4.6% in 2020.</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rPr>
              <a:t>However, the Russian economy proved to be more resilient than many other emerging economies worldwide that experienced a much steeper decline. This resilience can be attributed to a relatively small service sector, a large share of protected public employment, and COVID-19 related restriction policies that excluded much of the industrial sector. As a result, i</a:t>
            </a:r>
            <a:r>
              <a:rPr lang="en-US" sz="900" dirty="0"/>
              <a:t>ndustrial production in Russia only declined by 3.5% in 2020. </a:t>
            </a:r>
            <a:endParaRPr lang="en-US" sz="900" dirty="0">
              <a:solidFill>
                <a:srgbClr val="000000"/>
              </a:solidFill>
            </a:endParaRP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2020, lubricants demand witnessed a decline of about 6% due to recession in the global economy associated with the pandemic. However, the relatively stable new vehicles market in Russia, low penetration of electric vehicles in Russia, and recovery in the industry and national economy over the last few months of 2020 are expected to lead to lubricant demand growth in the future in the country.</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
        <p:nvSpPr>
          <p:cNvPr id="3" name="TextBox 2">
            <a:extLst>
              <a:ext uri="{FF2B5EF4-FFF2-40B4-BE49-F238E27FC236}">
                <a16:creationId xmlns:a16="http://schemas.microsoft.com/office/drawing/2014/main" id="{2798866F-087E-456A-8A8F-EB28029193CD}"/>
              </a:ext>
            </a:extLst>
          </p:cNvPr>
          <p:cNvSpPr txBox="1"/>
          <p:nvPr/>
        </p:nvSpPr>
        <p:spPr>
          <a:xfrm>
            <a:off x="531296" y="3772113"/>
            <a:ext cx="6164780" cy="369332"/>
          </a:xfrm>
          <a:prstGeom prst="rect">
            <a:avLst/>
          </a:prstGeom>
          <a:noFill/>
        </p:spPr>
        <p:txBody>
          <a:bodyPr wrap="square" rtlCol="0">
            <a:spAutoFit/>
          </a:bodyPr>
          <a:lstStyle/>
          <a:p>
            <a:r>
              <a:rPr lang="en-US" sz="900" dirty="0"/>
              <a:t>a – Includes transmission fluids, greases, compressor, turbine and circulating oils, among others.</a:t>
            </a:r>
          </a:p>
          <a:p>
            <a:r>
              <a:rPr lang="en-US" sz="900" dirty="0"/>
              <a:t>b – Estimated values </a:t>
            </a:r>
            <a:endParaRPr lang="en-IN" sz="900" dirty="0"/>
          </a:p>
        </p:txBody>
      </p:sp>
    </p:spTree>
    <p:custDataLst>
      <p:tags r:id="rId1"/>
    </p:custDataLst>
    <p:extLst>
      <p:ext uri="{BB962C8B-B14F-4D97-AF65-F5344CB8AC3E}">
        <p14:creationId xmlns:p14="http://schemas.microsoft.com/office/powerpoint/2010/main" val="21441644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Lubricant Blenders</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94060"/>
            <a:ext cx="3326330" cy="4844275"/>
          </a:xfrm>
          <a:prstGeom prst="rect">
            <a:avLst/>
          </a:prstGeom>
        </p:spPr>
        <p:txBody>
          <a:bodyPr wrap="square" lIns="91440" tIns="45720" rIns="91440" bIns="45720" anchor="t">
            <a:spAutoFit/>
          </a:bodyPr>
          <a:lstStyle>
            <a:defPPr>
              <a:defRPr lang="en-US"/>
            </a:defPPr>
            <a:lvl1pPr marL="228600" lvl="0" indent="-228600" algn="just">
              <a:lnSpc>
                <a:spcPct val="150000"/>
              </a:lnSpc>
              <a:spcBef>
                <a:spcPts val="0"/>
              </a:spcBef>
              <a:buClr>
                <a:srgbClr val="27638E"/>
              </a:buClr>
              <a:buSzPct val="110000"/>
              <a:buFont typeface="Wingdings" panose="05000000000000000000" pitchFamily="2" charset="2"/>
              <a:buChar char="l"/>
              <a:defRPr sz="900">
                <a:solidFill>
                  <a:srgbClr val="000000"/>
                </a:solidFill>
                <a:latin typeface="Lucida Sans"/>
              </a:defRPr>
            </a:lvl1pPr>
            <a:lvl2pPr marL="685800"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Russian lubricants blending market is highly fragmented and extremely competitive due to the presence of large number of blenders. </a:t>
            </a:r>
          </a:p>
          <a:p>
            <a:pPr algn="l"/>
            <a:r>
              <a:rPr lang="en-US" dirty="0"/>
              <a:t>Most Russian passenger vehicle owners still prefer foreign motor oil brands over those from domestic suppliers. Strong demand for foreign lubricant brands is based on vehicle parc model. Owners of foreign vehicles tend to trust foreign lubricant brands, and the belief is supported by the OEMs’ recommendations. The foreign OEMs are recommending synthetic grades that is driving the usage of synthetics in Russia. Domestic suppliers such as LUKOIL and Gazpromneft-Lubricants, are gradually gaining OEM approvals in addition to the growing availability of API Group III basestocks among domestic lubricant suppliers. </a:t>
            </a:r>
          </a:p>
          <a:p>
            <a:r>
              <a:rPr lang="en-US" dirty="0"/>
              <a:t>Russian lubricant majors such as LUKOIL, Rosneft, and Gazpromneft-Lubricants enjoy a strong position compared to other participants in commercial and industrial sectors  due to lower product pricing, strong distribution network, and strong hold in the government projects in the manufacturing, power generation, oil and gas, and construction segments.</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231758" y="994060"/>
            <a:ext cx="3326330" cy="5052024"/>
          </a:xfrm>
          <a:prstGeom prst="rect">
            <a:avLst/>
          </a:prstGeom>
        </p:spPr>
        <p:txBody>
          <a:bodyPr wrap="square" lIns="91440" tIns="45720" rIns="91440" bIns="45720" anchor="t">
            <a:spAutoFit/>
          </a:bodyPr>
          <a:lstStyle>
            <a:defPPr>
              <a:defRPr lang="en-US"/>
            </a:defPPr>
            <a:lvl1pPr marL="228600" lvl="0" indent="-228600" algn="just">
              <a:lnSpc>
                <a:spcPct val="150000"/>
              </a:lnSpc>
              <a:spcBef>
                <a:spcPts val="0"/>
              </a:spcBef>
              <a:buClr>
                <a:srgbClr val="27638E"/>
              </a:buClr>
              <a:buSzPct val="110000"/>
              <a:buFont typeface="Wingdings" panose="05000000000000000000" pitchFamily="2" charset="2"/>
              <a:buChar char="l"/>
              <a:defRPr sz="900">
                <a:solidFill>
                  <a:srgbClr val="000000"/>
                </a:solidFill>
                <a:latin typeface="Lucida Sans"/>
              </a:defRPr>
            </a:lvl1pPr>
            <a:lvl2pPr marL="685800" lvl="1"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dirty="0"/>
              <a:t>Russia has a domestic basestock production capacity of about 2.6 million tonnes with an estimated operating utilization rate of around 75% in 2020. The entire capacity is for paraffinic basestocks, as the country does not have the capacity to produce naphthenic basestocks.</a:t>
            </a:r>
          </a:p>
          <a:p>
            <a:pPr algn="l"/>
            <a:r>
              <a:rPr lang="en-US" dirty="0"/>
              <a:t>Historically, Russian basestock production was focused on API Group I basestocks, which accounts for 87% of overall basestock capacity in the country. However, Group I basestocks consumption has been declining both outside of Russia and in the domestic market. This resulted in a surplus production of Group I basestocks in Russia. Capacity of Group II/II+ and Group III basestocks account for shares of 7% and 6%, respectively, in the total basestocks capacity in Russia. Currently, there is no Group III+ capacity in Russia.</a:t>
            </a:r>
          </a:p>
          <a:p>
            <a:pPr algn="l"/>
            <a:r>
              <a:rPr lang="en-US" dirty="0"/>
              <a:t>LUKOIL is the largest basestock producer in Russia, accounting for 40% of the total basestock capacity. It has an estimated annual production capacity of more than 1,000 kilotonnes for basestocks. The company produces Group I (SN-150, SN-350, SN-500, SN-650, SN- 900) and Group III (VHVI-4) basestocks. </a:t>
            </a:r>
          </a:p>
        </p:txBody>
      </p:sp>
      <p:sp>
        <p:nvSpPr>
          <p:cNvPr id="6" name="Content Placeholder 2">
            <a:extLst>
              <a:ext uri="{FF2B5EF4-FFF2-40B4-BE49-F238E27FC236}">
                <a16:creationId xmlns:a16="http://schemas.microsoft.com/office/drawing/2014/main" id="{B5694FA1-431D-4CBD-869A-5BF3E1A15506}"/>
              </a:ext>
            </a:extLst>
          </p:cNvPr>
          <p:cNvSpPr txBox="1">
            <a:spLocks/>
          </p:cNvSpPr>
          <p:nvPr/>
        </p:nvSpPr>
        <p:spPr>
          <a:xfrm>
            <a:off x="7894120" y="994060"/>
            <a:ext cx="3326330" cy="2974532"/>
          </a:xfrm>
          <a:prstGeom prst="rect">
            <a:avLst/>
          </a:prstGeom>
        </p:spPr>
        <p:txBody>
          <a:bodyPr wrap="square" lIns="91440" tIns="45720" rIns="91440" bIns="45720" anchor="t">
            <a:spAutoFit/>
          </a:bodyPr>
          <a:lstStyle>
            <a:defPPr>
              <a:defRPr lang="en-US"/>
            </a:defPPr>
            <a:lvl1pPr marL="228600" lvl="0" indent="-228600" algn="just">
              <a:lnSpc>
                <a:spcPct val="150000"/>
              </a:lnSpc>
              <a:spcBef>
                <a:spcPts val="0"/>
              </a:spcBef>
              <a:buClr>
                <a:srgbClr val="27638E"/>
              </a:buClr>
              <a:buSzPct val="110000"/>
              <a:buFont typeface="Wingdings" panose="05000000000000000000" pitchFamily="2" charset="2"/>
              <a:buChar char="l"/>
              <a:defRPr sz="900">
                <a:solidFill>
                  <a:srgbClr val="000000"/>
                </a:solidFill>
                <a:latin typeface="Lucida Sans"/>
              </a:defRPr>
            </a:lvl1pPr>
            <a:lvl2pPr marL="685800" lvl="1"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dirty="0"/>
              <a:t>Rosneft enjoys the second place in basestocks production in Russia. However, most of the Rosneft facilities are outdated and require modernization. </a:t>
            </a:r>
          </a:p>
          <a:p>
            <a:pPr algn="l"/>
            <a:r>
              <a:rPr lang="en-US" dirty="0"/>
              <a:t>Rosneft as well as Gazpromneft-Lubricants, and LUKOIL are investing in new basestocks units in order to increase exports and improve the quality of domestic lubricants. Rosneft plans to increase the capacity of its Novokuibyshevsk plant to produce Group II by 250 kilotonnes. By 2022, Gazpromneft-Lubricants Omsk refinery will add 220 kilotonnes of capacity of Group II and III basestocks. Meanwhile, LUKOIL plans to add to its Volgograd refinery, additional capacity of 250 kilotonnes of Group II and III basestocks by 2022.</a:t>
            </a:r>
          </a:p>
        </p:txBody>
      </p:sp>
    </p:spTree>
    <p:custDataLst>
      <p:tags r:id="rId1"/>
    </p:custDataLst>
    <p:extLst>
      <p:ext uri="{BB962C8B-B14F-4D97-AF65-F5344CB8AC3E}">
        <p14:creationId xmlns:p14="http://schemas.microsoft.com/office/powerpoint/2010/main" val="4398862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688457" y="801473"/>
          <a:ext cx="10658475" cy="5218430"/>
        </p:xfrm>
        <a:graphic>
          <a:graphicData uri="http://schemas.openxmlformats.org/drawingml/2006/table">
            <a:tbl>
              <a:tblPr firstRow="1">
                <a:tableStyleId>{5C22544A-7EE6-4342-B048-85BDC9FD1C3A}</a:tableStyleId>
              </a:tblPr>
              <a:tblGrid>
                <a:gridCol w="5329237">
                  <a:extLst>
                    <a:ext uri="{9D8B030D-6E8A-4147-A177-3AD203B41FA5}">
                      <a16:colId xmlns:a16="http://schemas.microsoft.com/office/drawing/2014/main" val="3179253707"/>
                    </a:ext>
                  </a:extLst>
                </a:gridCol>
                <a:gridCol w="5329238">
                  <a:extLst>
                    <a:ext uri="{9D8B030D-6E8A-4147-A177-3AD203B41FA5}">
                      <a16:colId xmlns:a16="http://schemas.microsoft.com/office/drawing/2014/main" val="2331960324"/>
                    </a:ext>
                  </a:extLst>
                </a:gridCol>
              </a:tblGrid>
              <a:tr h="236389">
                <a:tc gridSpan="2">
                  <a:txBody>
                    <a:bodyPr/>
                    <a:lstStyle/>
                    <a:p>
                      <a:r>
                        <a:rPr lang="en-US" sz="900" dirty="0"/>
                        <a:t>SUMMARY OF REGULATIONS</a:t>
                      </a:r>
                      <a:endParaRPr lang="en-US" sz="900" dirty="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24820">
                <a:tc>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386411">
                <a:tc>
                  <a:txBody>
                    <a:bodyPr/>
                    <a:lstStyle/>
                    <a:p>
                      <a:pPr marL="0" indent="0" algn="l" fontAlgn="ctr"/>
                      <a:r>
                        <a:rPr lang="en-US" sz="900" u="none" strike="noStrike" dirty="0">
                          <a:effectLst/>
                        </a:rPr>
                        <a:t>1.</a:t>
                      </a:r>
                      <a:r>
                        <a:rPr lang="en-US" sz="900" u="none" strike="noStrike" baseline="0" dirty="0">
                          <a:effectLst/>
                        </a:rPr>
                        <a:t> </a:t>
                      </a:r>
                      <a:r>
                        <a:rPr lang="en-US" sz="900" u="none" strike="noStrike" dirty="0">
                          <a:effectLst/>
                        </a:rPr>
                        <a:t>Do regulations exist specifically for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 used oil is categorized as a hazardous waste under National standard “Waste treatment. Elimination of used petroleum products.”</a:t>
                      </a:r>
                      <a:endParaRPr lang="en-US" sz="900" dirty="0">
                        <a:solidFill>
                          <a:schemeClr val="tx1"/>
                        </a:solidFill>
                        <a:latin typeface="+mn-lt"/>
                      </a:endParaRPr>
                    </a:p>
                  </a:txBody>
                  <a:tcPr marL="45720" marR="45720" anchor="ctr"/>
                </a:tc>
                <a:extLst>
                  <a:ext uri="{0D108BD9-81ED-4DB2-BD59-A6C34878D82A}">
                    <a16:rowId xmlns:a16="http://schemas.microsoft.com/office/drawing/2014/main" val="1557228252"/>
                  </a:ext>
                </a:extLst>
              </a:tr>
              <a:tr h="386411">
                <a:tc>
                  <a:txBody>
                    <a:bodyPr/>
                    <a:lstStyle/>
                    <a:p>
                      <a:pPr algn="l" fontAlgn="ctr"/>
                      <a:r>
                        <a:rPr lang="en-US" sz="900" u="none" strike="noStrike" dirty="0">
                          <a:effectLst/>
                        </a:rPr>
                        <a:t>2.</a:t>
                      </a:r>
                      <a:r>
                        <a:rPr lang="en-US" sz="900" u="none" strike="noStrike" baseline="0" dirty="0">
                          <a:effectLst/>
                        </a:rPr>
                        <a:t> H</a:t>
                      </a:r>
                      <a:r>
                        <a:rPr lang="en-US" sz="900" u="none" strike="noStrike" dirty="0">
                          <a:effectLst/>
                        </a:rPr>
                        <a:t>ow is used oil classified i.e., hazardous waste, special waste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According to Russian environmental legislation, oil waste is subject to mandatory disposal and processing and is classified as III-IV hazard class.</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386411">
                <a:tc>
                  <a:txBody>
                    <a:bodyPr/>
                    <a:lstStyle/>
                    <a:p>
                      <a:pPr algn="l" fontAlgn="ctr"/>
                      <a:r>
                        <a:rPr lang="en-US" sz="900" u="none" strike="noStrike" dirty="0">
                          <a:effectLst/>
                        </a:rPr>
                        <a:t>3. Are there any requirements on who can collect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Operators licensed by The Ministry of Natural Resources and Environment (Rosprirodnadzor)</a:t>
                      </a:r>
                      <a:endParaRPr lang="en-US" sz="900" dirty="0">
                        <a:solidFill>
                          <a:schemeClr val="tx1"/>
                        </a:solidFill>
                        <a:latin typeface="+mn-lt"/>
                      </a:endParaRPr>
                    </a:p>
                  </a:txBody>
                  <a:tcPr marL="45720" marR="45720" anchor="ctr"/>
                </a:tc>
                <a:extLst>
                  <a:ext uri="{0D108BD9-81ED-4DB2-BD59-A6C34878D82A}">
                    <a16:rowId xmlns:a16="http://schemas.microsoft.com/office/drawing/2014/main" val="2965892685"/>
                  </a:ext>
                </a:extLst>
              </a:tr>
              <a:tr h="386411">
                <a:tc>
                  <a:txBody>
                    <a:bodyPr/>
                    <a:lstStyle/>
                    <a:p>
                      <a:pPr algn="l" fontAlgn="ctr"/>
                      <a:r>
                        <a:rPr lang="en-US" sz="900" u="none" strike="noStrike" dirty="0">
                          <a:effectLst/>
                        </a:rPr>
                        <a:t>4. Does country</a:t>
                      </a:r>
                      <a:r>
                        <a:rPr lang="en-US" sz="900" u="none" strike="noStrike" baseline="0" dirty="0">
                          <a:effectLst/>
                        </a:rPr>
                        <a:t> </a:t>
                      </a:r>
                      <a:r>
                        <a:rPr lang="en-US" sz="900" u="none" strike="noStrike" dirty="0">
                          <a:effectLst/>
                        </a:rPr>
                        <a:t>have an association(s) managing the collection and disposal of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Waste Recycling Association</a:t>
                      </a:r>
                      <a:endParaRPr lang="en-US" sz="900" dirty="0">
                        <a:solidFill>
                          <a:schemeClr val="tx1"/>
                        </a:solidFill>
                        <a:latin typeface="+mn-lt"/>
                      </a:endParaRPr>
                    </a:p>
                  </a:txBody>
                  <a:tcPr marL="45720" marR="45720" anchor="ctr"/>
                </a:tc>
                <a:extLst>
                  <a:ext uri="{0D108BD9-81ED-4DB2-BD59-A6C34878D82A}">
                    <a16:rowId xmlns:a16="http://schemas.microsoft.com/office/drawing/2014/main" val="115455050"/>
                  </a:ext>
                </a:extLst>
              </a:tr>
              <a:tr h="386411">
                <a:tc>
                  <a:txBody>
                    <a:bodyPr/>
                    <a:lstStyle/>
                    <a:p>
                      <a:pPr algn="l" fontAlgn="ctr"/>
                      <a:r>
                        <a:rPr lang="en-US" sz="900" u="none" strike="noStrike" dirty="0">
                          <a:effectLst/>
                        </a:rPr>
                        <a:t>5. Is a levy charged on sales of lubricants to support used oil collection associations?</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880495867"/>
                  </a:ext>
                </a:extLst>
              </a:tr>
              <a:tr h="386411">
                <a:tc>
                  <a:txBody>
                    <a:bodyPr/>
                    <a:lstStyle/>
                    <a:p>
                      <a:pPr algn="l" fontAlgn="ctr"/>
                      <a:r>
                        <a:rPr lang="en-US" sz="900" u="none" strike="noStrike" dirty="0">
                          <a:effectLst/>
                        </a:rPr>
                        <a:t>6. Are there any requirements for how used oil generators manage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(GOST 2146-a) regulates standards under which used oil generators manage the waste in environmentally safe manner.</a:t>
                      </a:r>
                      <a:r>
                        <a:rPr lang="ru-RU" sz="900" dirty="0">
                          <a:solidFill>
                            <a:schemeClr val="tx1"/>
                          </a:solidFill>
                        </a:rPr>
                        <a:t> </a:t>
                      </a:r>
                      <a:endParaRPr lang="en-US" sz="900" dirty="0">
                        <a:solidFill>
                          <a:schemeClr val="tx1"/>
                        </a:solidFill>
                        <a:latin typeface="+mn-lt"/>
                      </a:endParaRPr>
                    </a:p>
                  </a:txBody>
                  <a:tcPr marL="45720" marR="45720" anchor="ctr"/>
                </a:tc>
                <a:extLst>
                  <a:ext uri="{0D108BD9-81ED-4DB2-BD59-A6C34878D82A}">
                    <a16:rowId xmlns:a16="http://schemas.microsoft.com/office/drawing/2014/main" val="1759476409"/>
                  </a:ext>
                </a:extLst>
              </a:tr>
              <a:tr h="386411">
                <a:tc>
                  <a:txBody>
                    <a:bodyPr/>
                    <a:lstStyle/>
                    <a:p>
                      <a:pPr algn="l" fontAlgn="ctr"/>
                      <a:r>
                        <a:rPr lang="en-US" sz="900" u="none" strike="noStrike" dirty="0">
                          <a:effectLst/>
                        </a:rPr>
                        <a:t>7. Are there requirements for oil manufacturers, marketers or retailers to take back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816860988"/>
                  </a:ext>
                </a:extLst>
              </a:tr>
              <a:tr h="386411">
                <a:tc>
                  <a:txBody>
                    <a:bodyPr/>
                    <a:lstStyle/>
                    <a:p>
                      <a:pPr algn="l" fontAlgn="ctr"/>
                      <a:r>
                        <a:rPr lang="en-US" sz="900" u="none" strike="noStrike" dirty="0">
                          <a:effectLst/>
                        </a:rPr>
                        <a:t>8. Do any requirements/legislation exist around different types of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237072835"/>
                  </a:ext>
                </a:extLst>
              </a:tr>
              <a:tr h="386411">
                <a:tc>
                  <a:txBody>
                    <a:bodyPr/>
                    <a:lstStyle/>
                    <a:p>
                      <a:pPr algn="l" fontAlgn="ctr"/>
                      <a:r>
                        <a:rPr lang="en-US" sz="900" u="none" strike="noStrike" dirty="0">
                          <a:effectLst/>
                        </a:rPr>
                        <a:t>9. Does the country have requirements or regulations regarding the export or import of used oil?</a:t>
                      </a:r>
                      <a:endParaRPr lang="en-GB" sz="900" b="0" i="0" u="none" strike="noStrike" dirty="0">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4056522245"/>
                  </a:ext>
                </a:extLst>
              </a:tr>
              <a:tr h="386411">
                <a:tc>
                  <a:txBody>
                    <a:bodyPr/>
                    <a:lstStyle/>
                    <a:p>
                      <a:pPr algn="l" fontAlgn="ctr"/>
                      <a:r>
                        <a:rPr lang="en-US" sz="900" u="none" strike="noStrike" dirty="0">
                          <a:effectLst/>
                        </a:rPr>
                        <a:t>10. Does the country have any legislation that requires used oil to be re-refined?</a:t>
                      </a:r>
                      <a:endParaRPr lang="en-GB" sz="900" b="0" i="0" u="none" strike="noStrike" dirty="0">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Yes. Technical regulation of the Customs Union 030/2012 “Requirements for lubricants, oils and special liquids"</a:t>
                      </a:r>
                      <a:endParaRPr lang="en-US" sz="900" dirty="0">
                        <a:solidFill>
                          <a:schemeClr val="tx1"/>
                        </a:solidFill>
                        <a:latin typeface="+mn-lt"/>
                      </a:endParaRPr>
                    </a:p>
                  </a:txBody>
                  <a:tcPr marL="45720" marR="45720" anchor="ctr"/>
                </a:tc>
                <a:extLst>
                  <a:ext uri="{0D108BD9-81ED-4DB2-BD59-A6C34878D82A}">
                    <a16:rowId xmlns:a16="http://schemas.microsoft.com/office/drawing/2014/main" val="1750050038"/>
                  </a:ext>
                </a:extLst>
              </a:tr>
              <a:tr h="386411">
                <a:tc>
                  <a:txBody>
                    <a:bodyPr/>
                    <a:lstStyle/>
                    <a:p>
                      <a:pPr algn="l" fontAlgn="ctr"/>
                      <a:r>
                        <a:rPr lang="en-US" sz="900" u="none" strike="noStrike" dirty="0">
                          <a:effectLst/>
                        </a:rPr>
                        <a:t>11. Does the country have legislation that requires lubricating oil to contain a percentage of re-refined basestock?</a:t>
                      </a:r>
                      <a:endParaRPr lang="en-GB" sz="900" b="0" i="0" u="none" strike="noStrike" dirty="0">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75479728"/>
                  </a:ext>
                </a:extLst>
              </a:tr>
              <a:tr h="48755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12. Does the country allow used oil to be burned as a fuel (cement kilns, industrial boilers or furnaces, power plants,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Burning of used oils is carried out only in cases that are allowed by the National standard “</a:t>
                      </a:r>
                      <a:r>
                        <a:rPr lang="en-US" sz="900" kern="1200" dirty="0">
                          <a:solidFill>
                            <a:schemeClr val="tx1"/>
                          </a:solidFill>
                        </a:rPr>
                        <a:t>Waste treatment. Elimination of used petroleum products.” Legal burning of used oils implies that the contaminants need to be removed from used oil before burning it.</a:t>
                      </a:r>
                      <a:endParaRPr lang="en-US" sz="900" kern="1200" dirty="0">
                        <a:solidFill>
                          <a:schemeClr val="tx1"/>
                        </a:solidFill>
                        <a:latin typeface="+mn-lt"/>
                        <a:ea typeface="+mn-ea"/>
                        <a:cs typeface="+mn-cs"/>
                      </a:endParaRPr>
                    </a:p>
                  </a:txBody>
                  <a:tcPr marL="45720" marR="45720" anchor="ctr"/>
                </a:tc>
                <a:extLst>
                  <a:ext uri="{0D108BD9-81ED-4DB2-BD59-A6C34878D82A}">
                    <a16:rowId xmlns:a16="http://schemas.microsoft.com/office/drawing/2014/main" val="1125260150"/>
                  </a:ext>
                </a:extLst>
              </a:tr>
            </a:tbl>
          </a:graphicData>
        </a:graphic>
      </p:graphicFrame>
      <p:sp>
        <p:nvSpPr>
          <p:cNvPr id="5" name="TextBox 4">
            <a:extLst>
              <a:ext uri="{FF2B5EF4-FFF2-40B4-BE49-F238E27FC236}">
                <a16:creationId xmlns:a16="http://schemas.microsoft.com/office/drawing/2014/main" id="{D81D9415-3360-4076-AFF5-5143EFD69B2F}"/>
              </a:ext>
            </a:extLst>
          </p:cNvPr>
          <p:cNvSpPr txBox="1"/>
          <p:nvPr/>
        </p:nvSpPr>
        <p:spPr>
          <a:xfrm>
            <a:off x="688456" y="6064998"/>
            <a:ext cx="10658475" cy="230832"/>
          </a:xfrm>
          <a:prstGeom prst="rect">
            <a:avLst/>
          </a:prstGeom>
          <a:noFill/>
        </p:spPr>
        <p:txBody>
          <a:bodyPr wrap="square">
            <a:spAutoFit/>
          </a:bodyPr>
          <a:lstStyle/>
          <a:p>
            <a:r>
              <a:rPr lang="en-US" sz="900" dirty="0"/>
              <a:t>a- Russian Technical Regulations Certificate (GOST) Standards were developed in Soviet Union, however, still in use in Russia. </a:t>
            </a:r>
          </a:p>
        </p:txBody>
      </p:sp>
      <p:grpSp>
        <p:nvGrpSpPr>
          <p:cNvPr id="6" name="Group 5">
            <a:extLst>
              <a:ext uri="{FF2B5EF4-FFF2-40B4-BE49-F238E27FC236}">
                <a16:creationId xmlns:a16="http://schemas.microsoft.com/office/drawing/2014/main" id="{D032C542-F2FD-4CA8-9CCC-4071270BB313}"/>
              </a:ext>
            </a:extLst>
          </p:cNvPr>
          <p:cNvGrpSpPr/>
          <p:nvPr/>
        </p:nvGrpSpPr>
        <p:grpSpPr>
          <a:xfrm>
            <a:off x="10256149" y="6160664"/>
            <a:ext cx="1090782" cy="246221"/>
            <a:chOff x="10831993" y="6206610"/>
            <a:chExt cx="1090782" cy="246221"/>
          </a:xfrm>
        </p:grpSpPr>
        <p:sp>
          <p:nvSpPr>
            <p:cNvPr id="7" name="Freeform: Shape 6">
              <a:extLst>
                <a:ext uri="{FF2B5EF4-FFF2-40B4-BE49-F238E27FC236}">
                  <a16:creationId xmlns:a16="http://schemas.microsoft.com/office/drawing/2014/main" id="{1B947ED2-CDE7-480D-9967-9BEF7AE5463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C43C2D86-5E25-4CC5-B8F5-D409957C609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268710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a:xfrm>
            <a:off x="569395" y="286403"/>
            <a:ext cx="10972800" cy="400110"/>
          </a:xfrm>
        </p:spPr>
        <p:txBody>
          <a:bodyPr/>
          <a:lstStyle/>
          <a:p>
            <a:r>
              <a:rPr lang="en-US" sz="2000" dirty="0"/>
              <a:t>Global Used Oil and Re-Refined Lubricants: Market Analysis and Opportunities</a:t>
            </a:r>
            <a:endParaRPr lang="en-US" dirty="0"/>
          </a:p>
        </p:txBody>
      </p:sp>
      <p:sp>
        <p:nvSpPr>
          <p:cNvPr id="4" name="Title 1">
            <a:extLst>
              <a:ext uri="{FF2B5EF4-FFF2-40B4-BE49-F238E27FC236}">
                <a16:creationId xmlns:a16="http://schemas.microsoft.com/office/drawing/2014/main" id="{22D02B64-7651-4C72-9FBE-ADB306F373B9}"/>
              </a:ext>
            </a:extLst>
          </p:cNvPr>
          <p:cNvSpPr txBox="1">
            <a:spLocks/>
          </p:cNvSpPr>
          <p:nvPr/>
        </p:nvSpPr>
        <p:spPr>
          <a:xfrm>
            <a:off x="1330568" y="1527678"/>
            <a:ext cx="9530863" cy="3802644"/>
          </a:xfrm>
          <a:prstGeom prst="rect">
            <a:avLst/>
          </a:prstGeom>
        </p:spPr>
        <p:txBody>
          <a:bodyPr wrap="square" anchor="ctr" anchorCtr="0">
            <a:spAutoFit/>
          </a:bodyPr>
          <a:lstStyle>
            <a:lvl1pPr algn="l" defTabSz="914400" rtl="0" eaLnBrk="1" latinLnBrk="0" hangingPunct="1">
              <a:lnSpc>
                <a:spcPct val="100000"/>
              </a:lnSpc>
              <a:spcBef>
                <a:spcPct val="0"/>
              </a:spcBef>
              <a:buNone/>
              <a:defRPr sz="2000" b="1" kern="1200">
                <a:solidFill>
                  <a:schemeClr val="tx1"/>
                </a:solidFill>
                <a:latin typeface="Lucida Sans" panose="020B0602030504020204" pitchFamily="34" charset="0"/>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27638E"/>
                </a:solidFill>
                <a:effectLst/>
                <a:uLnTx/>
                <a:uFillTx/>
                <a:latin typeface="Lucida Sans" panose="020B0602030504020204" pitchFamily="34" charset="0"/>
                <a:ea typeface="+mj-ea"/>
                <a:cs typeface="+mj-cs"/>
              </a:rPr>
              <a:t>Global Used Oil and Re-Refined Lubricants: Market Analysis and Opportunities</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This report and the survey on which it is based </a:t>
            </a:r>
            <a:b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were conducted under the direction of:  </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 </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 </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1" i="0" u="none" strike="noStrike" kern="1200" cap="none" spc="0" normalizeH="0" baseline="0" noProof="0" dirty="0">
                <a:ln>
                  <a:noFill/>
                </a:ln>
                <a:solidFill>
                  <a:srgbClr val="27638E"/>
                </a:solidFill>
                <a:effectLst/>
                <a:uLnTx/>
                <a:uFillTx/>
                <a:latin typeface="Lucida Sans" panose="020B0602030504020204" pitchFamily="34" charset="0"/>
                <a:ea typeface="+mj-ea"/>
                <a:cs typeface="+mj-cs"/>
              </a:rPr>
              <a:t>MILIND PHADKE</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Vice President</a:t>
            </a: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 Energy Practice</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Kline Research</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+1-973-435-3379</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 </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 </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Copyright © 2022 Kline &amp; Company, Inc.</a:t>
            </a:r>
            <a:br>
              <a:rPr kumimoji="0" lang="en-IN" sz="1000" b="0" i="0" u="none" strike="noStrike" kern="1200" cap="none" spc="0" normalizeH="0" baseline="0" noProof="0" dirty="0">
                <a:ln>
                  <a:noFill/>
                </a:ln>
                <a:solidFill>
                  <a:srgbClr val="000000"/>
                </a:solidFill>
                <a:effectLst/>
                <a:highlight>
                  <a:srgbClr val="FFFF00"/>
                </a:highligh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 </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 </a:t>
            </a:r>
            <a:br>
              <a:rPr kumimoji="0" lang="en-IN" sz="1000" b="0" i="0"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br>
            <a:r>
              <a:rPr kumimoji="0" lang="en-US" sz="1000" b="0" i="1" u="none" strike="noStrike" kern="1200" cap="none" spc="0" normalizeH="0" baseline="0" noProof="0" dirty="0">
                <a:ln>
                  <a:noFill/>
                </a:ln>
                <a:solidFill>
                  <a:srgbClr val="000000"/>
                </a:solidFill>
                <a:effectLst/>
                <a:uLnTx/>
                <a:uFillTx/>
                <a:latin typeface="Lucida Sans" panose="020B0602030504020204" pitchFamily="34" charset="0"/>
                <a:ea typeface="+mj-ea"/>
                <a:cs typeface="+mj-cs"/>
              </a:rPr>
              <a:t>Access to this report is restricted to employees of subscribing companies and subsidiaries in which these companies hold more than a half interest. Its contents must not be disclosed to any other persons or organizations </a:t>
            </a:r>
            <a:r>
              <a:rPr kumimoji="0" lang="en-US" sz="1000" b="0" i="1" u="none" strike="noStrike" kern="1200" cap="none" spc="0" normalizeH="0" baseline="0" noProof="0" dirty="0">
                <a:ln>
                  <a:noFill/>
                </a:ln>
                <a:effectLst/>
                <a:uLnTx/>
                <a:uFillTx/>
                <a:latin typeface="Lucida Sans" panose="020B0602030504020204" pitchFamily="34" charset="0"/>
                <a:ea typeface="+mj-ea"/>
                <a:cs typeface="+mj-cs"/>
              </a:rPr>
              <a:t>before January 1, 2025.</a:t>
            </a:r>
          </a:p>
        </p:txBody>
      </p:sp>
      <p:sp>
        <p:nvSpPr>
          <p:cNvPr id="5" name="Rectangle 4">
            <a:extLst>
              <a:ext uri="{FF2B5EF4-FFF2-40B4-BE49-F238E27FC236}">
                <a16:creationId xmlns:a16="http://schemas.microsoft.com/office/drawing/2014/main" id="{373E3CAF-66E1-4426-89B3-88017758F61F}"/>
              </a:ext>
            </a:extLst>
          </p:cNvPr>
          <p:cNvSpPr/>
          <p:nvPr/>
        </p:nvSpPr>
        <p:spPr>
          <a:xfrm>
            <a:off x="0" y="-19050"/>
            <a:ext cx="1590675" cy="28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798964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India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965023"/>
          <a:ext cx="11232000" cy="4927954"/>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292608">
                <a:tc gridSpan="3">
                  <a:txBody>
                    <a:bodyPr/>
                    <a:lstStyle/>
                    <a:p>
                      <a:r>
                        <a:rPr lang="en-US" sz="900"/>
                        <a:t>SUMMARY OF  REGULATIONS</a:t>
                      </a:r>
                      <a:endParaRPr lang="en-US"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hMerge="1">
                  <a:txBody>
                    <a:bodyPr/>
                    <a:lstStyle/>
                    <a:p>
                      <a:endParaRPr lang="en-US"/>
                    </a:p>
                  </a:txBody>
                  <a:tcPr/>
                </a:tc>
                <a:tc>
                  <a:txBody>
                    <a:bodyPr/>
                    <a:lstStyle/>
                    <a:p>
                      <a:pPr>
                        <a:lnSpc>
                          <a:spcPct val="150000"/>
                        </a:lnSpc>
                      </a:pPr>
                      <a:r>
                        <a:rPr lang="en-US" sz="900">
                          <a:solidFill>
                            <a:schemeClr val="tx1"/>
                          </a:solidFill>
                        </a:rPr>
                        <a:t>Nothing has been given regarding usage of used oil as a fuel. However, oil that is categorized as a waste oil such as tank bottom slugged of </a:t>
                      </a:r>
                      <a:r>
                        <a:rPr lang="en-US" sz="900"/>
                        <a:t>crude oil, or mixtures containing synthetic oil </a:t>
                      </a:r>
                      <a:r>
                        <a:rPr lang="en-US" sz="900">
                          <a:solidFill>
                            <a:schemeClr val="tx1"/>
                          </a:solidFill>
                        </a:rPr>
                        <a:t>can be burned as fuel as per specification laid down in Schedule V Part B of H</a:t>
                      </a:r>
                      <a:r>
                        <a:rPr kumimoji="0" lang="en-US" sz="900" b="0" u="none" strike="noStrike" kern="1200" cap="none" spc="0" normalizeH="0" baseline="0" noProof="0">
                          <a:ln>
                            <a:noFill/>
                          </a:ln>
                          <a:solidFill>
                            <a:srgbClr val="000000"/>
                          </a:solidFill>
                          <a:effectLst/>
                          <a:uLnTx/>
                          <a:uFillTx/>
                        </a:rPr>
                        <a:t>azardous Waste Management Handling &amp; Transboundary Movement Rules, 2016 </a:t>
                      </a:r>
                      <a:endParaRPr lang="en-US" sz="900">
                        <a:solidFill>
                          <a:schemeClr val="tx1"/>
                        </a:solidFill>
                        <a:latin typeface="+mn-lt"/>
                      </a:endParaRPr>
                    </a:p>
                  </a:txBody>
                  <a:tcPr marL="45720" marR="45720" anchor="ctr"/>
                </a:tc>
                <a:extLst>
                  <a:ext uri="{0D108BD9-81ED-4DB2-BD59-A6C34878D82A}">
                    <a16:rowId xmlns:a16="http://schemas.microsoft.com/office/drawing/2014/main" val="117106417"/>
                  </a:ext>
                </a:extLst>
              </a:tr>
              <a:tr h="292608">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a:lnSpc>
                          <a:spcPct val="150000"/>
                        </a:lnSpc>
                      </a:pPr>
                      <a:r>
                        <a:rPr lang="en-US" sz="900">
                          <a:solidFill>
                            <a:schemeClr val="tx1"/>
                          </a:solidFill>
                        </a:rPr>
                        <a:t>Yes, As per HW rule 2016, waste oil burner shall comply with prescribed standards for particulate matter, HCl, SO2, CO, HF, NOx (NO and NO2 expressed as NO2), Hydrocarbons, Dioxins/Furans, Cd +Th (and its compounds), Hg (and its compounds), Sb + As + Pb + Cr + Co + Cu + Mn + Ni + V (and their compounds).</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a:effectLs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a:lnSpc>
                          <a:spcPct val="150000"/>
                        </a:lnSpc>
                      </a:pPr>
                      <a:r>
                        <a:rPr lang="en-US" sz="900">
                          <a:solidFill>
                            <a:schemeClr val="tx1"/>
                          </a:solidFill>
                        </a:rPr>
                        <a:t>Yes, only authorized Treatment Storage Disposal Facility (TSDF) are allowed to place used oil in a landfill after meeting specification laid down in Schedule - I, II (Part A, B and C of the H</a:t>
                      </a:r>
                      <a:r>
                        <a:rPr kumimoji="0" lang="en-US" sz="900" b="0" u="none" strike="noStrike" kern="1200" cap="none" spc="0" normalizeH="0" baseline="0" noProof="0">
                          <a:ln>
                            <a:noFill/>
                          </a:ln>
                          <a:solidFill>
                            <a:srgbClr val="000000"/>
                          </a:solidFill>
                          <a:effectLst/>
                          <a:uLnTx/>
                          <a:uFillTx/>
                        </a:rPr>
                        <a:t>azardous Waste Management Handling &amp; Transboundary Movement Rules, 2016.</a:t>
                      </a:r>
                      <a:endParaRPr lang="en-US" sz="90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a:lnSpc>
                          <a:spcPct val="150000"/>
                        </a:lnSpc>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lnSpc>
                          <a:spcPct val="150000"/>
                        </a:lnSpc>
                      </a:pP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a:lnSpc>
                          <a:spcPct val="150000"/>
                        </a:lnSpc>
                      </a:pPr>
                      <a:r>
                        <a:rPr lang="en-US" sz="900">
                          <a:solidFill>
                            <a:schemeClr val="tx1"/>
                          </a:solidFill>
                        </a:rPr>
                        <a:t>No information has been given </a:t>
                      </a:r>
                      <a:endParaRPr lang="en-US" sz="900">
                        <a:solidFill>
                          <a:schemeClr val="tx1"/>
                        </a:solidFill>
                        <a:latin typeface="+mn-lt"/>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lnSpc>
                          <a:spcPct val="150000"/>
                        </a:lnSpc>
                      </a:pP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a:lnSpc>
                          <a:spcPct val="150000"/>
                        </a:lnSpc>
                      </a:pPr>
                      <a:r>
                        <a:rPr lang="en-US" sz="900">
                          <a:solidFill>
                            <a:schemeClr val="tx1"/>
                          </a:solidFill>
                        </a:rPr>
                        <a:t>No information has been given </a:t>
                      </a:r>
                      <a:endParaRPr lang="en-US" sz="90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lnSpc>
                          <a:spcPct val="150000"/>
                        </a:lnSpc>
                      </a:pP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a:lnSpc>
                          <a:spcPct val="150000"/>
                        </a:lnSpc>
                      </a:pPr>
                      <a:r>
                        <a:rPr lang="en-US" sz="900">
                          <a:solidFill>
                            <a:schemeClr val="tx1"/>
                          </a:solidFill>
                        </a:rPr>
                        <a:t>No information has been given </a:t>
                      </a:r>
                      <a:endParaRPr lang="en-US" sz="90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en-GB" sz="900" kern="1200"/>
                        <a:t>17. Are there companies / 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pPr>
                        <a:lnSpc>
                          <a:spcPct val="150000"/>
                        </a:lnSpc>
                      </a:pPr>
                      <a:r>
                        <a:rPr lang="en-US" sz="900">
                          <a:solidFill>
                            <a:schemeClr val="tx1"/>
                          </a:solidFill>
                        </a:rPr>
                        <a:t>Yes, Public sector OMCs such as IOCL, HPCL and BPCL</a:t>
                      </a:r>
                      <a:endParaRPr lang="en-US" sz="90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295801119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Regulations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019083"/>
          <a:ext cx="10658476" cy="3508992"/>
        </p:xfrm>
        <a:graphic>
          <a:graphicData uri="http://schemas.openxmlformats.org/drawingml/2006/table">
            <a:tbl>
              <a:tblPr firstRow="1">
                <a:tableStyleId>{5C22544A-7EE6-4342-B048-85BDC9FD1C3A}</a:tableStyleId>
              </a:tblPr>
              <a:tblGrid>
                <a:gridCol w="2664619">
                  <a:extLst>
                    <a:ext uri="{9D8B030D-6E8A-4147-A177-3AD203B41FA5}">
                      <a16:colId xmlns:a16="http://schemas.microsoft.com/office/drawing/2014/main" val="3179253707"/>
                    </a:ext>
                  </a:extLst>
                </a:gridCol>
                <a:gridCol w="2664619">
                  <a:extLst>
                    <a:ext uri="{9D8B030D-6E8A-4147-A177-3AD203B41FA5}">
                      <a16:colId xmlns:a16="http://schemas.microsoft.com/office/drawing/2014/main" val="1357552302"/>
                    </a:ext>
                  </a:extLst>
                </a:gridCol>
                <a:gridCol w="5329238">
                  <a:extLst>
                    <a:ext uri="{9D8B030D-6E8A-4147-A177-3AD203B41FA5}">
                      <a16:colId xmlns:a16="http://schemas.microsoft.com/office/drawing/2014/main" val="2331960324"/>
                    </a:ext>
                  </a:extLst>
                </a:gridCol>
              </a:tblGrid>
              <a:tr h="292608">
                <a:tc gridSpan="3">
                  <a:txBody>
                    <a:bodyPr/>
                    <a:lstStyle/>
                    <a:p>
                      <a:r>
                        <a:rPr lang="en-US" sz="900" dirty="0"/>
                        <a:t>SUMMARY OF REGULATIONS</a:t>
                      </a:r>
                      <a:endParaRPr lang="en-US" sz="900" dirty="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hMerge="1">
                  <a:txBody>
                    <a:bodyPr/>
                    <a:lstStyle/>
                    <a:p>
                      <a:endParaRPr lang="en-IN"/>
                    </a:p>
                  </a:txBody>
                  <a:tcP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rPr>
                        <a:t>Yes, waste oil burner should comply with the National Standard: Resources saving. Best available techniques. Used oils must not be burned unless hazardous substances are removed from it, according to the standard.  </a:t>
                      </a:r>
                      <a:endParaRPr lang="en-US" sz="900" dirty="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14. Is used oil allowed to be placed in a landfill?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cs-CZ" sz="900" dirty="0">
                          <a:solidFill>
                            <a:schemeClr val="tx1"/>
                          </a:solidFill>
                        </a:rPr>
                        <a:t>No. According to the restrictions on waste disposal </a:t>
                      </a:r>
                      <a:r>
                        <a:rPr lang="en-US" sz="900" dirty="0">
                          <a:solidFill>
                            <a:schemeClr val="tx1"/>
                          </a:solidFill>
                        </a:rPr>
                        <a:t>as </a:t>
                      </a:r>
                      <a:r>
                        <a:rPr lang="cs-CZ" sz="900" dirty="0">
                          <a:solidFill>
                            <a:schemeClr val="tx1"/>
                          </a:solidFill>
                        </a:rPr>
                        <a:t>per </a:t>
                      </a:r>
                      <a:r>
                        <a:rPr lang="en-US" sz="900" dirty="0">
                          <a:solidFill>
                            <a:schemeClr val="tx1"/>
                          </a:solidFill>
                        </a:rPr>
                        <a:t>the Industry Development Strategy for the processing, utilization, and disposal of production and consumption of waste it is illegal to dispose of the used oil in the landfill.</a:t>
                      </a:r>
                      <a:endParaRPr lang="en-US" sz="900" dirty="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15. Does the country have legislation that gives incentives, financial subsidies or priority to any particular used oil disposition e.g., re-refining, fuel for burning, landfill etc.</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16. Please indicate whether used oil can be legally used (i.e., regulations do not prohibit) for the following purposes ( assuming that used oil is not being mixed first with a hazardous waste):</a:t>
                      </a: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  Burning in space heaters</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rPr>
                        <a:t>Yes, Russian legislation does not contain a direct prohibition on burning of used oil as fuel. However, used oil is allowed to be burned only in specially equipped installations approved by Rosprirodnadzor.</a:t>
                      </a:r>
                      <a:endParaRPr lang="en-US" sz="900" dirty="0">
                        <a:solidFill>
                          <a:schemeClr val="tx1"/>
                        </a:solidFill>
                        <a:latin typeface="+mn-lt"/>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ii. Blending with crude oil at a refinery</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iii. Dust suppressant</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dirty="0"/>
                        <a:t>17. Are there companies/associations advocating in used oil category?</a:t>
                      </a:r>
                      <a:endParaRPr lang="en-GB" sz="900" kern="1200" dirty="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dirty="0">
                          <a:solidFill>
                            <a:schemeClr val="tx1"/>
                          </a:solidFill>
                        </a:rPr>
                        <a:t>Yes. Waste Recycling Association is the main public organization for the re-refining industry in Russia advocating for the recycling of used oil.</a:t>
                      </a:r>
                      <a:endParaRPr lang="en-US" sz="900" dirty="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grpSp>
        <p:nvGrpSpPr>
          <p:cNvPr id="4" name="Group 3">
            <a:extLst>
              <a:ext uri="{FF2B5EF4-FFF2-40B4-BE49-F238E27FC236}">
                <a16:creationId xmlns:a16="http://schemas.microsoft.com/office/drawing/2014/main" id="{5079355C-E21F-4195-B18F-E6D36BB91E04}"/>
              </a:ext>
            </a:extLst>
          </p:cNvPr>
          <p:cNvGrpSpPr/>
          <p:nvPr/>
        </p:nvGrpSpPr>
        <p:grpSpPr>
          <a:xfrm>
            <a:off x="10256149" y="6160664"/>
            <a:ext cx="1090782" cy="246221"/>
            <a:chOff x="10831993" y="6206610"/>
            <a:chExt cx="1090782" cy="246221"/>
          </a:xfrm>
        </p:grpSpPr>
        <p:sp>
          <p:nvSpPr>
            <p:cNvPr id="5" name="Freeform: Shape 4">
              <a:extLst>
                <a:ext uri="{FF2B5EF4-FFF2-40B4-BE49-F238E27FC236}">
                  <a16:creationId xmlns:a16="http://schemas.microsoft.com/office/drawing/2014/main" id="{8129CEB4-27CC-4C99-86B1-001A4915CB35}"/>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8AEBF409-206E-4FA2-8990-89CFBCAF8007}"/>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33453590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03861"/>
            <a:ext cx="3649458" cy="544155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Key Used Oil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chemeClr val="tx1"/>
                </a:solidFill>
              </a:rPr>
              <a:t>The Federal Law: 458-FZ “On Production and Consumption Wastes” </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chemeClr val="tx1"/>
                </a:solidFill>
              </a:rPr>
              <a:t>Basel Convention on the Control of Transboundary Movements of Hazardous Wastes and Their Disposal, ratified by 458-FZ</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chemeClr val="tx1"/>
                </a:solidFill>
              </a:rPr>
              <a:t>National standard “Waste treatment. Elimination of used petroleum products”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chemeClr val="tx1"/>
                </a:solidFill>
              </a:rPr>
              <a:t>GOST 2146 “Used Petroleum products”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chemeClr val="tx1"/>
                </a:solidFill>
              </a:rPr>
              <a:t>Technical regulation of the Customs Union 030/2012 “Requirements for lubricants, oils and special liquids"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endParaRPr lang="en-US" sz="900" dirty="0"/>
          </a:p>
          <a:p>
            <a:pPr marL="0" indent="0">
              <a:lnSpc>
                <a:spcPct val="125000"/>
              </a:lnSpc>
              <a:spcBef>
                <a:spcPts val="0"/>
              </a:spcBef>
              <a:buClr>
                <a:schemeClr val="tx1"/>
              </a:buClr>
              <a:buSzPct val="100000"/>
              <a:buNone/>
            </a:pPr>
            <a:r>
              <a:rPr lang="en-US" sz="900" b="1" dirty="0"/>
              <a:t>i. Generation</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According to GOST 2146, used oil must be collected and re-refined by used oil generators, or they must outsource these operations to other licensed companies. </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endParaRPr lang="en-US" sz="900" dirty="0"/>
          </a:p>
          <a:p>
            <a:pPr marL="0" indent="0">
              <a:lnSpc>
                <a:spcPct val="125000"/>
              </a:lnSpc>
              <a:spcBef>
                <a:spcPts val="0"/>
              </a:spcBef>
              <a:buClr>
                <a:schemeClr val="tx1"/>
              </a:buClr>
              <a:buSzPct val="100000"/>
              <a:buNone/>
            </a:pPr>
            <a:r>
              <a:rPr lang="en-US" sz="900" b="1" dirty="0"/>
              <a:t>ii. Classification</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solidFill>
                  <a:srgbClr val="000000"/>
                </a:solidFill>
              </a:rPr>
              <a:t>Us</a:t>
            </a:r>
            <a:r>
              <a:rPr kumimoji="0" lang="en-US" sz="900" b="0" u="none" strike="noStrike" kern="1200" cap="none" spc="0" normalizeH="0" baseline="0" noProof="0" dirty="0">
                <a:ln>
                  <a:noFill/>
                </a:ln>
                <a:solidFill>
                  <a:srgbClr val="000000"/>
                </a:solidFill>
                <a:effectLst/>
                <a:uLnTx/>
                <a:uFillTx/>
                <a:ea typeface="+mn-ea"/>
                <a:cs typeface="+mn-cs"/>
              </a:rPr>
              <a:t>ed oil is classified as both petroleum-based products and hazardous waste in Russia (III-IV hazard class).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Clr>
                <a:schemeClr val="tx1"/>
              </a:buClr>
              <a:buSzPct val="100000"/>
              <a:buNone/>
            </a:pPr>
            <a:r>
              <a:rPr lang="en-US" sz="900" b="1" dirty="0"/>
              <a:t>iii. Collection</a:t>
            </a:r>
          </a:p>
          <a:p>
            <a:pPr>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As per the </a:t>
            </a:r>
            <a:r>
              <a:rPr lang="en-US" sz="900" dirty="0">
                <a:solidFill>
                  <a:schemeClr val="tx1"/>
                </a:solidFill>
              </a:rPr>
              <a:t>National standard “Waste treatment: Elimination of used petroleum products”</a:t>
            </a:r>
            <a:r>
              <a:rPr lang="en-US" sz="900" dirty="0">
                <a:solidFill>
                  <a:srgbClr val="000000"/>
                </a:solidFill>
              </a:rPr>
              <a:t> collectors must have a license for the waste collection operation. </a:t>
            </a:r>
            <a:endParaRPr lang="en-US" sz="900" dirty="0">
              <a:solidFill>
                <a:schemeClr val="tx1"/>
              </a:solidFill>
            </a:endParaRPr>
          </a:p>
          <a:p>
            <a:pPr lvl="0">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“Waste Management Instructions </a:t>
            </a:r>
            <a:r>
              <a:rPr lang="en-US" sz="900" dirty="0">
                <a:solidFill>
                  <a:srgbClr val="000000"/>
                </a:solidFill>
              </a:rPr>
              <a:t>for III, IV Hazard Classes containing </a:t>
            </a:r>
            <a:r>
              <a:rPr kumimoji="0" lang="en-US" sz="900" b="0" u="none" strike="noStrike" kern="1200" cap="none" spc="0" normalizeH="0" baseline="0" noProof="0" dirty="0">
                <a:ln>
                  <a:noFill/>
                </a:ln>
                <a:solidFill>
                  <a:srgbClr val="000000"/>
                </a:solidFill>
                <a:effectLst/>
                <a:uLnTx/>
                <a:uFillTx/>
                <a:ea typeface="+mn-ea"/>
                <a:cs typeface="+mn-cs"/>
              </a:rPr>
              <a:t>petroleum products” </a:t>
            </a:r>
            <a:r>
              <a:rPr lang="en-US" sz="900" dirty="0">
                <a:solidFill>
                  <a:srgbClr val="000000"/>
                </a:solidFill>
              </a:rPr>
              <a:t>s</a:t>
            </a:r>
            <a:r>
              <a:rPr kumimoji="0" lang="en-US" sz="900" b="0" u="none" strike="noStrike" kern="1200" cap="none" spc="0" normalizeH="0" baseline="0" noProof="0" dirty="0">
                <a:ln>
                  <a:noFill/>
                </a:ln>
                <a:solidFill>
                  <a:srgbClr val="000000"/>
                </a:solidFill>
                <a:effectLst/>
                <a:uLnTx/>
                <a:uFillTx/>
                <a:ea typeface="+mn-ea"/>
                <a:cs typeface="+mn-cs"/>
              </a:rPr>
              <a:t>et the rules for collectors, such as different oil categories should not be mixed during collection. While transporting the used oil, the tank should be filled at a maximum level of 95% of its volume.</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363142" y="903861"/>
            <a:ext cx="3629057" cy="544155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According to GOST 2146, when collecting used oil, it is necessary to exclude the ingress of greases, organic solvents, fats, varnishes, paints, emulsions, chemicals and contaminants into them. Crude oil, gasoline, kerosene, diesel fuel</a:t>
            </a:r>
            <a:r>
              <a:rPr lang="en-US" sz="900" dirty="0">
                <a:solidFill>
                  <a:srgbClr val="000000"/>
                </a:solidFill>
              </a:rPr>
              <a:t> mixing should be avoided as well.</a:t>
            </a:r>
            <a:r>
              <a:rPr kumimoji="0" lang="en-US" sz="900" b="0" u="none" strike="noStrike" kern="1200" cap="none" spc="0" normalizeH="0" baseline="0" noProof="0" dirty="0">
                <a:ln>
                  <a:noFill/>
                </a:ln>
                <a:solidFill>
                  <a:srgbClr val="000000"/>
                </a:solidFill>
                <a:effectLst/>
                <a:uLnTx/>
                <a:uFillTx/>
                <a:ea typeface="+mn-ea"/>
                <a:cs typeface="+mn-cs"/>
              </a:rPr>
              <a:t> </a:t>
            </a:r>
          </a:p>
          <a:p>
            <a:pPr lvl="0">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According to 458-FZ, in accordance with the “Extended Producer and Importer Responsibility (EPR</a:t>
            </a:r>
            <a:r>
              <a:rPr lang="en-US" sz="900" dirty="0">
                <a:solidFill>
                  <a:srgbClr val="000000"/>
                </a:solidFill>
              </a:rPr>
              <a:t>)”, lubricant manufacturers, importers and suppliers are </a:t>
            </a:r>
            <a:r>
              <a:rPr kumimoji="0" lang="en-US" sz="900" b="0" u="none" strike="noStrike" kern="1200" cap="none" spc="0" normalizeH="0" baseline="0" noProof="0" dirty="0">
                <a:ln>
                  <a:noFill/>
                </a:ln>
                <a:solidFill>
                  <a:srgbClr val="000000"/>
                </a:solidFill>
                <a:effectLst/>
                <a:uLnTx/>
                <a:uFillTx/>
                <a:ea typeface="+mn-ea"/>
                <a:cs typeface="+mn-cs"/>
              </a:rPr>
              <a:t>responsible for used oil collection. </a:t>
            </a:r>
          </a:p>
          <a:p>
            <a:pPr lvl="0">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In December 2020, a new Concept of the “EPR” was adopted determining the level of waste utilization for different waste groups including used oils.</a:t>
            </a:r>
          </a:p>
          <a:p>
            <a:pPr lvl="0">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The Concept provides for the setting </a:t>
            </a:r>
            <a:r>
              <a:rPr lang="en-US" sz="900" dirty="0">
                <a:solidFill>
                  <a:srgbClr val="000000"/>
                </a:solidFill>
              </a:rPr>
              <a:t>of recycling ratios as a percentage of the total volume of products made in Russia or imported from third countries</a:t>
            </a:r>
            <a:r>
              <a:rPr kumimoji="0" lang="en-US" sz="900" b="0" u="none" strike="noStrike" kern="1200" cap="none" spc="0" normalizeH="0" baseline="0" noProof="0" dirty="0">
                <a:ln>
                  <a:noFill/>
                </a:ln>
                <a:solidFill>
                  <a:srgbClr val="000000"/>
                </a:solidFill>
                <a:effectLst/>
                <a:uLnTx/>
                <a:uFillTx/>
                <a:ea typeface="+mn-ea"/>
                <a:cs typeface="+mn-cs"/>
              </a:rPr>
              <a:t>. Previously, the law provided for the establishment of targets as a percentage of the volume of products released for consumption in Russia.</a:t>
            </a:r>
          </a:p>
          <a:p>
            <a:pPr lvl="0">
              <a:lnSpc>
                <a:spcPct val="125000"/>
              </a:lnSpc>
              <a:spcBef>
                <a:spcPts val="0"/>
              </a:spcBef>
              <a:buClr>
                <a:srgbClr val="27638E"/>
              </a:buClr>
              <a:buSzPct val="110000"/>
              <a:buFont typeface="Wingdings" panose="05000000000000000000" pitchFamily="2" charset="2"/>
              <a:buChar char="l"/>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Clr>
                <a:schemeClr val="tx1"/>
              </a:buClr>
              <a:buSzPct val="100000"/>
              <a:buNone/>
            </a:pPr>
            <a:r>
              <a:rPr lang="en-US" sz="900" b="1" dirty="0"/>
              <a:t>iv. Transportation and Storage</a:t>
            </a:r>
          </a:p>
          <a:p>
            <a:pPr lvl="0">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U</a:t>
            </a:r>
            <a:r>
              <a:rPr kumimoji="0" lang="en-US" sz="900" b="0" u="none" strike="noStrike" kern="1200" cap="none" spc="0" normalizeH="0" baseline="0" noProof="0" dirty="0">
                <a:ln>
                  <a:noFill/>
                </a:ln>
                <a:solidFill>
                  <a:srgbClr val="000000"/>
                </a:solidFill>
                <a:effectLst/>
                <a:uLnTx/>
                <a:uFillTx/>
                <a:ea typeface="+mn-ea"/>
                <a:cs typeface="+mn-cs"/>
              </a:rPr>
              <a:t>sed oil is usually </a:t>
            </a:r>
            <a:r>
              <a:rPr lang="en-US" sz="900" dirty="0">
                <a:solidFill>
                  <a:srgbClr val="000000"/>
                </a:solidFill>
              </a:rPr>
              <a:t>stored by generators </a:t>
            </a:r>
            <a:r>
              <a:rPr kumimoji="0" lang="en-US" sz="900" b="0" u="none" strike="noStrike" kern="1200" cap="none" spc="0" normalizeH="0" baseline="0" noProof="0" dirty="0">
                <a:ln>
                  <a:noFill/>
                </a:ln>
                <a:solidFill>
                  <a:srgbClr val="000000"/>
                </a:solidFill>
                <a:effectLst/>
                <a:uLnTx/>
                <a:uFillTx/>
                <a:ea typeface="+mn-ea"/>
                <a:cs typeface="+mn-cs"/>
              </a:rPr>
              <a:t>in small containers in a special area. Once </a:t>
            </a:r>
            <a:r>
              <a:rPr lang="en-US" sz="900" dirty="0">
                <a:solidFill>
                  <a:srgbClr val="000000"/>
                </a:solidFill>
              </a:rPr>
              <a:t>the used oil is accumulated at the volume of about </a:t>
            </a:r>
            <a:r>
              <a:rPr kumimoji="0" lang="en-US" sz="900" b="0" u="none" strike="noStrike" kern="1200" cap="none" spc="0" normalizeH="0" baseline="0" noProof="0" dirty="0">
                <a:ln>
                  <a:noFill/>
                </a:ln>
                <a:solidFill>
                  <a:srgbClr val="000000"/>
                </a:solidFill>
                <a:effectLst/>
                <a:uLnTx/>
                <a:uFillTx/>
                <a:ea typeface="+mn-ea"/>
                <a:cs typeface="+mn-cs"/>
              </a:rPr>
              <a:t>3-4 tonnes, the generators contact the collector to collect the used oil. </a:t>
            </a:r>
            <a:endParaRPr kumimoji="0" lang="ru-RU" sz="900" b="0" u="none" strike="noStrike" kern="1200" cap="none" spc="0" normalizeH="0" baseline="0" noProof="0" dirty="0">
              <a:ln>
                <a:noFill/>
              </a:ln>
              <a:solidFill>
                <a:srgbClr val="000000"/>
              </a:solidFill>
              <a:effectLst/>
              <a:uLnTx/>
              <a:uFillTx/>
              <a:ea typeface="+mn-ea"/>
              <a:cs typeface="+mn-cs"/>
            </a:endParaRPr>
          </a:p>
          <a:p>
            <a:pPr lvl="0">
              <a:lnSpc>
                <a:spcPct val="125000"/>
              </a:lnSpc>
              <a:spcBef>
                <a:spcPts val="0"/>
              </a:spcBef>
              <a:buClr>
                <a:srgbClr val="27638E"/>
              </a:buClr>
              <a:buSzPct val="110000"/>
              <a:buFont typeface="Wingdings" panose="05000000000000000000" pitchFamily="2" charset="2"/>
              <a:buChar char="l"/>
              <a:defRPr/>
            </a:pPr>
            <a:r>
              <a:rPr lang="en-US" sz="900" dirty="0"/>
              <a:t>Canisters and tanks are used which are not liable to oxidation and are not damaged.</a:t>
            </a:r>
          </a:p>
          <a:p>
            <a:pPr marL="0" indent="0">
              <a:lnSpc>
                <a:spcPct val="125000"/>
              </a:lnSpc>
              <a:spcBef>
                <a:spcPts val="0"/>
              </a:spcBef>
              <a:buClr>
                <a:schemeClr val="tx1"/>
              </a:buClr>
              <a:buSzPct val="100000"/>
              <a:buNone/>
            </a:pPr>
            <a:endParaRPr lang="en-US" sz="900" b="1" dirty="0"/>
          </a:p>
          <a:p>
            <a:pPr marL="0" indent="0">
              <a:lnSpc>
                <a:spcPct val="125000"/>
              </a:lnSpc>
              <a:spcBef>
                <a:spcPts val="0"/>
              </a:spcBef>
              <a:buClr>
                <a:schemeClr val="tx1"/>
              </a:buClr>
              <a:buSzPct val="100000"/>
              <a:buNone/>
            </a:pPr>
            <a:r>
              <a:rPr lang="en-US" sz="900" b="1" dirty="0"/>
              <a:t>v. Disposal – Re-refining</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Re-refiners are required to obtain a license from Rosprirodnadzor as per the Federal Law On Environmental Protection.</a:t>
            </a:r>
          </a:p>
        </p:txBody>
      </p:sp>
      <p:sp>
        <p:nvSpPr>
          <p:cNvPr id="7" name="Content Placeholder 2">
            <a:extLst>
              <a:ext uri="{FF2B5EF4-FFF2-40B4-BE49-F238E27FC236}">
                <a16:creationId xmlns:a16="http://schemas.microsoft.com/office/drawing/2014/main" id="{E7ADF94B-A7CD-4BDF-80EC-049A6BF788E7}"/>
              </a:ext>
            </a:extLst>
          </p:cNvPr>
          <p:cNvSpPr txBox="1">
            <a:spLocks/>
          </p:cNvSpPr>
          <p:nvPr/>
        </p:nvSpPr>
        <p:spPr>
          <a:xfrm>
            <a:off x="8118789" y="903861"/>
            <a:ext cx="3658963" cy="497988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Each </a:t>
            </a:r>
            <a:r>
              <a:rPr kumimoji="0" lang="en-US" sz="900" b="0" u="none" strike="noStrike" kern="1200" cap="none" spc="0" normalizeH="0" baseline="0" noProof="0" dirty="0">
                <a:ln>
                  <a:noFill/>
                </a:ln>
                <a:solidFill>
                  <a:srgbClr val="000000"/>
                </a:solidFill>
                <a:effectLst/>
                <a:uLnTx/>
                <a:uFillTx/>
                <a:ea typeface="+mn-ea"/>
                <a:cs typeface="+mn-cs"/>
              </a:rPr>
              <a:t>re-refiner develops its internal</a:t>
            </a:r>
            <a:r>
              <a:rPr lang="en-US" sz="900" dirty="0">
                <a:solidFill>
                  <a:srgbClr val="000000"/>
                </a:solidFill>
              </a:rPr>
              <a:t> regulations of the </a:t>
            </a:r>
            <a:r>
              <a:rPr kumimoji="0" lang="en-US" sz="900" b="0" u="none" strike="noStrike" kern="1200" cap="none" spc="0" normalizeH="0" baseline="0" noProof="0" dirty="0">
                <a:ln>
                  <a:noFill/>
                </a:ln>
                <a:solidFill>
                  <a:srgbClr val="000000"/>
                </a:solidFill>
                <a:effectLst/>
                <a:uLnTx/>
                <a:uFillTx/>
                <a:ea typeface="+mn-ea"/>
                <a:cs typeface="+mn-cs"/>
              </a:rPr>
              <a:t>used oil re-refining technology based on GOST 26378 which specifies physio-</a:t>
            </a:r>
            <a:r>
              <a:rPr lang="en-US" sz="900" dirty="0">
                <a:solidFill>
                  <a:srgbClr val="000000"/>
                </a:solidFill>
              </a:rPr>
              <a:t>c</a:t>
            </a:r>
            <a:r>
              <a:rPr kumimoji="0" lang="en-US" sz="900" b="0" u="none" strike="noStrike" kern="1200" cap="none" spc="0" normalizeH="0" baseline="0" noProof="0" dirty="0" err="1">
                <a:ln>
                  <a:noFill/>
                </a:ln>
                <a:solidFill>
                  <a:srgbClr val="000000"/>
                </a:solidFill>
                <a:effectLst/>
                <a:uLnTx/>
                <a:uFillTx/>
                <a:ea typeface="+mn-ea"/>
                <a:cs typeface="+mn-cs"/>
              </a:rPr>
              <a:t>hemical</a:t>
            </a:r>
            <a:r>
              <a:rPr lang="en-US" sz="900" dirty="0">
                <a:solidFill>
                  <a:srgbClr val="000000"/>
                </a:solidFill>
              </a:rPr>
              <a:t> parameters of the treated used oil sample such as viscosity, flash point, water amount and particle counting among the others.</a:t>
            </a:r>
            <a:r>
              <a:rPr kumimoji="0" lang="en-US" sz="900" b="0" u="none" strike="noStrike" kern="1200" cap="none" spc="0" normalizeH="0" baseline="0" noProof="0" dirty="0">
                <a:ln>
                  <a:noFill/>
                </a:ln>
                <a:solidFill>
                  <a:srgbClr val="000000"/>
                </a:solidFill>
                <a:effectLst/>
                <a:uLnTx/>
                <a:uFillTx/>
                <a:ea typeface="+mn-ea"/>
                <a:cs typeface="+mn-cs"/>
              </a:rPr>
              <a:t> Settling at elevated temperatures, coagulant treatment, and mineral absorbent filtration as well as distillation process is as per GOST </a:t>
            </a:r>
            <a:r>
              <a:rPr kumimoji="0" lang="ru-RU" sz="900" b="0" u="none" strike="noStrike" kern="1200" cap="none" spc="0" normalizeH="0" baseline="0" noProof="0" dirty="0">
                <a:ln>
                  <a:noFill/>
                </a:ln>
                <a:solidFill>
                  <a:srgbClr val="000000"/>
                </a:solidFill>
                <a:effectLst/>
                <a:uLnTx/>
                <a:uFillTx/>
                <a:ea typeface="+mn-ea"/>
                <a:cs typeface="+mn-cs"/>
              </a:rPr>
              <a:t>55096</a:t>
            </a:r>
            <a:r>
              <a:rPr kumimoji="0" lang="cs-CZ" sz="900" b="0" u="none" strike="noStrike" kern="1200" cap="none" spc="0" normalizeH="0" baseline="0" noProof="0" dirty="0">
                <a:ln>
                  <a:noFill/>
                </a:ln>
                <a:solidFill>
                  <a:srgbClr val="000000"/>
                </a:solidFill>
                <a:effectLst/>
                <a:uLnTx/>
                <a:uFillTx/>
                <a:ea typeface="+mn-ea"/>
                <a:cs typeface="+mn-cs"/>
              </a:rPr>
              <a:t>.</a:t>
            </a:r>
            <a:endParaRPr lang="en-US" sz="900" dirty="0">
              <a:solidFill>
                <a:srgbClr val="000000"/>
              </a:solidFill>
            </a:endParaRP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Clr>
                <a:schemeClr val="tx1"/>
              </a:buClr>
              <a:buSzPct val="100000"/>
              <a:buNone/>
            </a:pPr>
            <a:r>
              <a:rPr lang="en-US" sz="900" b="1" dirty="0"/>
              <a:t>vi. Disposal – Fuel</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GOST 26432 sets the requirements for fuels allowed for use in the equipment operating in Russia, such as allowed sulfur content (max 1%).</a:t>
            </a:r>
          </a:p>
          <a:p>
            <a:pPr marL="0" marR="0" lvl="0" indent="0" algn="l" defTabSz="914400" rtl="0" eaLnBrk="1" fontAlgn="auto" latinLnBrk="0" hangingPunct="1">
              <a:lnSpc>
                <a:spcPct val="125000"/>
              </a:lnSpc>
              <a:spcBef>
                <a:spcPts val="0"/>
              </a:spcBef>
              <a:spcAft>
                <a:spcPts val="0"/>
              </a:spcAft>
              <a:buClr>
                <a:srgbClr val="27638E"/>
              </a:buClr>
              <a:buSzPct val="110000"/>
              <a:buNone/>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Clr>
                <a:schemeClr val="tx1"/>
              </a:buClr>
              <a:buSzPct val="100000"/>
              <a:buNone/>
            </a:pPr>
            <a:r>
              <a:rPr lang="en-US" sz="900" b="1" dirty="0"/>
              <a:t>vii. Disposal – Other </a:t>
            </a:r>
          </a:p>
          <a:p>
            <a:pPr>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S</a:t>
            </a:r>
            <a:r>
              <a:rPr kumimoji="0" lang="en-US" sz="900" b="0" u="none" strike="noStrike" kern="1200" cap="none" spc="0" normalizeH="0" baseline="0" noProof="0" dirty="0">
                <a:ln>
                  <a:noFill/>
                </a:ln>
                <a:solidFill>
                  <a:srgbClr val="000000"/>
                </a:solidFill>
                <a:effectLst/>
                <a:uLnTx/>
                <a:uFillTx/>
                <a:ea typeface="+mn-ea"/>
                <a:cs typeface="+mn-cs"/>
              </a:rPr>
              <a:t>mall amounts of used automotive oil maybe dumped or burned by the DYI garages unofficially</a:t>
            </a:r>
            <a:r>
              <a:rPr lang="en-US" sz="900" dirty="0">
                <a:solidFill>
                  <a:srgbClr val="000000"/>
                </a:solidFill>
              </a:rPr>
              <a:t>, this is not allowed as per the law.</a:t>
            </a:r>
          </a:p>
          <a:p>
            <a:pPr lvl="0">
              <a:lnSpc>
                <a:spcPct val="125000"/>
              </a:lnSpc>
              <a:spcBef>
                <a:spcPts val="0"/>
              </a:spcBef>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458-FZ, sets the </a:t>
            </a:r>
            <a:r>
              <a:rPr lang="en-US" sz="900" dirty="0">
                <a:solidFill>
                  <a:srgbClr val="000000"/>
                </a:solidFill>
              </a:rPr>
              <a:t>responsibilities of the lubricant manufacturers, importers and suppliers for used oil disposal as well, in </a:t>
            </a:r>
            <a:r>
              <a:rPr kumimoji="0" lang="en-US" sz="900" b="0" u="none" strike="noStrike" kern="1200" cap="none" spc="0" normalizeH="0" baseline="0" noProof="0" dirty="0">
                <a:ln>
                  <a:noFill/>
                </a:ln>
                <a:solidFill>
                  <a:srgbClr val="000000"/>
                </a:solidFill>
                <a:effectLst/>
                <a:uLnTx/>
                <a:uFillTx/>
                <a:ea typeface="+mn-ea"/>
                <a:cs typeface="+mn-cs"/>
              </a:rPr>
              <a:t>accordance with the EPR. </a:t>
            </a:r>
          </a:p>
          <a:p>
            <a:pPr marL="0" marR="0" lvl="0" indent="0" algn="l" defTabSz="914400" rtl="0" eaLnBrk="1" fontAlgn="auto" latinLnBrk="0" hangingPunct="1">
              <a:lnSpc>
                <a:spcPct val="125000"/>
              </a:lnSpc>
              <a:spcBef>
                <a:spcPts val="0"/>
              </a:spcBef>
              <a:spcAft>
                <a:spcPts val="0"/>
              </a:spcAft>
              <a:buClr>
                <a:srgbClr val="27638E"/>
              </a:buClr>
              <a:buSzPct val="110000"/>
              <a:buNone/>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Regulatory Enforcement</a:t>
            </a:r>
          </a:p>
          <a:p>
            <a:pPr marL="0" indent="0">
              <a:lnSpc>
                <a:spcPct val="125000"/>
              </a:lnSpc>
              <a:spcBef>
                <a:spcPts val="0"/>
              </a:spcBef>
              <a:buClr>
                <a:schemeClr val="tx1"/>
              </a:buClr>
              <a:buSzPct val="100000"/>
              <a:buNone/>
            </a:pPr>
            <a:r>
              <a:rPr lang="en-US" sz="900" b="1" dirty="0"/>
              <a:t>i. Responsible Agencies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current used oil market in Russia is controlled by two governmental bodies: The Ministry of Energy and the Ministry of Natural Resources and Environment (Rosprirodnadzor). </a:t>
            </a:r>
            <a:endParaRPr lang="en-US" sz="900" dirty="0"/>
          </a:p>
        </p:txBody>
      </p:sp>
      <p:sp>
        <p:nvSpPr>
          <p:cNvPr id="9" name="Content Placeholder 2">
            <a:extLst>
              <a:ext uri="{FF2B5EF4-FFF2-40B4-BE49-F238E27FC236}">
                <a16:creationId xmlns:a16="http://schemas.microsoft.com/office/drawing/2014/main" id="{6EDBC574-F118-49B5-85DE-4DDC804E0881}"/>
              </a:ext>
            </a:extLst>
          </p:cNvPr>
          <p:cNvSpPr txBox="1">
            <a:spLocks/>
          </p:cNvSpPr>
          <p:nvPr/>
        </p:nvSpPr>
        <p:spPr>
          <a:xfrm>
            <a:off x="8045969" y="2546635"/>
            <a:ext cx="3326330" cy="24782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endParaRPr lang="en-US" sz="900" dirty="0"/>
          </a:p>
        </p:txBody>
      </p:sp>
      <p:grpSp>
        <p:nvGrpSpPr>
          <p:cNvPr id="8" name="Group 7">
            <a:extLst>
              <a:ext uri="{FF2B5EF4-FFF2-40B4-BE49-F238E27FC236}">
                <a16:creationId xmlns:a16="http://schemas.microsoft.com/office/drawing/2014/main" id="{B9BC499E-A891-4BB7-8619-9185E8AC02F7}"/>
              </a:ext>
            </a:extLst>
          </p:cNvPr>
          <p:cNvGrpSpPr/>
          <p:nvPr/>
        </p:nvGrpSpPr>
        <p:grpSpPr>
          <a:xfrm>
            <a:off x="10256149" y="6160664"/>
            <a:ext cx="1090782" cy="246221"/>
            <a:chOff x="10831993" y="6206610"/>
            <a:chExt cx="1090782" cy="246221"/>
          </a:xfrm>
        </p:grpSpPr>
        <p:sp>
          <p:nvSpPr>
            <p:cNvPr id="10" name="Freeform: Shape 9">
              <a:extLst>
                <a:ext uri="{FF2B5EF4-FFF2-40B4-BE49-F238E27FC236}">
                  <a16:creationId xmlns:a16="http://schemas.microsoft.com/office/drawing/2014/main" id="{35B58D28-BBF8-4291-AE5A-1970977B7759}"/>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2894BB91-8E42-4B19-85BF-8866E2E0CEFF}"/>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15664917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1083336"/>
            <a:ext cx="5005868" cy="322941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Clr>
                <a:schemeClr val="tx1"/>
              </a:buClr>
              <a:buSzPct val="100000"/>
              <a:buNone/>
            </a:pPr>
            <a:r>
              <a:rPr lang="en-US" sz="900" b="1" dirty="0"/>
              <a:t>ii. Enforcement Mechanisms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As per 458-FZ, the responsibility for used oil collection and disposal lies with the lubricant manufacturers and importers in accordance with the “Extended Producer and Importer Responsibility (EPR)”.</a:t>
            </a:r>
            <a:r>
              <a:rPr lang="en-US" sz="900" dirty="0">
                <a:solidFill>
                  <a:srgbClr val="000000"/>
                </a:solidFill>
              </a:rPr>
              <a:t> If they cannot meet their obligations, including hiring a specialized organization, they will have to pay an environmental fee to fund the collection, storage, and disposal of used oil. </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solidFill>
                  <a:srgbClr val="000000"/>
                </a:solidFill>
              </a:rPr>
              <a:t>The environmental fee depends on the type of product and volume. This fee is not considered to be a tax. Currently, non-payment of the fee just leads to fine.</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Clr>
                <a:schemeClr val="tx1"/>
              </a:buClr>
              <a:buSzPct val="100000"/>
              <a:buNone/>
            </a:pPr>
            <a:r>
              <a:rPr lang="en-US" sz="900" b="1" dirty="0"/>
              <a:t>iii. Effectiveness of Regulations Enforcement</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Current enforcement is moderate. The Ministry of Finance has submitted for consideration a draft law on the introduction of an environmental tax instead of an environmental fee. Tax evasion in this case should carry a </a:t>
            </a:r>
            <a:r>
              <a:rPr lang="en-US" sz="900" dirty="0">
                <a:solidFill>
                  <a:srgbClr val="000000"/>
                </a:solidFill>
              </a:rPr>
              <a:t>harsher sentence than non-payment of fee.</a:t>
            </a:r>
          </a:p>
          <a:p>
            <a:pPr lvl="0">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The changes to environmental tax should had taken effect on January 1, 2020. However, the implementation date was postponed to January 2022, to provide organizations with a transitional period to prepare for the new legislative requirements.</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6248194" y="1083336"/>
            <a:ext cx="5005868" cy="380649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Key Influencers</a:t>
            </a:r>
          </a:p>
          <a:p>
            <a:pPr marL="0" indent="0">
              <a:lnSpc>
                <a:spcPct val="125000"/>
              </a:lnSpc>
              <a:spcBef>
                <a:spcPts val="0"/>
              </a:spcBef>
              <a:buClr>
                <a:schemeClr val="tx1"/>
              </a:buClr>
              <a:buSzPct val="100000"/>
              <a:buNone/>
            </a:pPr>
            <a:r>
              <a:rPr lang="en-US" sz="900" b="1" dirty="0" err="1"/>
              <a:t>i</a:t>
            </a:r>
            <a:r>
              <a:rPr lang="en-US" sz="900" b="1" dirty="0"/>
              <a:t>. Public Sector</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Rosprirodnadzor. </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Ministry of Energy</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endParaRPr lang="en-US" sz="900" dirty="0"/>
          </a:p>
          <a:p>
            <a:pPr marL="0" indent="0">
              <a:lnSpc>
                <a:spcPct val="125000"/>
              </a:lnSpc>
              <a:spcBef>
                <a:spcPts val="0"/>
              </a:spcBef>
              <a:buClr>
                <a:schemeClr val="tx1"/>
              </a:buClr>
              <a:buSzPct val="100000"/>
              <a:buNone/>
            </a:pPr>
            <a:r>
              <a:rPr lang="en-US" sz="900" b="1" dirty="0"/>
              <a:t>ii. Private Sector</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solidFill>
                  <a:schemeClr val="tx1"/>
                </a:solidFill>
              </a:rPr>
              <a:t>Waste Recycling Association</a:t>
            </a:r>
            <a:r>
              <a:rPr kumimoji="0" lang="en-US" sz="900" b="0" u="none" strike="noStrike" kern="1200" cap="none" spc="0" normalizeH="0" baseline="0" noProof="0" dirty="0">
                <a:ln>
                  <a:noFill/>
                </a:ln>
                <a:solidFill>
                  <a:srgbClr val="000000"/>
                </a:solidFill>
                <a:effectLst/>
                <a:uLnTx/>
                <a:uFillTx/>
                <a:ea typeface="+mn-ea"/>
                <a:cs typeface="+mn-cs"/>
              </a:rPr>
              <a:t>.</a:t>
            </a:r>
            <a:endParaRPr lang="en-US" sz="900" dirty="0">
              <a:solidFill>
                <a:srgbClr val="000000"/>
              </a:solidFill>
            </a:endParaRP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Impact of Current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Russian used oil market is highly fragmented and unorganized. Regulatory authorities face several challenges in the used oil accounting, as the lion</a:t>
            </a:r>
            <a:r>
              <a:rPr kumimoji="0" lang="ru-RU" sz="900" b="0" u="none" strike="noStrike" kern="1200" cap="none" spc="0" normalizeH="0" baseline="0" noProof="0" dirty="0">
                <a:ln>
                  <a:noFill/>
                </a:ln>
                <a:solidFill>
                  <a:srgbClr val="000000"/>
                </a:solidFill>
                <a:effectLst/>
                <a:uLnTx/>
                <a:uFillTx/>
                <a:ea typeface="+mn-ea"/>
                <a:cs typeface="+mn-cs"/>
              </a:rPr>
              <a:t> </a:t>
            </a:r>
            <a:r>
              <a:rPr lang="en-US" sz="900" dirty="0">
                <a:solidFill>
                  <a:srgbClr val="000000"/>
                </a:solidFill>
              </a:rPr>
              <a:t>share </a:t>
            </a:r>
            <a:r>
              <a:rPr kumimoji="0" lang="en-US" sz="900" b="0" u="none" strike="noStrike" kern="1200" cap="none" spc="0" normalizeH="0" baseline="0" noProof="0" dirty="0">
                <a:ln>
                  <a:noFill/>
                </a:ln>
                <a:solidFill>
                  <a:srgbClr val="000000"/>
                </a:solidFill>
                <a:effectLst/>
                <a:uLnTx/>
                <a:uFillTx/>
                <a:ea typeface="+mn-ea"/>
                <a:cs typeface="+mn-cs"/>
              </a:rPr>
              <a:t>of used oil generated in the country ends up in the black or grey market. Stronger emphasis placed on the enforcement of regulations will allow better control of the used oil generation, collection, and disposal.</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Probable Future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new law on the environmental tax is expected to provide an incentive for the development of independent execution of the EPR by the used oil market participants.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Furthermore, it will drive the increase of legal used oil collection and disposal shares in overall generated volume in the country.</a:t>
            </a:r>
          </a:p>
        </p:txBody>
      </p:sp>
      <p:sp>
        <p:nvSpPr>
          <p:cNvPr id="9" name="Content Placeholder 2">
            <a:extLst>
              <a:ext uri="{FF2B5EF4-FFF2-40B4-BE49-F238E27FC236}">
                <a16:creationId xmlns:a16="http://schemas.microsoft.com/office/drawing/2014/main" id="{6EDBC574-F118-49B5-85DE-4DDC804E0881}"/>
              </a:ext>
            </a:extLst>
          </p:cNvPr>
          <p:cNvSpPr txBox="1">
            <a:spLocks/>
          </p:cNvSpPr>
          <p:nvPr/>
        </p:nvSpPr>
        <p:spPr>
          <a:xfrm>
            <a:off x="8045969" y="2546635"/>
            <a:ext cx="3326330" cy="24782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endParaRPr lang="en-US" sz="900" dirty="0"/>
          </a:p>
        </p:txBody>
      </p:sp>
    </p:spTree>
    <p:custDataLst>
      <p:tags r:id="rId1"/>
    </p:custDataLst>
    <p:extLst>
      <p:ext uri="{BB962C8B-B14F-4D97-AF65-F5344CB8AC3E}">
        <p14:creationId xmlns:p14="http://schemas.microsoft.com/office/powerpoint/2010/main" val="1978905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Material Balance 2020</a:t>
            </a:r>
            <a:endParaRPr lang="en-IN" dirty="0"/>
          </a:p>
        </p:txBody>
      </p:sp>
      <p:graphicFrame>
        <p:nvGraphicFramePr>
          <p:cNvPr id="5" name="Chart 4">
            <a:extLst>
              <a:ext uri="{FF2B5EF4-FFF2-40B4-BE49-F238E27FC236}">
                <a16:creationId xmlns:a16="http://schemas.microsoft.com/office/drawing/2014/main" id="{02CCE9EC-BFBA-4ED7-92E8-AC355D7923B0}"/>
              </a:ext>
            </a:extLst>
          </p:cNvPr>
          <p:cNvGraphicFramePr/>
          <p:nvPr/>
        </p:nvGraphicFramePr>
        <p:xfrm>
          <a:off x="-130175" y="500591"/>
          <a:ext cx="4311650" cy="313795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1083310" y="3478050"/>
            <a:ext cx="1778000" cy="246221"/>
          </a:xfrm>
          <a:prstGeom prst="rect">
            <a:avLst/>
          </a:prstGeom>
          <a:noFill/>
        </p:spPr>
        <p:txBody>
          <a:bodyPr wrap="square" rtlCol="0">
            <a:spAutoFit/>
          </a:bodyPr>
          <a:lstStyle/>
          <a:p>
            <a:pPr algn="ctr"/>
            <a:r>
              <a:rPr lang="en-US" sz="1000" b="1" dirty="0">
                <a:latin typeface="+mj-lt"/>
              </a:rPr>
              <a:t>Total: 1477.3 Kilotonnes</a:t>
            </a:r>
          </a:p>
        </p:txBody>
      </p:sp>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522538" y="500591"/>
          <a:ext cx="4311650" cy="3137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AC591756-028F-4958-AC35-FE9CCE971093}"/>
              </a:ext>
            </a:extLst>
          </p:cNvPr>
          <p:cNvGraphicFramePr/>
          <p:nvPr/>
        </p:nvGraphicFramePr>
        <p:xfrm>
          <a:off x="5175250" y="500591"/>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nvGraphicFramePr>
        <p:xfrm>
          <a:off x="8146374" y="500591"/>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3793490" y="3478050"/>
            <a:ext cx="1705610" cy="246221"/>
          </a:xfrm>
          <a:prstGeom prst="rect">
            <a:avLst/>
          </a:prstGeom>
          <a:noFill/>
        </p:spPr>
        <p:txBody>
          <a:bodyPr wrap="square" rtlCol="0">
            <a:spAutoFit/>
          </a:bodyPr>
          <a:lstStyle/>
          <a:p>
            <a:pPr algn="ctr"/>
            <a:r>
              <a:rPr lang="en-US" sz="1000" b="1" dirty="0">
                <a:latin typeface="+mj-lt"/>
              </a:rPr>
              <a:t>Total: 817.6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6343650" y="3516150"/>
            <a:ext cx="1879124" cy="246221"/>
          </a:xfrm>
          <a:prstGeom prst="rect">
            <a:avLst/>
          </a:prstGeom>
          <a:noFill/>
        </p:spPr>
        <p:txBody>
          <a:bodyPr wrap="square" rtlCol="0">
            <a:spAutoFit/>
          </a:bodyPr>
          <a:lstStyle/>
          <a:p>
            <a:pPr algn="ctr"/>
            <a:r>
              <a:rPr lang="en-US" sz="1000" b="1" dirty="0">
                <a:latin typeface="+mj-lt"/>
              </a:rPr>
              <a:t>Total: 410.1 Kilotonnes</a:t>
            </a:r>
          </a:p>
        </p:txBody>
      </p:sp>
      <p:sp>
        <p:nvSpPr>
          <p:cNvPr id="13" name="TextBox 12">
            <a:extLst>
              <a:ext uri="{FF2B5EF4-FFF2-40B4-BE49-F238E27FC236}">
                <a16:creationId xmlns:a16="http://schemas.microsoft.com/office/drawing/2014/main" id="{E054D5F6-2E68-4F81-A362-78C2B7E09F5F}"/>
              </a:ext>
            </a:extLst>
          </p:cNvPr>
          <p:cNvSpPr txBox="1"/>
          <p:nvPr/>
        </p:nvSpPr>
        <p:spPr>
          <a:xfrm>
            <a:off x="9396730" y="3478050"/>
            <a:ext cx="1716246" cy="246221"/>
          </a:xfrm>
          <a:prstGeom prst="rect">
            <a:avLst/>
          </a:prstGeom>
          <a:noFill/>
        </p:spPr>
        <p:txBody>
          <a:bodyPr wrap="square" rtlCol="0">
            <a:spAutoFit/>
          </a:bodyPr>
          <a:lstStyle/>
          <a:p>
            <a:pPr algn="ctr"/>
            <a:r>
              <a:rPr lang="en-US" sz="1000" b="1" dirty="0">
                <a:latin typeface="+mj-lt"/>
              </a:rPr>
              <a:t>Total: 62.6 Kilotonnes</a:t>
            </a: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639879" y="3758003"/>
            <a:ext cx="11199695" cy="272927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It is estimated that of the total lubricant consumption of 1,477.3 kilotonnes in 2020, around 817.6 kilotonnes or 55% is generated as used oil in Russia. The balance is accounted for technical losses such as evaporation, combustion, leakages, and handling losses. There are some categories of lubricants, such as white oils, selected metalworking fluids, and greases that do not generate used oil. These lubricants are either reclaimed on‐site through various filtration methods or are used to extinction.</a:t>
            </a:r>
          </a:p>
          <a:p>
            <a:pPr lvl="0">
              <a:lnSpc>
                <a:spcPct val="125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There is no firm statistics on the used oils’ market in Russia. Several waste-collecting enterprises do not keep records of waste including used oil and understate the volumes they collect. It is estimated that half of the used oil generated in the country is not collected properly. This waste is absorbed by the grey/black markets and is disposed by either using it as fuel without removing the hazardous materials as required by law or dumped into soil or water. Black market can be described as an illegal economic activity wherein, for example, counterfeit lubricants and fuels are sold. On the other hand, the grey market includes used oil or lubricants’ trade through supply chains that are legal in nature but not authorized or provided for by the original manufacturer. Grey market participants usually avoid paying taxes.</a:t>
            </a:r>
          </a:p>
          <a:p>
            <a:pPr lvl="0">
              <a:lnSpc>
                <a:spcPct val="125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Out of the 410.1 kilotonnes of collected used oil, 226.1 kilotonnes is used as a fuel mostly by individuals. The remaining 139.4 kilotonnes of used oil are re-refined into basestocks or regenerated into lubricants, while 44.6 KT of sludge must be handled as per the norms for handling hazardous waste. The sludge, such as tar, asphalt, is utilized in the </a:t>
            </a:r>
            <a:r>
              <a:rPr lang="en-US" sz="900" dirty="0">
                <a:solidFill>
                  <a:srgbClr val="000000"/>
                </a:solidFill>
              </a:rPr>
              <a:t>oxidized and compounded bitumen </a:t>
            </a:r>
            <a:r>
              <a:rPr lang="en-US" sz="900" dirty="0">
                <a:solidFill>
                  <a:srgbClr val="000000"/>
                </a:solidFill>
                <a:latin typeface="Lucida Sans"/>
              </a:rPr>
              <a:t>production used in the construction of roads, buildings and structures. </a:t>
            </a:r>
          </a:p>
          <a:p>
            <a:pPr lvl="0">
              <a:lnSpc>
                <a:spcPct val="125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Regeneration is essentially a process, where impurities are removed, and the obtained product is reused as lubricant. Depending on the amount and nature of contamination and aging products in the used oil, its regeneration could be provided by several methods: physical (gravitational settling, separation, filtration, fuel distillation, rinsing with water), physiochemical (coagulation, adsorption),  and chemical (sulfuric acid treatment, alkaline treatment).</a:t>
            </a:r>
          </a:p>
        </p:txBody>
      </p:sp>
      <p:sp>
        <p:nvSpPr>
          <p:cNvPr id="15" name="TextBox 14">
            <a:extLst>
              <a:ext uri="{FF2B5EF4-FFF2-40B4-BE49-F238E27FC236}">
                <a16:creationId xmlns:a16="http://schemas.microsoft.com/office/drawing/2014/main" id="{AF02F885-34F4-4180-B7FD-0EDFE9BC1268}"/>
              </a:ext>
            </a:extLst>
          </p:cNvPr>
          <p:cNvSpPr txBox="1"/>
          <p:nvPr/>
        </p:nvSpPr>
        <p:spPr>
          <a:xfrm>
            <a:off x="6593523" y="3321278"/>
            <a:ext cx="1679894" cy="215444"/>
          </a:xfrm>
          <a:prstGeom prst="rect">
            <a:avLst/>
          </a:prstGeom>
          <a:noFill/>
        </p:spPr>
        <p:txBody>
          <a:bodyPr wrap="square" rtlCol="0">
            <a:spAutoFit/>
          </a:bodyPr>
          <a:lstStyle/>
          <a:p>
            <a:r>
              <a:rPr lang="en-US" sz="800" dirty="0">
                <a:latin typeface="+mj-lt"/>
              </a:rPr>
              <a:t>a- sludge (tar, asphalt)</a:t>
            </a:r>
          </a:p>
        </p:txBody>
      </p:sp>
    </p:spTree>
    <p:extLst>
      <p:ext uri="{BB962C8B-B14F-4D97-AF65-F5344CB8AC3E}">
        <p14:creationId xmlns:p14="http://schemas.microsoft.com/office/powerpoint/2010/main" val="7967041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569395" y="4565936"/>
            <a:ext cx="11041580" cy="1312539"/>
          </a:xfrm>
          <a:prstGeom prst="rect">
            <a:avLst/>
          </a:prstGeom>
        </p:spPr>
        <p:txBody>
          <a:bodyPr wrap="square" lIns="91440" tIns="45720" rIns="91440" bIns="45720" anchor="t">
            <a:spAutoFit/>
          </a:bodyPr>
          <a:lstStyle>
            <a:defPPr>
              <a:defRPr lang="en-US"/>
            </a:defPPr>
            <a:lvl1pPr marL="228600" marR="0" lvl="0" indent="-228600" fontAlgn="auto">
              <a:lnSpc>
                <a:spcPct val="150000"/>
              </a:lnSpc>
              <a:spcBef>
                <a:spcPts val="0"/>
              </a:spcBef>
              <a:buClr>
                <a:srgbClr val="27638E"/>
              </a:buClr>
              <a:buSzPct val="110000"/>
              <a:buFont typeface="Wingdings" panose="05000000000000000000" pitchFamily="2" charset="2"/>
              <a:buChar char="l"/>
              <a:tabLst/>
              <a:defRPr sz="900"/>
            </a:lvl1pPr>
            <a:lvl2pPr marL="685800"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Taking into account, the absence of any progress in environmental legislation, as well as the fact that the implementation of existing regulations remains sluggish, no significant changes are expected in the market in 2021.</a:t>
            </a:r>
          </a:p>
          <a:p>
            <a:r>
              <a:rPr lang="en-US" dirty="0"/>
              <a:t>The generation and collection share are expected to remain the same as in 2020. However, EPR mechanisms which have been strengthened in 2021 are expected to increase the share of used oil collection in the market in the coming years.</a:t>
            </a:r>
          </a:p>
          <a:p>
            <a:r>
              <a:rPr lang="en-US" dirty="0"/>
              <a:t>Yet, the fuel application of the collected used oil is expected to remain the biggest share in 2021, accounting for 55%. Used oil regeneration share is expected to witness an increase due to growing offer of equipment applied for the used oil treatment, mainly used oil regeneration units. The modular regeneration units may be mounted on used oil generators’ site.</a:t>
            </a:r>
          </a:p>
        </p:txBody>
      </p:sp>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Material Balance 2021</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311150" y="881592"/>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234950" y="3984951"/>
            <a:ext cx="3162300" cy="246221"/>
          </a:xfrm>
          <a:prstGeom prst="rect">
            <a:avLst/>
          </a:prstGeom>
          <a:noFill/>
        </p:spPr>
        <p:txBody>
          <a:bodyPr wrap="square" rtlCol="0">
            <a:spAutoFit/>
          </a:bodyPr>
          <a:lstStyle/>
          <a:p>
            <a:pPr algn="ctr"/>
            <a:r>
              <a:rPr lang="en-US" sz="1000" b="1" dirty="0">
                <a:latin typeface="+mj-lt"/>
              </a:rPr>
              <a:t>Total: 1,506.7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341563" y="881592"/>
          <a:ext cx="4311650" cy="3137958"/>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2895600" y="3984951"/>
            <a:ext cx="3162300" cy="246221"/>
          </a:xfrm>
          <a:prstGeom prst="rect">
            <a:avLst/>
          </a:prstGeom>
          <a:noFill/>
        </p:spPr>
        <p:txBody>
          <a:bodyPr wrap="square" rtlCol="0">
            <a:spAutoFit/>
          </a:bodyPr>
          <a:lstStyle/>
          <a:p>
            <a:pPr algn="ctr"/>
            <a:r>
              <a:rPr lang="en-US" sz="1000" b="1" dirty="0">
                <a:latin typeface="+mj-lt"/>
              </a:rPr>
              <a:t>Total: 835.2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623719" y="3984951"/>
            <a:ext cx="3162300" cy="246221"/>
          </a:xfrm>
          <a:prstGeom prst="rect">
            <a:avLst/>
          </a:prstGeom>
          <a:noFill/>
        </p:spPr>
        <p:txBody>
          <a:bodyPr wrap="square" rtlCol="0">
            <a:spAutoFit/>
          </a:bodyPr>
          <a:lstStyle/>
          <a:p>
            <a:pPr algn="ctr"/>
            <a:r>
              <a:rPr lang="en-US" sz="1000" b="1" dirty="0">
                <a:latin typeface="+mj-lt"/>
              </a:rPr>
              <a:t>Total: 419.2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651081" y="3984951"/>
            <a:ext cx="3162300" cy="246221"/>
          </a:xfrm>
          <a:prstGeom prst="rect">
            <a:avLst/>
          </a:prstGeom>
          <a:noFill/>
        </p:spPr>
        <p:txBody>
          <a:bodyPr wrap="square" rtlCol="0">
            <a:spAutoFit/>
          </a:bodyPr>
          <a:lstStyle/>
          <a:p>
            <a:pPr algn="ctr"/>
            <a:r>
              <a:rPr lang="en-US" sz="1000" b="1" dirty="0">
                <a:latin typeface="+mj-lt"/>
              </a:rPr>
              <a:t>Total: 64.1 Kilotonnes</a:t>
            </a:r>
          </a:p>
        </p:txBody>
      </p:sp>
      <p:graphicFrame>
        <p:nvGraphicFramePr>
          <p:cNvPr id="14" name="Chart 13">
            <a:extLst>
              <a:ext uri="{FF2B5EF4-FFF2-40B4-BE49-F238E27FC236}">
                <a16:creationId xmlns:a16="http://schemas.microsoft.com/office/drawing/2014/main" id="{FF34442C-F541-424E-A08C-2031881DEAAB}"/>
              </a:ext>
            </a:extLst>
          </p:cNvPr>
          <p:cNvGraphicFramePr/>
          <p:nvPr/>
        </p:nvGraphicFramePr>
        <p:xfrm>
          <a:off x="-203115" y="833133"/>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82B1C9B7-F240-4238-94D0-7C8B040A2203}"/>
              </a:ext>
            </a:extLst>
          </p:cNvPr>
          <p:cNvGraphicFramePr/>
          <p:nvPr>
            <p:extLst>
              <p:ext uri="{D42A27DB-BD31-4B8C-83A1-F6EECF244321}">
                <p14:modId xmlns:p14="http://schemas.microsoft.com/office/powerpoint/2010/main" val="356421644"/>
              </p:ext>
            </p:extLst>
          </p:nvPr>
        </p:nvGraphicFramePr>
        <p:xfrm>
          <a:off x="2542173" y="833133"/>
          <a:ext cx="4311650" cy="313795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a:extLst>
              <a:ext uri="{FF2B5EF4-FFF2-40B4-BE49-F238E27FC236}">
                <a16:creationId xmlns:a16="http://schemas.microsoft.com/office/drawing/2014/main" id="{6E89461B-9AF5-4252-AE0B-5E299123E892}"/>
              </a:ext>
            </a:extLst>
          </p:cNvPr>
          <p:cNvGraphicFramePr/>
          <p:nvPr/>
        </p:nvGraphicFramePr>
        <p:xfrm>
          <a:off x="5287461" y="833133"/>
          <a:ext cx="4311650" cy="313795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Chart 16">
            <a:extLst>
              <a:ext uri="{FF2B5EF4-FFF2-40B4-BE49-F238E27FC236}">
                <a16:creationId xmlns:a16="http://schemas.microsoft.com/office/drawing/2014/main" id="{3B68D5CB-BD6C-4892-B966-39A2A21CD1D0}"/>
              </a:ext>
            </a:extLst>
          </p:cNvPr>
          <p:cNvGraphicFramePr/>
          <p:nvPr/>
        </p:nvGraphicFramePr>
        <p:xfrm>
          <a:off x="8032750" y="833133"/>
          <a:ext cx="4311650" cy="3137958"/>
        </p:xfrm>
        <a:graphic>
          <a:graphicData uri="http://schemas.openxmlformats.org/drawingml/2006/chart">
            <c:chart xmlns:c="http://schemas.openxmlformats.org/drawingml/2006/chart" xmlns:r="http://schemas.openxmlformats.org/officeDocument/2006/relationships" r:id="rId8"/>
          </a:graphicData>
        </a:graphic>
      </p:graphicFrame>
      <p:sp>
        <p:nvSpPr>
          <p:cNvPr id="18" name="TextBox 17">
            <a:extLst>
              <a:ext uri="{FF2B5EF4-FFF2-40B4-BE49-F238E27FC236}">
                <a16:creationId xmlns:a16="http://schemas.microsoft.com/office/drawing/2014/main" id="{149E82CC-7F0D-4875-8FA6-85AC17173F0C}"/>
              </a:ext>
            </a:extLst>
          </p:cNvPr>
          <p:cNvSpPr txBox="1"/>
          <p:nvPr/>
        </p:nvSpPr>
        <p:spPr>
          <a:xfrm>
            <a:off x="6525891" y="3753736"/>
            <a:ext cx="2623027" cy="215444"/>
          </a:xfrm>
          <a:prstGeom prst="rect">
            <a:avLst/>
          </a:prstGeom>
          <a:noFill/>
        </p:spPr>
        <p:txBody>
          <a:bodyPr wrap="square" rtlCol="0">
            <a:spAutoFit/>
          </a:bodyPr>
          <a:lstStyle/>
          <a:p>
            <a:r>
              <a:rPr lang="en-US" sz="800" dirty="0">
                <a:latin typeface="+mj-lt"/>
              </a:rPr>
              <a:t>a- sludge (tar, asphalt)</a:t>
            </a:r>
          </a:p>
        </p:txBody>
      </p:sp>
    </p:spTree>
    <p:custDataLst>
      <p:tags r:id="rId1"/>
    </p:custDataLst>
    <p:extLst>
      <p:ext uri="{BB962C8B-B14F-4D97-AF65-F5344CB8AC3E}">
        <p14:creationId xmlns:p14="http://schemas.microsoft.com/office/powerpoint/2010/main" val="28828381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Generation</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476645" y="3946152"/>
            <a:ext cx="5355829" cy="235128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COVID-19 pandemic, imposed sanctions, and the OPEC+ agreement reduced business activities in 2020 in Russia, leading to a decrease in lubricants’ consumption. This resulted in a reduced volume of generated used oil in the country by about 10% as compared to 2018. The main reduction was witnessed in the automotive segment. However, commercial automotive industry has not been as badly impacted by COVID-19 as the consumer segment. Even during the lockdown, freight traffic was not interrupted.</a:t>
            </a:r>
          </a:p>
          <a:p>
            <a:pPr lvl="0">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Automotive used oil is usually generated in authorized service centers, workshops, and quick-lube centers as well as in garages. It </a:t>
            </a:r>
            <a:r>
              <a:rPr kumimoji="0" lang="en-US" sz="900" b="0" i="0" u="none" strike="noStrike" kern="1200" cap="none" spc="0" normalizeH="0" baseline="0" noProof="0" dirty="0">
                <a:ln>
                  <a:noFill/>
                </a:ln>
                <a:solidFill>
                  <a:srgbClr val="000000"/>
                </a:solidFill>
                <a:effectLst/>
                <a:uLnTx/>
                <a:uFillTx/>
                <a:latin typeface="Lucida Sans"/>
                <a:ea typeface="+mn-ea"/>
                <a:cs typeface="+mn-cs"/>
              </a:rPr>
              <a:t>is usually stored on site in a special area in drums or tanks to supply it then to collectors and re-refiners. Once the used oil is accumulated at the volume of about 3-4 tonnes, the generators contact the collector to collect the used oil. </a:t>
            </a:r>
          </a:p>
        </p:txBody>
      </p:sp>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5727698" y="831058"/>
          <a:ext cx="5863189" cy="3074421"/>
        </p:xfrm>
        <a:graphic>
          <a:graphicData uri="http://schemas.openxmlformats.org/drawingml/2006/chart">
            <c:chart xmlns:c="http://schemas.openxmlformats.org/drawingml/2006/chart" xmlns:r="http://schemas.openxmlformats.org/officeDocument/2006/relationships" r:id="rId3"/>
          </a:graphicData>
        </a:graphic>
      </p:graphicFrame>
      <p:sp>
        <p:nvSpPr>
          <p:cNvPr id="12" name="Content Placeholder 2">
            <a:extLst>
              <a:ext uri="{FF2B5EF4-FFF2-40B4-BE49-F238E27FC236}">
                <a16:creationId xmlns:a16="http://schemas.microsoft.com/office/drawing/2014/main" id="{4ECA7642-88EA-42EB-A57A-D2221817FC86}"/>
              </a:ext>
            </a:extLst>
          </p:cNvPr>
          <p:cNvSpPr txBox="1">
            <a:spLocks/>
          </p:cNvSpPr>
          <p:nvPr/>
        </p:nvSpPr>
        <p:spPr>
          <a:xfrm>
            <a:off x="5873176" y="3946152"/>
            <a:ext cx="5912997" cy="255903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Instead of visiting a workshop, most vehicle owners in Russia still prefer to change PCMO at the garages (non-authorized service centers). It is still common that the used oil generated at garages is used for heating purposes or dumped in soil or drains. Significant share of HDMO generated in independent garages is believed to be burned as fuel, mainly in agricultural sector. </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The used oil generation rate varies depending on lubricant category. PCMO, transformer oil, and HDMO have the highest used oil generation rate of 85%, 80%, and 75%, respectively.</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Quite often, used motor oils can be stored together in one tank, due to similar formulations of HDMO and PCMO. Hence, mixing used motor oils does not impact the quality of re-refining. However, industrial used oils should not be combined with used motor oils, as their formulations are quite different. Further, industrial oils such as turbine oils, hydraulic fluids, and transformer oils are considered to be of higher quality, and if they are mixed with other types of lubricants, it will not be possible to regenerate them. </a:t>
            </a:r>
          </a:p>
        </p:txBody>
      </p:sp>
      <p:graphicFrame>
        <p:nvGraphicFramePr>
          <p:cNvPr id="8" name="Table 3">
            <a:extLst>
              <a:ext uri="{FF2B5EF4-FFF2-40B4-BE49-F238E27FC236}">
                <a16:creationId xmlns:a16="http://schemas.microsoft.com/office/drawing/2014/main" id="{5F7B9F45-A01F-4ABC-BE95-341DFB1D5F39}"/>
              </a:ext>
            </a:extLst>
          </p:cNvPr>
          <p:cNvGraphicFramePr>
            <a:graphicFrameLocks noGrp="1"/>
          </p:cNvGraphicFramePr>
          <p:nvPr>
            <p:extLst>
              <p:ext uri="{D42A27DB-BD31-4B8C-83A1-F6EECF244321}">
                <p14:modId xmlns:p14="http://schemas.microsoft.com/office/powerpoint/2010/main" val="3928672546"/>
              </p:ext>
            </p:extLst>
          </p:nvPr>
        </p:nvGraphicFramePr>
        <p:xfrm>
          <a:off x="601112" y="867193"/>
          <a:ext cx="4897344" cy="3038287"/>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1018238161"/>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643561842"/>
                    </a:ext>
                  </a:extLst>
                </a:gridCol>
              </a:tblGrid>
              <a:tr h="275807">
                <a:tc gridSpan="5">
                  <a:txBody>
                    <a:bodyPr/>
                    <a:lstStyle/>
                    <a:p>
                      <a:r>
                        <a:rPr lang="en-US" sz="900" dirty="0">
                          <a:latin typeface="+mn-lt"/>
                        </a:rPr>
                        <a:t>USED OIL GENERATION BY PRODUCT IN RUSSIA,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39672">
                <a:tc>
                  <a:txBody>
                    <a:bodyPr/>
                    <a:lstStyle/>
                    <a:p>
                      <a:r>
                        <a:rPr lang="en-US" sz="900" b="1" dirty="0">
                          <a:solidFill>
                            <a:schemeClr val="tx1"/>
                          </a:solidFill>
                          <a:latin typeface="+mn-lt"/>
                        </a:rPr>
                        <a:t>LUBRICANT</a:t>
                      </a:r>
                    </a:p>
                  </a:txBody>
                  <a:tcPr marL="4572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pPr algn="ctr"/>
                      <a:r>
                        <a:rPr lang="en-US" sz="900" b="1" dirty="0">
                          <a:solidFill>
                            <a:schemeClr val="tx1"/>
                          </a:solidFill>
                          <a:latin typeface="+mn-lt"/>
                        </a:rPr>
                        <a:t>% OF TOTAL USED OIL GENERATED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9672">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extLst>
                  <a:ext uri="{0D108BD9-81ED-4DB2-BD59-A6C34878D82A}">
                    <a16:rowId xmlns:a16="http://schemas.microsoft.com/office/drawing/2014/main" val="2513378660"/>
                  </a:ext>
                </a:extLst>
              </a:tr>
              <a:tr h="239672">
                <a:tc>
                  <a:txBody>
                    <a:bodyPr/>
                    <a:lstStyle/>
                    <a:p>
                      <a:pPr algn="l" fontAlgn="b"/>
                      <a:r>
                        <a:rPr lang="en-US" sz="900" b="0" i="0" u="none" strike="noStrike" dirty="0">
                          <a:solidFill>
                            <a:srgbClr val="000000"/>
                          </a:solidFill>
                          <a:effectLst/>
                          <a:latin typeface="+mn-lt"/>
                        </a:rPr>
                        <a:t>HDMO</a:t>
                      </a:r>
                    </a:p>
                  </a:txBody>
                  <a:tcPr marL="45720" marR="45720" anchor="ctr"/>
                </a:tc>
                <a:tc>
                  <a:txBody>
                    <a:bodyPr/>
                    <a:lstStyle/>
                    <a:p>
                      <a:pPr algn="ctr" fontAlgn="b"/>
                      <a:r>
                        <a:rPr lang="en-US" sz="900" b="0" i="0" u="none" strike="noStrike" dirty="0">
                          <a:solidFill>
                            <a:srgbClr val="000000"/>
                          </a:solidFill>
                          <a:effectLst/>
                          <a:latin typeface="+mn-lt"/>
                        </a:rPr>
                        <a:t>251.2</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255.8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30.7</a:t>
                      </a:r>
                    </a:p>
                  </a:txBody>
                  <a:tcPr marL="9525" marR="9525" marT="9525" marB="0" anchor="ctr"/>
                </a:tc>
                <a:tc>
                  <a:txBody>
                    <a:bodyPr/>
                    <a:lstStyle/>
                    <a:p>
                      <a:pPr algn="ctr"/>
                      <a:r>
                        <a:rPr lang="en-US" sz="900" b="0" dirty="0">
                          <a:solidFill>
                            <a:schemeClr val="tx1"/>
                          </a:solidFill>
                          <a:latin typeface="+mn-lt"/>
                        </a:rPr>
                        <a:t>30.6</a:t>
                      </a:r>
                    </a:p>
                  </a:txBody>
                  <a:tcPr marL="45720" marR="45720" anchor="ctr"/>
                </a:tc>
                <a:extLst>
                  <a:ext uri="{0D108BD9-81ED-4DB2-BD59-A6C34878D82A}">
                    <a16:rowId xmlns:a16="http://schemas.microsoft.com/office/drawing/2014/main" val="1557228252"/>
                  </a:ext>
                </a:extLst>
              </a:tr>
              <a:tr h="239672">
                <a:tc>
                  <a:txBody>
                    <a:bodyPr/>
                    <a:lstStyle/>
                    <a:p>
                      <a:pPr algn="l" fontAlgn="b"/>
                      <a:r>
                        <a:rPr lang="en-US" sz="900" b="0" i="0" u="none" strike="noStrike" dirty="0">
                          <a:solidFill>
                            <a:srgbClr val="000000"/>
                          </a:solidFill>
                          <a:effectLst/>
                          <a:latin typeface="+mn-lt"/>
                        </a:rPr>
                        <a:t>PCMO</a:t>
                      </a:r>
                    </a:p>
                  </a:txBody>
                  <a:tcPr marL="45720" marR="45720" anchor="ctr"/>
                </a:tc>
                <a:tc>
                  <a:txBody>
                    <a:bodyPr/>
                    <a:lstStyle/>
                    <a:p>
                      <a:pPr algn="ctr" fontAlgn="b"/>
                      <a:r>
                        <a:rPr lang="en-US" sz="900" b="0" i="0" u="none" strike="noStrike" dirty="0">
                          <a:solidFill>
                            <a:srgbClr val="000000"/>
                          </a:solidFill>
                          <a:effectLst/>
                          <a:latin typeface="+mn-lt"/>
                        </a:rPr>
                        <a:t>202.9</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208.8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24.8</a:t>
                      </a:r>
                    </a:p>
                  </a:txBody>
                  <a:tcPr marL="9525" marR="9525" marT="9525" marB="0" anchor="ctr"/>
                </a:tc>
                <a:tc>
                  <a:txBody>
                    <a:bodyPr/>
                    <a:lstStyle/>
                    <a:p>
                      <a:pPr algn="ctr"/>
                      <a:r>
                        <a:rPr lang="en-US" sz="900" b="0" dirty="0">
                          <a:solidFill>
                            <a:schemeClr val="tx1"/>
                          </a:solidFill>
                          <a:latin typeface="+mn-lt"/>
                        </a:rPr>
                        <a:t>25.0</a:t>
                      </a:r>
                    </a:p>
                  </a:txBody>
                  <a:tcPr marL="45720" marR="45720" anchor="ctr"/>
                </a:tc>
                <a:extLst>
                  <a:ext uri="{0D108BD9-81ED-4DB2-BD59-A6C34878D82A}">
                    <a16:rowId xmlns:a16="http://schemas.microsoft.com/office/drawing/2014/main" val="3070259312"/>
                  </a:ext>
                </a:extLst>
              </a:tr>
              <a:tr h="239672">
                <a:tc>
                  <a:txBody>
                    <a:bodyPr/>
                    <a:lstStyle/>
                    <a:p>
                      <a:pPr algn="l" fontAlgn="b"/>
                      <a:r>
                        <a:rPr lang="en-US" sz="900" b="0" i="0" u="none" strike="noStrike" dirty="0">
                          <a:solidFill>
                            <a:srgbClr val="000000"/>
                          </a:solidFill>
                          <a:effectLst/>
                          <a:latin typeface="+mn-lt"/>
                        </a:rPr>
                        <a:t>Hydraulic fluid</a:t>
                      </a:r>
                    </a:p>
                  </a:txBody>
                  <a:tcPr marL="45720" marR="45720" anchor="ctr"/>
                </a:tc>
                <a:tc>
                  <a:txBody>
                    <a:bodyPr/>
                    <a:lstStyle/>
                    <a:p>
                      <a:pPr algn="ctr" fontAlgn="b"/>
                      <a:r>
                        <a:rPr lang="en-US" sz="900" b="0" i="0" u="none" strike="noStrike" dirty="0">
                          <a:solidFill>
                            <a:srgbClr val="000000"/>
                          </a:solidFill>
                          <a:effectLst/>
                          <a:latin typeface="+mn-lt"/>
                        </a:rPr>
                        <a:t>84.9</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86.8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10.4</a:t>
                      </a:r>
                    </a:p>
                  </a:txBody>
                  <a:tcPr marL="9525" marR="9525" marT="9525" marB="0" anchor="ctr"/>
                </a:tc>
                <a:tc>
                  <a:txBody>
                    <a:bodyPr/>
                    <a:lstStyle/>
                    <a:p>
                      <a:pPr algn="ctr"/>
                      <a:r>
                        <a:rPr lang="en-US" sz="900" b="0" dirty="0">
                          <a:solidFill>
                            <a:schemeClr val="tx1"/>
                          </a:solidFill>
                          <a:latin typeface="+mn-lt"/>
                        </a:rPr>
                        <a:t>10.4</a:t>
                      </a:r>
                    </a:p>
                  </a:txBody>
                  <a:tcPr marL="45720" marR="45720" anchor="ctr"/>
                </a:tc>
                <a:extLst>
                  <a:ext uri="{0D108BD9-81ED-4DB2-BD59-A6C34878D82A}">
                    <a16:rowId xmlns:a16="http://schemas.microsoft.com/office/drawing/2014/main" val="813016543"/>
                  </a:ext>
                </a:extLst>
              </a:tr>
              <a:tr h="239672">
                <a:tc>
                  <a:txBody>
                    <a:bodyPr/>
                    <a:lstStyle/>
                    <a:p>
                      <a:pPr algn="l" fontAlgn="b"/>
                      <a:r>
                        <a:rPr lang="en-US" sz="900" b="0" i="0" u="none" strike="noStrike" dirty="0">
                          <a:solidFill>
                            <a:srgbClr val="000000"/>
                          </a:solidFill>
                          <a:effectLst/>
                          <a:latin typeface="+mn-lt"/>
                        </a:rPr>
                        <a:t>Industrial engine oil</a:t>
                      </a:r>
                    </a:p>
                  </a:txBody>
                  <a:tcPr marL="45720" marR="45720" anchor="ctr"/>
                </a:tc>
                <a:tc>
                  <a:txBody>
                    <a:bodyPr/>
                    <a:lstStyle/>
                    <a:p>
                      <a:pPr algn="ctr" fontAlgn="b"/>
                      <a:r>
                        <a:rPr lang="en-US" sz="900" b="0" i="0" u="none" strike="noStrike" dirty="0">
                          <a:solidFill>
                            <a:srgbClr val="000000"/>
                          </a:solidFill>
                          <a:effectLst/>
                          <a:latin typeface="+mn-lt"/>
                        </a:rPr>
                        <a:t>73.9</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75.3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9.0</a:t>
                      </a:r>
                    </a:p>
                  </a:txBody>
                  <a:tcPr marL="9525" marR="9525" marT="9525" marB="0" anchor="ctr"/>
                </a:tc>
                <a:tc>
                  <a:txBody>
                    <a:bodyPr/>
                    <a:lstStyle/>
                    <a:p>
                      <a:pPr algn="ctr"/>
                      <a:r>
                        <a:rPr lang="en-US" sz="900" b="0" dirty="0">
                          <a:solidFill>
                            <a:schemeClr val="tx1"/>
                          </a:solidFill>
                          <a:latin typeface="+mn-lt"/>
                        </a:rPr>
                        <a:t>9.0</a:t>
                      </a:r>
                    </a:p>
                  </a:txBody>
                  <a:tcPr marL="45720" marR="45720" anchor="ctr"/>
                </a:tc>
                <a:extLst>
                  <a:ext uri="{0D108BD9-81ED-4DB2-BD59-A6C34878D82A}">
                    <a16:rowId xmlns:a16="http://schemas.microsoft.com/office/drawing/2014/main" val="1640954900"/>
                  </a:ext>
                </a:extLst>
              </a:tr>
              <a:tr h="239672">
                <a:tc>
                  <a:txBody>
                    <a:bodyPr/>
                    <a:lstStyle/>
                    <a:p>
                      <a:pPr algn="l" fontAlgn="ctr"/>
                      <a:r>
                        <a:rPr lang="en-US" sz="900" b="0" i="0" u="none" strike="noStrike" dirty="0">
                          <a:solidFill>
                            <a:srgbClr val="000000"/>
                          </a:solidFill>
                          <a:effectLst/>
                          <a:latin typeface="+mn-lt"/>
                          <a:ea typeface="等线" panose="02010600030101010101" pitchFamily="2" charset="-122"/>
                        </a:rPr>
                        <a:t>Process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11.5</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11.6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1.4</a:t>
                      </a:r>
                    </a:p>
                  </a:txBody>
                  <a:tcPr marL="9525" marR="9525" marT="9525" marB="0" anchor="ctr"/>
                </a:tc>
                <a:tc>
                  <a:txBody>
                    <a:bodyPr/>
                    <a:lstStyle/>
                    <a:p>
                      <a:pPr algn="ctr"/>
                      <a:r>
                        <a:rPr lang="en-US" sz="900" b="0" dirty="0">
                          <a:solidFill>
                            <a:schemeClr val="tx1"/>
                          </a:solidFill>
                          <a:latin typeface="+mn-lt"/>
                        </a:rPr>
                        <a:t>1.4</a:t>
                      </a:r>
                    </a:p>
                  </a:txBody>
                  <a:tcPr marL="45720" marR="45720" anchor="ctr"/>
                </a:tc>
                <a:extLst>
                  <a:ext uri="{0D108BD9-81ED-4DB2-BD59-A6C34878D82A}">
                    <a16:rowId xmlns:a16="http://schemas.microsoft.com/office/drawing/2014/main" val="3927411414"/>
                  </a:ext>
                </a:extLst>
              </a:tr>
              <a:tr h="239672">
                <a:tc>
                  <a:txBody>
                    <a:bodyPr/>
                    <a:lstStyle/>
                    <a:p>
                      <a:pPr algn="l" fontAlgn="ctr"/>
                      <a:r>
                        <a:rPr lang="en-US" sz="900" b="0" i="0" u="none" strike="noStrike" dirty="0">
                          <a:solidFill>
                            <a:srgbClr val="000000"/>
                          </a:solidFill>
                          <a:effectLst/>
                          <a:latin typeface="+mn-lt"/>
                          <a:ea typeface="等线" panose="02010600030101010101" pitchFamily="2" charset="-122"/>
                        </a:rPr>
                        <a:t>MCO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2.2</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2.2</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0.3</a:t>
                      </a:r>
                    </a:p>
                  </a:txBody>
                  <a:tcPr marL="9525" marR="9525" marT="9525" marB="0" anchor="ctr"/>
                </a:tc>
                <a:tc>
                  <a:txBody>
                    <a:bodyPr/>
                    <a:lstStyle/>
                    <a:p>
                      <a:pPr algn="ctr"/>
                      <a:r>
                        <a:rPr lang="en-US" sz="900" b="0" dirty="0">
                          <a:solidFill>
                            <a:schemeClr val="tx1"/>
                          </a:solidFill>
                          <a:latin typeface="+mn-lt"/>
                        </a:rPr>
                        <a:t>0.3</a:t>
                      </a:r>
                    </a:p>
                  </a:txBody>
                  <a:tcPr marL="45720" marR="45720" anchor="ctr"/>
                </a:tc>
                <a:extLst>
                  <a:ext uri="{0D108BD9-81ED-4DB2-BD59-A6C34878D82A}">
                    <a16:rowId xmlns:a16="http://schemas.microsoft.com/office/drawing/2014/main" val="684729018"/>
                  </a:ext>
                </a:extLst>
              </a:tr>
              <a:tr h="239672">
                <a:tc>
                  <a:txBody>
                    <a:bodyPr/>
                    <a:lstStyle/>
                    <a:p>
                      <a:pPr algn="l" fontAlgn="ctr"/>
                      <a:r>
                        <a:rPr lang="en-US" sz="900" b="0" i="0" u="none" strike="noStrike" dirty="0">
                          <a:solidFill>
                            <a:srgbClr val="000000"/>
                          </a:solidFill>
                          <a:effectLst/>
                          <a:latin typeface="+mn-lt"/>
                          <a:ea typeface="等线" panose="02010600030101010101" pitchFamily="2" charset="-122"/>
                        </a:rPr>
                        <a:t>All other</a:t>
                      </a:r>
                      <a:r>
                        <a:rPr lang="en-US" altLang="zh-CN" sz="900" b="0" i="0" u="none" strike="noStrike" dirty="0">
                          <a:solidFill>
                            <a:srgbClr val="000000"/>
                          </a:solidFill>
                          <a:effectLst/>
                          <a:latin typeface="+mn-lt"/>
                          <a:ea typeface="等线" panose="02010600030101010101" pitchFamily="2" charset="-122"/>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191.0</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194.9</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23.4</a:t>
                      </a:r>
                    </a:p>
                  </a:txBody>
                  <a:tcPr marL="9525" marR="9525" marT="9525" marB="0" anchor="ctr"/>
                </a:tc>
                <a:tc>
                  <a:txBody>
                    <a:bodyPr/>
                    <a:lstStyle/>
                    <a:p>
                      <a:pPr algn="ctr"/>
                      <a:r>
                        <a:rPr lang="en-US" sz="900" b="0" dirty="0">
                          <a:solidFill>
                            <a:schemeClr val="tx1"/>
                          </a:solidFill>
                          <a:latin typeface="+mn-lt"/>
                        </a:rPr>
                        <a:t>23.3</a:t>
                      </a:r>
                    </a:p>
                  </a:txBody>
                  <a:tcPr marL="45720" marR="45720" anchor="ctr"/>
                </a:tc>
                <a:extLst>
                  <a:ext uri="{0D108BD9-81ED-4DB2-BD59-A6C34878D82A}">
                    <a16:rowId xmlns:a16="http://schemas.microsoft.com/office/drawing/2014/main" val="2014577837"/>
                  </a:ext>
                </a:extLst>
              </a:tr>
              <a:tr h="239672">
                <a:tc>
                  <a:txBody>
                    <a:bodyPr/>
                    <a:lstStyle/>
                    <a:p>
                      <a:pPr algn="l" fontAlgn="ctr"/>
                      <a:r>
                        <a:rPr lang="en-US" sz="900" b="1" i="0" u="none" strike="noStrike" dirty="0">
                          <a:solidFill>
                            <a:srgbClr val="000000"/>
                          </a:solidFill>
                          <a:effectLst/>
                          <a:latin typeface="+mn-lt"/>
                          <a:ea typeface="等线" panose="02010600030101010101" pitchFamily="2" charset="-122"/>
                        </a:rPr>
                        <a:t>Total</a:t>
                      </a:r>
                    </a:p>
                  </a:txBody>
                  <a:tcPr marL="45720" marR="4572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817.6</a:t>
                      </a:r>
                    </a:p>
                  </a:txBody>
                  <a:tcPr marL="9525" marR="9525" marT="9525" marB="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835.2</a:t>
                      </a:r>
                    </a:p>
                  </a:txBody>
                  <a:tcPr marL="9525" marR="9525" marT="9525" marB="0" anchor="ctr"/>
                </a:tc>
                <a:tc>
                  <a:txBody>
                    <a:bodyPr/>
                    <a:lstStyle/>
                    <a:p>
                      <a:pPr algn="ctr"/>
                      <a:r>
                        <a:rPr lang="en-US" sz="900" b="1" dirty="0">
                          <a:solidFill>
                            <a:schemeClr val="tx1"/>
                          </a:solidFill>
                          <a:latin typeface="+mn-lt"/>
                        </a:rPr>
                        <a:t>100.0</a:t>
                      </a:r>
                    </a:p>
                  </a:txBody>
                  <a:tcPr marL="45720" marR="45720" anchor="ctr"/>
                </a:tc>
                <a:tc>
                  <a:txBody>
                    <a:bodyPr/>
                    <a:lstStyle/>
                    <a:p>
                      <a:pPr algn="ctr"/>
                      <a:r>
                        <a:rPr lang="en-US" sz="900" b="1" dirty="0">
                          <a:solidFill>
                            <a:schemeClr val="tx1"/>
                          </a:solidFill>
                          <a:latin typeface="+mn-lt"/>
                        </a:rPr>
                        <a:t>100.0</a:t>
                      </a:r>
                    </a:p>
                  </a:txBody>
                  <a:tcPr marL="45720" marR="45720" anchor="ctr"/>
                </a:tc>
                <a:extLst>
                  <a:ext uri="{0D108BD9-81ED-4DB2-BD59-A6C34878D82A}">
                    <a16:rowId xmlns:a16="http://schemas.microsoft.com/office/drawing/2014/main" val="1604700446"/>
                  </a:ext>
                </a:extLst>
              </a:tr>
              <a:tr h="239672">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Includes ATF, compressor oil, ref</a:t>
                      </a:r>
                      <a:r>
                        <a:rPr lang="en-US" altLang="zh-CN" sz="900" b="0" dirty="0">
                          <a:latin typeface="+mn-lt"/>
                        </a:rPr>
                        <a:t>rigeration oil, turbine oil, among others.</a:t>
                      </a:r>
                      <a:endParaRPr lang="en-US" sz="900" b="0" i="0" u="none" strike="noStrike" dirty="0">
                        <a:solidFill>
                          <a:srgbClr val="000000"/>
                        </a:solidFill>
                        <a:effectLst/>
                        <a:latin typeface="+mn-lt"/>
                        <a:ea typeface="等线" panose="02010600030101010101" pitchFamily="2" charset="-122"/>
                      </a:endParaRPr>
                    </a:p>
                  </a:txBody>
                  <a:tcPr marL="45720" marR="4572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r"/>
                      <a:endParaRPr lang="en-US" sz="1000" b="1" dirty="0">
                        <a:solidFill>
                          <a:schemeClr val="tx1"/>
                        </a:solidFill>
                        <a:latin typeface="+mn-lt"/>
                      </a:endParaRPr>
                    </a:p>
                  </a:txBody>
                  <a:tcPr marL="45720" marR="45720" anchor="ctr"/>
                </a:tc>
                <a:tc hMerge="1">
                  <a:txBody>
                    <a:bodyPr/>
                    <a:lstStyle/>
                    <a:p>
                      <a:endParaRPr lang="en-US" sz="1000" b="1" dirty="0">
                        <a:solidFill>
                          <a:schemeClr val="tx1"/>
                        </a:solidFill>
                        <a:latin typeface="+mn-lt"/>
                      </a:endParaRPr>
                    </a:p>
                  </a:txBody>
                  <a:tcPr marL="45720" marR="45720" anchor="ctr"/>
                </a:tc>
                <a:extLst>
                  <a:ext uri="{0D108BD9-81ED-4DB2-BD59-A6C34878D82A}">
                    <a16:rowId xmlns:a16="http://schemas.microsoft.com/office/drawing/2014/main" val="3172625650"/>
                  </a:ext>
                </a:extLst>
              </a:tr>
            </a:tbl>
          </a:graphicData>
        </a:graphic>
      </p:graphicFrame>
    </p:spTree>
    <p:custDataLst>
      <p:tags r:id="rId1"/>
    </p:custDataLst>
    <p:extLst>
      <p:ext uri="{BB962C8B-B14F-4D97-AF65-F5344CB8AC3E}">
        <p14:creationId xmlns:p14="http://schemas.microsoft.com/office/powerpoint/2010/main" val="25934946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Collection</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464820" y="3842474"/>
            <a:ext cx="5631179" cy="255903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According to GOST 2146, used oil must be collected for further disposal in accordance with technical documentation for different lubricant types and grades. Normally, Russian used oil generators either procure </a:t>
            </a:r>
            <a:r>
              <a:rPr lang="en-US" sz="900" dirty="0">
                <a:solidFill>
                  <a:srgbClr val="000000"/>
                </a:solidFill>
              </a:rPr>
              <a:t>services of certified </a:t>
            </a: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a:t>
            </a:r>
            <a:r>
              <a:rPr lang="en-US" sz="900" dirty="0">
                <a:solidFill>
                  <a:srgbClr val="000000"/>
                </a:solidFill>
              </a:rPr>
              <a:t>collectors or collecting enterprise approach generators to buy used oil. The latter scheme is widely adopted in the country by the collectors without a license in the grey used oil market, whose size cannot be assessed. </a:t>
            </a:r>
            <a:endParaRPr lang="ru-RU" sz="900" dirty="0">
              <a:solidFill>
                <a:srgbClr val="000000"/>
              </a:solidFill>
            </a:endParaRPr>
          </a:p>
          <a:p>
            <a:pPr lvl="0">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biggest challenge in the Russian market is logistics. </a:t>
            </a:r>
            <a:r>
              <a:rPr kumimoji="0" lang="cs-CZ" sz="900" b="0" i="0" u="none" strike="noStrike" kern="1200" cap="none" spc="0" normalizeH="0" baseline="0" noProof="0" dirty="0">
                <a:ln>
                  <a:noFill/>
                </a:ln>
                <a:solidFill>
                  <a:srgbClr val="000000"/>
                </a:solidFill>
                <a:effectLst/>
                <a:uLnTx/>
                <a:uFillTx/>
                <a:latin typeface="Lucida Sans"/>
                <a:ea typeface="+mn-ea"/>
                <a:cs typeface="+mn-cs"/>
              </a:rPr>
              <a:t>Due to </a:t>
            </a:r>
            <a:r>
              <a:rPr kumimoji="0" lang="en-US" sz="900" b="0" i="0" u="none" strike="noStrike" kern="1200" cap="none" spc="0" normalizeH="0" baseline="0" noProof="0" dirty="0">
                <a:ln>
                  <a:noFill/>
                </a:ln>
                <a:solidFill>
                  <a:srgbClr val="000000"/>
                </a:solidFill>
                <a:effectLst/>
                <a:uLnTx/>
                <a:uFillTx/>
                <a:latin typeface="Lucida Sans"/>
                <a:ea typeface="+mn-ea"/>
                <a:cs typeface="+mn-cs"/>
              </a:rPr>
              <a:t>the long distances, collectors tend to transport only </a:t>
            </a:r>
            <a:r>
              <a:rPr lang="en-US" sz="900" dirty="0">
                <a:solidFill>
                  <a:srgbClr val="000000"/>
                </a:solidFill>
              </a:rPr>
              <a:t>large volumes of used oil to </a:t>
            </a:r>
            <a:r>
              <a:rPr kumimoji="0" lang="en-US" sz="900" b="0" i="0" u="none" strike="noStrike" kern="1200" cap="none" spc="0" normalizeH="0" baseline="0" noProof="0" dirty="0">
                <a:ln>
                  <a:noFill/>
                </a:ln>
                <a:solidFill>
                  <a:srgbClr val="000000"/>
                </a:solidFill>
                <a:effectLst/>
                <a:uLnTx/>
                <a:uFillTx/>
                <a:latin typeface="Lucida Sans"/>
                <a:ea typeface="+mn-ea"/>
                <a:cs typeface="+mn-cs"/>
              </a:rPr>
              <a:t>make profit. In case </a:t>
            </a:r>
            <a:r>
              <a:rPr lang="en-US" sz="900" dirty="0">
                <a:solidFill>
                  <a:srgbClr val="000000"/>
                </a:solidFill>
              </a:rPr>
              <a:t>when collectors have to drive long distances for </a:t>
            </a:r>
            <a:r>
              <a:rPr kumimoji="0" lang="en-US" sz="900" b="0" i="0" u="none" strike="noStrike" kern="1200" cap="none" spc="0" normalizeH="0" baseline="0" noProof="0" dirty="0">
                <a:ln>
                  <a:noFill/>
                </a:ln>
                <a:solidFill>
                  <a:srgbClr val="000000"/>
                </a:solidFill>
                <a:effectLst/>
                <a:uLnTx/>
                <a:uFillTx/>
                <a:latin typeface="Lucida Sans"/>
                <a:ea typeface="+mn-ea"/>
                <a:cs typeface="+mn-cs"/>
              </a:rPr>
              <a:t>collecting small volumes of used oils, the costs can be covered by the generator. Price varies depending on the used oil type, its quality and volume, and distance. Some collectors have a strategy to accumulate used oils from different industrial plants as well as from automotive workshops for some time and only then transport it to regenerators or re-refiners.</a:t>
            </a:r>
          </a:p>
        </p:txBody>
      </p:sp>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5908673" y="794171"/>
          <a:ext cx="5631179" cy="2814108"/>
        </p:xfrm>
        <a:graphic>
          <a:graphicData uri="http://schemas.openxmlformats.org/drawingml/2006/chart">
            <c:chart xmlns:c="http://schemas.openxmlformats.org/drawingml/2006/chart" xmlns:r="http://schemas.openxmlformats.org/officeDocument/2006/relationships" r:id="rId3"/>
          </a:graphicData>
        </a:graphic>
      </p:graphicFrame>
      <p:sp>
        <p:nvSpPr>
          <p:cNvPr id="11" name="Content Placeholder 2">
            <a:extLst>
              <a:ext uri="{FF2B5EF4-FFF2-40B4-BE49-F238E27FC236}">
                <a16:creationId xmlns:a16="http://schemas.microsoft.com/office/drawing/2014/main" id="{F0C7785A-AA77-47C0-8EB0-ED524082C02B}"/>
              </a:ext>
            </a:extLst>
          </p:cNvPr>
          <p:cNvSpPr txBox="1">
            <a:spLocks/>
          </p:cNvSpPr>
          <p:nvPr/>
        </p:nvSpPr>
        <p:spPr>
          <a:xfrm>
            <a:off x="6200574" y="3597065"/>
            <a:ext cx="5631179" cy="29745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2020, used oil collection in Russia was estimated at 411.5 kilotonnes. Due to reduced volume of generated used oil in the country during the COVID-19 pandemic, the used oil collection declined by about 16% compared to 2019.</a:t>
            </a:r>
          </a:p>
          <a:p>
            <a:pPr lvl="0">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Overall, there are about 80 licensed collectors of used oil in Russia. Most collectors operate in the European part of Russia. A quarter of the</a:t>
            </a:r>
            <a:r>
              <a:rPr lang="en-US" sz="900" dirty="0">
                <a:solidFill>
                  <a:srgbClr val="000000"/>
                </a:solidFill>
                <a:latin typeface="Lucida Sans"/>
              </a:rPr>
              <a:t> total number of Russian </a:t>
            </a:r>
            <a:r>
              <a:rPr kumimoji="0" lang="en-US" sz="900" b="0" i="0" u="none" strike="noStrike" kern="1200" cap="none" spc="0" normalizeH="0" baseline="0" noProof="0" dirty="0">
                <a:ln>
                  <a:noFill/>
                </a:ln>
                <a:solidFill>
                  <a:srgbClr val="000000"/>
                </a:solidFill>
                <a:effectLst/>
                <a:uLnTx/>
                <a:uFillTx/>
                <a:latin typeface="Lucida Sans"/>
                <a:ea typeface="+mn-ea"/>
                <a:cs typeface="+mn-cs"/>
              </a:rPr>
              <a:t>collectors operate in Moscow region. Over the past two years, the official number of small collectors in the country increased by 4%. Usually, their used oil collection capacity varies depending on the size of the fleet. On average, they may </a:t>
            </a:r>
            <a:r>
              <a:rPr lang="en-US" sz="900" dirty="0">
                <a:solidFill>
                  <a:srgbClr val="000000"/>
                </a:solidFill>
              </a:rPr>
              <a:t>collect small volumes up to 1000 liters of </a:t>
            </a: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per month.</a:t>
            </a:r>
          </a:p>
          <a:p>
            <a:pPr lvl="0">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An average used oil collection rate in Russia is 50%. </a:t>
            </a:r>
          </a:p>
          <a:p>
            <a:pPr lvl="0">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Automotive segment accounted for largest contributor in used oil collection. In 2020</a:t>
            </a:r>
            <a:r>
              <a:rPr lang="en-US" sz="900" dirty="0">
                <a:solidFill>
                  <a:srgbClr val="000000"/>
                </a:solidFill>
              </a:rPr>
              <a:t>, automotive aftermarket constituted 65</a:t>
            </a:r>
            <a:r>
              <a:rPr kumimoji="0" lang="en-US" sz="900" b="0" i="0" u="none" strike="noStrike" kern="1200" cap="none" spc="0" normalizeH="0" baseline="0" noProof="0" dirty="0">
                <a:ln>
                  <a:noFill/>
                </a:ln>
                <a:solidFill>
                  <a:srgbClr val="000000"/>
                </a:solidFill>
                <a:effectLst/>
                <a:uLnTx/>
                <a:uFillTx/>
                <a:latin typeface="Lucida Sans"/>
                <a:ea typeface="+mn-ea"/>
                <a:cs typeface="+mn-cs"/>
              </a:rPr>
              <a:t>% of overall used oil collected in Russia. </a:t>
            </a:r>
          </a:p>
          <a:p>
            <a:pPr lvl="0">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Despite the fact that</a:t>
            </a:r>
            <a:r>
              <a:rPr kumimoji="0" lang="en-US" sz="900" b="0" i="0" u="none" strike="noStrike" kern="1200" cap="none" spc="0" normalizeH="0" baseline="0" noProof="0" dirty="0">
                <a:ln>
                  <a:noFill/>
                </a:ln>
                <a:solidFill>
                  <a:srgbClr val="000000"/>
                </a:solidFill>
                <a:effectLst/>
                <a:uLnTx/>
                <a:uFillTx/>
                <a:latin typeface="Lucida Sans"/>
                <a:ea typeface="+mn-ea"/>
                <a:cs typeface="+mn-cs"/>
              </a:rPr>
              <a:t> industrial segment accounted for lower share of used oil collection in 2020, the volume of </a:t>
            </a:r>
            <a:r>
              <a:rPr lang="en-US" sz="900" dirty="0">
                <a:solidFill>
                  <a:srgbClr val="000000"/>
                </a:solidFill>
              </a:rPr>
              <a:t>one-time used oil collection in the industrial segment is greater than the used oil collected in the automotive segment</a:t>
            </a:r>
            <a:r>
              <a:rPr kumimoji="0" lang="en-US" sz="900" b="0" i="0" u="none" strike="noStrike" kern="1200" cap="none" spc="0" normalizeH="0" baseline="0" noProof="0" dirty="0">
                <a:ln>
                  <a:noFill/>
                </a:ln>
                <a:solidFill>
                  <a:srgbClr val="000000"/>
                </a:solidFill>
                <a:effectLst/>
                <a:uLnTx/>
                <a:uFillTx/>
                <a:latin typeface="Lucida Sans"/>
                <a:ea typeface="+mn-ea"/>
                <a:cs typeface="+mn-cs"/>
              </a:rPr>
              <a:t>.</a:t>
            </a:r>
          </a:p>
        </p:txBody>
      </p:sp>
      <p:graphicFrame>
        <p:nvGraphicFramePr>
          <p:cNvPr id="8" name="Table 3">
            <a:extLst>
              <a:ext uri="{FF2B5EF4-FFF2-40B4-BE49-F238E27FC236}">
                <a16:creationId xmlns:a16="http://schemas.microsoft.com/office/drawing/2014/main" id="{2116B147-2AF9-4C74-9DAD-0E420F1C567A}"/>
              </a:ext>
            </a:extLst>
          </p:cNvPr>
          <p:cNvGraphicFramePr>
            <a:graphicFrameLocks noGrp="1"/>
          </p:cNvGraphicFramePr>
          <p:nvPr>
            <p:extLst>
              <p:ext uri="{D42A27DB-BD31-4B8C-83A1-F6EECF244321}">
                <p14:modId xmlns:p14="http://schemas.microsoft.com/office/powerpoint/2010/main" val="4198311230"/>
              </p:ext>
            </p:extLst>
          </p:nvPr>
        </p:nvGraphicFramePr>
        <p:xfrm>
          <a:off x="632598" y="908046"/>
          <a:ext cx="4897344" cy="2826770"/>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3486912546"/>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96260019"/>
                    </a:ext>
                  </a:extLst>
                </a:gridCol>
              </a:tblGrid>
              <a:tr h="268160">
                <a:tc gridSpan="5">
                  <a:txBody>
                    <a:bodyPr/>
                    <a:lstStyle/>
                    <a:p>
                      <a:r>
                        <a:rPr lang="en-US" sz="900" dirty="0">
                          <a:latin typeface="+mn-lt"/>
                        </a:rPr>
                        <a:t>USED OIL COLLECTION BY PRODUCT IN RUSSIA,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387716">
                <a:tc>
                  <a:txBody>
                    <a:bodyPr/>
                    <a:lstStyle/>
                    <a:p>
                      <a:r>
                        <a:rPr lang="en-US" sz="900" b="1" dirty="0">
                          <a:solidFill>
                            <a:schemeClr val="tx1"/>
                          </a:solidFill>
                          <a:latin typeface="+mn-lt"/>
                        </a:rPr>
                        <a:t>LUBRICANT</a:t>
                      </a:r>
                    </a:p>
                  </a:txBody>
                  <a:tcPr marL="4572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pPr algn="ctr"/>
                      <a:r>
                        <a:rPr lang="en-US" sz="900" b="1" dirty="0">
                          <a:solidFill>
                            <a:schemeClr val="tx1"/>
                          </a:solidFill>
                          <a:latin typeface="+mn-lt"/>
                        </a:rPr>
                        <a:t>% OF TOTAL USED OIL COLLECTED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0335">
                <a:tc>
                  <a:txBody>
                    <a:bodyPr/>
                    <a:lstStyle/>
                    <a:p>
                      <a:pPr algn="l" fontAlgn="ctr"/>
                      <a:endParaRPr lang="en-US" sz="900" b="1"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2020</a:t>
                      </a:r>
                    </a:p>
                  </a:txBody>
                  <a:tcPr marL="9525" marR="9525" marT="9525" marB="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2021</a:t>
                      </a:r>
                    </a:p>
                  </a:txBody>
                  <a:tcPr marL="9525" marR="9525" marT="9525" marB="0" anchor="ctr"/>
                </a:tc>
                <a:tc>
                  <a:txBody>
                    <a:bodyPr/>
                    <a:lstStyle/>
                    <a:p>
                      <a:pPr algn="ctr" fontAlgn="ctr"/>
                      <a:r>
                        <a:rPr lang="en-US" altLang="zh-CN" sz="900" b="1" i="0" u="none" strike="noStrike" kern="1200" dirty="0">
                          <a:solidFill>
                            <a:srgbClr val="000000"/>
                          </a:solidFill>
                          <a:effectLst/>
                          <a:latin typeface="+mn-lt"/>
                          <a:ea typeface="等线" panose="02010600030101010101" pitchFamily="2" charset="-122"/>
                          <a:cs typeface="+mn-cs"/>
                        </a:rPr>
                        <a:t>2020</a:t>
                      </a:r>
                    </a:p>
                  </a:txBody>
                  <a:tcPr marL="9525" marR="9525" marT="9525" marB="0" anchor="ctr"/>
                </a:tc>
                <a:tc>
                  <a:txBody>
                    <a:bodyPr/>
                    <a:lstStyle/>
                    <a:p>
                      <a:pPr algn="ctr" fontAlgn="ctr"/>
                      <a:r>
                        <a:rPr lang="en-US" altLang="zh-CN" sz="900" b="1" i="0" u="none" strike="noStrike" kern="1200" dirty="0">
                          <a:solidFill>
                            <a:srgbClr val="000000"/>
                          </a:solidFill>
                          <a:effectLst/>
                          <a:latin typeface="+mn-lt"/>
                          <a:ea typeface="等线" panose="02010600030101010101" pitchFamily="2" charset="-122"/>
                          <a:cs typeface="+mn-cs"/>
                        </a:rPr>
                        <a:t>2021</a:t>
                      </a:r>
                    </a:p>
                  </a:txBody>
                  <a:tcPr marL="9525" marR="9525" marT="9525" marB="0" anchor="ctr"/>
                </a:tc>
                <a:extLst>
                  <a:ext uri="{0D108BD9-81ED-4DB2-BD59-A6C34878D82A}">
                    <a16:rowId xmlns:a16="http://schemas.microsoft.com/office/drawing/2014/main" val="4149950921"/>
                  </a:ext>
                </a:extLst>
              </a:tr>
              <a:tr h="244731">
                <a:tc>
                  <a:txBody>
                    <a:bodyPr/>
                    <a:lstStyle/>
                    <a:p>
                      <a:pPr algn="l" fontAlgn="b"/>
                      <a:r>
                        <a:rPr lang="en-US" sz="900" b="0" i="0" u="none" strike="noStrike" dirty="0">
                          <a:solidFill>
                            <a:srgbClr val="000000"/>
                          </a:solidFill>
                          <a:effectLst/>
                          <a:latin typeface="+mn-lt"/>
                        </a:rPr>
                        <a:t>HDMO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125.6</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127.9</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30.6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30.5</a:t>
                      </a:r>
                    </a:p>
                  </a:txBody>
                  <a:tcPr marL="9525" marR="9525" marT="9525" marB="0" anchor="ctr"/>
                </a:tc>
                <a:extLst>
                  <a:ext uri="{0D108BD9-81ED-4DB2-BD59-A6C34878D82A}">
                    <a16:rowId xmlns:a16="http://schemas.microsoft.com/office/drawing/2014/main" val="2513378660"/>
                  </a:ext>
                </a:extLst>
              </a:tr>
              <a:tr h="244731">
                <a:tc>
                  <a:txBody>
                    <a:bodyPr/>
                    <a:lstStyle/>
                    <a:p>
                      <a:pPr algn="l" fontAlgn="b"/>
                      <a:r>
                        <a:rPr lang="en-US" sz="900" b="0" i="0" u="none" strike="noStrike" dirty="0">
                          <a:solidFill>
                            <a:srgbClr val="000000"/>
                          </a:solidFill>
                          <a:effectLst/>
                          <a:latin typeface="+mn-lt"/>
                        </a:rPr>
                        <a:t>PCMO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121.7</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125.3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29.7</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29.9</a:t>
                      </a:r>
                    </a:p>
                  </a:txBody>
                  <a:tcPr marL="9525" marR="9525" marT="9525" marB="0" anchor="ctr"/>
                </a:tc>
                <a:extLst>
                  <a:ext uri="{0D108BD9-81ED-4DB2-BD59-A6C34878D82A}">
                    <a16:rowId xmlns:a16="http://schemas.microsoft.com/office/drawing/2014/main" val="3087438285"/>
                  </a:ext>
                </a:extLst>
              </a:tr>
              <a:tr h="244731">
                <a:tc>
                  <a:txBody>
                    <a:bodyPr/>
                    <a:lstStyle/>
                    <a:p>
                      <a:pPr algn="l" fontAlgn="b"/>
                      <a:r>
                        <a:rPr lang="en-US" sz="900" b="0" i="0" u="none" strike="noStrike" dirty="0">
                          <a:solidFill>
                            <a:srgbClr val="000000"/>
                          </a:solidFill>
                          <a:effectLst/>
                          <a:latin typeface="+mn-lt"/>
                        </a:rPr>
                        <a:t>Hydraulic fluid</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63.7</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65.1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15.5</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15.5</a:t>
                      </a:r>
                    </a:p>
                  </a:txBody>
                  <a:tcPr marL="9525" marR="9525" marT="9525" marB="0" anchor="ctr"/>
                </a:tc>
                <a:extLst>
                  <a:ext uri="{0D108BD9-81ED-4DB2-BD59-A6C34878D82A}">
                    <a16:rowId xmlns:a16="http://schemas.microsoft.com/office/drawing/2014/main" val="4102838063"/>
                  </a:ext>
                </a:extLst>
              </a:tr>
              <a:tr h="244731">
                <a:tc>
                  <a:txBody>
                    <a:bodyPr/>
                    <a:lstStyle/>
                    <a:p>
                      <a:pPr algn="l" fontAlgn="b"/>
                      <a:r>
                        <a:rPr lang="en-US" sz="900" b="0" i="0" u="none" strike="noStrike" dirty="0">
                          <a:solidFill>
                            <a:srgbClr val="000000"/>
                          </a:solidFill>
                          <a:effectLst/>
                          <a:latin typeface="+mn-lt"/>
                        </a:rPr>
                        <a:t>Industrial engine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26.6</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27.1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6.5</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6.5</a:t>
                      </a:r>
                    </a:p>
                  </a:txBody>
                  <a:tcPr marL="9525" marR="9525" marT="9525" marB="0" anchor="ctr"/>
                </a:tc>
                <a:extLst>
                  <a:ext uri="{0D108BD9-81ED-4DB2-BD59-A6C34878D82A}">
                    <a16:rowId xmlns:a16="http://schemas.microsoft.com/office/drawing/2014/main" val="800177665"/>
                  </a:ext>
                </a:extLst>
              </a:tr>
              <a:tr h="215939">
                <a:tc>
                  <a:txBody>
                    <a:bodyPr/>
                    <a:lstStyle/>
                    <a:p>
                      <a:pPr algn="l" fontAlgn="ctr"/>
                      <a:r>
                        <a:rPr lang="en-US" sz="900" b="0" i="0" u="none" strike="noStrike" dirty="0">
                          <a:solidFill>
                            <a:srgbClr val="000000"/>
                          </a:solidFill>
                          <a:effectLst/>
                          <a:latin typeface="+mn-lt"/>
                          <a:ea typeface="等线" panose="02010600030101010101" pitchFamily="2" charset="-122"/>
                        </a:rPr>
                        <a:t>Process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8.6</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8.7</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2.1</a:t>
                      </a:r>
                    </a:p>
                  </a:txBody>
                  <a:tcPr marL="9525" marR="9525" marT="9525" marB="0" anchor="ctr"/>
                </a:tc>
                <a:extLst>
                  <a:ext uri="{0D108BD9-81ED-4DB2-BD59-A6C34878D82A}">
                    <a16:rowId xmlns:a16="http://schemas.microsoft.com/office/drawing/2014/main" val="3070259312"/>
                  </a:ext>
                </a:extLst>
              </a:tr>
              <a:tr h="244345">
                <a:tc>
                  <a:txBody>
                    <a:bodyPr/>
                    <a:lstStyle/>
                    <a:p>
                      <a:pPr algn="l" fontAlgn="ctr"/>
                      <a:r>
                        <a:rPr lang="en-US" sz="900" b="0" i="0" u="none" strike="noStrike" dirty="0">
                          <a:solidFill>
                            <a:srgbClr val="000000"/>
                          </a:solidFill>
                          <a:effectLst/>
                          <a:latin typeface="+mn-lt"/>
                          <a:ea typeface="等线" panose="02010600030101010101" pitchFamily="2" charset="-122"/>
                        </a:rPr>
                        <a:t>All other</a:t>
                      </a:r>
                      <a:r>
                        <a:rPr lang="en-US" altLang="zh-CN" sz="900" b="0" i="0" u="none" strike="noStrike" dirty="0">
                          <a:solidFill>
                            <a:srgbClr val="000000"/>
                          </a:solidFill>
                          <a:effectLst/>
                          <a:latin typeface="+mn-lt"/>
                          <a:ea typeface="等线" panose="02010600030101010101" pitchFamily="2" charset="-122"/>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63.9</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65.2</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15.6</a:t>
                      </a:r>
                    </a:p>
                  </a:txBody>
                  <a:tcPr marL="9525" marR="9525" marT="9525"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等线" panose="02010600030101010101" pitchFamily="2" charset="-122"/>
                          <a:cs typeface="+mn-cs"/>
                        </a:rPr>
                        <a:t>15.6</a:t>
                      </a:r>
                    </a:p>
                  </a:txBody>
                  <a:tcPr marL="45720" marR="45720" anchor="ctr"/>
                </a:tc>
                <a:extLst>
                  <a:ext uri="{0D108BD9-81ED-4DB2-BD59-A6C34878D82A}">
                    <a16:rowId xmlns:a16="http://schemas.microsoft.com/office/drawing/2014/main" val="2014577837"/>
                  </a:ext>
                </a:extLst>
              </a:tr>
              <a:tr h="244345">
                <a:tc>
                  <a:txBody>
                    <a:bodyPr/>
                    <a:lstStyle/>
                    <a:p>
                      <a:pPr algn="l" fontAlgn="ctr"/>
                      <a:r>
                        <a:rPr lang="en-US" sz="900" b="1" i="0" u="none" strike="noStrike" dirty="0">
                          <a:solidFill>
                            <a:srgbClr val="000000"/>
                          </a:solidFill>
                          <a:effectLst/>
                          <a:latin typeface="+mn-lt"/>
                          <a:ea typeface="等线" panose="02010600030101010101" pitchFamily="2" charset="-122"/>
                        </a:rPr>
                        <a:t>Total</a:t>
                      </a:r>
                    </a:p>
                  </a:txBody>
                  <a:tcPr marL="45720" marR="4572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410.1</a:t>
                      </a:r>
                    </a:p>
                  </a:txBody>
                  <a:tcPr marL="9525" marR="9525" marT="9525" marB="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419.2</a:t>
                      </a:r>
                    </a:p>
                  </a:txBody>
                  <a:tcPr marL="9525" marR="9525" marT="9525" marB="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extLst>
                  <a:ext uri="{0D108BD9-81ED-4DB2-BD59-A6C34878D82A}">
                    <a16:rowId xmlns:a16="http://schemas.microsoft.com/office/drawing/2014/main" val="1615625555"/>
                  </a:ext>
                </a:extLst>
              </a:tr>
              <a:tr h="244345">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Includes ATF, compressor oil, refrigeration oil, turbine oil, among others.</a:t>
                      </a:r>
                    </a:p>
                  </a:txBody>
                  <a:tcPr marL="45720" marR="4572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extLst>
                  <a:ext uri="{0D108BD9-81ED-4DB2-BD59-A6C34878D82A}">
                    <a16:rowId xmlns:a16="http://schemas.microsoft.com/office/drawing/2014/main" val="263292209"/>
                  </a:ext>
                </a:extLst>
              </a:tr>
            </a:tbl>
          </a:graphicData>
        </a:graphic>
      </p:graphicFrame>
      <p:grpSp>
        <p:nvGrpSpPr>
          <p:cNvPr id="7" name="Group 6">
            <a:extLst>
              <a:ext uri="{FF2B5EF4-FFF2-40B4-BE49-F238E27FC236}">
                <a16:creationId xmlns:a16="http://schemas.microsoft.com/office/drawing/2014/main" id="{85725EC2-FC85-4AE4-8356-FE06B415ADCE}"/>
              </a:ext>
            </a:extLst>
          </p:cNvPr>
          <p:cNvGrpSpPr/>
          <p:nvPr/>
        </p:nvGrpSpPr>
        <p:grpSpPr>
          <a:xfrm>
            <a:off x="10694299" y="6313064"/>
            <a:ext cx="1090782" cy="246221"/>
            <a:chOff x="10831993" y="6206610"/>
            <a:chExt cx="1090782" cy="246221"/>
          </a:xfrm>
        </p:grpSpPr>
        <p:sp>
          <p:nvSpPr>
            <p:cNvPr id="10" name="Freeform: Shape 9">
              <a:extLst>
                <a:ext uri="{FF2B5EF4-FFF2-40B4-BE49-F238E27FC236}">
                  <a16:creationId xmlns:a16="http://schemas.microsoft.com/office/drawing/2014/main" id="{4E9159A4-ECD8-4759-ACDC-FFC9A085AE6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Rectangle 11">
              <a:extLst>
                <a:ext uri="{FF2B5EF4-FFF2-40B4-BE49-F238E27FC236}">
                  <a16:creationId xmlns:a16="http://schemas.microsoft.com/office/drawing/2014/main" id="{A835FAAB-B094-4359-AD7E-3064B07790E6}"/>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37961018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graphicFrame>
        <p:nvGraphicFramePr>
          <p:cNvPr id="3" name="Table 3">
            <a:extLst>
              <a:ext uri="{FF2B5EF4-FFF2-40B4-BE49-F238E27FC236}">
                <a16:creationId xmlns:a16="http://schemas.microsoft.com/office/drawing/2014/main" id="{6FFA3293-F236-402F-BF92-E2BDF08053C4}"/>
              </a:ext>
            </a:extLst>
          </p:cNvPr>
          <p:cNvGraphicFramePr>
            <a:graphicFrameLocks noGrp="1"/>
          </p:cNvGraphicFramePr>
          <p:nvPr/>
        </p:nvGraphicFramePr>
        <p:xfrm>
          <a:off x="6366274" y="793021"/>
          <a:ext cx="5356230" cy="2493104"/>
        </p:xfrm>
        <a:graphic>
          <a:graphicData uri="http://schemas.openxmlformats.org/drawingml/2006/table">
            <a:tbl>
              <a:tblPr firstRow="1">
                <a:tableStyleId>{5C22544A-7EE6-4342-B048-85BDC9FD1C3A}</a:tableStyleId>
              </a:tblPr>
              <a:tblGrid>
                <a:gridCol w="1977626">
                  <a:extLst>
                    <a:ext uri="{9D8B030D-6E8A-4147-A177-3AD203B41FA5}">
                      <a16:colId xmlns:a16="http://schemas.microsoft.com/office/drawing/2014/main" val="3179253707"/>
                    </a:ext>
                  </a:extLst>
                </a:gridCol>
                <a:gridCol w="1593194">
                  <a:extLst>
                    <a:ext uri="{9D8B030D-6E8A-4147-A177-3AD203B41FA5}">
                      <a16:colId xmlns:a16="http://schemas.microsoft.com/office/drawing/2014/main" val="2331960324"/>
                    </a:ext>
                  </a:extLst>
                </a:gridCol>
                <a:gridCol w="1785410">
                  <a:extLst>
                    <a:ext uri="{9D8B030D-6E8A-4147-A177-3AD203B41FA5}">
                      <a16:colId xmlns:a16="http://schemas.microsoft.com/office/drawing/2014/main" val="2517212798"/>
                    </a:ext>
                  </a:extLst>
                </a:gridCol>
              </a:tblGrid>
              <a:tr h="311638">
                <a:tc gridSpan="3">
                  <a:txBody>
                    <a:bodyPr/>
                    <a:lstStyle/>
                    <a:p>
                      <a:r>
                        <a:rPr lang="en-US" sz="900" dirty="0">
                          <a:latin typeface="+mn-lt"/>
                        </a:rPr>
                        <a:t>AUTOMOTIVE USED OIL COLLECTION BY SOURCES, 2020</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11638">
                <a:tc>
                  <a:txBody>
                    <a:bodyPr/>
                    <a:lstStyle/>
                    <a:p>
                      <a:r>
                        <a:rPr lang="en-US" sz="900" b="1" dirty="0">
                          <a:solidFill>
                            <a:schemeClr val="tx1"/>
                          </a:solidFill>
                          <a:latin typeface="+mn-lt"/>
                        </a:rPr>
                        <a:t>SOURCE</a:t>
                      </a:r>
                    </a:p>
                  </a:txBody>
                  <a:tcPr marL="45720" marR="45720" anchor="ctr"/>
                </a:tc>
                <a:tc>
                  <a:txBody>
                    <a:bodyPr/>
                    <a:lstStyle/>
                    <a:p>
                      <a:pPr algn="ctr"/>
                      <a:r>
                        <a:rPr lang="en-US" sz="900" b="1" dirty="0">
                          <a:solidFill>
                            <a:schemeClr val="tx1"/>
                          </a:solidFill>
                          <a:latin typeface="+mn-lt"/>
                        </a:rPr>
                        <a:t>KILOTONNES</a:t>
                      </a:r>
                    </a:p>
                  </a:txBody>
                  <a:tcPr marL="45720" marR="45720" anchor="ctr"/>
                </a:tc>
                <a:tc>
                  <a:txBody>
                    <a:bodyPr/>
                    <a:lstStyle/>
                    <a:p>
                      <a:pPr algn="ctr"/>
                      <a:r>
                        <a:rPr lang="en-US" sz="900" b="1" dirty="0">
                          <a:solidFill>
                            <a:schemeClr val="tx1"/>
                          </a:solidFill>
                          <a:latin typeface="+mn-lt"/>
                        </a:rPr>
                        <a:t>% OF USED OIL COLLECTED</a:t>
                      </a:r>
                    </a:p>
                  </a:txBody>
                  <a:tcPr marL="45720" marR="45720" anchor="ctr"/>
                </a:tc>
                <a:extLst>
                  <a:ext uri="{0D108BD9-81ED-4DB2-BD59-A6C34878D82A}">
                    <a16:rowId xmlns:a16="http://schemas.microsoft.com/office/drawing/2014/main" val="4149384710"/>
                  </a:ext>
                </a:extLst>
              </a:tr>
              <a:tr h="311638">
                <a:tc>
                  <a:txBody>
                    <a:bodyPr/>
                    <a:lstStyle/>
                    <a:p>
                      <a:pPr marL="91440" algn="l" rtl="0" fontAlgn="ctr"/>
                      <a:r>
                        <a:rPr lang="en-US" sz="900" b="0" i="0" u="none" strike="noStrike" dirty="0">
                          <a:solidFill>
                            <a:srgbClr val="000000"/>
                          </a:solidFill>
                          <a:effectLst/>
                          <a:latin typeface="+mn-lt"/>
                        </a:rPr>
                        <a:t>Franchised Workshops (FWS)</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cs"/>
                        </a:rPr>
                        <a:t>109.8</a:t>
                      </a:r>
                    </a:p>
                  </a:txBody>
                  <a:tcPr marL="0" marR="0" marT="0" marB="0" anchor="ctr"/>
                </a:tc>
                <a:tc>
                  <a:txBody>
                    <a:bodyPr/>
                    <a:lstStyle/>
                    <a:p>
                      <a:pPr algn="ctr" rtl="0" fontAlgn="ctr"/>
                      <a:r>
                        <a:rPr lang="en-US" sz="900" b="0" i="0" u="none" strike="noStrike" dirty="0">
                          <a:solidFill>
                            <a:srgbClr val="000000"/>
                          </a:solidFill>
                          <a:effectLst/>
                          <a:latin typeface="+mn-lt"/>
                        </a:rPr>
                        <a:t>41.0</a:t>
                      </a:r>
                    </a:p>
                  </a:txBody>
                  <a:tcPr marL="6350" marR="6350" marT="6350" marB="0" anchor="ctr"/>
                </a:tc>
                <a:extLst>
                  <a:ext uri="{0D108BD9-81ED-4DB2-BD59-A6C34878D82A}">
                    <a16:rowId xmlns:a16="http://schemas.microsoft.com/office/drawing/2014/main" val="1557228252"/>
                  </a:ext>
                </a:extLst>
              </a:tr>
              <a:tr h="311638">
                <a:tc>
                  <a:txBody>
                    <a:bodyPr/>
                    <a:lstStyle/>
                    <a:p>
                      <a:pPr marL="91440" algn="l" rtl="0" fontAlgn="ctr"/>
                      <a:r>
                        <a:rPr lang="en-US" sz="900" b="0" i="0" u="none" strike="noStrike" dirty="0">
                          <a:solidFill>
                            <a:srgbClr val="000000"/>
                          </a:solidFill>
                          <a:effectLst/>
                          <a:latin typeface="+mn-lt"/>
                        </a:rPr>
                        <a:t>Independent Workshops (IWS)</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cs"/>
                        </a:rPr>
                        <a:t>91.0</a:t>
                      </a:r>
                    </a:p>
                  </a:txBody>
                  <a:tcPr marL="0" marR="0" marT="0" marB="0" anchor="ctr"/>
                </a:tc>
                <a:tc>
                  <a:txBody>
                    <a:bodyPr/>
                    <a:lstStyle/>
                    <a:p>
                      <a:pPr algn="ctr" rtl="0" fontAlgn="ctr"/>
                      <a:r>
                        <a:rPr lang="en-US" sz="900" b="0" i="0" u="none" strike="noStrike" dirty="0">
                          <a:solidFill>
                            <a:srgbClr val="000000"/>
                          </a:solidFill>
                          <a:effectLst/>
                          <a:latin typeface="+mn-lt"/>
                        </a:rPr>
                        <a:t>34.0</a:t>
                      </a:r>
                    </a:p>
                  </a:txBody>
                  <a:tcPr marL="6350" marR="6350" marT="6350" marB="0" anchor="ctr"/>
                </a:tc>
                <a:extLst>
                  <a:ext uri="{0D108BD9-81ED-4DB2-BD59-A6C34878D82A}">
                    <a16:rowId xmlns:a16="http://schemas.microsoft.com/office/drawing/2014/main" val="1640954900"/>
                  </a:ext>
                </a:extLst>
              </a:tr>
              <a:tr h="311638">
                <a:tc>
                  <a:txBody>
                    <a:bodyPr/>
                    <a:lstStyle/>
                    <a:p>
                      <a:pPr marL="91440" algn="l" rtl="0" fontAlgn="ctr"/>
                      <a:r>
                        <a:rPr lang="en-US" sz="900" b="0" i="0" u="none" strike="noStrike" dirty="0">
                          <a:solidFill>
                            <a:srgbClr val="000000"/>
                          </a:solidFill>
                          <a:effectLst/>
                          <a:latin typeface="+mn-lt"/>
                        </a:rPr>
                        <a:t>Quick Lubes</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cs"/>
                        </a:rPr>
                        <a:t>32.1</a:t>
                      </a:r>
                    </a:p>
                  </a:txBody>
                  <a:tcPr marL="0" marR="0" marT="0" marB="0" anchor="ctr"/>
                </a:tc>
                <a:tc>
                  <a:txBody>
                    <a:bodyPr/>
                    <a:lstStyle/>
                    <a:p>
                      <a:pPr algn="ctr" rtl="0" fontAlgn="ctr"/>
                      <a:r>
                        <a:rPr lang="en-US" sz="900" b="0" i="0" u="none" strike="noStrike" dirty="0">
                          <a:solidFill>
                            <a:srgbClr val="000000"/>
                          </a:solidFill>
                          <a:effectLst/>
                          <a:latin typeface="+mn-lt"/>
                        </a:rPr>
                        <a:t>12.0</a:t>
                      </a:r>
                    </a:p>
                  </a:txBody>
                  <a:tcPr marL="6350" marR="6350" marT="6350" marB="0" anchor="ctr"/>
                </a:tc>
                <a:extLst>
                  <a:ext uri="{0D108BD9-81ED-4DB2-BD59-A6C34878D82A}">
                    <a16:rowId xmlns:a16="http://schemas.microsoft.com/office/drawing/2014/main" val="2965892685"/>
                  </a:ext>
                </a:extLst>
              </a:tr>
              <a:tr h="311638">
                <a:tc>
                  <a:txBody>
                    <a:bodyPr/>
                    <a:lstStyle/>
                    <a:p>
                      <a:pPr marL="91440" algn="l" rtl="0" fontAlgn="ctr"/>
                      <a:r>
                        <a:rPr lang="en-US" sz="900" b="0" i="0" u="none" strike="noStrike" dirty="0">
                          <a:solidFill>
                            <a:srgbClr val="000000"/>
                          </a:solidFill>
                          <a:effectLst/>
                          <a:latin typeface="+mn-lt"/>
                        </a:rPr>
                        <a:t>Auto Parts Stores</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cs"/>
                        </a:rPr>
                        <a:t>8.0</a:t>
                      </a:r>
                    </a:p>
                  </a:txBody>
                  <a:tcPr marL="0" marR="0" marT="0" marB="0" anchor="ctr"/>
                </a:tc>
                <a:tc>
                  <a:txBody>
                    <a:bodyPr/>
                    <a:lstStyle/>
                    <a:p>
                      <a:pPr algn="ctr" rtl="0" fontAlgn="ctr"/>
                      <a:r>
                        <a:rPr lang="en-US" sz="900" b="0" i="0" u="none" strike="noStrike" dirty="0">
                          <a:solidFill>
                            <a:srgbClr val="000000"/>
                          </a:solidFill>
                          <a:effectLst/>
                          <a:latin typeface="+mn-lt"/>
                        </a:rPr>
                        <a:t>3.0</a:t>
                      </a:r>
                    </a:p>
                  </a:txBody>
                  <a:tcPr marL="6350" marR="6350" marT="6350" marB="0" anchor="ctr"/>
                </a:tc>
                <a:extLst>
                  <a:ext uri="{0D108BD9-81ED-4DB2-BD59-A6C34878D82A}">
                    <a16:rowId xmlns:a16="http://schemas.microsoft.com/office/drawing/2014/main" val="412381940"/>
                  </a:ext>
                </a:extLst>
              </a:tr>
              <a:tr h="311638">
                <a:tc>
                  <a:txBody>
                    <a:bodyPr/>
                    <a:lstStyle/>
                    <a:p>
                      <a:pPr marL="91440" algn="l" rtl="0" fontAlgn="ctr"/>
                      <a:r>
                        <a:rPr lang="en-US" sz="900" b="0" i="0" u="none" strike="noStrike" dirty="0">
                          <a:solidFill>
                            <a:srgbClr val="000000"/>
                          </a:solidFill>
                          <a:effectLst/>
                          <a:latin typeface="+mn-lt"/>
                        </a:rPr>
                        <a:t>All other</a:t>
                      </a:r>
                    </a:p>
                  </a:txBody>
                  <a:tcPr marL="6350" marR="6350" marT="6350"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mn-ea"/>
                          <a:cs typeface="+mn-cs"/>
                        </a:rPr>
                        <a:t>26.8</a:t>
                      </a:r>
                    </a:p>
                  </a:txBody>
                  <a:tcPr marL="0" marR="0" marT="0" marB="0" anchor="ctr"/>
                </a:tc>
                <a:tc>
                  <a:txBody>
                    <a:bodyPr/>
                    <a:lstStyle/>
                    <a:p>
                      <a:pPr algn="ctr" rtl="0" fontAlgn="ctr"/>
                      <a:r>
                        <a:rPr lang="en-US" sz="900" b="0" i="0" u="none" strike="noStrike" dirty="0">
                          <a:solidFill>
                            <a:srgbClr val="000000"/>
                          </a:solidFill>
                          <a:effectLst/>
                          <a:latin typeface="+mn-lt"/>
                        </a:rPr>
                        <a:t>10.0</a:t>
                      </a:r>
                    </a:p>
                  </a:txBody>
                  <a:tcPr marL="6350" marR="6350" marT="6350" marB="0" anchor="ctr"/>
                </a:tc>
                <a:extLst>
                  <a:ext uri="{0D108BD9-81ED-4DB2-BD59-A6C34878D82A}">
                    <a16:rowId xmlns:a16="http://schemas.microsoft.com/office/drawing/2014/main" val="1295669267"/>
                  </a:ext>
                </a:extLst>
              </a:tr>
              <a:tr h="311638">
                <a:tc>
                  <a:txBody>
                    <a:bodyPr/>
                    <a:lstStyle/>
                    <a:p>
                      <a:pPr marL="91440" algn="l" rtl="0" fontAlgn="ctr"/>
                      <a:r>
                        <a:rPr lang="en-US" sz="900" b="1" i="0" u="none" strike="noStrike" dirty="0">
                          <a:solidFill>
                            <a:srgbClr val="000000"/>
                          </a:solidFill>
                          <a:effectLst/>
                          <a:latin typeface="+mn-lt"/>
                        </a:rPr>
                        <a:t>Total</a:t>
                      </a:r>
                    </a:p>
                  </a:txBody>
                  <a:tcPr marL="6350" marR="6350" marT="6350" marB="0" anchor="ctr"/>
                </a:tc>
                <a:tc>
                  <a:txBody>
                    <a:bodyPr/>
                    <a:lstStyle/>
                    <a:p>
                      <a:pPr algn="ctr" fontAlgn="b"/>
                      <a:r>
                        <a:rPr lang="en-US" sz="900" b="1" i="0" u="none" strike="noStrike" dirty="0">
                          <a:solidFill>
                            <a:srgbClr val="000000"/>
                          </a:solidFill>
                          <a:effectLst/>
                          <a:latin typeface="+mn-lt"/>
                        </a:rPr>
                        <a:t>267.7</a:t>
                      </a:r>
                    </a:p>
                  </a:txBody>
                  <a:tcPr marL="6350" marR="6350" marT="6350" marB="0" anchor="ctr"/>
                </a:tc>
                <a:tc>
                  <a:txBody>
                    <a:bodyPr/>
                    <a:lstStyle/>
                    <a:p>
                      <a:pPr algn="ctr" fontAlgn="b"/>
                      <a:r>
                        <a:rPr lang="en-US" sz="900" b="1" i="0" u="none" strike="noStrike" dirty="0">
                          <a:solidFill>
                            <a:srgbClr val="000000"/>
                          </a:solidFill>
                          <a:effectLst/>
                          <a:latin typeface="+mn-lt"/>
                        </a:rPr>
                        <a:t>100.0</a:t>
                      </a:r>
                    </a:p>
                  </a:txBody>
                  <a:tcPr marL="6350" marR="6350" marT="6350" marB="0" anchor="ctr"/>
                </a:tc>
                <a:extLst>
                  <a:ext uri="{0D108BD9-81ED-4DB2-BD59-A6C34878D82A}">
                    <a16:rowId xmlns:a16="http://schemas.microsoft.com/office/drawing/2014/main" val="2457555547"/>
                  </a:ext>
                </a:extLst>
              </a:tr>
            </a:tbl>
          </a:graphicData>
        </a:graphic>
      </p:graphicFrame>
      <p:sp>
        <p:nvSpPr>
          <p:cNvPr id="4" name="Content Placeholder 2">
            <a:extLst>
              <a:ext uri="{FF2B5EF4-FFF2-40B4-BE49-F238E27FC236}">
                <a16:creationId xmlns:a16="http://schemas.microsoft.com/office/drawing/2014/main" id="{66EA4A6A-730C-452B-831C-DEB857FB33F6}"/>
              </a:ext>
            </a:extLst>
          </p:cNvPr>
          <p:cNvSpPr txBox="1">
            <a:spLocks/>
          </p:cNvSpPr>
          <p:nvPr/>
        </p:nvSpPr>
        <p:spPr>
          <a:xfrm>
            <a:off x="443246" y="696038"/>
            <a:ext cx="5791200" cy="577529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Waste oil is classified as a hazardous cargo of IV- class. It is subject to mandatory disposal and further processing in accordance with the Technical Regulations of the Customs Union 030/2012. These regulations were developed by the Russian Ministry of Energy along with Belneftehim (Belarus) and the Ministry of Oil and Gaz in Kazakhstan. </a:t>
            </a: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As per GOST 2146, used oil must be collected and utilized/re-refined by used oil generators, or used oil generators must outsource it to other companies to utilize and regenerate/re-refine used oil. Used oil generators usually procure the services of specialized organizations such as the Recycling Association to collect and transport the used oil to re-refiners or regenerators. Only organizations licensed by Rosprirodnadzor have the right to perform these works. The transportation procedure is established in regulatory documents. For example, during used oil transportation regulations allow for a maximum 95% fill of the tank.</a:t>
            </a: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Independent and authorized workshop remain the major source of used oil collection in Russia. Together, they accounted for 75% of overall automotive used oil collected in 2020. </a:t>
            </a: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Independent workshops lead in the used oil collection volume in consumer segment, while </a:t>
            </a:r>
            <a:r>
              <a:rPr lang="en-US" sz="900" dirty="0">
                <a:solidFill>
                  <a:srgbClr val="000000"/>
                </a:solidFill>
              </a:rPr>
              <a:t>the franchised workshops leads the collection for HDMO. Further, due to</a:t>
            </a:r>
            <a:r>
              <a:rPr lang="en-US" sz="900" dirty="0">
                <a:solidFill>
                  <a:srgbClr val="000000"/>
                </a:solidFill>
                <a:latin typeface="Lucida Sans"/>
              </a:rPr>
              <a:t> larger volume of used HDMO collected through franchised workshops, franchised workshops is the leading channel for used oil collection in the automotive segment in Russia. FWS accounted for the 41% of the overall volume collected in the automotive segment in 2020 in Russia.</a:t>
            </a: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The major share of the consumer automotive lubricants market in Russia is taken by DIY segment. Instead of visiting a workshop, most car owners in Russia still prefer to change oil themselves, buying the lubricants in auto parts stores. However, even though auto parts stores remain the biggest channel of PCMO distribution in the country’s market, the rate of used oil collection in DIY segment is quite low due to uncontrolled disposal by the end users.</a:t>
            </a:r>
            <a:r>
              <a:rPr lang="ru-RU" sz="900" dirty="0">
                <a:solidFill>
                  <a:srgbClr val="000000"/>
                </a:solidFill>
              </a:rPr>
              <a:t> </a:t>
            </a:r>
            <a:r>
              <a:rPr lang="en-US" sz="900" dirty="0">
                <a:solidFill>
                  <a:srgbClr val="000000"/>
                </a:solidFill>
                <a:latin typeface="Lucida Sans"/>
              </a:rPr>
              <a:t>Some auto parts stores with an available storage capacity may accept used PCMO from their customers with an increased level of environmental awareness. Such storage volume is relatively small, not greater than 5-4 drums (about one tonne). </a:t>
            </a:r>
          </a:p>
        </p:txBody>
      </p:sp>
      <p:sp>
        <p:nvSpPr>
          <p:cNvPr id="6" name="Content Placeholder 2">
            <a:extLst>
              <a:ext uri="{FF2B5EF4-FFF2-40B4-BE49-F238E27FC236}">
                <a16:creationId xmlns:a16="http://schemas.microsoft.com/office/drawing/2014/main" id="{8B2423C0-E626-461C-B5FD-3D911E0CDEF3}"/>
              </a:ext>
            </a:extLst>
          </p:cNvPr>
          <p:cNvSpPr txBox="1">
            <a:spLocks/>
          </p:cNvSpPr>
          <p:nvPr/>
        </p:nvSpPr>
        <p:spPr>
          <a:xfrm>
            <a:off x="6301923" y="3429000"/>
            <a:ext cx="5484931" cy="263597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Generally, used oil collectors do not work with small amounts of used oil generated in DIYers’ garages. In Russia, garages are usually united in “cooperatives” which may have a person responsible for managing, controlling, organizing, and solving any problems faced by customers and garage owners. This person is also responsible for the collection of used oil generated by DIYers. If such a person exists, he/she usually collects used oil and ships it to the used oil collectors. However, the used oil is rarely shipped and, in most cases, is used for heating on site.</a:t>
            </a: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Commercial vehicles that are still under warranty are maintained in authorized/franchised workshops (FWS). Fleet owners and operators follow OEMs' recommendations in terms of lubricants’ specifications to be applied. When the warranty period expires, the oil drain interval (ODI) tends to be reduced compared to ODI recommended by OEMs. Fleet owners often partner with used oil collectors. </a:t>
            </a:r>
          </a:p>
        </p:txBody>
      </p:sp>
      <p:grpSp>
        <p:nvGrpSpPr>
          <p:cNvPr id="7" name="Group 6">
            <a:extLst>
              <a:ext uri="{FF2B5EF4-FFF2-40B4-BE49-F238E27FC236}">
                <a16:creationId xmlns:a16="http://schemas.microsoft.com/office/drawing/2014/main" id="{0B7154C9-26A7-4A0A-AA9C-DB0B81AA430C}"/>
              </a:ext>
            </a:extLst>
          </p:cNvPr>
          <p:cNvGrpSpPr/>
          <p:nvPr/>
        </p:nvGrpSpPr>
        <p:grpSpPr>
          <a:xfrm>
            <a:off x="10256149" y="6160664"/>
            <a:ext cx="1090782" cy="246221"/>
            <a:chOff x="10831993" y="6206610"/>
            <a:chExt cx="1090782" cy="246221"/>
          </a:xfrm>
        </p:grpSpPr>
        <p:sp>
          <p:nvSpPr>
            <p:cNvPr id="8" name="Freeform: Shape 7">
              <a:extLst>
                <a:ext uri="{FF2B5EF4-FFF2-40B4-BE49-F238E27FC236}">
                  <a16:creationId xmlns:a16="http://schemas.microsoft.com/office/drawing/2014/main" id="{6A583EA3-19E6-4494-91F0-B55477C89BBB}"/>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A3C53A2E-4F35-46F7-A479-2E49A34E523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11067739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sp>
        <p:nvSpPr>
          <p:cNvPr id="5" name="Content Placeholder 2">
            <a:extLst>
              <a:ext uri="{FF2B5EF4-FFF2-40B4-BE49-F238E27FC236}">
                <a16:creationId xmlns:a16="http://schemas.microsoft.com/office/drawing/2014/main" id="{6E2B5358-3C37-4F28-84B1-8A5B84887300}"/>
              </a:ext>
            </a:extLst>
          </p:cNvPr>
          <p:cNvSpPr txBox="1">
            <a:spLocks/>
          </p:cNvSpPr>
          <p:nvPr/>
        </p:nvSpPr>
        <p:spPr>
          <a:xfrm>
            <a:off x="6327160" y="727794"/>
            <a:ext cx="5636240" cy="588302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Large amount of wastewater containing emulsions, cleaning solutions, and even neat oils is produced daily by metallurgical industries in Russia. Many companies like Magnitogorsk Iron and Steel Works (MMK), Mechel, and NovoLipetsk Steel (NLMK), Severstal, among others, have a special unit within the companies that is responsible for waste disposal of metalworking fluids. Metalworking fluid contamination with mechanical impurities needs to undergo an assessment in order to determine a metalworking fluid’s correct application. The maximum permissible impurity content is regulated by the corresponding national standard GOST 21046-2015.</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Small and medium size industrial enterprises in the private sector may establish a long-term contract with used oil collectors under which, the collectors collect the used oil for further processing. In some cases, collectors are buying industrial used oil from generators. The price of the collected used oil depends on its chemical composition, its volume, finished product demand, and the distance of the used oil generator’s site from the collector’s storage or re-refinery location.</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Re-refiners may also participate in the used oil collection to control the quality and ensure steady supply of used oil. Usually, possessing a license, re-refiners carry out the transportation of used oil either by their own vehicles or by railway, in compliance with all technological and environmental requirements. Re-refineries are usually located in industrial areas not far from the used oil generators or potential consumers of re-refined basestocks.</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However, a significant part of used oil collection takes place in the shadow sector of the economy, releasing large quantities of hazardous waste into the environment. Burning  used oils as a cheap fuel which has not been processed to remove impurities, makes up a major share of the shadow market. In winter, the price of used oil can reach over RUB 150,000 (USD 2,077). Another uncontrolled way of used oil application – producing counterfeit lubricants. Scammers may buy the used oil from service stations or garages and then after basic regeneration may sell it as a new motor oil of popular brand. The size of the grey market of Russian used oil is difficult to define, however, the estimated volume of it was about 100-300 kilotonnes in 2020.</a:t>
            </a:r>
          </a:p>
        </p:txBody>
      </p:sp>
      <p:sp>
        <p:nvSpPr>
          <p:cNvPr id="7" name="TextBox 6">
            <a:extLst>
              <a:ext uri="{FF2B5EF4-FFF2-40B4-BE49-F238E27FC236}">
                <a16:creationId xmlns:a16="http://schemas.microsoft.com/office/drawing/2014/main" id="{C0039FD7-B6F3-41DF-827F-91E3F554CEAD}"/>
              </a:ext>
            </a:extLst>
          </p:cNvPr>
          <p:cNvSpPr txBox="1"/>
          <p:nvPr/>
        </p:nvSpPr>
        <p:spPr>
          <a:xfrm>
            <a:off x="388379" y="727794"/>
            <a:ext cx="5831445" cy="5906104"/>
          </a:xfrm>
          <a:prstGeom prst="rect">
            <a:avLst/>
          </a:prstGeom>
        </p:spPr>
        <p:txBody>
          <a:bodyPr wrap="square" lIns="91440" tIns="45720" rIns="91440" bIns="45720" anchor="t">
            <a:spAutoFit/>
          </a:bodyPr>
          <a:lstStyle>
            <a:defPPr>
              <a:defRPr lang="en-US"/>
            </a:defPPr>
            <a:lvl1pPr marL="228600" indent="-228600">
              <a:lnSpc>
                <a:spcPct val="150000"/>
              </a:lnSpc>
              <a:spcBef>
                <a:spcPts val="0"/>
              </a:spcBef>
              <a:buClr>
                <a:srgbClr val="27638E"/>
              </a:buClr>
              <a:buSzPct val="110000"/>
              <a:buFont typeface="Wingdings" panose="05000000000000000000" pitchFamily="2" charset="2"/>
              <a:buChar char="l"/>
              <a:defRPr sz="900">
                <a:solidFill>
                  <a:srgbClr val="000000"/>
                </a:solidFill>
                <a:latin typeface="Lucida Sans" panose="020B0602030504020204" pitchFamily="34" charset="0"/>
              </a:defRPr>
            </a:lvl1pPr>
            <a:lvl2pPr marL="511175" lvl="1" indent="-228600">
              <a:lnSpc>
                <a:spcPct val="150000"/>
              </a:lnSpc>
              <a:spcBef>
                <a:spcPts val="0"/>
              </a:spcBef>
              <a:buClr>
                <a:srgbClr val="27638E"/>
              </a:buClr>
              <a:buFont typeface="Times New Roman" panose="02020603050405020304" pitchFamily="18" charset="0"/>
              <a:buChar char="⸺"/>
              <a:defRPr sz="900">
                <a:solidFill>
                  <a:srgbClr val="000000"/>
                </a:solidFill>
                <a:latin typeface="Lucida Sans" panose="020B0602030504020204" pitchFamily="34" charset="0"/>
              </a:defRPr>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Post-warranty commercial vehicles are usually serviced either in independent workshops or on site. Although keeping a mechanic on site is prevalent for most of the fleet owners, this trend is slowly changing, particularly for small and mid-sized fleet owners. Attracted by the lower total cost of ownership, they tend to prefer an external specialist (a third-party service provider) who takes care of all mechanical issues including the arrangement of used oil collection.</a:t>
            </a: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Usually, before collection, used oil quality is checked to ensure that it does not contain antifreeze, coolants, etc. The price of the used oil of poor quality would be low. According to the market participants, used oil collection in Russia is challenging because almost no used oil generator gives used oil without water, and very few collectors collect and store different types of used oil separately. If the used oil generators sell used oil without water, they will get a better price for it. </a:t>
            </a:r>
          </a:p>
          <a:p>
            <a:pPr lvl="0">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a:rPr>
              <a:t>Industrial used oil generated in state-owned companies is usually collected through auctions and tenders. Collectors who bid the highest price wins the auction to buy used oil. For example, used transformer oil may cost up to RUB 31,000 (USD 429.3) per tonne, used turbine oil might cost up to RUB 25,000 (USD 346.2) per tonne, used hydraulic oil about RUB 19,000 (USD 263.1) per tonne, and used motor oil may cost up to RUB 16,000 (USD 221.6) per tonne</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 </a:t>
            </a:r>
          </a:p>
          <a:p>
            <a:pPr lvl="0">
              <a:spcAft>
                <a:spcPts val="600"/>
              </a:spcAft>
              <a:defRPr/>
            </a:pPr>
            <a:r>
              <a:rPr lang="en-US" dirty="0">
                <a:latin typeface="Lucida Sans"/>
              </a:rPr>
              <a:t>It is common for big industrial factories to collect and regenerate the used oil on site. In this case, a factory must have a special equipment and a license that allows to operate with used oil as per the requirements of Russian legislation. Used oil regeneration equipment use physical processes to remove solid pollution, water, and easy-boiling fractions from the oil in the initial stages of regeneration of used oils, followed by physicochemical processes (mainly coagulation and adsorption) and, where necessary, chemical regeneration techniques may be applied more frequently on industrial site. Regeneration equipment allows to achieve the restoration of the operational properties of the used oil to the maximum possible level i.e., lubricant with as much similar properties as the original lubricant. This regenerated lubricant is then used again in the system where it had been flushed from.</a:t>
            </a:r>
            <a:endParaRPr lang="en-US" dirty="0"/>
          </a:p>
        </p:txBody>
      </p:sp>
    </p:spTree>
    <p:extLst>
      <p:ext uri="{BB962C8B-B14F-4D97-AF65-F5344CB8AC3E}">
        <p14:creationId xmlns:p14="http://schemas.microsoft.com/office/powerpoint/2010/main" val="28468482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a:t>
            </a:r>
            <a:endParaRPr lang="en-IN" dirty="0"/>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412233" y="814966"/>
            <a:ext cx="6365071" cy="567527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The market is dictating the price, and it varies from one case to another. The factors affecting the used oil prices are the type of used oil, quality, volume, and the distance between the generator and the collector. The biggest challenge in Russia is logistics. Due to the large territory, used oil market in Russia is highly segmented and distributed across eleven time zones. The main markets of Moscow, St. Petersburg, Yekaterinburg, and Novosibirsk are well served by a growing number of licensed enterprises operating with used oil. However, official markets in smaller cities and rural area especially are not as developed. As a result, uncontrolled burning of used oil can be seen more often in smaller cities and rural areas.</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The high energy potential of the used oil makes it a good fuel, utilized either separately or in combination with other fuels: one liter of used oil processed for fuel contains about 3,900 kJ of energy. Facilities where their own waste oil is incinerated on-site shall comply with the requirements of the Ministry of Natural Resources and Environment. They remove contaminants from used oil before burning it. However, in most cases, in garages, small auto service centers, and industrial installations like cement kilns, it is not done properly. Some of the DIYers are burning it as it is, although they are aware of the environmental damage, caused by this action. </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Used oils are also utilized as a fuel in power plants, however, it is worth noting that, the inadequate disposal of used oil in industrial segment is less common than in the automotive, as regulatory bodies have tighter control over industries. In 2009, The Waste Recycling Association was established in Russia to bring together stakeholders in the used oil industry to reduce environmental risks.</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Re-refining and regeneration together account for 34% of overall used oil market in Russia. As a result of regeneration, acids, various deposits, sediments, mechanical impurities, gases, water condensate and other substances that reduce operational characteristics and violate the physicochemical composition are removed from used oil. After the impurities including PCBs as well as metal and particulate matter removed from the used oil it may be then reused or sold as a regenerated lubricant. For example, after cleaning, these oils can be reused in turbines, pumps, gearboxes, circulation systems from which they were drained. Regenerated lubricants must comply with the established quality standards (acid number, oxidation stability, and flash point among the others).</a:t>
            </a: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extLst>
              <p:ext uri="{D42A27DB-BD31-4B8C-83A1-F6EECF244321}">
                <p14:modId xmlns:p14="http://schemas.microsoft.com/office/powerpoint/2010/main" val="2297897556"/>
              </p:ext>
            </p:extLst>
          </p:nvPr>
        </p:nvGraphicFramePr>
        <p:xfrm>
          <a:off x="6932750" y="3660934"/>
          <a:ext cx="4890039" cy="2505456"/>
        </p:xfrm>
        <a:graphic>
          <a:graphicData uri="http://schemas.openxmlformats.org/drawingml/2006/table">
            <a:tbl>
              <a:tblPr firstRow="1">
                <a:tableStyleId>{5C22544A-7EE6-4342-B048-85BDC9FD1C3A}</a:tableStyleId>
              </a:tblPr>
              <a:tblGrid>
                <a:gridCol w="1517662">
                  <a:extLst>
                    <a:ext uri="{9D8B030D-6E8A-4147-A177-3AD203B41FA5}">
                      <a16:colId xmlns:a16="http://schemas.microsoft.com/office/drawing/2014/main" val="3179253707"/>
                    </a:ext>
                  </a:extLst>
                </a:gridCol>
                <a:gridCol w="1190251">
                  <a:extLst>
                    <a:ext uri="{9D8B030D-6E8A-4147-A177-3AD203B41FA5}">
                      <a16:colId xmlns:a16="http://schemas.microsoft.com/office/drawing/2014/main" val="2331960324"/>
                    </a:ext>
                  </a:extLst>
                </a:gridCol>
                <a:gridCol w="1202889">
                  <a:extLst>
                    <a:ext uri="{9D8B030D-6E8A-4147-A177-3AD203B41FA5}">
                      <a16:colId xmlns:a16="http://schemas.microsoft.com/office/drawing/2014/main" val="2517212798"/>
                    </a:ext>
                  </a:extLst>
                </a:gridCol>
                <a:gridCol w="979237">
                  <a:extLst>
                    <a:ext uri="{9D8B030D-6E8A-4147-A177-3AD203B41FA5}">
                      <a16:colId xmlns:a16="http://schemas.microsoft.com/office/drawing/2014/main" val="990219322"/>
                    </a:ext>
                  </a:extLst>
                </a:gridCol>
              </a:tblGrid>
              <a:tr h="292608">
                <a:tc gridSpan="4">
                  <a:txBody>
                    <a:bodyPr/>
                    <a:lstStyle/>
                    <a:p>
                      <a:r>
                        <a:rPr lang="en-US" sz="900" dirty="0">
                          <a:latin typeface="+mn-lt"/>
                        </a:rPr>
                        <a:t>USED OIL DISPOSAL BY PRODUCT TYPE, 2020</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0">
                <a:tc rowSpan="2">
                  <a:txBody>
                    <a:bodyPr/>
                    <a:lstStyle/>
                    <a:p>
                      <a:r>
                        <a:rPr lang="en-US" sz="900" b="1" dirty="0">
                          <a:solidFill>
                            <a:schemeClr val="tx1"/>
                          </a:solidFill>
                          <a:latin typeface="+mn-lt"/>
                        </a:rPr>
                        <a:t>LUBRICANT TYPE</a:t>
                      </a:r>
                    </a:p>
                  </a:txBody>
                  <a:tcPr marL="45720" marR="45720" anchor="ctr"/>
                </a:tc>
                <a:tc gridSpan="3">
                  <a:txBody>
                    <a:bodyPr/>
                    <a:lstStyle/>
                    <a:p>
                      <a:pPr algn="ctr"/>
                      <a:r>
                        <a:rPr lang="en-US" sz="900" b="1" dirty="0">
                          <a:solidFill>
                            <a:schemeClr val="tx1"/>
                          </a:solidFill>
                          <a:latin typeface="+mn-lt"/>
                        </a:rPr>
                        <a:t>KILOTONNES</a:t>
                      </a: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132036">
                <a:tc vMerge="1">
                  <a:txBody>
                    <a:bodyPr/>
                    <a:lstStyle/>
                    <a:p>
                      <a:endParaRPr lang="en-US" sz="1000" b="1" dirty="0">
                        <a:solidFill>
                          <a:schemeClr val="tx1"/>
                        </a:solidFill>
                        <a:latin typeface="+mn-lt"/>
                      </a:endParaRPr>
                    </a:p>
                  </a:txBody>
                  <a:tcPr marL="45720" marR="45720" anchor="ctr"/>
                </a:tc>
                <a:tc>
                  <a:txBody>
                    <a:bodyPr/>
                    <a:lstStyle/>
                    <a:p>
                      <a:pPr algn="ctr"/>
                      <a:r>
                        <a:rPr lang="en-US" sz="900" b="1" kern="1200" dirty="0">
                          <a:solidFill>
                            <a:schemeClr val="tx1"/>
                          </a:solidFill>
                          <a:latin typeface="+mn-lt"/>
                          <a:ea typeface="+mn-ea"/>
                          <a:cs typeface="+mn-cs"/>
                        </a:rPr>
                        <a:t>FUEL</a:t>
                      </a:r>
                    </a:p>
                  </a:txBody>
                  <a:tcPr marL="45720" marR="45720" anchor="ctr"/>
                </a:tc>
                <a:tc>
                  <a:txBody>
                    <a:bodyPr/>
                    <a:lstStyle/>
                    <a:p>
                      <a:pPr algn="ctr"/>
                      <a:r>
                        <a:rPr lang="en-US" sz="900" b="1" dirty="0">
                          <a:solidFill>
                            <a:schemeClr val="tx1"/>
                          </a:solidFill>
                          <a:latin typeface="+mn-lt"/>
                        </a:rPr>
                        <a:t>RE-REFINING</a:t>
                      </a:r>
                    </a:p>
                  </a:txBody>
                  <a:tcPr marL="45720" marR="45720" anchor="ctr"/>
                </a:tc>
                <a:tc>
                  <a:txBody>
                    <a:bodyPr/>
                    <a:lstStyle/>
                    <a:p>
                      <a:pPr marL="0" algn="ctr" defTabSz="914400" rtl="0" eaLnBrk="1" latinLnBrk="0" hangingPunct="1"/>
                      <a:r>
                        <a:rPr lang="en-US" sz="900" b="1" kern="1200" dirty="0">
                          <a:solidFill>
                            <a:schemeClr val="tx1"/>
                          </a:solidFill>
                          <a:latin typeface="+mn-lt"/>
                          <a:ea typeface="+mn-ea"/>
                          <a:cs typeface="+mn-cs"/>
                        </a:rPr>
                        <a:t>ALL OTHER-a</a:t>
                      </a:r>
                    </a:p>
                  </a:txBody>
                  <a:tcPr marL="45720" marR="45720" anchor="ctr"/>
                </a:tc>
                <a:extLst>
                  <a:ext uri="{0D108BD9-81ED-4DB2-BD59-A6C34878D82A}">
                    <a16:rowId xmlns:a16="http://schemas.microsoft.com/office/drawing/2014/main" val="1557228252"/>
                  </a:ext>
                </a:extLst>
              </a:tr>
              <a:tr h="292608">
                <a:tc>
                  <a:txBody>
                    <a:bodyPr/>
                    <a:lstStyle/>
                    <a:p>
                      <a:pPr algn="l" rtl="0" fontAlgn="b"/>
                      <a:r>
                        <a:rPr lang="en-US" sz="900" b="0" i="0" u="none" strike="noStrike" dirty="0">
                          <a:solidFill>
                            <a:srgbClr val="000000"/>
                          </a:solidFill>
                          <a:effectLst/>
                          <a:latin typeface="+mn-lt"/>
                        </a:rPr>
                        <a:t>HDMO</a:t>
                      </a:r>
                    </a:p>
                  </a:txBody>
                  <a:tcPr marL="85725" marR="0" marT="0" marB="0" anchor="ctr"/>
                </a:tc>
                <a:tc>
                  <a:txBody>
                    <a:bodyPr/>
                    <a:lstStyle/>
                    <a:p>
                      <a:pPr algn="ctr" fontAlgn="b"/>
                      <a:r>
                        <a:rPr lang="en-US" sz="900" b="0" i="0" u="none" strike="noStrike" dirty="0">
                          <a:solidFill>
                            <a:srgbClr val="000000"/>
                          </a:solidFill>
                          <a:effectLst/>
                          <a:latin typeface="+mn-lt"/>
                        </a:rPr>
                        <a:t>75.4</a:t>
                      </a:r>
                    </a:p>
                  </a:txBody>
                  <a:tcPr marL="0" marR="0" marT="0" marB="0" anchor="ctr"/>
                </a:tc>
                <a:tc>
                  <a:txBody>
                    <a:bodyPr/>
                    <a:lstStyle/>
                    <a:p>
                      <a:pPr algn="ctr" fontAlgn="b"/>
                      <a:r>
                        <a:rPr lang="en-US" sz="900" b="0" i="0" u="none" strike="noStrike" dirty="0">
                          <a:solidFill>
                            <a:srgbClr val="000000"/>
                          </a:solidFill>
                          <a:effectLst/>
                          <a:latin typeface="+mn-lt"/>
                        </a:rPr>
                        <a:t>25.1</a:t>
                      </a:r>
                    </a:p>
                  </a:txBody>
                  <a:tcPr marL="0" marR="0" marT="0" marB="0" anchor="ctr"/>
                </a:tc>
                <a:tc rowSpan="5">
                  <a:txBody>
                    <a:bodyPr/>
                    <a:lstStyle/>
                    <a:p>
                      <a:pPr marL="0" algn="ctr" defTabSz="914400" rtl="0" eaLnBrk="1" fontAlgn="b" latinLnBrk="0" hangingPunct="1"/>
                      <a:r>
                        <a:rPr lang="en-US" sz="900" b="1" kern="1200" dirty="0">
                          <a:solidFill>
                            <a:schemeClr val="tx1"/>
                          </a:solidFill>
                          <a:latin typeface="+mn-lt"/>
                          <a:ea typeface="+mn-ea"/>
                          <a:cs typeface="+mn-cs"/>
                        </a:rPr>
                        <a:t>121.6</a:t>
                      </a:r>
                    </a:p>
                  </a:txBody>
                  <a:tcPr marL="0" marR="0" marT="0" marB="0" anchor="ctr"/>
                </a:tc>
                <a:extLst>
                  <a:ext uri="{0D108BD9-81ED-4DB2-BD59-A6C34878D82A}">
                    <a16:rowId xmlns:a16="http://schemas.microsoft.com/office/drawing/2014/main" val="1640954900"/>
                  </a:ext>
                </a:extLst>
              </a:tr>
              <a:tr h="292608">
                <a:tc>
                  <a:txBody>
                    <a:bodyPr/>
                    <a:lstStyle/>
                    <a:p>
                      <a:pPr algn="l" rtl="0" fontAlgn="b"/>
                      <a:r>
                        <a:rPr lang="en-US" sz="900" b="0" i="0" u="none" strike="noStrike" dirty="0">
                          <a:solidFill>
                            <a:srgbClr val="000000"/>
                          </a:solidFill>
                          <a:effectLst/>
                          <a:latin typeface="+mn-lt"/>
                        </a:rPr>
                        <a:t>PCMO</a:t>
                      </a:r>
                    </a:p>
                  </a:txBody>
                  <a:tcPr marL="85725" marR="0" marT="0" marB="0" anchor="ctr"/>
                </a:tc>
                <a:tc>
                  <a:txBody>
                    <a:bodyPr/>
                    <a:lstStyle/>
                    <a:p>
                      <a:pPr algn="ctr" fontAlgn="b"/>
                      <a:r>
                        <a:rPr lang="en-US" sz="900" b="0" i="0" u="none" strike="noStrike" dirty="0">
                          <a:solidFill>
                            <a:srgbClr val="000000"/>
                          </a:solidFill>
                          <a:effectLst/>
                          <a:latin typeface="+mn-lt"/>
                        </a:rPr>
                        <a:t>73.0</a:t>
                      </a:r>
                    </a:p>
                  </a:txBody>
                  <a:tcPr marL="0" marR="0" marT="0" marB="0" anchor="ctr"/>
                </a:tc>
                <a:tc>
                  <a:txBody>
                    <a:bodyPr/>
                    <a:lstStyle/>
                    <a:p>
                      <a:pPr algn="ctr" fontAlgn="b"/>
                      <a:r>
                        <a:rPr lang="en-US" sz="900" b="0" i="0" u="none" strike="noStrike" dirty="0">
                          <a:solidFill>
                            <a:srgbClr val="000000"/>
                          </a:solidFill>
                          <a:effectLst/>
                          <a:latin typeface="+mn-lt"/>
                        </a:rPr>
                        <a:t>24.3</a:t>
                      </a:r>
                    </a:p>
                  </a:txBody>
                  <a:tcPr marL="0" marR="0" marT="0" marB="0" anchor="ctr"/>
                </a:tc>
                <a:tc vMerge="1">
                  <a:txBody>
                    <a:bodyPr/>
                    <a:lstStyle/>
                    <a:p>
                      <a:pPr marL="0" algn="ctr" defTabSz="914400"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0" marR="0" marT="0" marB="0" anchor="ctr"/>
                </a:tc>
                <a:extLst>
                  <a:ext uri="{0D108BD9-81ED-4DB2-BD59-A6C34878D82A}">
                    <a16:rowId xmlns:a16="http://schemas.microsoft.com/office/drawing/2014/main" val="2965892685"/>
                  </a:ext>
                </a:extLst>
              </a:tr>
              <a:tr h="292608">
                <a:tc>
                  <a:txBody>
                    <a:bodyPr/>
                    <a:lstStyle/>
                    <a:p>
                      <a:pPr algn="l" rtl="0" fontAlgn="b"/>
                      <a:r>
                        <a:rPr lang="en-US" sz="900" b="0" i="0" u="none" strike="noStrike" dirty="0">
                          <a:solidFill>
                            <a:srgbClr val="000000"/>
                          </a:solidFill>
                          <a:effectLst/>
                          <a:latin typeface="+mn-lt"/>
                        </a:rPr>
                        <a:t>Hydraulic Fluid</a:t>
                      </a:r>
                    </a:p>
                  </a:txBody>
                  <a:tcPr marL="85725" marR="0" marT="0" marB="0" anchor="ctr"/>
                </a:tc>
                <a:tc>
                  <a:txBody>
                    <a:bodyPr/>
                    <a:lstStyle/>
                    <a:p>
                      <a:pPr algn="ctr" fontAlgn="b"/>
                      <a:r>
                        <a:rPr lang="en-US" sz="900" b="0" i="0" u="none" strike="noStrike" dirty="0">
                          <a:solidFill>
                            <a:srgbClr val="000000"/>
                          </a:solidFill>
                          <a:effectLst/>
                          <a:latin typeface="+mn-lt"/>
                        </a:rPr>
                        <a:t>25.5</a:t>
                      </a:r>
                    </a:p>
                  </a:txBody>
                  <a:tcPr marL="0" marR="0" marT="0" marB="0" anchor="ctr"/>
                </a:tc>
                <a:tc>
                  <a:txBody>
                    <a:bodyPr/>
                    <a:lstStyle/>
                    <a:p>
                      <a:pPr algn="ctr" fontAlgn="b"/>
                      <a:r>
                        <a:rPr lang="en-US" sz="900" b="0" i="0" u="none" strike="noStrike" dirty="0">
                          <a:solidFill>
                            <a:srgbClr val="000000"/>
                          </a:solidFill>
                          <a:effectLst/>
                          <a:latin typeface="+mn-lt"/>
                        </a:rPr>
                        <a:t>6.4</a:t>
                      </a:r>
                    </a:p>
                  </a:txBody>
                  <a:tcPr marL="0" marR="0" marT="0" marB="0" anchor="ctr"/>
                </a:tc>
                <a:tc vMerge="1">
                  <a:txBody>
                    <a:bodyPr/>
                    <a:lstStyle/>
                    <a:p>
                      <a:pPr marL="0" algn="ctr" defTabSz="914400"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45720" marR="45720" anchor="ctr"/>
                </a:tc>
                <a:extLst>
                  <a:ext uri="{0D108BD9-81ED-4DB2-BD59-A6C34878D82A}">
                    <a16:rowId xmlns:a16="http://schemas.microsoft.com/office/drawing/2014/main" val="2962307556"/>
                  </a:ext>
                </a:extLst>
              </a:tr>
              <a:tr h="292608">
                <a:tc>
                  <a:txBody>
                    <a:bodyPr/>
                    <a:lstStyle/>
                    <a:p>
                      <a:pPr algn="l" rtl="0" fontAlgn="b"/>
                      <a:r>
                        <a:rPr lang="en-US" sz="900" b="0" i="0" u="none" strike="noStrike" dirty="0">
                          <a:solidFill>
                            <a:srgbClr val="000000"/>
                          </a:solidFill>
                          <a:effectLst/>
                          <a:latin typeface="+mn-lt"/>
                        </a:rPr>
                        <a:t>Other Industrial and Automotive Lubricants</a:t>
                      </a:r>
                    </a:p>
                  </a:txBody>
                  <a:tcPr marL="85725" marR="0" marT="0" marB="0" anchor="ctr"/>
                </a:tc>
                <a:tc>
                  <a:txBody>
                    <a:bodyPr/>
                    <a:lstStyle/>
                    <a:p>
                      <a:pPr algn="ctr" fontAlgn="b"/>
                      <a:r>
                        <a:rPr lang="en-US" sz="900" b="0" i="0" u="none" strike="noStrike" dirty="0">
                          <a:solidFill>
                            <a:srgbClr val="000000"/>
                          </a:solidFill>
                          <a:effectLst/>
                          <a:latin typeface="+mn-lt"/>
                        </a:rPr>
                        <a:t>52.2</a:t>
                      </a:r>
                    </a:p>
                  </a:txBody>
                  <a:tcPr marL="0" marR="0" marT="0" marB="0" anchor="ctr"/>
                </a:tc>
                <a:tc>
                  <a:txBody>
                    <a:bodyPr/>
                    <a:lstStyle/>
                    <a:p>
                      <a:pPr algn="ctr" fontAlgn="b"/>
                      <a:r>
                        <a:rPr lang="en-US" sz="900" b="0" i="0" u="none" strike="noStrike" dirty="0">
                          <a:solidFill>
                            <a:srgbClr val="000000"/>
                          </a:solidFill>
                          <a:effectLst/>
                          <a:latin typeface="+mn-lt"/>
                        </a:rPr>
                        <a:t>6.8</a:t>
                      </a:r>
                    </a:p>
                  </a:txBody>
                  <a:tcPr marL="0" marR="0" marT="0" marB="0" anchor="ctr"/>
                </a:tc>
                <a:tc vMerge="1">
                  <a:txBody>
                    <a:bodyPr/>
                    <a:lstStyle/>
                    <a:p>
                      <a:pPr marL="0" algn="ctr" defTabSz="914400" rtl="0" eaLnBrk="1" fontAlgn="b" latinLnBrk="0" hangingPunct="1"/>
                      <a:endParaRPr lang="en-US" sz="1000" b="1"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3433052152"/>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1" dirty="0">
                          <a:solidFill>
                            <a:schemeClr val="tx1"/>
                          </a:solidFill>
                          <a:latin typeface="+mn-lt"/>
                        </a:rPr>
                        <a:t>Total</a:t>
                      </a:r>
                    </a:p>
                  </a:txBody>
                  <a:tcPr marL="85725"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dirty="0">
                          <a:solidFill>
                            <a:schemeClr val="tx1"/>
                          </a:solidFill>
                          <a:latin typeface="+mn-lt"/>
                          <a:ea typeface="+mn-ea"/>
                          <a:cs typeface="+mn-cs"/>
                        </a:rPr>
                        <a:t>226.1</a:t>
                      </a:r>
                    </a:p>
                  </a:txBody>
                  <a:tcPr marL="0" marR="0" marT="0" marB="0" anchor="ctr"/>
                </a:tc>
                <a:tc>
                  <a:txBody>
                    <a:bodyPr/>
                    <a:lstStyle/>
                    <a:p>
                      <a:pPr marL="0" algn="ctr" defTabSz="914400" rtl="0" eaLnBrk="1" fontAlgn="b" latinLnBrk="0" hangingPunct="1"/>
                      <a:r>
                        <a:rPr lang="en-US" sz="900" b="1" kern="1200" dirty="0">
                          <a:solidFill>
                            <a:schemeClr val="tx1"/>
                          </a:solidFill>
                          <a:latin typeface="+mn-lt"/>
                          <a:ea typeface="+mn-ea"/>
                          <a:cs typeface="+mn-cs"/>
                        </a:rPr>
                        <a:t>62.6</a:t>
                      </a:r>
                    </a:p>
                  </a:txBody>
                  <a:tcPr marL="0" marR="0" marT="0" marB="0" anchor="ctr"/>
                </a:tc>
                <a:tc vMerge="1">
                  <a:txBody>
                    <a:bodyPr/>
                    <a:lstStyle/>
                    <a:p>
                      <a:pPr marL="0" algn="ctr" defTabSz="914400" rtl="0" eaLnBrk="1" fontAlgn="b" latinLnBrk="0" hangingPunct="1"/>
                      <a:endParaRPr lang="en-US" sz="1000" b="1"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2309079437"/>
                  </a:ext>
                </a:extLst>
              </a:tr>
              <a:tr h="292608">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rgbClr val="000000"/>
                          </a:solidFill>
                          <a:latin typeface="+mn-lt"/>
                        </a:rPr>
                        <a:t>a – Includes regeneration, sludge (tar, asphalt), etc.</a:t>
                      </a:r>
                      <a:endParaRPr lang="en-US" sz="900" b="1" dirty="0">
                        <a:solidFill>
                          <a:schemeClr val="tx1"/>
                        </a:solidFill>
                        <a:latin typeface="+mn-lt"/>
                      </a:endParaRPr>
                    </a:p>
                  </a:txBody>
                  <a:tcPr marL="85725" marR="0" marT="0" marB="0" anchor="ct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tx1"/>
                        </a:solidFill>
                        <a:latin typeface="+mn-lt"/>
                        <a:ea typeface="+mn-ea"/>
                        <a:cs typeface="+mn-cs"/>
                      </a:endParaRPr>
                    </a:p>
                  </a:txBody>
                  <a:tcPr marL="0" marR="0" marT="0" marB="0" anchor="ctr"/>
                </a:tc>
                <a:tc hMerge="1">
                  <a:txBody>
                    <a:bodyPr/>
                    <a:lstStyle/>
                    <a:p>
                      <a:pPr marL="0" algn="ctr" defTabSz="914400" rtl="0" eaLnBrk="1" fontAlgn="b" latinLnBrk="0" hangingPunct="1"/>
                      <a:endParaRPr lang="en-US" sz="1000" b="1" kern="1200" dirty="0">
                        <a:solidFill>
                          <a:schemeClr val="tx1"/>
                        </a:solidFill>
                        <a:latin typeface="+mn-lt"/>
                        <a:ea typeface="+mn-ea"/>
                        <a:cs typeface="+mn-cs"/>
                      </a:endParaRPr>
                    </a:p>
                  </a:txBody>
                  <a:tcPr marL="0" marR="0" marT="0" marB="0" anchor="ctr"/>
                </a:tc>
                <a:tc hMerge="1">
                  <a:txBody>
                    <a:bodyPr/>
                    <a:lstStyle/>
                    <a:p>
                      <a:pPr marL="0" algn="ctr" defTabSz="914400" rtl="0" eaLnBrk="1" fontAlgn="b" latinLnBrk="0" hangingPunct="1"/>
                      <a:endParaRPr lang="en-US" sz="1000" b="1"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3291901739"/>
                  </a:ext>
                </a:extLst>
              </a:tr>
            </a:tbl>
          </a:graphicData>
        </a:graphic>
      </p:graphicFrame>
      <p:graphicFrame>
        <p:nvGraphicFramePr>
          <p:cNvPr id="12" name="Chart 11">
            <a:extLst>
              <a:ext uri="{FF2B5EF4-FFF2-40B4-BE49-F238E27FC236}">
                <a16:creationId xmlns:a16="http://schemas.microsoft.com/office/drawing/2014/main" id="{28ADC4C4-4022-45C7-B9BF-D5DE28103874}"/>
              </a:ext>
            </a:extLst>
          </p:cNvPr>
          <p:cNvGraphicFramePr/>
          <p:nvPr/>
        </p:nvGraphicFramePr>
        <p:xfrm>
          <a:off x="7213345" y="422819"/>
          <a:ext cx="4328850" cy="3006181"/>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8B9A4F0C-0D9A-4413-8D3D-8B363460308B}"/>
              </a:ext>
            </a:extLst>
          </p:cNvPr>
          <p:cNvSpPr txBox="1"/>
          <p:nvPr/>
        </p:nvSpPr>
        <p:spPr>
          <a:xfrm>
            <a:off x="8438208" y="3115836"/>
            <a:ext cx="1879124" cy="246221"/>
          </a:xfrm>
          <a:prstGeom prst="rect">
            <a:avLst/>
          </a:prstGeom>
          <a:noFill/>
        </p:spPr>
        <p:txBody>
          <a:bodyPr wrap="square" rtlCol="0">
            <a:spAutoFit/>
          </a:bodyPr>
          <a:lstStyle/>
          <a:p>
            <a:pPr algn="ctr"/>
            <a:r>
              <a:rPr lang="en-US" sz="1000" b="1" dirty="0">
                <a:latin typeface="+mj-lt"/>
              </a:rPr>
              <a:t>Total: 410.1 Kilotonnes</a:t>
            </a:r>
          </a:p>
        </p:txBody>
      </p:sp>
      <p:sp>
        <p:nvSpPr>
          <p:cNvPr id="7" name="TextBox 6">
            <a:extLst>
              <a:ext uri="{FF2B5EF4-FFF2-40B4-BE49-F238E27FC236}">
                <a16:creationId xmlns:a16="http://schemas.microsoft.com/office/drawing/2014/main" id="{D2B5E101-C480-4DDF-9A5E-9F584C2E0422}"/>
              </a:ext>
            </a:extLst>
          </p:cNvPr>
          <p:cNvSpPr txBox="1"/>
          <p:nvPr/>
        </p:nvSpPr>
        <p:spPr>
          <a:xfrm>
            <a:off x="8483127" y="3347770"/>
            <a:ext cx="2623027" cy="215444"/>
          </a:xfrm>
          <a:prstGeom prst="rect">
            <a:avLst/>
          </a:prstGeom>
          <a:noFill/>
        </p:spPr>
        <p:txBody>
          <a:bodyPr wrap="square" rtlCol="0">
            <a:spAutoFit/>
          </a:bodyPr>
          <a:lstStyle/>
          <a:p>
            <a:r>
              <a:rPr lang="en-US" sz="800" dirty="0">
                <a:latin typeface="+mj-lt"/>
              </a:rPr>
              <a:t>a- sludge (tar, asphalt)</a:t>
            </a:r>
          </a:p>
        </p:txBody>
      </p:sp>
      <p:grpSp>
        <p:nvGrpSpPr>
          <p:cNvPr id="8" name="Group 7">
            <a:extLst>
              <a:ext uri="{FF2B5EF4-FFF2-40B4-BE49-F238E27FC236}">
                <a16:creationId xmlns:a16="http://schemas.microsoft.com/office/drawing/2014/main" id="{0BD3236A-17D8-4ADC-8850-3B9C02B03603}"/>
              </a:ext>
            </a:extLst>
          </p:cNvPr>
          <p:cNvGrpSpPr/>
          <p:nvPr/>
        </p:nvGrpSpPr>
        <p:grpSpPr>
          <a:xfrm>
            <a:off x="10551424" y="6255914"/>
            <a:ext cx="1090782" cy="246221"/>
            <a:chOff x="10831993" y="6206610"/>
            <a:chExt cx="1090782" cy="246221"/>
          </a:xfrm>
        </p:grpSpPr>
        <p:sp>
          <p:nvSpPr>
            <p:cNvPr id="11" name="Freeform: Shape 10">
              <a:extLst>
                <a:ext uri="{FF2B5EF4-FFF2-40B4-BE49-F238E27FC236}">
                  <a16:creationId xmlns:a16="http://schemas.microsoft.com/office/drawing/2014/main" id="{61C0FAB8-8DE9-4E8E-8DF7-3CBBA109287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Rectangle 13">
              <a:extLst>
                <a:ext uri="{FF2B5EF4-FFF2-40B4-BE49-F238E27FC236}">
                  <a16:creationId xmlns:a16="http://schemas.microsoft.com/office/drawing/2014/main" id="{3CDAF96A-0F8B-42F5-AA38-D635B2D6FC5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1075411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Indonesia</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1009558"/>
          <a:ext cx="11232000" cy="4499656"/>
        </p:xfrm>
        <a:graphic>
          <a:graphicData uri="http://schemas.openxmlformats.org/drawingml/2006/table">
            <a:tbl>
              <a:tblPr firstRow="1">
                <a:tableStyleId>{5C22544A-7EE6-4342-B048-85BDC9FD1C3A}</a:tableStyleId>
              </a:tblPr>
              <a:tblGrid>
                <a:gridCol w="5615999">
                  <a:extLst>
                    <a:ext uri="{9D8B030D-6E8A-4147-A177-3AD203B41FA5}">
                      <a16:colId xmlns:a16="http://schemas.microsoft.com/office/drawing/2014/main" val="3179253707"/>
                    </a:ext>
                  </a:extLst>
                </a:gridCol>
                <a:gridCol w="5616001">
                  <a:extLst>
                    <a:ext uri="{9D8B030D-6E8A-4147-A177-3AD203B41FA5}">
                      <a16:colId xmlns:a16="http://schemas.microsoft.com/office/drawing/2014/main" val="2331960324"/>
                    </a:ext>
                  </a:extLst>
                </a:gridCol>
              </a:tblGrid>
              <a:tr h="292608">
                <a:tc gridSpan="2">
                  <a:txBody>
                    <a:bodyPr/>
                    <a:lstStyle/>
                    <a:p>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a:solidFill>
                            <a:schemeClr val="tx1"/>
                          </a:solidFill>
                        </a:rPr>
                        <a:t>QUESTION</a:t>
                      </a:r>
                      <a:endParaRPr lang="en-US" sz="900" b="1">
                        <a:solidFill>
                          <a:schemeClr val="tx1"/>
                        </a:solidFill>
                        <a:latin typeface="+mn-lt"/>
                      </a:endParaRPr>
                    </a:p>
                  </a:txBody>
                  <a:tcPr marL="45720" marR="45720" anchor="ct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a:txBody>
                    <a:bodyPr/>
                    <a:lstStyle/>
                    <a:p>
                      <a:pPr marL="0" indent="0" algn="l" fontAlgn="ct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25000"/>
                        </a:lnSpc>
                        <a:spcBef>
                          <a:spcPts val="0"/>
                        </a:spcBef>
                        <a:buClr>
                          <a:srgbClr val="27638E"/>
                        </a:buClr>
                        <a:buSzPct val="110000"/>
                        <a:buFont typeface="Wingdings" panose="05000000000000000000" pitchFamily="2" charset="2"/>
                        <a:buNone/>
                        <a:tabLst/>
                        <a:defRPr/>
                      </a:pPr>
                      <a:r>
                        <a:rPr lang="en-US" sz="900">
                          <a:solidFill>
                            <a:schemeClr val="tx1"/>
                          </a:solidFill>
                        </a:rPr>
                        <a:t>Yes. Laws such as </a:t>
                      </a:r>
                      <a:r>
                        <a:rPr kumimoji="0" lang="en-US" sz="900" b="0" u="none" strike="noStrike" kern="1200" cap="none" spc="0" normalizeH="0" baseline="0" noProof="0">
                          <a:ln>
                            <a:noFill/>
                          </a:ln>
                          <a:solidFill>
                            <a:srgbClr val="000000"/>
                          </a:solidFill>
                          <a:effectLst/>
                          <a:uLnTx/>
                          <a:uFillTx/>
                        </a:rPr>
                        <a:t>Indonesian Law No. 23/1997, Indonesian </a:t>
                      </a:r>
                      <a:r>
                        <a:rPr lang="en-US" sz="900"/>
                        <a:t>Law No. 32/2009 (EPMA), Government Regulation No. 101 of 2014 on Management of Hazardous and Toxic Waste (B3), and Government Regulation No. 22 of 2021: Management of B3 Waste and Non-B3 Waste (Articles 274 – 470).</a:t>
                      </a:r>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92608">
                <a:tc>
                  <a:txBody>
                    <a:bodyPr/>
                    <a:lstStyle/>
                    <a:p>
                      <a:pPr algn="l" fontAlgn="ct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Hazardous and Toxic Waste or B3 Waste</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292608">
                <a:tc>
                  <a:txBody>
                    <a:bodyPr/>
                    <a:lstStyle/>
                    <a:p>
                      <a:pPr algn="l" fontAlgn="ct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2965892685"/>
                  </a:ext>
                </a:extLst>
              </a:tr>
              <a:tr h="292608">
                <a:tc>
                  <a:txBody>
                    <a:bodyPr/>
                    <a:lstStyle/>
                    <a:p>
                      <a:pPr algn="l" fontAlgn="ct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115455050"/>
                  </a:ext>
                </a:extLst>
              </a:tr>
              <a:tr h="292608">
                <a:tc>
                  <a:txBody>
                    <a:bodyPr/>
                    <a:lstStyle/>
                    <a:p>
                      <a:pPr algn="l" fontAlgn="ct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292608">
                <a:tc>
                  <a:txBody>
                    <a:bodyPr/>
                    <a:lstStyle/>
                    <a:p>
                      <a:pPr algn="l" fontAlgn="ct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92608">
                <a:tc>
                  <a:txBody>
                    <a:bodyPr/>
                    <a:lstStyle/>
                    <a:p>
                      <a:pPr algn="l" fontAlgn="ct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16860988"/>
                  </a:ext>
                </a:extLst>
              </a:tr>
              <a:tr h="292608">
                <a:tc>
                  <a:txBody>
                    <a:bodyPr/>
                    <a:lstStyle/>
                    <a:p>
                      <a:pPr algn="l" fontAlgn="ctr"/>
                      <a:r>
                        <a:rPr lang="en-US" sz="900" u="none" strike="noStrike">
                          <a:effectLst/>
                        </a:rPr>
                        <a:t>8. Do any requirements / legislation exist around different types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37072835"/>
                  </a:ext>
                </a:extLst>
              </a:tr>
              <a:tr h="292608">
                <a:tc>
                  <a:txBody>
                    <a:bodyPr/>
                    <a:lstStyle/>
                    <a:p>
                      <a:pPr algn="l" fontAlgn="ct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4056522245"/>
                  </a:ext>
                </a:extLst>
              </a:tr>
              <a:tr h="292608">
                <a:tc>
                  <a:txBody>
                    <a:bodyPr/>
                    <a:lstStyle/>
                    <a:p>
                      <a:pPr algn="l" fontAlgn="ct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1750050038"/>
                  </a:ext>
                </a:extLst>
              </a:tr>
              <a:tr h="292608">
                <a:tc>
                  <a:txBody>
                    <a:bodyPr/>
                    <a:lstStyle/>
                    <a:p>
                      <a:pPr algn="l" fontAlgn="ct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75479728"/>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8938E890-5B09-4186-9C2D-F4EC0E31EC7F}"/>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BAFC91A5-C971-4978-8CA3-A2CEE84515C6}"/>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06C2C1A8-B85A-49C0-AE84-28A2335ABAF3}"/>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85688508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 </a:t>
            </a:r>
            <a:endParaRPr lang="en-IN" dirty="0"/>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736835" y="3725349"/>
            <a:ext cx="6396268" cy="27379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In 2021, the used oil disposal is similar to 2020. </a:t>
            </a: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extLst>
              <p:ext uri="{D42A27DB-BD31-4B8C-83A1-F6EECF244321}">
                <p14:modId xmlns:p14="http://schemas.microsoft.com/office/powerpoint/2010/main" val="4283561971"/>
              </p:ext>
            </p:extLst>
          </p:nvPr>
        </p:nvGraphicFramePr>
        <p:xfrm>
          <a:off x="736835" y="1032093"/>
          <a:ext cx="4890039" cy="2615980"/>
        </p:xfrm>
        <a:graphic>
          <a:graphicData uri="http://schemas.openxmlformats.org/drawingml/2006/table">
            <a:tbl>
              <a:tblPr firstRow="1">
                <a:tableStyleId>{5C22544A-7EE6-4342-B048-85BDC9FD1C3A}</a:tableStyleId>
              </a:tblPr>
              <a:tblGrid>
                <a:gridCol w="1517662">
                  <a:extLst>
                    <a:ext uri="{9D8B030D-6E8A-4147-A177-3AD203B41FA5}">
                      <a16:colId xmlns:a16="http://schemas.microsoft.com/office/drawing/2014/main" val="3179253707"/>
                    </a:ext>
                  </a:extLst>
                </a:gridCol>
                <a:gridCol w="1190251">
                  <a:extLst>
                    <a:ext uri="{9D8B030D-6E8A-4147-A177-3AD203B41FA5}">
                      <a16:colId xmlns:a16="http://schemas.microsoft.com/office/drawing/2014/main" val="2331960324"/>
                    </a:ext>
                  </a:extLst>
                </a:gridCol>
                <a:gridCol w="1202889">
                  <a:extLst>
                    <a:ext uri="{9D8B030D-6E8A-4147-A177-3AD203B41FA5}">
                      <a16:colId xmlns:a16="http://schemas.microsoft.com/office/drawing/2014/main" val="2517212798"/>
                    </a:ext>
                  </a:extLst>
                </a:gridCol>
                <a:gridCol w="979237">
                  <a:extLst>
                    <a:ext uri="{9D8B030D-6E8A-4147-A177-3AD203B41FA5}">
                      <a16:colId xmlns:a16="http://schemas.microsoft.com/office/drawing/2014/main" val="990219322"/>
                    </a:ext>
                  </a:extLst>
                </a:gridCol>
              </a:tblGrid>
              <a:tr h="305516">
                <a:tc gridSpan="4">
                  <a:txBody>
                    <a:bodyPr/>
                    <a:lstStyle/>
                    <a:p>
                      <a:r>
                        <a:rPr lang="en-US" sz="900" dirty="0"/>
                        <a:t>USED OIL DISPOSAL BY PRODUCT TYPE, 2021</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38684">
                <a:tc rowSpan="2">
                  <a:txBody>
                    <a:bodyPr/>
                    <a:lstStyle/>
                    <a:p>
                      <a:r>
                        <a:rPr lang="en-US" sz="900" b="1" dirty="0">
                          <a:solidFill>
                            <a:schemeClr val="tx1"/>
                          </a:solidFill>
                        </a:rPr>
                        <a:t>LUBRICANT TYPE</a:t>
                      </a:r>
                      <a:endParaRPr lang="en-US" sz="900" b="1" dirty="0">
                        <a:solidFill>
                          <a:schemeClr val="tx1"/>
                        </a:solidFill>
                        <a:latin typeface="+mn-lt"/>
                      </a:endParaRPr>
                    </a:p>
                  </a:txBody>
                  <a:tcPr marL="45720" marR="45720" anchor="ctr"/>
                </a:tc>
                <a:tc gridSpan="3">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238684">
                <a:tc vMerge="1">
                  <a:txBody>
                    <a:bodyPr/>
                    <a:lstStyle/>
                    <a:p>
                      <a:endParaRPr lang="en-US" sz="1000" b="1" dirty="0">
                        <a:solidFill>
                          <a:schemeClr val="tx1"/>
                        </a:solidFill>
                        <a:latin typeface="+mn-lt"/>
                      </a:endParaRPr>
                    </a:p>
                  </a:txBody>
                  <a:tcPr marL="45720" marR="45720" anchor="ctr"/>
                </a:tc>
                <a:tc>
                  <a:txBody>
                    <a:bodyPr/>
                    <a:lstStyle/>
                    <a:p>
                      <a:pPr algn="ctr"/>
                      <a:r>
                        <a:rPr lang="en-US" sz="900" b="1" kern="1200" dirty="0">
                          <a:solidFill>
                            <a:schemeClr val="tx1"/>
                          </a:solidFill>
                        </a:rPr>
                        <a:t>FUEL</a:t>
                      </a:r>
                      <a:endParaRPr lang="en-US" sz="900" b="1" kern="1200" dirty="0">
                        <a:solidFill>
                          <a:schemeClr val="tx1"/>
                        </a:solidFill>
                        <a:latin typeface="+mn-lt"/>
                        <a:ea typeface="+mn-ea"/>
                        <a:cs typeface="+mn-cs"/>
                      </a:endParaRPr>
                    </a:p>
                  </a:txBody>
                  <a:tcPr marL="45720" marR="45720" anchor="ctr"/>
                </a:tc>
                <a:tc>
                  <a:txBody>
                    <a:bodyPr/>
                    <a:lstStyle/>
                    <a:p>
                      <a:pPr algn="ctr"/>
                      <a:r>
                        <a:rPr lang="en-US" sz="900" b="1" dirty="0">
                          <a:solidFill>
                            <a:schemeClr val="tx1"/>
                          </a:solidFill>
                        </a:rPr>
                        <a:t>RE-REFINING</a:t>
                      </a:r>
                      <a:endParaRPr lang="en-US" sz="900" b="1" dirty="0">
                        <a:solidFill>
                          <a:schemeClr val="tx1"/>
                        </a:solidFill>
                        <a:latin typeface="+mn-lt"/>
                      </a:endParaRPr>
                    </a:p>
                  </a:txBody>
                  <a:tcPr marL="45720" marR="45720" anchor="ctr"/>
                </a:tc>
                <a:tc>
                  <a:txBody>
                    <a:bodyPr/>
                    <a:lstStyle/>
                    <a:p>
                      <a:pPr marL="0" algn="ctr" defTabSz="914400" rtl="0" eaLnBrk="1" latinLnBrk="0" hangingPunct="1"/>
                      <a:r>
                        <a:rPr lang="en-US" sz="900" b="1" kern="1200" dirty="0">
                          <a:solidFill>
                            <a:schemeClr val="tx1"/>
                          </a:solidFill>
                        </a:rPr>
                        <a:t>ALL OTHER-a</a:t>
                      </a:r>
                      <a:endParaRPr lang="en-US" sz="900" b="1" kern="1200" dirty="0">
                        <a:solidFill>
                          <a:schemeClr val="tx1"/>
                        </a:solidFill>
                        <a:latin typeface="+mn-lt"/>
                        <a:ea typeface="+mn-ea"/>
                        <a:cs typeface="+mn-cs"/>
                      </a:endParaRPr>
                    </a:p>
                  </a:txBody>
                  <a:tcPr marL="45720" marR="45720" anchor="ctr"/>
                </a:tc>
                <a:extLst>
                  <a:ext uri="{0D108BD9-81ED-4DB2-BD59-A6C34878D82A}">
                    <a16:rowId xmlns:a16="http://schemas.microsoft.com/office/drawing/2014/main" val="1557228252"/>
                  </a:ext>
                </a:extLst>
              </a:tr>
              <a:tr h="305516">
                <a:tc>
                  <a:txBody>
                    <a:bodyPr/>
                    <a:lstStyle/>
                    <a:p>
                      <a:pPr algn="l" rtl="0" fontAlgn="b"/>
                      <a:r>
                        <a:rPr lang="en-US" sz="900" b="0" u="none" strike="noStrike" dirty="0">
                          <a:solidFill>
                            <a:srgbClr val="000000"/>
                          </a:solidFill>
                          <a:effectLst/>
                        </a:rPr>
                        <a:t>HDMO</a:t>
                      </a:r>
                      <a:endParaRPr lang="en-US" sz="900" b="0" i="0" u="none" strike="noStrike" dirty="0">
                        <a:solidFill>
                          <a:srgbClr val="000000"/>
                        </a:solidFill>
                        <a:effectLst/>
                        <a:latin typeface="+mn-lt"/>
                      </a:endParaRPr>
                    </a:p>
                  </a:txBody>
                  <a:tcPr marL="85725" marR="0" marT="0" marB="0" anchor="ctr"/>
                </a:tc>
                <a:tc>
                  <a:txBody>
                    <a:bodyPr/>
                    <a:lstStyle/>
                    <a:p>
                      <a:pPr algn="ctr" fontAlgn="b"/>
                      <a:r>
                        <a:rPr lang="en-US" sz="900" b="0" u="none" strike="noStrike" dirty="0">
                          <a:solidFill>
                            <a:srgbClr val="000000"/>
                          </a:solidFill>
                          <a:effectLst/>
                        </a:rPr>
                        <a:t>76.7</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25.6</a:t>
                      </a:r>
                      <a:endParaRPr lang="en-US" sz="900" b="0" i="0" u="none" strike="noStrike" dirty="0">
                        <a:solidFill>
                          <a:srgbClr val="000000"/>
                        </a:solidFill>
                        <a:effectLst/>
                        <a:latin typeface="+mn-lt"/>
                      </a:endParaRPr>
                    </a:p>
                  </a:txBody>
                  <a:tcPr marL="0" marR="0" marT="0" marB="0" anchor="ctr"/>
                </a:tc>
                <a:tc rowSpan="5">
                  <a:txBody>
                    <a:bodyPr/>
                    <a:lstStyle/>
                    <a:p>
                      <a:pPr marL="0" algn="ctr" defTabSz="914400" rtl="0" eaLnBrk="1" fontAlgn="b" latinLnBrk="0" hangingPunct="1"/>
                      <a:r>
                        <a:rPr lang="en-US" sz="900" b="1" kern="1200" dirty="0">
                          <a:solidFill>
                            <a:schemeClr val="tx1"/>
                          </a:solidFill>
                        </a:rPr>
                        <a:t>124.0</a:t>
                      </a:r>
                      <a:endParaRPr lang="en-US" sz="900" b="1"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1640954900"/>
                  </a:ext>
                </a:extLst>
              </a:tr>
              <a:tr h="305516">
                <a:tc>
                  <a:txBody>
                    <a:bodyPr/>
                    <a:lstStyle/>
                    <a:p>
                      <a:pPr algn="l" rtl="0" fontAlgn="b"/>
                      <a:r>
                        <a:rPr lang="en-US" sz="900" b="0" u="none" strike="noStrike" dirty="0">
                          <a:solidFill>
                            <a:srgbClr val="000000"/>
                          </a:solidFill>
                          <a:effectLst/>
                        </a:rPr>
                        <a:t>PCMO</a:t>
                      </a:r>
                      <a:endParaRPr lang="en-US" sz="900" b="0" i="0" u="none" strike="noStrike" dirty="0">
                        <a:solidFill>
                          <a:srgbClr val="000000"/>
                        </a:solidFill>
                        <a:effectLst/>
                        <a:latin typeface="+mn-lt"/>
                      </a:endParaRPr>
                    </a:p>
                  </a:txBody>
                  <a:tcPr marL="85725" marR="0" marT="0" marB="0" anchor="ctr"/>
                </a:tc>
                <a:tc>
                  <a:txBody>
                    <a:bodyPr/>
                    <a:lstStyle/>
                    <a:p>
                      <a:pPr algn="ctr" fontAlgn="b"/>
                      <a:r>
                        <a:rPr lang="en-US" sz="900" b="0" u="none" strike="noStrike" dirty="0">
                          <a:solidFill>
                            <a:srgbClr val="000000"/>
                          </a:solidFill>
                          <a:effectLst/>
                        </a:rPr>
                        <a:t>75.2</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25.1</a:t>
                      </a:r>
                      <a:endParaRPr lang="en-US" sz="900" b="0" i="0" u="none" strike="noStrike" dirty="0">
                        <a:solidFill>
                          <a:srgbClr val="000000"/>
                        </a:solidFill>
                        <a:effectLst/>
                        <a:latin typeface="+mn-lt"/>
                      </a:endParaRPr>
                    </a:p>
                  </a:txBody>
                  <a:tcPr marL="0" marR="0" marT="0" marB="0" anchor="ctr"/>
                </a:tc>
                <a:tc vMerge="1">
                  <a:txBody>
                    <a:bodyPr/>
                    <a:lstStyle/>
                    <a:p>
                      <a:pPr marL="0" algn="ctr" defTabSz="914400"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0" marR="0" marT="0" marB="0" anchor="ctr"/>
                </a:tc>
                <a:extLst>
                  <a:ext uri="{0D108BD9-81ED-4DB2-BD59-A6C34878D82A}">
                    <a16:rowId xmlns:a16="http://schemas.microsoft.com/office/drawing/2014/main" val="2965892685"/>
                  </a:ext>
                </a:extLst>
              </a:tr>
              <a:tr h="305516">
                <a:tc>
                  <a:txBody>
                    <a:bodyPr/>
                    <a:lstStyle/>
                    <a:p>
                      <a:pPr algn="l" rtl="0" fontAlgn="b"/>
                      <a:r>
                        <a:rPr lang="en-US" sz="900" b="0" u="none" strike="noStrike" dirty="0">
                          <a:solidFill>
                            <a:srgbClr val="000000"/>
                          </a:solidFill>
                          <a:effectLst/>
                        </a:rPr>
                        <a:t>Hydraulic Fluid</a:t>
                      </a:r>
                      <a:endParaRPr lang="en-US" sz="900" b="0" i="0" u="none" strike="noStrike" dirty="0">
                        <a:solidFill>
                          <a:srgbClr val="000000"/>
                        </a:solidFill>
                        <a:effectLst/>
                        <a:latin typeface="+mn-lt"/>
                      </a:endParaRPr>
                    </a:p>
                  </a:txBody>
                  <a:tcPr marL="85725" marR="0" marT="0" marB="0" anchor="ctr"/>
                </a:tc>
                <a:tc>
                  <a:txBody>
                    <a:bodyPr/>
                    <a:lstStyle/>
                    <a:p>
                      <a:pPr algn="ctr" fontAlgn="b"/>
                      <a:r>
                        <a:rPr lang="en-US" sz="900" b="0" u="none" strike="noStrike" dirty="0">
                          <a:solidFill>
                            <a:srgbClr val="000000"/>
                          </a:solidFill>
                          <a:effectLst/>
                        </a:rPr>
                        <a:t>26.0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6.5</a:t>
                      </a:r>
                      <a:endParaRPr lang="en-US" sz="900" b="0" i="0" u="none" strike="noStrike" dirty="0">
                        <a:solidFill>
                          <a:srgbClr val="000000"/>
                        </a:solidFill>
                        <a:effectLst/>
                        <a:latin typeface="+mn-lt"/>
                      </a:endParaRPr>
                    </a:p>
                  </a:txBody>
                  <a:tcPr marL="0" marR="0" marT="0" marB="0" anchor="ctr"/>
                </a:tc>
                <a:tc vMerge="1">
                  <a:txBody>
                    <a:bodyPr/>
                    <a:lstStyle/>
                    <a:p>
                      <a:pPr marL="0" algn="ctr" defTabSz="914400" rtl="0" eaLnBrk="1" fontAlgn="b"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45720" marR="45720" anchor="ctr"/>
                </a:tc>
                <a:extLst>
                  <a:ext uri="{0D108BD9-81ED-4DB2-BD59-A6C34878D82A}">
                    <a16:rowId xmlns:a16="http://schemas.microsoft.com/office/drawing/2014/main" val="2962307556"/>
                  </a:ext>
                </a:extLst>
              </a:tr>
              <a:tr h="305516">
                <a:tc>
                  <a:txBody>
                    <a:bodyPr/>
                    <a:lstStyle/>
                    <a:p>
                      <a:pPr algn="l" rtl="0" fontAlgn="b"/>
                      <a:r>
                        <a:rPr lang="en-US" sz="900" b="0" u="none" strike="noStrike" dirty="0">
                          <a:solidFill>
                            <a:srgbClr val="000000"/>
                          </a:solidFill>
                          <a:effectLst/>
                        </a:rPr>
                        <a:t>Other Industrial and Automotive Lubricants</a:t>
                      </a:r>
                      <a:endParaRPr lang="en-US" sz="900" b="0" i="0" u="none" strike="noStrike" dirty="0">
                        <a:solidFill>
                          <a:srgbClr val="000000"/>
                        </a:solidFill>
                        <a:effectLst/>
                        <a:latin typeface="+mn-lt"/>
                      </a:endParaRPr>
                    </a:p>
                  </a:txBody>
                  <a:tcPr marL="85725" marR="0" marT="0" marB="0" anchor="ctr"/>
                </a:tc>
                <a:tc>
                  <a:txBody>
                    <a:bodyPr/>
                    <a:lstStyle/>
                    <a:p>
                      <a:pPr algn="ctr" fontAlgn="b"/>
                      <a:r>
                        <a:rPr lang="en-US" sz="900" b="0" u="none" strike="noStrike" dirty="0">
                          <a:solidFill>
                            <a:srgbClr val="000000"/>
                          </a:solidFill>
                          <a:effectLst/>
                        </a:rPr>
                        <a:t>53.2</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6.9</a:t>
                      </a:r>
                      <a:endParaRPr lang="en-US" sz="900" b="0" i="0" u="none" strike="noStrike" dirty="0">
                        <a:solidFill>
                          <a:srgbClr val="000000"/>
                        </a:solidFill>
                        <a:effectLst/>
                        <a:latin typeface="+mn-lt"/>
                      </a:endParaRPr>
                    </a:p>
                  </a:txBody>
                  <a:tcPr marL="0" marR="0" marT="0" marB="0" anchor="ctr"/>
                </a:tc>
                <a:tc vMerge="1">
                  <a:txBody>
                    <a:bodyPr/>
                    <a:lstStyle/>
                    <a:p>
                      <a:pPr marL="0" algn="ctr" defTabSz="914400" rtl="0" eaLnBrk="1" fontAlgn="b" latinLnBrk="0" hangingPunct="1"/>
                      <a:endParaRPr lang="en-US" sz="1000" b="1"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3433052152"/>
                  </a:ext>
                </a:extLst>
              </a:tr>
              <a:tr h="30551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1" dirty="0">
                          <a:solidFill>
                            <a:schemeClr val="tx1"/>
                          </a:solidFill>
                        </a:rPr>
                        <a:t>Total</a:t>
                      </a:r>
                      <a:endParaRPr lang="en-US" sz="900" b="1" dirty="0">
                        <a:solidFill>
                          <a:schemeClr val="tx1"/>
                        </a:solidFill>
                        <a:latin typeface="+mn-lt"/>
                      </a:endParaRPr>
                    </a:p>
                  </a:txBody>
                  <a:tcPr marL="85725"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dirty="0">
                          <a:solidFill>
                            <a:schemeClr val="tx1"/>
                          </a:solidFill>
                        </a:rPr>
                        <a:t>231.1</a:t>
                      </a:r>
                      <a:endParaRPr lang="en-US" sz="900" b="1" kern="1200" dirty="0">
                        <a:solidFill>
                          <a:schemeClr val="tx1"/>
                        </a:solidFill>
                        <a:latin typeface="+mn-lt"/>
                        <a:ea typeface="+mn-ea"/>
                        <a:cs typeface="+mn-cs"/>
                      </a:endParaRPr>
                    </a:p>
                  </a:txBody>
                  <a:tcPr marL="0" marR="0" marT="0" marB="0" anchor="ctr"/>
                </a:tc>
                <a:tc>
                  <a:txBody>
                    <a:bodyPr/>
                    <a:lstStyle/>
                    <a:p>
                      <a:pPr marL="0" algn="ctr" defTabSz="914400" rtl="0" eaLnBrk="1" fontAlgn="b" latinLnBrk="0" hangingPunct="1"/>
                      <a:r>
                        <a:rPr lang="en-US" sz="900" b="1" kern="1200" dirty="0">
                          <a:solidFill>
                            <a:schemeClr val="tx1"/>
                          </a:solidFill>
                        </a:rPr>
                        <a:t>64.1</a:t>
                      </a:r>
                      <a:endParaRPr lang="en-US" sz="900" b="1" kern="1200" dirty="0">
                        <a:solidFill>
                          <a:schemeClr val="tx1"/>
                        </a:solidFill>
                        <a:latin typeface="+mn-lt"/>
                        <a:ea typeface="+mn-ea"/>
                        <a:cs typeface="+mn-cs"/>
                      </a:endParaRPr>
                    </a:p>
                  </a:txBody>
                  <a:tcPr marL="0" marR="0" marT="0" marB="0" anchor="ctr"/>
                </a:tc>
                <a:tc vMerge="1">
                  <a:txBody>
                    <a:bodyPr/>
                    <a:lstStyle/>
                    <a:p>
                      <a:pPr marL="0" algn="ctr" defTabSz="914400" rtl="0" eaLnBrk="1" fontAlgn="b" latinLnBrk="0" hangingPunct="1"/>
                      <a:endParaRPr lang="en-US" sz="1000" b="1"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2309079437"/>
                  </a:ext>
                </a:extLst>
              </a:tr>
              <a:tr h="305516">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dirty="0">
                          <a:solidFill>
                            <a:srgbClr val="000000"/>
                          </a:solidFill>
                        </a:rPr>
                        <a:t>a – Includes regeneration, sludge (tar, asphalt), etc.</a:t>
                      </a:r>
                      <a:endParaRPr lang="en-US" sz="900" b="1" dirty="0">
                        <a:solidFill>
                          <a:schemeClr val="tx1"/>
                        </a:solidFill>
                        <a:latin typeface="+mn-lt"/>
                      </a:endParaRPr>
                    </a:p>
                  </a:txBody>
                  <a:tcPr marL="85725" marR="0" marT="0" marB="0" anchor="ct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tx1"/>
                        </a:solidFill>
                        <a:latin typeface="+mn-lt"/>
                        <a:ea typeface="+mn-ea"/>
                        <a:cs typeface="+mn-cs"/>
                      </a:endParaRPr>
                    </a:p>
                  </a:txBody>
                  <a:tcPr marL="0" marR="0" marT="0" marB="0" anchor="ctr"/>
                </a:tc>
                <a:tc hMerge="1">
                  <a:txBody>
                    <a:bodyPr/>
                    <a:lstStyle/>
                    <a:p>
                      <a:pPr marL="0" algn="ctr" defTabSz="914400" rtl="0" eaLnBrk="1" fontAlgn="b" latinLnBrk="0" hangingPunct="1"/>
                      <a:endParaRPr lang="en-US" sz="1000" b="1" kern="1200" dirty="0">
                        <a:solidFill>
                          <a:schemeClr val="tx1"/>
                        </a:solidFill>
                        <a:latin typeface="+mn-lt"/>
                        <a:ea typeface="+mn-ea"/>
                        <a:cs typeface="+mn-cs"/>
                      </a:endParaRPr>
                    </a:p>
                  </a:txBody>
                  <a:tcPr marL="0" marR="0" marT="0" marB="0" anchor="ctr"/>
                </a:tc>
                <a:tc hMerge="1">
                  <a:txBody>
                    <a:bodyPr/>
                    <a:lstStyle/>
                    <a:p>
                      <a:pPr marL="0" algn="ctr" defTabSz="914400" rtl="0" eaLnBrk="1" fontAlgn="b" latinLnBrk="0" hangingPunct="1"/>
                      <a:endParaRPr lang="en-US" sz="1000" b="1" kern="1200" dirty="0">
                        <a:solidFill>
                          <a:schemeClr val="tx1"/>
                        </a:solidFill>
                        <a:latin typeface="+mn-lt"/>
                        <a:ea typeface="+mn-ea"/>
                        <a:cs typeface="+mn-cs"/>
                      </a:endParaRPr>
                    </a:p>
                  </a:txBody>
                  <a:tcPr marL="0" marR="0" marT="0" marB="0" anchor="ctr"/>
                </a:tc>
                <a:extLst>
                  <a:ext uri="{0D108BD9-81ED-4DB2-BD59-A6C34878D82A}">
                    <a16:rowId xmlns:a16="http://schemas.microsoft.com/office/drawing/2014/main" val="3291901739"/>
                  </a:ext>
                </a:extLst>
              </a:tr>
            </a:tbl>
          </a:graphicData>
        </a:graphic>
      </p:graphicFrame>
      <p:graphicFrame>
        <p:nvGraphicFramePr>
          <p:cNvPr id="12" name="Chart 11">
            <a:extLst>
              <a:ext uri="{FF2B5EF4-FFF2-40B4-BE49-F238E27FC236}">
                <a16:creationId xmlns:a16="http://schemas.microsoft.com/office/drawing/2014/main" id="{28ADC4C4-4022-45C7-B9BF-D5DE28103874}"/>
              </a:ext>
            </a:extLst>
          </p:cNvPr>
          <p:cNvGraphicFramePr/>
          <p:nvPr>
            <p:extLst>
              <p:ext uri="{D42A27DB-BD31-4B8C-83A1-F6EECF244321}">
                <p14:modId xmlns:p14="http://schemas.microsoft.com/office/powerpoint/2010/main" val="192920425"/>
              </p:ext>
            </p:extLst>
          </p:nvPr>
        </p:nvGraphicFramePr>
        <p:xfrm>
          <a:off x="6565128" y="779864"/>
          <a:ext cx="4241820" cy="3082381"/>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8B9A4F0C-0D9A-4413-8D3D-8B363460308B}"/>
              </a:ext>
            </a:extLst>
          </p:cNvPr>
          <p:cNvSpPr txBox="1"/>
          <p:nvPr/>
        </p:nvSpPr>
        <p:spPr>
          <a:xfrm>
            <a:off x="7442152" y="3796470"/>
            <a:ext cx="2487771" cy="246221"/>
          </a:xfrm>
          <a:prstGeom prst="rect">
            <a:avLst/>
          </a:prstGeom>
          <a:noFill/>
        </p:spPr>
        <p:txBody>
          <a:bodyPr wrap="square" rtlCol="0">
            <a:spAutoFit/>
          </a:bodyPr>
          <a:lstStyle/>
          <a:p>
            <a:pPr algn="ctr"/>
            <a:r>
              <a:rPr lang="en-US" sz="1000" b="1" dirty="0">
                <a:latin typeface="+mj-lt"/>
              </a:rPr>
              <a:t>Total: 419.2 Kilotonnes</a:t>
            </a:r>
          </a:p>
        </p:txBody>
      </p:sp>
      <p:sp>
        <p:nvSpPr>
          <p:cNvPr id="7" name="TextBox 6">
            <a:extLst>
              <a:ext uri="{FF2B5EF4-FFF2-40B4-BE49-F238E27FC236}">
                <a16:creationId xmlns:a16="http://schemas.microsoft.com/office/drawing/2014/main" id="{D2B5E101-C480-4DDF-9A5E-9F584C2E0422}"/>
              </a:ext>
            </a:extLst>
          </p:cNvPr>
          <p:cNvSpPr txBox="1"/>
          <p:nvPr/>
        </p:nvSpPr>
        <p:spPr>
          <a:xfrm>
            <a:off x="7884437" y="4167828"/>
            <a:ext cx="2623027" cy="215444"/>
          </a:xfrm>
          <a:prstGeom prst="rect">
            <a:avLst/>
          </a:prstGeom>
          <a:noFill/>
        </p:spPr>
        <p:txBody>
          <a:bodyPr wrap="square" rtlCol="0">
            <a:spAutoFit/>
          </a:bodyPr>
          <a:lstStyle/>
          <a:p>
            <a:r>
              <a:rPr lang="en-US" sz="800" dirty="0">
                <a:latin typeface="+mj-lt"/>
              </a:rPr>
              <a:t>a- sludge (tar, asphalt)</a:t>
            </a:r>
          </a:p>
        </p:txBody>
      </p:sp>
    </p:spTree>
    <p:extLst>
      <p:ext uri="{BB962C8B-B14F-4D97-AF65-F5344CB8AC3E}">
        <p14:creationId xmlns:p14="http://schemas.microsoft.com/office/powerpoint/2010/main" val="24962520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Re-Refining</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nvGraphicFramePr>
        <p:xfrm>
          <a:off x="6546187" y="943704"/>
          <a:ext cx="5217590" cy="3721608"/>
        </p:xfrm>
        <a:graphic>
          <a:graphicData uri="http://schemas.openxmlformats.org/drawingml/2006/table">
            <a:tbl>
              <a:tblPr firstRow="1">
                <a:tableStyleId>{5C22544A-7EE6-4342-B048-85BDC9FD1C3A}</a:tableStyleId>
              </a:tblPr>
              <a:tblGrid>
                <a:gridCol w="1310543">
                  <a:extLst>
                    <a:ext uri="{9D8B030D-6E8A-4147-A177-3AD203B41FA5}">
                      <a16:colId xmlns:a16="http://schemas.microsoft.com/office/drawing/2014/main" val="3179253707"/>
                    </a:ext>
                  </a:extLst>
                </a:gridCol>
                <a:gridCol w="1097092">
                  <a:extLst>
                    <a:ext uri="{9D8B030D-6E8A-4147-A177-3AD203B41FA5}">
                      <a16:colId xmlns:a16="http://schemas.microsoft.com/office/drawing/2014/main" val="2331960324"/>
                    </a:ext>
                  </a:extLst>
                </a:gridCol>
                <a:gridCol w="1461177">
                  <a:extLst>
                    <a:ext uri="{9D8B030D-6E8A-4147-A177-3AD203B41FA5}">
                      <a16:colId xmlns:a16="http://schemas.microsoft.com/office/drawing/2014/main" val="2517212798"/>
                    </a:ext>
                  </a:extLst>
                </a:gridCol>
                <a:gridCol w="1348778">
                  <a:extLst>
                    <a:ext uri="{9D8B030D-6E8A-4147-A177-3AD203B41FA5}">
                      <a16:colId xmlns:a16="http://schemas.microsoft.com/office/drawing/2014/main" val="2720062467"/>
                    </a:ext>
                  </a:extLst>
                </a:gridCol>
              </a:tblGrid>
              <a:tr h="292608">
                <a:tc gridSpan="4">
                  <a:txBody>
                    <a:bodyPr/>
                    <a:lstStyle/>
                    <a:p>
                      <a:r>
                        <a:rPr lang="en-US" sz="900" b="1" dirty="0">
                          <a:effectLst/>
                        </a:rPr>
                        <a:t>MAJOR USED OIL RE-REFINERS IN RUSSIA, 2020</a:t>
                      </a:r>
                      <a:endParaRPr lang="en-US" sz="900" dirty="0">
                        <a:latin typeface="+mj-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92608">
                <a:tc rowSpan="2">
                  <a:txBody>
                    <a:bodyPr/>
                    <a:lstStyle/>
                    <a:p>
                      <a:pPr algn="ctr"/>
                      <a:r>
                        <a:rPr lang="en-US" sz="900" b="1" dirty="0">
                          <a:solidFill>
                            <a:schemeClr val="tx1"/>
                          </a:solidFill>
                        </a:rPr>
                        <a:t>COMPANY</a:t>
                      </a:r>
                      <a:endParaRPr lang="en-US" sz="900" b="1" dirty="0">
                        <a:solidFill>
                          <a:schemeClr val="tx1"/>
                        </a:solidFill>
                        <a:latin typeface="Lucida Sans" panose="020B0602030504020204" pitchFamily="34" charset="0"/>
                      </a:endParaRPr>
                    </a:p>
                  </a:txBody>
                  <a:tcPr marR="45720" anchor="ctr"/>
                </a:tc>
                <a:tc gridSpan="3">
                  <a:txBody>
                    <a:bodyPr/>
                    <a:lstStyle/>
                    <a:p>
                      <a:pPr algn="ctr"/>
                      <a:r>
                        <a:rPr lang="en-US" sz="900" b="1" dirty="0">
                          <a:solidFill>
                            <a:schemeClr val="tx1"/>
                          </a:solidFill>
                        </a:rPr>
                        <a:t>KILOTONNES</a:t>
                      </a:r>
                      <a:endParaRPr lang="en-US" sz="900" b="1" dirty="0">
                        <a:solidFill>
                          <a:schemeClr val="tx1"/>
                        </a:solidFill>
                        <a:latin typeface="Lucida Sans" panose="020B0602030504020204" pitchFamily="34" charset="0"/>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extLst>
                  <a:ext uri="{0D108BD9-81ED-4DB2-BD59-A6C34878D82A}">
                    <a16:rowId xmlns:a16="http://schemas.microsoft.com/office/drawing/2014/main" val="4149384710"/>
                  </a:ext>
                </a:extLst>
              </a:tr>
              <a:tr h="292608">
                <a:tc vMerge="1">
                  <a:txBody>
                    <a:bodyPr/>
                    <a:lstStyle/>
                    <a:p>
                      <a:r>
                        <a:rPr lang="en-US" sz="900" b="1" dirty="0">
                          <a:solidFill>
                            <a:schemeClr val="tx1"/>
                          </a:solidFill>
                          <a:latin typeface="Lucida Sans" panose="020B0602030504020204" pitchFamily="34" charset="0"/>
                        </a:rPr>
                        <a:t>Company</a:t>
                      </a:r>
                    </a:p>
                  </a:txBody>
                  <a:tcPr marL="45720" marR="45720" anchor="ctr">
                    <a:solidFill>
                      <a:schemeClr val="bg2">
                        <a:lumMod val="40000"/>
                        <a:lumOff val="60000"/>
                      </a:schemeClr>
                    </a:solidFill>
                  </a:tcPr>
                </a:tc>
                <a:tc>
                  <a:txBody>
                    <a:bodyPr/>
                    <a:lstStyle/>
                    <a:p>
                      <a:pPr algn="ctr"/>
                      <a:r>
                        <a:rPr lang="en-US" sz="900" b="1" dirty="0">
                          <a:solidFill>
                            <a:schemeClr val="tx1"/>
                          </a:solidFill>
                        </a:rPr>
                        <a:t>USED OIL FEED CAPACITY</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RE-REFINED BASESTOCK CAPACITY</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RE-REFINED BASESTOCK PRODUCTION</a:t>
                      </a:r>
                      <a:endParaRPr lang="en-US" sz="900" b="1"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557228252"/>
                  </a:ext>
                </a:extLst>
              </a:tr>
              <a:tr h="292608">
                <a:tc>
                  <a:txBody>
                    <a:bodyPr/>
                    <a:lstStyle/>
                    <a:p>
                      <a:pPr algn="l" rtl="0" fontAlgn="ctr"/>
                      <a:r>
                        <a:rPr lang="en-US" sz="900" b="0" u="none" strike="noStrike" dirty="0">
                          <a:solidFill>
                            <a:srgbClr val="000000"/>
                          </a:solidFill>
                          <a:effectLst/>
                        </a:rPr>
                        <a:t>Rosa-1</a:t>
                      </a:r>
                      <a:endParaRPr lang="en-US" sz="900" b="0" i="0" u="none" strike="noStrike" dirty="0">
                        <a:solidFill>
                          <a:srgbClr val="000000"/>
                        </a:solidFill>
                        <a:effectLst/>
                        <a:latin typeface="Lucida Sans" panose="020B0602030504020204" pitchFamily="34" charset="0"/>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rPr>
                        <a:t>60.0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42.0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29.0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extLst>
                  <a:ext uri="{0D108BD9-81ED-4DB2-BD59-A6C34878D82A}">
                    <a16:rowId xmlns:a16="http://schemas.microsoft.com/office/drawing/2014/main" val="1640954900"/>
                  </a:ext>
                </a:extLst>
              </a:tr>
              <a:tr h="292608">
                <a:tc>
                  <a:txBody>
                    <a:bodyPr/>
                    <a:lstStyle/>
                    <a:p>
                      <a:pPr algn="l" rtl="0" fontAlgn="ctr"/>
                      <a:r>
                        <a:rPr lang="en-US" sz="900" b="0" u="none" strike="noStrike" dirty="0">
                          <a:solidFill>
                            <a:srgbClr val="000000"/>
                          </a:solidFill>
                          <a:effectLst/>
                        </a:rPr>
                        <a:t>Perm Oil Factory</a:t>
                      </a:r>
                      <a:endParaRPr lang="en-US" sz="900" b="0" i="0" u="none" strike="noStrike" dirty="0">
                        <a:solidFill>
                          <a:srgbClr val="000000"/>
                        </a:solidFill>
                        <a:effectLst/>
                        <a:latin typeface="Lucida Sans" panose="020B0602030504020204" pitchFamily="34" charset="0"/>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rPr>
                        <a:t>10.0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7.0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5.0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extLst>
                  <a:ext uri="{0D108BD9-81ED-4DB2-BD59-A6C34878D82A}">
                    <a16:rowId xmlns:a16="http://schemas.microsoft.com/office/drawing/2014/main" val="2965892685"/>
                  </a:ext>
                </a:extLst>
              </a:tr>
              <a:tr h="292608">
                <a:tc>
                  <a:txBody>
                    <a:bodyPr/>
                    <a:lstStyle/>
                    <a:p>
                      <a:pPr marL="0" algn="l" defTabSz="914400" rtl="0" eaLnBrk="1" fontAlgn="ctr" latinLnBrk="0" hangingPunct="1"/>
                      <a:r>
                        <a:rPr lang="en-US" sz="900" b="0" u="none" strike="noStrike" kern="1200" dirty="0">
                          <a:solidFill>
                            <a:srgbClr val="000000"/>
                          </a:solidFill>
                          <a:effectLst/>
                        </a:rPr>
                        <a:t>Tekh-engineering</a:t>
                      </a:r>
                      <a:endParaRPr lang="en-US" sz="900" b="0" i="0" u="none" strike="noStrike" kern="1200" dirty="0">
                        <a:solidFill>
                          <a:srgbClr val="000000"/>
                        </a:solidFill>
                        <a:effectLst/>
                        <a:latin typeface="Lucida Sans" panose="020B0602030504020204" pitchFamily="34" charset="0"/>
                        <a:ea typeface="+mn-ea"/>
                        <a:cs typeface="+mn-cs"/>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rPr>
                        <a:t>5.0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3.5</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2.0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extLst>
                  <a:ext uri="{0D108BD9-81ED-4DB2-BD59-A6C34878D82A}">
                    <a16:rowId xmlns:a16="http://schemas.microsoft.com/office/drawing/2014/main" val="1476094016"/>
                  </a:ext>
                </a:extLst>
              </a:tr>
              <a:tr h="292608">
                <a:tc>
                  <a:txBody>
                    <a:bodyPr/>
                    <a:lstStyle/>
                    <a:p>
                      <a:pPr algn="l" rtl="0" fontAlgn="ctr"/>
                      <a:r>
                        <a:rPr lang="en-US" sz="900" b="0" u="none" strike="noStrike" dirty="0">
                          <a:solidFill>
                            <a:srgbClr val="000000"/>
                          </a:solidFill>
                          <a:effectLst/>
                        </a:rPr>
                        <a:t>Vtornefteprodukt</a:t>
                      </a:r>
                      <a:endParaRPr lang="en-US" sz="900" b="0" i="0" u="none" strike="noStrike" dirty="0">
                        <a:solidFill>
                          <a:srgbClr val="000000"/>
                        </a:solidFill>
                        <a:effectLst/>
                        <a:latin typeface="Lucida Sans" panose="020B0602030504020204" pitchFamily="34" charset="0"/>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rPr>
                        <a:t>4.8</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3.4</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2.5</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extLst>
                  <a:ext uri="{0D108BD9-81ED-4DB2-BD59-A6C34878D82A}">
                    <a16:rowId xmlns:a16="http://schemas.microsoft.com/office/drawing/2014/main" val="3921106540"/>
                  </a:ext>
                </a:extLst>
              </a:tr>
              <a:tr h="292608">
                <a:tc>
                  <a:txBody>
                    <a:bodyPr/>
                    <a:lstStyle/>
                    <a:p>
                      <a:pPr algn="l" rtl="0" fontAlgn="ctr"/>
                      <a:r>
                        <a:rPr lang="en-US" sz="900" b="0" u="none" strike="noStrike" dirty="0">
                          <a:solidFill>
                            <a:srgbClr val="000000"/>
                          </a:solidFill>
                          <a:effectLst/>
                        </a:rPr>
                        <a:t>Roskhim</a:t>
                      </a:r>
                      <a:endParaRPr lang="en-US" sz="900" b="0" i="0" u="none" strike="noStrike" dirty="0">
                        <a:solidFill>
                          <a:srgbClr val="000000"/>
                        </a:solidFill>
                        <a:effectLst/>
                        <a:latin typeface="Lucida Sans" panose="020B0602030504020204" pitchFamily="34" charset="0"/>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rPr>
                        <a:t>4.0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2.8</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rPr>
                        <a:t>1.9</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extLst>
                  <a:ext uri="{0D108BD9-81ED-4DB2-BD59-A6C34878D82A}">
                    <a16:rowId xmlns:a16="http://schemas.microsoft.com/office/drawing/2014/main" val="4002715984"/>
                  </a:ext>
                </a:extLst>
              </a:tr>
              <a:tr h="292608">
                <a:tc>
                  <a:txBody>
                    <a:bodyPr/>
                    <a:lstStyle/>
                    <a:p>
                      <a:pPr algn="l" rtl="0" fontAlgn="ctr"/>
                      <a:r>
                        <a:rPr lang="en-US" sz="900" b="0" u="none" strike="noStrike" dirty="0">
                          <a:solidFill>
                            <a:srgbClr val="000000"/>
                          </a:solidFill>
                          <a:effectLst/>
                        </a:rPr>
                        <a:t>Shaumyan's Oil Plant</a:t>
                      </a:r>
                      <a:endParaRPr lang="en-US" sz="900" b="0" i="0" u="none" strike="noStrike" dirty="0">
                        <a:solidFill>
                          <a:srgbClr val="000000"/>
                        </a:solidFill>
                        <a:effectLst/>
                        <a:latin typeface="Lucida Sans" panose="020B0602030504020204" pitchFamily="34" charset="0"/>
                      </a:endParaRPr>
                    </a:p>
                  </a:txBody>
                  <a:tcPr marR="0" marT="0" marB="0" anchor="ctr"/>
                </a:tc>
                <a:tc>
                  <a:txBody>
                    <a:bodyPr/>
                    <a:lstStyle/>
                    <a:p>
                      <a:pPr algn="ctr" fontAlgn="ctr"/>
                      <a:r>
                        <a:rPr lang="en-US" sz="900" b="0" u="none" strike="noStrike" kern="1200" dirty="0">
                          <a:solidFill>
                            <a:srgbClr val="000000"/>
                          </a:solidFill>
                          <a:effectLst/>
                        </a:rPr>
                        <a:t>3.0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algn="ctr" fontAlgn="ctr"/>
                      <a:r>
                        <a:rPr lang="en-US" sz="900" b="0" u="none" strike="noStrike" kern="1200" dirty="0">
                          <a:solidFill>
                            <a:srgbClr val="000000"/>
                          </a:solidFill>
                          <a:effectLst/>
                        </a:rPr>
                        <a:t>1.8</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algn="ctr" fontAlgn="ctr"/>
                      <a:r>
                        <a:rPr lang="en-US" sz="900" b="0" u="none" strike="noStrike" kern="1200" dirty="0">
                          <a:solidFill>
                            <a:srgbClr val="000000"/>
                          </a:solidFill>
                          <a:effectLst/>
                        </a:rPr>
                        <a:t>1.3</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extLst>
                  <a:ext uri="{0D108BD9-81ED-4DB2-BD59-A6C34878D82A}">
                    <a16:rowId xmlns:a16="http://schemas.microsoft.com/office/drawing/2014/main" val="3516519524"/>
                  </a:ext>
                </a:extLst>
              </a:tr>
              <a:tr h="292608">
                <a:tc>
                  <a:txBody>
                    <a:bodyPr/>
                    <a:lstStyle/>
                    <a:p>
                      <a:pPr algn="l" rtl="0" fontAlgn="ctr"/>
                      <a:r>
                        <a:rPr lang="en-US" sz="900" b="0" u="none" strike="noStrike" dirty="0">
                          <a:solidFill>
                            <a:srgbClr val="000000"/>
                          </a:solidFill>
                          <a:effectLst/>
                        </a:rPr>
                        <a:t>Rikos </a:t>
                      </a:r>
                      <a:endParaRPr lang="en-US" sz="900" b="0" i="0" u="none" strike="noStrike" dirty="0">
                        <a:solidFill>
                          <a:srgbClr val="000000"/>
                        </a:solidFill>
                        <a:effectLst/>
                        <a:latin typeface="Lucida Sans" panose="020B0602030504020204" pitchFamily="34" charset="0"/>
                      </a:endParaRPr>
                    </a:p>
                  </a:txBody>
                  <a:tcPr marR="0" marT="0" marB="0" anchor="ctr"/>
                </a:tc>
                <a:tc>
                  <a:txBody>
                    <a:bodyPr/>
                    <a:lstStyle/>
                    <a:p>
                      <a:pPr algn="ctr" fontAlgn="b"/>
                      <a:r>
                        <a:rPr lang="en-US" sz="900" b="0" u="none" strike="noStrike" kern="1200" dirty="0">
                          <a:solidFill>
                            <a:srgbClr val="000000"/>
                          </a:solidFill>
                          <a:effectLst/>
                        </a:rPr>
                        <a:t>2.0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algn="ctr" fontAlgn="ctr"/>
                      <a:r>
                        <a:rPr lang="en-US" sz="900" b="0" u="none" strike="noStrike" kern="1200" dirty="0">
                          <a:solidFill>
                            <a:srgbClr val="000000"/>
                          </a:solidFill>
                          <a:effectLst/>
                        </a:rPr>
                        <a:t>1.4</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algn="ctr" fontAlgn="ctr"/>
                      <a:r>
                        <a:rPr lang="en-US" sz="900" b="0" u="none" strike="noStrike" kern="1200" dirty="0">
                          <a:solidFill>
                            <a:srgbClr val="000000"/>
                          </a:solidFill>
                          <a:effectLst/>
                        </a:rPr>
                        <a:t>1.2</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extLst>
                  <a:ext uri="{0D108BD9-81ED-4DB2-BD59-A6C34878D82A}">
                    <a16:rowId xmlns:a16="http://schemas.microsoft.com/office/drawing/2014/main" val="3961407703"/>
                  </a:ext>
                </a:extLst>
              </a:tr>
              <a:tr h="292608">
                <a:tc>
                  <a:txBody>
                    <a:bodyPr/>
                    <a:lstStyle/>
                    <a:p>
                      <a:pPr algn="l" rtl="0" fontAlgn="ctr"/>
                      <a:r>
                        <a:rPr lang="en-US" sz="900" b="0" u="none" strike="noStrike" dirty="0">
                          <a:solidFill>
                            <a:srgbClr val="000000"/>
                          </a:solidFill>
                          <a:effectLst/>
                        </a:rPr>
                        <a:t>Orgsintezkhim</a:t>
                      </a:r>
                      <a:endParaRPr lang="en-US" sz="900" b="0" i="0" u="none" strike="noStrike" dirty="0">
                        <a:solidFill>
                          <a:srgbClr val="000000"/>
                        </a:solidFill>
                        <a:effectLst/>
                        <a:latin typeface="Lucida Sans" panose="020B0602030504020204" pitchFamily="34" charset="0"/>
                      </a:endParaRPr>
                    </a:p>
                  </a:txBody>
                  <a:tcPr marR="0" marT="0" marB="0" anchor="ctr"/>
                </a:tc>
                <a:tc>
                  <a:txBody>
                    <a:bodyPr/>
                    <a:lstStyle/>
                    <a:p>
                      <a:pPr algn="ctr" fontAlgn="ctr"/>
                      <a:r>
                        <a:rPr lang="en-US" sz="900" b="0" u="none" strike="noStrike" kern="1200" dirty="0">
                          <a:solidFill>
                            <a:srgbClr val="000000"/>
                          </a:solidFill>
                          <a:effectLst/>
                        </a:rPr>
                        <a:t>2.5</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algn="ctr" fontAlgn="ctr"/>
                      <a:r>
                        <a:rPr lang="en-US" sz="900" b="0" u="none" strike="noStrike" kern="1200" dirty="0">
                          <a:solidFill>
                            <a:srgbClr val="000000"/>
                          </a:solidFill>
                          <a:effectLst/>
                        </a:rPr>
                        <a:t>1.9</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algn="ctr" fontAlgn="ctr"/>
                      <a:r>
                        <a:rPr lang="en-US" sz="900" b="0" u="none" strike="noStrike" kern="1200" dirty="0">
                          <a:solidFill>
                            <a:srgbClr val="000000"/>
                          </a:solidFill>
                          <a:effectLst/>
                        </a:rPr>
                        <a:t>1.0</a:t>
                      </a:r>
                      <a:endParaRPr lang="en-US" sz="900" b="0" i="0" u="none" strike="noStrike" kern="1200" dirty="0">
                        <a:solidFill>
                          <a:srgbClr val="000000"/>
                        </a:solidFill>
                        <a:effectLst/>
                        <a:latin typeface="Lucida Sans" panose="020B0602030504020204" pitchFamily="34" charset="0"/>
                        <a:ea typeface="+mn-ea"/>
                        <a:cs typeface="+mn-cs"/>
                      </a:endParaRPr>
                    </a:p>
                  </a:txBody>
                  <a:tcPr marL="0" marR="0" marT="0" marB="0" anchor="ctr"/>
                </a:tc>
                <a:extLst>
                  <a:ext uri="{0D108BD9-81ED-4DB2-BD59-A6C34878D82A}">
                    <a16:rowId xmlns:a16="http://schemas.microsoft.com/office/drawing/2014/main" val="3734703635"/>
                  </a:ext>
                </a:extLst>
              </a:tr>
              <a:tr h="292608">
                <a:tc>
                  <a:txBody>
                    <a:bodyPr/>
                    <a:lstStyle/>
                    <a:p>
                      <a:pPr algn="l" rtl="0" fontAlgn="ctr"/>
                      <a:r>
                        <a:rPr lang="en-US" sz="900" b="1" u="none" strike="noStrike" dirty="0">
                          <a:solidFill>
                            <a:srgbClr val="000000"/>
                          </a:solidFill>
                          <a:effectLst/>
                        </a:rPr>
                        <a:t>Total</a:t>
                      </a:r>
                      <a:endParaRPr lang="en-US" sz="900" b="1" i="0" u="none" strike="noStrike" dirty="0">
                        <a:solidFill>
                          <a:srgbClr val="000000"/>
                        </a:solidFill>
                        <a:effectLst/>
                        <a:latin typeface="Lucida Sans" panose="020B0602030504020204" pitchFamily="34" charset="0"/>
                      </a:endParaRPr>
                    </a:p>
                  </a:txBody>
                  <a:tcPr marR="0" marT="0" marB="0" anchor="ctr"/>
                </a:tc>
                <a:tc>
                  <a:txBody>
                    <a:bodyPr/>
                    <a:lstStyle/>
                    <a:p>
                      <a:pPr marL="0" algn="ctr" defTabSz="914400" rtl="0" eaLnBrk="1" fontAlgn="ctr" latinLnBrk="0" hangingPunct="1"/>
                      <a:r>
                        <a:rPr lang="en-US" sz="900" b="1" u="none" strike="noStrike" kern="1200" dirty="0">
                          <a:solidFill>
                            <a:srgbClr val="000000"/>
                          </a:solidFill>
                          <a:effectLst/>
                        </a:rPr>
                        <a:t>91.3</a:t>
                      </a:r>
                      <a:endParaRPr lang="en-US" sz="900" b="1"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1" u="none" strike="noStrike" kern="1200" dirty="0">
                          <a:solidFill>
                            <a:srgbClr val="000000"/>
                          </a:solidFill>
                          <a:effectLst/>
                        </a:rPr>
                        <a:t>63.8</a:t>
                      </a:r>
                      <a:endParaRPr lang="en-US" sz="900" b="1" i="0" u="none" strike="noStrike" kern="1200" dirty="0">
                        <a:solidFill>
                          <a:srgbClr val="000000"/>
                        </a:solidFill>
                        <a:effectLst/>
                        <a:latin typeface="Lucida Sans" panose="020B0602030504020204" pitchFamily="34" charset="0"/>
                        <a:ea typeface="+mn-ea"/>
                        <a:cs typeface="+mn-cs"/>
                      </a:endParaRPr>
                    </a:p>
                  </a:txBody>
                  <a:tcPr marL="0" marR="0" marT="0" marB="0" anchor="ctr"/>
                </a:tc>
                <a:tc>
                  <a:txBody>
                    <a:bodyPr/>
                    <a:lstStyle/>
                    <a:p>
                      <a:pPr marL="0" algn="ctr" defTabSz="914400" rtl="0" eaLnBrk="1" fontAlgn="ctr" latinLnBrk="0" hangingPunct="1"/>
                      <a:r>
                        <a:rPr lang="en-US" sz="900" b="1" u="none" strike="noStrike" kern="1200" dirty="0">
                          <a:solidFill>
                            <a:srgbClr val="000000"/>
                          </a:solidFill>
                          <a:effectLst/>
                        </a:rPr>
                        <a:t>43.9</a:t>
                      </a:r>
                      <a:endParaRPr lang="en-US" sz="900" b="1" i="0" u="none" strike="noStrike" kern="1200" dirty="0">
                        <a:solidFill>
                          <a:srgbClr val="000000"/>
                        </a:solidFill>
                        <a:effectLst/>
                        <a:latin typeface="Lucida Sans" panose="020B0602030504020204" pitchFamily="34" charset="0"/>
                        <a:ea typeface="+mn-ea"/>
                        <a:cs typeface="+mn-cs"/>
                      </a:endParaRPr>
                    </a:p>
                  </a:txBody>
                  <a:tcPr marL="0" marR="0" marT="0" marB="0" anchor="ctr"/>
                </a:tc>
                <a:extLst>
                  <a:ext uri="{0D108BD9-81ED-4DB2-BD59-A6C34878D82A}">
                    <a16:rowId xmlns:a16="http://schemas.microsoft.com/office/drawing/2014/main" val="2967794209"/>
                  </a:ext>
                </a:extLst>
              </a:tr>
            </a:tbl>
          </a:graphicData>
        </a:graphic>
      </p:graphicFrame>
      <p:sp>
        <p:nvSpPr>
          <p:cNvPr id="6" name="Content Placeholder 2">
            <a:extLst>
              <a:ext uri="{FF2B5EF4-FFF2-40B4-BE49-F238E27FC236}">
                <a16:creationId xmlns:a16="http://schemas.microsoft.com/office/drawing/2014/main" id="{76E21D33-FBDD-4481-929B-434D6D4FB935}"/>
              </a:ext>
            </a:extLst>
          </p:cNvPr>
          <p:cNvSpPr txBox="1">
            <a:spLocks/>
          </p:cNvSpPr>
          <p:nvPr/>
        </p:nvSpPr>
        <p:spPr>
          <a:xfrm>
            <a:off x="510014" y="943704"/>
            <a:ext cx="5193805" cy="4970591"/>
          </a:xfrm>
          <a:prstGeom prst="rect">
            <a:avLst/>
          </a:prstGeom>
        </p:spPr>
        <p:txBody>
          <a:bodyPr wrap="square" lIns="91440" tIns="45720" rIns="91440" bIns="45720" anchor="t">
            <a:spAutoFit/>
          </a:bodyPr>
          <a:lstStyle>
            <a:defPPr>
              <a:defRPr lang="en-US"/>
            </a:defPPr>
            <a:lvl1pPr marL="228600" indent="-228600">
              <a:lnSpc>
                <a:spcPct val="150000"/>
              </a:lnSpc>
              <a:spcBef>
                <a:spcPts val="0"/>
              </a:spcBef>
              <a:buClr>
                <a:srgbClr val="27638E"/>
              </a:buClr>
              <a:buSzPct val="110000"/>
              <a:buFont typeface="Wingdings" panose="05000000000000000000" pitchFamily="2" charset="2"/>
              <a:buChar char="l"/>
              <a:defRPr sz="900">
                <a:solidFill>
                  <a:srgbClr val="000000"/>
                </a:solidFill>
                <a:latin typeface="Lucida Sans" panose="020B0602030504020204" pitchFamily="34" charset="0"/>
              </a:defRPr>
            </a:lvl1pPr>
            <a:lvl2pPr marL="511175" lvl="1" indent="-228600">
              <a:lnSpc>
                <a:spcPct val="150000"/>
              </a:lnSpc>
              <a:spcBef>
                <a:spcPts val="0"/>
              </a:spcBef>
              <a:buClr>
                <a:srgbClr val="27638E"/>
              </a:buClr>
              <a:buFont typeface="Times New Roman" panose="02020603050405020304" pitchFamily="18" charset="0"/>
              <a:buChar char="⸺"/>
              <a:defRPr sz="900">
                <a:solidFill>
                  <a:srgbClr val="000000"/>
                </a:solidFill>
                <a:highlight>
                  <a:srgbClr val="FFFF00"/>
                </a:highlight>
                <a:latin typeface="Lucida Sans" panose="020B0602030504020204" pitchFamily="34" charset="0"/>
              </a:defRPr>
            </a:lvl2pPr>
            <a:lvl3pPr marL="968375" lvl="2" indent="-228600">
              <a:lnSpc>
                <a:spcPct val="150000"/>
              </a:lnSpc>
              <a:spcBef>
                <a:spcPts val="0"/>
              </a:spcBef>
              <a:buClr>
                <a:srgbClr val="27638E"/>
              </a:buClr>
              <a:buFont typeface="Wingdings" panose="05000000000000000000" pitchFamily="2" charset="2"/>
              <a:buChar char="§"/>
              <a:defRPr sz="900">
                <a:solidFill>
                  <a:srgbClr val="000000"/>
                </a:solidFill>
                <a:highlight>
                  <a:srgbClr val="FFFF00"/>
                </a:highlight>
                <a:latin typeface="Lucida Sans" panose="020B0602030504020204" pitchFamily="34" charset="0"/>
              </a:defRPr>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Aft>
                <a:spcPts val="600"/>
              </a:spcAft>
            </a:pPr>
            <a:r>
              <a:rPr lang="en-US" dirty="0"/>
              <a:t>Depending on the technology and equipment used by the re-refiners in Russia, two or three fractions of basestocks are obtained. The recovered basestocks are used in blending of hydraulic, transmission fluids, motor oils, cutting fluids, and greases that comply with GOST standards. The lubricants are customized as per the customer’s requirements. However, re-refineries also use virgin basestocks in case they do not have enough re-refined basestocks to produce lubricants. They will mix the two types of basestocks and blend lubricants to sell it to the customers. </a:t>
            </a:r>
          </a:p>
          <a:p>
            <a:pPr>
              <a:lnSpc>
                <a:spcPct val="100000"/>
              </a:lnSpc>
              <a:spcAft>
                <a:spcPts val="600"/>
              </a:spcAft>
            </a:pPr>
            <a:r>
              <a:rPr lang="en-US" dirty="0"/>
              <a:t>Technologies used for used oil re-refining include following steps: settling at elevated temperatures, coagulant treatment, and mineral absorbent filtration. Then distillation process follows in the rectification columns: in the atmospheric pressure and in vacuum. The vacuum distillation system makes it possible to reduce the operating temperatures of the process and to improve the quality of the basestocks produced. As a result of re-refining, three fractions of basestocks are obtained: 150SN, 250SN, and 350SN, oil residues (asphaltene and colloid) and some amount of diesel fuel are also emitted.</a:t>
            </a:r>
          </a:p>
          <a:p>
            <a:pPr>
              <a:lnSpc>
                <a:spcPct val="100000"/>
              </a:lnSpc>
              <a:spcAft>
                <a:spcPts val="600"/>
              </a:spcAft>
            </a:pPr>
            <a:r>
              <a:rPr lang="en-US" dirty="0"/>
              <a:t>Currently, there is only one big re-refinery in Russia: Rosa-1 based in Moscow region with an annual used oil feed capacity of around 60 kilotonnes. It is followed by the Perm Oil Factory engaged in the production and sale of lubricants.</a:t>
            </a:r>
          </a:p>
          <a:p>
            <a:pPr>
              <a:lnSpc>
                <a:spcPct val="100000"/>
              </a:lnSpc>
              <a:spcAft>
                <a:spcPts val="600"/>
              </a:spcAft>
            </a:pPr>
            <a:r>
              <a:rPr lang="en-US" dirty="0"/>
              <a:t>The other re-refining players in the market such as Tekh-engineering, </a:t>
            </a:r>
            <a:r>
              <a:rPr lang="en-US" sz="900" b="0" i="0" u="none" strike="noStrike" dirty="0">
                <a:solidFill>
                  <a:srgbClr val="000000"/>
                </a:solidFill>
                <a:effectLst/>
                <a:latin typeface="Lucida Sans" panose="020B0602030504020204" pitchFamily="34" charset="0"/>
              </a:rPr>
              <a:t>Vtornefteprodukt</a:t>
            </a:r>
            <a:r>
              <a:rPr lang="en-US" dirty="0"/>
              <a:t> and Roschim, are relatively small. However, the number of small players in the country has slightly increased over the past three years due to growing environmental awareness. Additionally, due to the API Group I basestocks price increase due to COVID-19 crisis, the used oil re-refining was more profitable in 2020. The re-refined </a:t>
            </a:r>
            <a:r>
              <a:rPr lang="en-US" sz="900" dirty="0">
                <a:solidFill>
                  <a:schemeClr val="tx1"/>
                </a:solidFill>
                <a:latin typeface="Lucida Sans" panose="020B0602030504020204" pitchFamily="34" charset="0"/>
              </a:rPr>
              <a:t>basestock production increased to about 43.9 kilotonnes, which is about 2% more than re-refined basestocks production in 2018.</a:t>
            </a:r>
          </a:p>
          <a:p>
            <a:pPr>
              <a:lnSpc>
                <a:spcPct val="100000"/>
              </a:lnSpc>
              <a:spcAft>
                <a:spcPts val="600"/>
              </a:spcAft>
            </a:pPr>
            <a:r>
              <a:rPr lang="en-US" dirty="0">
                <a:solidFill>
                  <a:schemeClr val="tx1"/>
                </a:solidFill>
              </a:rPr>
              <a:t>Currently, Russian re-refiners can produce only re-refined Group I basestocks, which is not very attractive in the country and is mainly used for the domestic production of low-tier lubricants, which are also known as </a:t>
            </a:r>
            <a:r>
              <a:rPr lang="en-US" dirty="0">
                <a:latin typeface="Lucida Sans" panose="020B0602030504020204" pitchFamily="34" charset="0"/>
              </a:rPr>
              <a:t>GOST-oils or I-oils (</a:t>
            </a:r>
            <a:r>
              <a:rPr lang="en-GB" sz="900" dirty="0"/>
              <a:t>unbranded lubricants produced in Russia using Group I basestocks with minimum degree of additives or even no additives</a:t>
            </a:r>
            <a:r>
              <a:rPr lang="en-US" dirty="0">
                <a:latin typeface="Lucida Sans" panose="020B0602030504020204" pitchFamily="34" charset="0"/>
              </a:rPr>
              <a:t>). </a:t>
            </a:r>
            <a:r>
              <a:rPr lang="en-US" dirty="0"/>
              <a:t>Additionally, Russian market is oversupplied with Group I basestocks and the domestic basestocks producers including lubricant blenders are gradually upgrading their facilities to produce Group II basestocks. This makes re-refined Group I basestocks unattractive for lubricant blenders in the Russian market.</a:t>
            </a:r>
          </a:p>
        </p:txBody>
      </p:sp>
      <p:sp>
        <p:nvSpPr>
          <p:cNvPr id="7" name="Content Placeholder 2">
            <a:extLst>
              <a:ext uri="{FF2B5EF4-FFF2-40B4-BE49-F238E27FC236}">
                <a16:creationId xmlns:a16="http://schemas.microsoft.com/office/drawing/2014/main" id="{E9944397-CF28-48E6-A7AD-21EA9E10B907}"/>
              </a:ext>
            </a:extLst>
          </p:cNvPr>
          <p:cNvSpPr txBox="1">
            <a:spLocks/>
          </p:cNvSpPr>
          <p:nvPr/>
        </p:nvSpPr>
        <p:spPr>
          <a:xfrm>
            <a:off x="6488183" y="4742587"/>
            <a:ext cx="5333599" cy="1692771"/>
          </a:xfrm>
          <a:prstGeom prst="rect">
            <a:avLst/>
          </a:prstGeom>
        </p:spPr>
        <p:txBody>
          <a:bodyPr wrap="square" lIns="91440" tIns="45720" rIns="91440" bIns="45720" anchor="t">
            <a:spAutoFit/>
          </a:bodyPr>
          <a:lstStyle>
            <a:defPPr>
              <a:defRPr lang="en-US"/>
            </a:defPPr>
            <a:lvl1pPr marL="228600" indent="-228600">
              <a:lnSpc>
                <a:spcPct val="150000"/>
              </a:lnSpc>
              <a:spcBef>
                <a:spcPts val="0"/>
              </a:spcBef>
              <a:buClr>
                <a:srgbClr val="27638E"/>
              </a:buClr>
              <a:buSzPct val="110000"/>
              <a:buFont typeface="Wingdings" panose="05000000000000000000" pitchFamily="2" charset="2"/>
              <a:buChar char="l"/>
              <a:defRPr sz="900">
                <a:solidFill>
                  <a:srgbClr val="000000"/>
                </a:solidFill>
                <a:latin typeface="Lucida Sans" panose="020B0602030504020204" pitchFamily="34" charset="0"/>
              </a:defRPr>
            </a:lvl1pPr>
            <a:lvl2pPr marL="511175" lvl="1" indent="-228600">
              <a:lnSpc>
                <a:spcPct val="150000"/>
              </a:lnSpc>
              <a:spcBef>
                <a:spcPts val="0"/>
              </a:spcBef>
              <a:buClr>
                <a:srgbClr val="27638E"/>
              </a:buClr>
              <a:buFont typeface="Times New Roman" panose="02020603050405020304" pitchFamily="18" charset="0"/>
              <a:buChar char="⸺"/>
              <a:defRPr sz="900">
                <a:solidFill>
                  <a:srgbClr val="000000"/>
                </a:solidFill>
                <a:highlight>
                  <a:srgbClr val="FFFF00"/>
                </a:highlight>
                <a:latin typeface="Lucida Sans" panose="020B0602030504020204" pitchFamily="34" charset="0"/>
              </a:defRPr>
            </a:lvl2pPr>
            <a:lvl3pPr marL="968375" lvl="2" indent="-228600">
              <a:lnSpc>
                <a:spcPct val="150000"/>
              </a:lnSpc>
              <a:spcBef>
                <a:spcPts val="0"/>
              </a:spcBef>
              <a:buClr>
                <a:srgbClr val="27638E"/>
              </a:buClr>
              <a:buFont typeface="Wingdings" panose="05000000000000000000" pitchFamily="2" charset="2"/>
              <a:buChar char="§"/>
              <a:defRPr sz="900">
                <a:solidFill>
                  <a:srgbClr val="000000"/>
                </a:solidFill>
                <a:highlight>
                  <a:srgbClr val="FFFF00"/>
                </a:highlight>
                <a:latin typeface="Lucida Sans" panose="020B0602030504020204" pitchFamily="34" charset="0"/>
              </a:defRPr>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Aft>
                <a:spcPts val="600"/>
              </a:spcAft>
            </a:pPr>
            <a:r>
              <a:rPr lang="en-US" dirty="0"/>
              <a:t>Low demand for re-refined basestocks among the major lubricant manufacturing companies in Russia could be also explained by the lack of awareness about the quality of such basestocks. Many lubricant blenders do not use re-refined basestocks for lubricant production, considering them to be of inferior quality as opposed to virgin basestocks.</a:t>
            </a:r>
          </a:p>
          <a:p>
            <a:pPr>
              <a:lnSpc>
                <a:spcPct val="100000"/>
              </a:lnSpc>
              <a:spcAft>
                <a:spcPts val="600"/>
              </a:spcAft>
            </a:pPr>
            <a:r>
              <a:rPr lang="en-US" sz="900" dirty="0">
                <a:solidFill>
                  <a:schemeClr val="tx1"/>
                </a:solidFill>
                <a:latin typeface="Lucida Sans" panose="020B0602030504020204" pitchFamily="34" charset="0"/>
              </a:rPr>
              <a:t>The price of re-refined basestocks is determined based on the purchase price of the used oil, refining costs, and taxes on the final product. Large re-refiners sell their </a:t>
            </a:r>
            <a:r>
              <a:rPr lang="en-US" dirty="0"/>
              <a:t>basestocks </a:t>
            </a:r>
            <a:r>
              <a:rPr lang="en-US" sz="900" dirty="0">
                <a:solidFill>
                  <a:schemeClr val="tx1"/>
                </a:solidFill>
                <a:latin typeface="Lucida Sans" panose="020B0602030504020204" pitchFamily="34" charset="0"/>
              </a:rPr>
              <a:t>through tenders, while small re-refiners usually sell them </a:t>
            </a:r>
            <a:r>
              <a:rPr lang="en-US" dirty="0">
                <a:solidFill>
                  <a:schemeClr val="tx1"/>
                </a:solidFill>
              </a:rPr>
              <a:t>on a contractual basis to </a:t>
            </a:r>
            <a:r>
              <a:rPr lang="en-US" sz="900" dirty="0">
                <a:solidFill>
                  <a:schemeClr val="tx1"/>
                </a:solidFill>
                <a:latin typeface="Lucida Sans" panose="020B0602030504020204" pitchFamily="34" charset="0"/>
              </a:rPr>
              <a:t>those enterprises from which the used oil was purchased. For example, companies like </a:t>
            </a:r>
            <a:r>
              <a:rPr lang="en-US" sz="900" b="0" i="0" u="none" strike="noStrike" dirty="0">
                <a:solidFill>
                  <a:srgbClr val="000000"/>
                </a:solidFill>
                <a:effectLst/>
                <a:latin typeface="Lucida Sans" panose="020B0602030504020204" pitchFamily="34" charset="0"/>
              </a:rPr>
              <a:t>Rikos and Shaumyan's Oil Plant</a:t>
            </a:r>
            <a:r>
              <a:rPr lang="en-US" b="0" i="0" u="none" strike="noStrike" dirty="0">
                <a:solidFill>
                  <a:schemeClr val="tx1"/>
                </a:solidFill>
                <a:effectLst/>
              </a:rPr>
              <a:t> operate in a closed loop model in the country.</a:t>
            </a:r>
            <a:endParaRPr lang="en-US" sz="900" b="0" i="0" u="none" strike="noStrike" dirty="0">
              <a:solidFill>
                <a:srgbClr val="000000"/>
              </a:solidFill>
              <a:effectLst/>
              <a:latin typeface="Lucida Sans" panose="020B0602030504020204" pitchFamily="34" charset="0"/>
            </a:endParaRPr>
          </a:p>
        </p:txBody>
      </p:sp>
    </p:spTree>
    <p:custDataLst>
      <p:tags r:id="rId1"/>
    </p:custDataLst>
    <p:extLst>
      <p:ext uri="{BB962C8B-B14F-4D97-AF65-F5344CB8AC3E}">
        <p14:creationId xmlns:p14="http://schemas.microsoft.com/office/powerpoint/2010/main" val="139353796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Re-Refiner Profiles</a:t>
            </a:r>
          </a:p>
        </p:txBody>
      </p:sp>
      <p:sp>
        <p:nvSpPr>
          <p:cNvPr id="3" name="Content Placeholder 2">
            <a:extLst>
              <a:ext uri="{FF2B5EF4-FFF2-40B4-BE49-F238E27FC236}">
                <a16:creationId xmlns:a16="http://schemas.microsoft.com/office/drawing/2014/main" id="{A322517E-7138-43E1-A54B-A2C751F95E11}"/>
              </a:ext>
            </a:extLst>
          </p:cNvPr>
          <p:cNvSpPr>
            <a:spLocks noGrp="1"/>
          </p:cNvSpPr>
          <p:nvPr>
            <p:ph sz="quarter" idx="16"/>
          </p:nvPr>
        </p:nvSpPr>
        <p:spPr>
          <a:xfrm>
            <a:off x="569394" y="944902"/>
            <a:ext cx="5182475" cy="5329023"/>
          </a:xfrm>
        </p:spPr>
        <p:txBody>
          <a:bodyPr/>
          <a:lstStyle/>
          <a:p>
            <a:pPr marL="0" indent="0">
              <a:buNone/>
            </a:pPr>
            <a:r>
              <a:rPr lang="en-US" sz="1200" b="1" dirty="0">
                <a:latin typeface="+mn-lt"/>
              </a:rPr>
              <a:t>Rosa-1</a:t>
            </a:r>
          </a:p>
          <a:p>
            <a:r>
              <a:rPr lang="en-US" dirty="0"/>
              <a:t>Rosa-1 is the largest re-refiner in Russia, situated in Ryazan in European part of Russia. It was established in 1992 to liquidate the spilled petroleum products from an oil refinery in </a:t>
            </a:r>
            <a:r>
              <a:rPr lang="en-US" dirty="0" err="1"/>
              <a:t>Novokuibyshevsk</a:t>
            </a:r>
            <a:r>
              <a:rPr lang="en-US" dirty="0"/>
              <a:t>. </a:t>
            </a:r>
          </a:p>
          <a:p>
            <a:r>
              <a:rPr lang="en-US" dirty="0"/>
              <a:t>The estimated volume of used oil collected by Rosa-1in 2020 accounted for almost 80 kilotons. It has increased by a CAGR of 7% compared to the figures of 2018. The company has a used oil re-refining capacity (used oil feed capacity) of around 60 </a:t>
            </a:r>
            <a:r>
              <a:rPr lang="en-US" dirty="0" err="1"/>
              <a:t>kilotonnes</a:t>
            </a:r>
            <a:r>
              <a:rPr lang="en-US" dirty="0"/>
              <a:t> per year. However, 15-20 </a:t>
            </a:r>
            <a:r>
              <a:rPr lang="en-US" dirty="0" err="1"/>
              <a:t>kilotonnes</a:t>
            </a:r>
            <a:r>
              <a:rPr lang="en-US" dirty="0"/>
              <a:t> of used oil is usually stored in inventory.</a:t>
            </a:r>
          </a:p>
          <a:p>
            <a:r>
              <a:rPr lang="en-US" dirty="0"/>
              <a:t>Used oils treatment is provided in two stages: at first, water and mechanical impurities are removed at elevated temperatures in a facility which includes 36 reservoirs with a volume of 60 to 120 cubic meters. The second stage runs in vacuum rectification column. Deep vacuum allows to perform a clear separation of fractions and obtain highly refined </a:t>
            </a:r>
            <a:r>
              <a:rPr lang="en-US" dirty="0" err="1"/>
              <a:t>basestocks</a:t>
            </a:r>
            <a:r>
              <a:rPr lang="en-US" dirty="0"/>
              <a:t>. </a:t>
            </a:r>
          </a:p>
          <a:p>
            <a:r>
              <a:rPr lang="en-US" dirty="0"/>
              <a:t>Synthetic materials deduced during treatment processes are gathered and utilized by Rosa-1. The contact treatment uses a natural mineral absorbent, which is an ecologically clean product according to Rosa-1.</a:t>
            </a:r>
          </a:p>
          <a:p>
            <a:r>
              <a:rPr lang="en-US" dirty="0"/>
              <a:t>Sludge and distillation residue obtained after rectification is later used for  low-quality heating oil production, and bleaching clay is used by the expanded clay plant after coagulation process.</a:t>
            </a:r>
          </a:p>
          <a:p>
            <a:r>
              <a:rPr lang="en-US" dirty="0"/>
              <a:t>The company produces Group I </a:t>
            </a:r>
            <a:r>
              <a:rPr lang="en-US" dirty="0" err="1"/>
              <a:t>basestocks</a:t>
            </a:r>
            <a:r>
              <a:rPr lang="en-US" dirty="0"/>
              <a:t>. Rosa-1 yet does not plan to upgrade its re-refining capacity to the higher-tier </a:t>
            </a:r>
            <a:r>
              <a:rPr lang="en-US" dirty="0" err="1"/>
              <a:t>basestocks</a:t>
            </a:r>
            <a:r>
              <a:rPr lang="en-US" dirty="0"/>
              <a:t>. </a:t>
            </a:r>
          </a:p>
          <a:p>
            <a:r>
              <a:rPr lang="en-US" dirty="0"/>
              <a:t>Using refined </a:t>
            </a:r>
            <a:r>
              <a:rPr lang="en-US" dirty="0" err="1"/>
              <a:t>basestocks</a:t>
            </a:r>
            <a:r>
              <a:rPr lang="en-US" dirty="0"/>
              <a:t> Rosa-1 produces finished lubricants for both industrial and automotive segments. The company’s lubricants storage capacity accounted for about 200 </a:t>
            </a:r>
            <a:r>
              <a:rPr lang="en-US" dirty="0" err="1"/>
              <a:t>kilotonnes</a:t>
            </a:r>
            <a:r>
              <a:rPr lang="en-US" dirty="0"/>
              <a:t> in 2020.</a:t>
            </a:r>
            <a:endParaRPr lang="en-IN" dirty="0"/>
          </a:p>
        </p:txBody>
      </p:sp>
      <p:sp>
        <p:nvSpPr>
          <p:cNvPr id="5" name="Content Placeholder 4">
            <a:extLst>
              <a:ext uri="{FF2B5EF4-FFF2-40B4-BE49-F238E27FC236}">
                <a16:creationId xmlns:a16="http://schemas.microsoft.com/office/drawing/2014/main" id="{A6976329-F131-4A6E-9315-1DC03059F4D0}"/>
              </a:ext>
            </a:extLst>
          </p:cNvPr>
          <p:cNvSpPr>
            <a:spLocks noGrp="1"/>
          </p:cNvSpPr>
          <p:nvPr>
            <p:ph sz="quarter" idx="17"/>
          </p:nvPr>
        </p:nvSpPr>
        <p:spPr>
          <a:xfrm>
            <a:off x="6364246" y="1097302"/>
            <a:ext cx="5184648" cy="3597780"/>
          </a:xfrm>
        </p:spPr>
        <p:txBody>
          <a:bodyPr/>
          <a:lstStyle/>
          <a:p>
            <a:r>
              <a:rPr lang="en-US" dirty="0"/>
              <a:t>Rosa-1 collaborates with around 30 collectors across Russia. All collected used oil must be checked by Rosa-1 technicians for GOST 21046 compliance. The company also collects the used oil by its own means. It owns 32 specialized trucks, the capacity of which varies from 2 to 33 cubic meters. </a:t>
            </a:r>
          </a:p>
          <a:p>
            <a:r>
              <a:rPr lang="en-US" dirty="0"/>
              <a:t>The collecting services are provided on the expenses of Rosa-1 if the volume of used oil is between 500-1,000 liters. If the volume of used oil is below 500 liters, generators must pay for its transportation. In case the volume exceeds 1,000 liters, Rosa-1 usually buys it, depending on the agreement with the used oil generator. The price is determined based on several factors such as used oil quality, volume, human resource costs, the complexity of used oil collection, and its transportation.</a:t>
            </a:r>
          </a:p>
          <a:p>
            <a:r>
              <a:rPr lang="en-US" dirty="0"/>
              <a:t>After collection and re-refining, Rosa-1 produces different lubricants and coolants for the domestic market.</a:t>
            </a:r>
          </a:p>
          <a:p>
            <a:pPr lvl="1"/>
            <a:r>
              <a:rPr lang="en-US" dirty="0"/>
              <a:t>Transmission fluids;</a:t>
            </a:r>
          </a:p>
          <a:p>
            <a:pPr lvl="1"/>
            <a:r>
              <a:rPr lang="en-US" dirty="0"/>
              <a:t>Differential fluids such as GL-5 SAE 85w-90 and </a:t>
            </a:r>
            <a:r>
              <a:rPr lang="en-US" dirty="0" err="1"/>
              <a:t>Nigrol</a:t>
            </a:r>
            <a:endParaRPr lang="en-US" dirty="0"/>
          </a:p>
          <a:p>
            <a:pPr lvl="1"/>
            <a:r>
              <a:rPr lang="en-US" dirty="0"/>
              <a:t>Hydraulic fluids</a:t>
            </a:r>
          </a:p>
          <a:p>
            <a:pPr lvl="1"/>
            <a:r>
              <a:rPr lang="en-US" dirty="0"/>
              <a:t>Industrial </a:t>
            </a:r>
            <a:r>
              <a:rPr lang="en-US" dirty="0" err="1"/>
              <a:t>Gost</a:t>
            </a:r>
            <a:r>
              <a:rPr lang="en-US" dirty="0"/>
              <a:t>-Oils (MK-20, MK-40, I-20 and I-30 among the others)</a:t>
            </a:r>
          </a:p>
          <a:p>
            <a:pPr lvl="1"/>
            <a:r>
              <a:rPr lang="en-US" dirty="0"/>
              <a:t>Coolants</a:t>
            </a:r>
            <a:endParaRPr lang="en-IN" dirty="0"/>
          </a:p>
        </p:txBody>
      </p:sp>
      <p:pic>
        <p:nvPicPr>
          <p:cNvPr id="1026" name="Picture 2">
            <a:extLst>
              <a:ext uri="{FF2B5EF4-FFF2-40B4-BE49-F238E27FC236}">
                <a16:creationId xmlns:a16="http://schemas.microsoft.com/office/drawing/2014/main" id="{5291F16D-A5EC-49EA-BC93-77201B025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266" t="20305" r="36036" b="23925"/>
          <a:stretch/>
        </p:blipFill>
        <p:spPr bwMode="auto">
          <a:xfrm>
            <a:off x="5135553" y="334058"/>
            <a:ext cx="760422" cy="7334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46184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SWOT Analysis</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714000" y="985177"/>
          <a:ext cx="10764000" cy="4545673"/>
        </p:xfrm>
        <a:graphic>
          <a:graphicData uri="http://schemas.openxmlformats.org/drawingml/2006/table">
            <a:tbl>
              <a:tblPr firstRow="1">
                <a:tableStyleId>{5C22544A-7EE6-4342-B048-85BDC9FD1C3A}</a:tableStyleId>
              </a:tblPr>
              <a:tblGrid>
                <a:gridCol w="5382000">
                  <a:extLst>
                    <a:ext uri="{9D8B030D-6E8A-4147-A177-3AD203B41FA5}">
                      <a16:colId xmlns:a16="http://schemas.microsoft.com/office/drawing/2014/main" val="3179253707"/>
                    </a:ext>
                  </a:extLst>
                </a:gridCol>
                <a:gridCol w="5382000">
                  <a:extLst>
                    <a:ext uri="{9D8B030D-6E8A-4147-A177-3AD203B41FA5}">
                      <a16:colId xmlns:a16="http://schemas.microsoft.com/office/drawing/2014/main" val="3080013028"/>
                    </a:ext>
                  </a:extLst>
                </a:gridCol>
              </a:tblGrid>
              <a:tr h="310223">
                <a:tc>
                  <a:txBody>
                    <a:bodyPr/>
                    <a:lstStyle/>
                    <a:p>
                      <a:pPr algn="ctr"/>
                      <a:r>
                        <a:rPr lang="en-US" sz="900" dirty="0"/>
                        <a:t>STRENGTHS</a:t>
                      </a:r>
                      <a:endParaRPr lang="en-US" sz="900" dirty="0">
                        <a:latin typeface="+mj-lt"/>
                      </a:endParaRPr>
                    </a:p>
                  </a:txBody>
                  <a:tcPr marL="45720" marR="45720" anchor="ctr"/>
                </a:tc>
                <a:tc>
                  <a:txBody>
                    <a:bodyPr/>
                    <a:lstStyle/>
                    <a:p>
                      <a:pPr algn="ctr"/>
                      <a:r>
                        <a:rPr lang="en-US" sz="900" dirty="0"/>
                        <a:t>W</a:t>
                      </a:r>
                      <a:r>
                        <a:rPr lang="en-US" altLang="zh-CN" sz="900" dirty="0"/>
                        <a:t>EAKNESSES</a:t>
                      </a:r>
                      <a:endParaRPr lang="en-US" sz="900" dirty="0">
                        <a:latin typeface="+mj-lt"/>
                      </a:endParaRPr>
                    </a:p>
                  </a:txBody>
                  <a:tcPr marL="45720" marR="45720" anchor="ctr"/>
                </a:tc>
                <a:extLst>
                  <a:ext uri="{0D108BD9-81ED-4DB2-BD59-A6C34878D82A}">
                    <a16:rowId xmlns:a16="http://schemas.microsoft.com/office/drawing/2014/main" val="2647999941"/>
                  </a:ext>
                </a:extLst>
              </a:tr>
              <a:tr h="2076450">
                <a:tc>
                  <a:txBody>
                    <a:bodyPr/>
                    <a:lstStyle/>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Rosa-1 is the largest re-refiner in Russia.</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latin typeface="+mn-lt"/>
                          <a:ea typeface="+mn-ea"/>
                          <a:cs typeface="+mn-cs"/>
                        </a:rPr>
                        <a:t>Companies working with ROSA-1 receive the full range of services: development and maintenance of environmental documentation; provision of special packaging for separate accumulation of hazardous waste; used oil collection by means of trained specialists and specialized transport.</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dirty="0">
                          <a:solidFill>
                            <a:schemeClr val="tx1"/>
                          </a:solidFill>
                        </a:rPr>
                        <a:t>Rosa-1</a:t>
                      </a:r>
                      <a:r>
                        <a:rPr lang="en-US" sz="900" b="0" kern="1200" dirty="0">
                          <a:solidFill>
                            <a:schemeClr val="tx1"/>
                          </a:solidFill>
                          <a:latin typeface="+mn-lt"/>
                          <a:ea typeface="+mn-ea"/>
                          <a:cs typeface="+mn-cs"/>
                        </a:rPr>
                        <a:t> collaborates with Waste Recycling Association in providing professional, technical and QC services to the customers and used oil generators.</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Except for the basestocks production, </a:t>
                      </a:r>
                      <a:r>
                        <a:rPr lang="en-US" sz="900" b="0" dirty="0">
                          <a:solidFill>
                            <a:schemeClr val="tx1"/>
                          </a:solidFill>
                        </a:rPr>
                        <a:t>Rosa-1</a:t>
                      </a:r>
                      <a:r>
                        <a:rPr lang="en-US" sz="900" b="0" kern="1200" dirty="0">
                          <a:solidFill>
                            <a:schemeClr val="tx1"/>
                          </a:solidFill>
                          <a:latin typeface="+mn-lt"/>
                          <a:ea typeface="+mn-ea"/>
                          <a:cs typeface="+mn-cs"/>
                        </a:rPr>
                        <a:t> also sells finished </a:t>
                      </a:r>
                      <a:r>
                        <a:rPr lang="en-US" sz="900" b="0" dirty="0">
                          <a:solidFill>
                            <a:schemeClr val="tx1"/>
                          </a:solidFill>
                          <a:latin typeface="+mn-lt"/>
                        </a:rPr>
                        <a:t>lubricants.</a:t>
                      </a:r>
                      <a:endParaRPr lang="ru-RU" sz="900" b="0" kern="1200" dirty="0">
                        <a:solidFill>
                          <a:schemeClr val="tx1"/>
                        </a:solidFill>
                        <a:latin typeface="+mn-lt"/>
                        <a:ea typeface="+mn-ea"/>
                        <a:cs typeface="+mn-cs"/>
                      </a:endParaRPr>
                    </a:p>
                  </a:txBody>
                  <a:tcPr marL="90000" marR="90000"/>
                </a:tc>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Logistical issues. </a:t>
                      </a:r>
                      <a:r>
                        <a:rPr lang="en-US" sz="900" b="0" kern="1200" dirty="0">
                          <a:solidFill>
                            <a:schemeClr val="tx1"/>
                          </a:solidFill>
                          <a:latin typeface="+mn-lt"/>
                        </a:rPr>
                        <a:t>Limited collection of used oil </a:t>
                      </a:r>
                      <a:endParaRPr lang="en-US" sz="900" b="0" kern="1200" dirty="0">
                        <a:solidFill>
                          <a:schemeClr val="tx1"/>
                        </a:solidFill>
                      </a:endParaRPr>
                    </a:p>
                    <a:p>
                      <a:pPr marL="171450" marR="0" lvl="0" indent="-171450" algn="l" defTabSz="914400" rtl="0" eaLnBrk="1" fontAlgn="auto" latinLnBrk="0" hangingPunct="1">
                        <a:lnSpc>
                          <a:spcPct val="150000"/>
                        </a:lnSpc>
                        <a:spcBef>
                          <a:spcPts val="300"/>
                        </a:spcBef>
                        <a:spcAft>
                          <a:spcPts val="0"/>
                        </a:spcAft>
                        <a:buClr>
                          <a:schemeClr val="accent1"/>
                        </a:buClr>
                        <a:buSzTx/>
                        <a:buFont typeface="Wingdings" panose="05000000000000000000" pitchFamily="2" charset="2"/>
                        <a:buChar char="l"/>
                        <a:tabLst/>
                        <a:defRPr/>
                      </a:pPr>
                      <a:r>
                        <a:rPr lang="en-US" sz="900" b="0" kern="1200" dirty="0">
                          <a:solidFill>
                            <a:schemeClr val="tx1"/>
                          </a:solidFill>
                        </a:rPr>
                        <a:t>Only re-refined Group I basestocks could be produced by the company</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Despite the active assistance of all market participants, as well as regulatory and supervisory authorities, the market for the processing of used oils and lubricants is only at the beginning of its development. </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latin typeface="+mn-lt"/>
                          <a:ea typeface="+mn-ea"/>
                          <a:cs typeface="+mn-cs"/>
                        </a:rPr>
                        <a:t>The absence of serious State regulation does not facilitate the collection, storage, transport and processing of used oils.</a:t>
                      </a:r>
                    </a:p>
                  </a:txBody>
                  <a:tcPr marL="90000" marR="90000"/>
                </a:tc>
                <a:extLst>
                  <a:ext uri="{0D108BD9-81ED-4DB2-BD59-A6C34878D82A}">
                    <a16:rowId xmlns:a16="http://schemas.microsoft.com/office/drawing/2014/main" val="4149384710"/>
                  </a:ext>
                </a:extLst>
              </a:tr>
              <a:tr h="333375">
                <a:tc>
                  <a:txBody>
                    <a:bodyPr/>
                    <a:lstStyle/>
                    <a:p>
                      <a:pPr marL="0" algn="ctr" defTabSz="914400" rtl="0" eaLnBrk="1" latinLnBrk="0" hangingPunct="1">
                        <a:spcBef>
                          <a:spcPts val="200"/>
                        </a:spcBef>
                        <a:spcAft>
                          <a:spcPts val="200"/>
                        </a:spcAft>
                      </a:pPr>
                      <a:r>
                        <a:rPr lang="en-US" sz="900" b="1" kern="1200" dirty="0">
                          <a:solidFill>
                            <a:schemeClr val="lt1"/>
                          </a:solidFill>
                        </a:rPr>
                        <a:t>OPPORTUNITIES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tc>
                  <a:txBody>
                    <a:bodyPr/>
                    <a:lstStyle/>
                    <a:p>
                      <a:pPr marL="0" algn="ctr" defTabSz="914400" rtl="0" eaLnBrk="1" latinLnBrk="0" hangingPunct="1">
                        <a:spcBef>
                          <a:spcPts val="200"/>
                        </a:spcBef>
                        <a:spcAft>
                          <a:spcPts val="200"/>
                        </a:spcAft>
                      </a:pPr>
                      <a:r>
                        <a:rPr lang="en-US" sz="900" b="1" kern="1200" dirty="0">
                          <a:solidFill>
                            <a:schemeClr val="lt1"/>
                          </a:solidFill>
                        </a:rPr>
                        <a:t>THREATS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1825625">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dirty="0">
                          <a:solidFill>
                            <a:schemeClr val="tx1"/>
                          </a:solidFill>
                        </a:rPr>
                        <a:t>Rosa-1</a:t>
                      </a:r>
                      <a:r>
                        <a:rPr lang="en-US" sz="900" kern="1200" dirty="0">
                          <a:solidFill>
                            <a:schemeClr val="tx1"/>
                          </a:solidFill>
                          <a:latin typeface="+mn-lt"/>
                          <a:ea typeface="+mn-ea"/>
                          <a:cs typeface="+mn-cs"/>
                        </a:rPr>
                        <a:t> is planning the construction of another re-refinery for the processing of used oil and for thermal destruction of hazardous waste in the Ural-Siberian part of Russia. At present, research is being carried out on the marketing of the hazardous waste situation in these regions.</a:t>
                      </a:r>
                      <a:endParaRPr lang="ru-RU" sz="900" kern="1200" dirty="0">
                        <a:solidFill>
                          <a:schemeClr val="tx1"/>
                        </a:solidFill>
                        <a:latin typeface="+mn-lt"/>
                        <a:ea typeface="+mn-ea"/>
                        <a:cs typeface="+mn-cs"/>
                      </a:endParaRPr>
                    </a:p>
                  </a:txBody>
                  <a:tcPr marL="90000" marR="90000" marT="54000" marB="54000"/>
                </a:tc>
                <a:tc>
                  <a:txBody>
                    <a:bodyPr/>
                    <a:lstStyle/>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sz="900" dirty="0"/>
                        <a:t>Russian market is oversupplied with Group I basestocks, which creates poor business prospects for the re-refiners in the country.</a:t>
                      </a:r>
                    </a:p>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latin typeface="+mn-lt"/>
                          <a:ea typeface="+mn-ea"/>
                          <a:cs typeface="+mn-cs"/>
                        </a:rPr>
                        <a:t>High cost of collection, storage, and transportation to the point of processing of used oils reduces the profitability of the operation.</a:t>
                      </a:r>
                      <a:endParaRPr lang="zh-CN" altLang="en-US" sz="900" kern="1200" dirty="0">
                        <a:solidFill>
                          <a:srgbClr val="FF0000"/>
                        </a:solidFill>
                        <a:latin typeface="+mn-lt"/>
                        <a:ea typeface="+mn-ea"/>
                        <a:cs typeface="+mn-cs"/>
                      </a:endParaRPr>
                    </a:p>
                  </a:txBody>
                  <a:tcPr marL="90000" marR="90000" marT="54000" marB="54000"/>
                </a:tc>
                <a:extLst>
                  <a:ext uri="{0D108BD9-81ED-4DB2-BD59-A6C34878D82A}">
                    <a16:rowId xmlns:a16="http://schemas.microsoft.com/office/drawing/2014/main" val="1051686012"/>
                  </a:ext>
                </a:extLst>
              </a:tr>
            </a:tbl>
          </a:graphicData>
        </a:graphic>
      </p:graphicFrame>
    </p:spTree>
    <p:custDataLst>
      <p:tags r:id="rId1"/>
    </p:custDataLst>
    <p:extLst>
      <p:ext uri="{BB962C8B-B14F-4D97-AF65-F5344CB8AC3E}">
        <p14:creationId xmlns:p14="http://schemas.microsoft.com/office/powerpoint/2010/main" val="31871641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Re-Refiner Profiles</a:t>
            </a:r>
          </a:p>
        </p:txBody>
      </p:sp>
      <p:sp>
        <p:nvSpPr>
          <p:cNvPr id="4" name="Content Placeholder 2">
            <a:extLst>
              <a:ext uri="{FF2B5EF4-FFF2-40B4-BE49-F238E27FC236}">
                <a16:creationId xmlns:a16="http://schemas.microsoft.com/office/drawing/2014/main" id="{1D8BC002-EA0B-4DBF-9574-87E4693D06E5}"/>
              </a:ext>
            </a:extLst>
          </p:cNvPr>
          <p:cNvSpPr txBox="1">
            <a:spLocks/>
          </p:cNvSpPr>
          <p:nvPr/>
        </p:nvSpPr>
        <p:spPr>
          <a:xfrm>
            <a:off x="569395" y="1160977"/>
            <a:ext cx="5263062" cy="3874779"/>
          </a:xfrm>
          <a:prstGeom prst="rect">
            <a:avLst/>
          </a:prstGeom>
        </p:spPr>
        <p:txBody>
          <a:bodyPr wrap="square" lIns="91440" tIns="45720" rIns="91440" bIns="45720" anchor="t">
            <a:spAutoFit/>
          </a:bodyPr>
          <a:lstStyle>
            <a:defPPr>
              <a:defRPr lang="en-US"/>
            </a:defPPr>
            <a:lvl1pPr marL="228600" indent="-228600">
              <a:lnSpc>
                <a:spcPct val="150000"/>
              </a:lnSpc>
              <a:spcBef>
                <a:spcPts val="0"/>
              </a:spcBef>
              <a:buClr>
                <a:srgbClr val="27638E"/>
              </a:buClr>
              <a:buSzPct val="110000"/>
              <a:buFont typeface="Wingdings" panose="05000000000000000000" pitchFamily="2" charset="2"/>
              <a:buChar char="l"/>
              <a:defRPr sz="900">
                <a:solidFill>
                  <a:srgbClr val="000000"/>
                </a:solidFill>
                <a:latin typeface="Lucida Sans" panose="020B0602030504020204" pitchFamily="34" charset="0"/>
              </a:defRPr>
            </a:lvl1pPr>
            <a:lvl2pPr marL="511175" lvl="1" indent="-228600">
              <a:lnSpc>
                <a:spcPct val="150000"/>
              </a:lnSpc>
              <a:spcBef>
                <a:spcPts val="0"/>
              </a:spcBef>
              <a:buClr>
                <a:srgbClr val="27638E"/>
              </a:buClr>
              <a:buFont typeface="Times New Roman" panose="02020603050405020304" pitchFamily="18" charset="0"/>
              <a:buChar char="⸺"/>
              <a:defRPr sz="900">
                <a:solidFill>
                  <a:srgbClr val="000000"/>
                </a:solidFill>
                <a:highlight>
                  <a:srgbClr val="FFFF00"/>
                </a:highlight>
                <a:latin typeface="Lucida Sans" panose="020B0602030504020204" pitchFamily="34" charset="0"/>
              </a:defRPr>
            </a:lvl2pPr>
            <a:lvl3pPr marL="968375" lvl="2" indent="-228600">
              <a:lnSpc>
                <a:spcPct val="150000"/>
              </a:lnSpc>
              <a:spcBef>
                <a:spcPts val="0"/>
              </a:spcBef>
              <a:buClr>
                <a:srgbClr val="27638E"/>
              </a:buClr>
              <a:buFont typeface="Wingdings" panose="05000000000000000000" pitchFamily="2" charset="2"/>
              <a:buChar char="§"/>
              <a:defRPr sz="900">
                <a:solidFill>
                  <a:srgbClr val="000000"/>
                </a:solidFill>
                <a:highlight>
                  <a:srgbClr val="FFFF00"/>
                </a:highlight>
                <a:latin typeface="Lucida Sans" panose="020B0602030504020204" pitchFamily="34" charset="0"/>
              </a:defRPr>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1200" b="1" dirty="0">
                <a:latin typeface="+mn-lt"/>
              </a:rPr>
              <a:t>Perm oil factory</a:t>
            </a:r>
          </a:p>
          <a:p>
            <a:r>
              <a:rPr lang="en-US" dirty="0"/>
              <a:t>Perm Oil Plant (</a:t>
            </a:r>
            <a:r>
              <a:rPr lang="ru-RU" dirty="0"/>
              <a:t>Пермский</a:t>
            </a:r>
            <a:r>
              <a:rPr lang="en-US" dirty="0"/>
              <a:t> </a:t>
            </a:r>
            <a:r>
              <a:rPr lang="ru-RU" dirty="0"/>
              <a:t>завод масел</a:t>
            </a:r>
            <a:r>
              <a:rPr lang="en-US" dirty="0"/>
              <a:t>) was established in 1992. The factory is engaged in the production and sale of petroleum products, oils, and technical fluids. The average production volume is about 25 kilotonnes per year. The product range includes heating oil, engine oils, gear oils, industrial oils, and hydraulic fluids, among others. </a:t>
            </a:r>
          </a:p>
          <a:p>
            <a:r>
              <a:rPr lang="en-US" dirty="0"/>
              <a:t>The average annual collection of used oils is estimated at around 10 kilotonnes, with the maximum possible collection volume of 12 kilotonnes per year. The company has a storage capacity of 2 kilotonnes. It normally collects used oils from the generators once the used oil volume reaches 3-4 tonnes. It operates in a radius of 1,000 km around the city of Perm. It filters used oils, removes water, uses vacuum distillation for re-refining to produce basestocks, and then adds additives to produce lubricants. Perm oil factory re-refines around 70% of collected used oils, while 20% is sold as fuel. The remaining 10% is waste and is disposed off as per the law.</a:t>
            </a:r>
          </a:p>
          <a:p>
            <a:r>
              <a:rPr lang="en-US" dirty="0"/>
              <a:t>In addition to automobile oils and hydraulic fluids, the plant is engaged in processing used metalworking fluids as well. Those fluids are divided into fractions. Each fraction is used for its intended purpose in production. The purified aqueous fraction is sent for re-preparation of cutting fluids or other technical needs.</a:t>
            </a:r>
          </a:p>
        </p:txBody>
      </p:sp>
      <p:pic>
        <p:nvPicPr>
          <p:cNvPr id="6" name="Picture 5">
            <a:extLst>
              <a:ext uri="{FF2B5EF4-FFF2-40B4-BE49-F238E27FC236}">
                <a16:creationId xmlns:a16="http://schemas.microsoft.com/office/drawing/2014/main" id="{E5F2D225-8366-43CA-8B7D-0A30B28B3F69}"/>
              </a:ext>
            </a:extLst>
          </p:cNvPr>
          <p:cNvPicPr>
            <a:picLocks noChangeAspect="1"/>
          </p:cNvPicPr>
          <p:nvPr/>
        </p:nvPicPr>
        <p:blipFill>
          <a:blip r:embed="rId3"/>
          <a:stretch>
            <a:fillRect/>
          </a:stretch>
        </p:blipFill>
        <p:spPr>
          <a:xfrm>
            <a:off x="3531217" y="755504"/>
            <a:ext cx="2049339" cy="611743"/>
          </a:xfrm>
          <a:prstGeom prst="rect">
            <a:avLst/>
          </a:prstGeom>
        </p:spPr>
      </p:pic>
      <p:graphicFrame>
        <p:nvGraphicFramePr>
          <p:cNvPr id="11" name="Table 3">
            <a:extLst>
              <a:ext uri="{FF2B5EF4-FFF2-40B4-BE49-F238E27FC236}">
                <a16:creationId xmlns:a16="http://schemas.microsoft.com/office/drawing/2014/main" id="{DD22D91D-EDA9-46CE-A131-A88F10A00A09}"/>
              </a:ext>
            </a:extLst>
          </p:cNvPr>
          <p:cNvGraphicFramePr>
            <a:graphicFrameLocks noGrp="1"/>
          </p:cNvGraphicFramePr>
          <p:nvPr/>
        </p:nvGraphicFramePr>
        <p:xfrm>
          <a:off x="6055795" y="898379"/>
          <a:ext cx="5760720" cy="5352985"/>
        </p:xfrm>
        <a:graphic>
          <a:graphicData uri="http://schemas.openxmlformats.org/drawingml/2006/table">
            <a:tbl>
              <a:tblPr firstRow="1">
                <a:tableStyleId>{5C22544A-7EE6-4342-B048-85BDC9FD1C3A}</a:tableStyleId>
              </a:tblPr>
              <a:tblGrid>
                <a:gridCol w="2880360">
                  <a:extLst>
                    <a:ext uri="{9D8B030D-6E8A-4147-A177-3AD203B41FA5}">
                      <a16:colId xmlns:a16="http://schemas.microsoft.com/office/drawing/2014/main" val="3179253707"/>
                    </a:ext>
                  </a:extLst>
                </a:gridCol>
                <a:gridCol w="2880360">
                  <a:extLst>
                    <a:ext uri="{9D8B030D-6E8A-4147-A177-3AD203B41FA5}">
                      <a16:colId xmlns:a16="http://schemas.microsoft.com/office/drawing/2014/main" val="3080013028"/>
                    </a:ext>
                  </a:extLst>
                </a:gridCol>
              </a:tblGrid>
              <a:tr h="292246">
                <a:tc>
                  <a:txBody>
                    <a:bodyPr/>
                    <a:lstStyle/>
                    <a:p>
                      <a:pPr algn="ctr">
                        <a:lnSpc>
                          <a:spcPct val="150000"/>
                        </a:lnSpc>
                        <a:spcBef>
                          <a:spcPts val="0"/>
                        </a:spcBef>
                        <a:spcAft>
                          <a:spcPts val="0"/>
                        </a:spcAft>
                      </a:pPr>
                      <a:r>
                        <a:rPr lang="en-US" sz="900" dirty="0"/>
                        <a:t>STRENGTHS</a:t>
                      </a:r>
                      <a:endParaRPr lang="en-US" sz="900" dirty="0">
                        <a:latin typeface="+mj-lt"/>
                      </a:endParaRPr>
                    </a:p>
                  </a:txBody>
                  <a:tcPr marL="45720" marR="45720" anchor="ctr"/>
                </a:tc>
                <a:tc>
                  <a:txBody>
                    <a:bodyPr/>
                    <a:lstStyle/>
                    <a:p>
                      <a:pPr algn="ctr">
                        <a:lnSpc>
                          <a:spcPct val="150000"/>
                        </a:lnSpc>
                        <a:spcBef>
                          <a:spcPts val="0"/>
                        </a:spcBef>
                        <a:spcAft>
                          <a:spcPts val="0"/>
                        </a:spcAft>
                      </a:pPr>
                      <a:r>
                        <a:rPr lang="en-US" sz="900" dirty="0"/>
                        <a:t>W</a:t>
                      </a:r>
                      <a:r>
                        <a:rPr lang="en-US" altLang="zh-CN" sz="900" dirty="0"/>
                        <a:t>EAKNESSES</a:t>
                      </a:r>
                      <a:endParaRPr lang="en-US" sz="900" dirty="0">
                        <a:latin typeface="+mj-lt"/>
                      </a:endParaRPr>
                    </a:p>
                  </a:txBody>
                  <a:tcPr marL="45720" marR="45720" anchor="ctr"/>
                </a:tc>
                <a:extLst>
                  <a:ext uri="{0D108BD9-81ED-4DB2-BD59-A6C34878D82A}">
                    <a16:rowId xmlns:a16="http://schemas.microsoft.com/office/drawing/2014/main" val="2647999941"/>
                  </a:ext>
                </a:extLst>
              </a:tr>
              <a:tr h="2409825">
                <a:tc>
                  <a:txBody>
                    <a:bodyPr/>
                    <a:lstStyle/>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b="0" kern="1200" dirty="0">
                          <a:solidFill>
                            <a:schemeClr val="tx1"/>
                          </a:solidFill>
                          <a:latin typeface="+mn-lt"/>
                          <a:ea typeface="+mn-ea"/>
                          <a:cs typeface="+mn-cs"/>
                        </a:rPr>
                        <a:t>Perm oil factory is a mature market participant. </a:t>
                      </a:r>
                      <a:r>
                        <a:rPr lang="en-US" sz="900" b="0" dirty="0">
                          <a:solidFill>
                            <a:schemeClr val="tx1"/>
                          </a:solidFill>
                          <a:latin typeface="+mn-lt"/>
                        </a:rPr>
                        <a:t>Except for the basestocks production, </a:t>
                      </a:r>
                      <a:r>
                        <a:rPr lang="en-US" sz="900" b="0" kern="1200" dirty="0">
                          <a:solidFill>
                            <a:schemeClr val="tx1"/>
                          </a:solidFill>
                          <a:latin typeface="+mn-lt"/>
                          <a:ea typeface="+mn-ea"/>
                          <a:cs typeface="+mn-cs"/>
                        </a:rPr>
                        <a:t>perm oil factory also produces finished </a:t>
                      </a:r>
                      <a:r>
                        <a:rPr lang="en-US" sz="900" b="0" dirty="0">
                          <a:solidFill>
                            <a:schemeClr val="tx1"/>
                          </a:solidFill>
                          <a:latin typeface="+mn-lt"/>
                        </a:rPr>
                        <a:t>lubricants.</a:t>
                      </a:r>
                      <a:endParaRPr lang="ru-RU" sz="900" b="0" kern="1200" dirty="0">
                        <a:solidFill>
                          <a:schemeClr val="tx1"/>
                        </a:solidFill>
                        <a:latin typeface="+mn-lt"/>
                        <a:ea typeface="+mn-ea"/>
                        <a:cs typeface="+mn-cs"/>
                      </a:endParaRP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b="0" kern="1200" dirty="0">
                          <a:solidFill>
                            <a:schemeClr val="tx1"/>
                          </a:solidFill>
                          <a:latin typeface="+mn-lt"/>
                          <a:ea typeface="+mn-ea"/>
                          <a:cs typeface="+mn-cs"/>
                        </a:rPr>
                        <a:t>As part of the EPR, perm oil factory regularly informs the consumer of the need to hand over used oils to licensed organizations for disposal with the indication of collection points.</a:t>
                      </a:r>
                    </a:p>
                  </a:txBody>
                  <a:tcPr marL="90000" marR="90000"/>
                </a:tc>
                <a:tc>
                  <a:txBody>
                    <a:bodyPr/>
                    <a:lstStyle/>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b="0" kern="1200" dirty="0">
                          <a:solidFill>
                            <a:schemeClr val="tx1"/>
                          </a:solidFill>
                        </a:rPr>
                        <a:t>Logistical issues. </a:t>
                      </a:r>
                      <a:r>
                        <a:rPr lang="en-US" sz="900" b="0" kern="1200" dirty="0">
                          <a:solidFill>
                            <a:schemeClr val="tx1"/>
                          </a:solidFill>
                          <a:latin typeface="+mn-lt"/>
                        </a:rPr>
                        <a:t>Limited collection of used oil </a:t>
                      </a:r>
                      <a:endParaRPr lang="en-US" sz="900" b="0" kern="1200" dirty="0">
                        <a:solidFill>
                          <a:schemeClr val="tx1"/>
                        </a:solidFill>
                      </a:endParaRPr>
                    </a:p>
                    <a:p>
                      <a:pPr marL="171450" marR="0" lvl="0" indent="-171450" algn="l" defTabSz="914400" rtl="0" eaLnBrk="1" fontAlgn="auto" latinLnBrk="0" hangingPunct="1">
                        <a:lnSpc>
                          <a:spcPct val="150000"/>
                        </a:lnSpc>
                        <a:spcBef>
                          <a:spcPts val="0"/>
                        </a:spcBef>
                        <a:spcAft>
                          <a:spcPts val="0"/>
                        </a:spcAft>
                        <a:buClr>
                          <a:schemeClr val="accent1"/>
                        </a:buClr>
                        <a:buSzTx/>
                        <a:buFont typeface="Wingdings" panose="05000000000000000000" pitchFamily="2" charset="2"/>
                        <a:buChar char="l"/>
                        <a:tabLst/>
                        <a:defRPr/>
                      </a:pPr>
                      <a:r>
                        <a:rPr lang="en-US" sz="900" b="0" kern="1200" dirty="0">
                          <a:solidFill>
                            <a:schemeClr val="tx1"/>
                          </a:solidFill>
                        </a:rPr>
                        <a:t>Only Group I basestocks could be produced at the facility</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b="0" kern="1200" dirty="0">
                          <a:solidFill>
                            <a:schemeClr val="tx1"/>
                          </a:solidFill>
                        </a:rPr>
                        <a:t>Despite all the existing environmental risks, most of the used oil is incinerated and most of it is discharged into water bodies, sewage systems or soil.</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endParaRPr lang="en-US" sz="900" b="0" kern="1200" dirty="0">
                        <a:solidFill>
                          <a:schemeClr val="tx1"/>
                        </a:solidFill>
                      </a:endParaRP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endParaRPr lang="en-US" sz="900" b="0" kern="1200" dirty="0">
                        <a:solidFill>
                          <a:schemeClr val="tx1"/>
                        </a:solidFill>
                      </a:endParaRPr>
                    </a:p>
                  </a:txBody>
                  <a:tcPr marL="90000" marR="90000"/>
                </a:tc>
                <a:extLst>
                  <a:ext uri="{0D108BD9-81ED-4DB2-BD59-A6C34878D82A}">
                    <a16:rowId xmlns:a16="http://schemas.microsoft.com/office/drawing/2014/main" val="4149384710"/>
                  </a:ext>
                </a:extLst>
              </a:tr>
              <a:tr h="300192">
                <a:tc>
                  <a:txBody>
                    <a:bodyPr/>
                    <a:lstStyle/>
                    <a:p>
                      <a:pPr marL="0" algn="ctr" defTabSz="914400" rtl="0" eaLnBrk="1" latinLnBrk="0" hangingPunct="1">
                        <a:lnSpc>
                          <a:spcPct val="150000"/>
                        </a:lnSpc>
                        <a:spcBef>
                          <a:spcPts val="0"/>
                        </a:spcBef>
                        <a:spcAft>
                          <a:spcPts val="0"/>
                        </a:spcAft>
                      </a:pPr>
                      <a:r>
                        <a:rPr lang="en-US" sz="900" b="1" kern="1200" dirty="0">
                          <a:solidFill>
                            <a:schemeClr val="lt1"/>
                          </a:solidFill>
                        </a:rPr>
                        <a:t>OPPORTUNITIES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tc>
                  <a:txBody>
                    <a:bodyPr/>
                    <a:lstStyle/>
                    <a:p>
                      <a:pPr marL="0" algn="ctr" defTabSz="914400" rtl="0" eaLnBrk="1" latinLnBrk="0" hangingPunct="1">
                        <a:lnSpc>
                          <a:spcPct val="150000"/>
                        </a:lnSpc>
                        <a:spcBef>
                          <a:spcPts val="0"/>
                        </a:spcBef>
                        <a:spcAft>
                          <a:spcPts val="0"/>
                        </a:spcAft>
                      </a:pPr>
                      <a:r>
                        <a:rPr lang="en-US" sz="900" b="1" kern="1200" dirty="0">
                          <a:solidFill>
                            <a:schemeClr val="lt1"/>
                          </a:solidFill>
                        </a:rPr>
                        <a:t>THREATS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2350722">
                <a:tc>
                  <a:txBody>
                    <a:bodyPr/>
                    <a:lstStyle/>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kern="1200" dirty="0">
                          <a:solidFill>
                            <a:schemeClr val="tx1"/>
                          </a:solidFill>
                          <a:latin typeface="+mn-lt"/>
                          <a:ea typeface="+mn-ea"/>
                          <a:cs typeface="+mn-cs"/>
                        </a:rPr>
                        <a:t>The introduction of mini-complexes for the regeneration of used oils to meet the needs of small areas (regions or cities with a population of 1-1.5 million people) will reduce transportation costs. The production of high-quality end products such as motor oils and industrial lubricants, makes such mini-complexes economically attractive as they are closer to the production of these products from virgin basestocks.</a:t>
                      </a:r>
                    </a:p>
                  </a:txBody>
                  <a:tcPr marL="90000" marR="90000" marT="54000" marB="54000"/>
                </a:tc>
                <a:tc>
                  <a:txBody>
                    <a:bodyPr/>
                    <a:lstStyle/>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altLang="zh-CN" sz="900" kern="1200" dirty="0">
                          <a:solidFill>
                            <a:schemeClr val="tx1"/>
                          </a:solidFill>
                          <a:latin typeface="+mn-lt"/>
                          <a:ea typeface="+mn-ea"/>
                          <a:cs typeface="+mn-cs"/>
                        </a:rPr>
                        <a:t>In view of the low profitability of the used oil recovery process, it is necessary to grant tax concessions or additional tariffs from the State in accordance with current European practice.</a:t>
                      </a:r>
                      <a:endParaRPr lang="zh-CN" altLang="en-US" sz="900" kern="1200" dirty="0">
                        <a:solidFill>
                          <a:schemeClr val="tx1"/>
                        </a:solidFill>
                        <a:latin typeface="+mn-lt"/>
                        <a:ea typeface="+mn-ea"/>
                        <a:cs typeface="+mn-cs"/>
                      </a:endParaRPr>
                    </a:p>
                  </a:txBody>
                  <a:tcPr marL="90000" marR="90000" marT="54000" marB="54000"/>
                </a:tc>
                <a:extLst>
                  <a:ext uri="{0D108BD9-81ED-4DB2-BD59-A6C34878D82A}">
                    <a16:rowId xmlns:a16="http://schemas.microsoft.com/office/drawing/2014/main" val="1051686012"/>
                  </a:ext>
                </a:extLst>
              </a:tr>
            </a:tbl>
          </a:graphicData>
        </a:graphic>
      </p:graphicFrame>
    </p:spTree>
    <p:custDataLst>
      <p:tags r:id="rId1"/>
    </p:custDataLst>
    <p:extLst>
      <p:ext uri="{BB962C8B-B14F-4D97-AF65-F5344CB8AC3E}">
        <p14:creationId xmlns:p14="http://schemas.microsoft.com/office/powerpoint/2010/main" val="174464311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Lubricants</a:t>
            </a:r>
          </a:p>
        </p:txBody>
      </p:sp>
      <p:sp>
        <p:nvSpPr>
          <p:cNvPr id="4" name="Content Placeholder 2">
            <a:extLst>
              <a:ext uri="{FF2B5EF4-FFF2-40B4-BE49-F238E27FC236}">
                <a16:creationId xmlns:a16="http://schemas.microsoft.com/office/drawing/2014/main" id="{1D8BC002-EA0B-4DBF-9574-87E4693D06E5}"/>
              </a:ext>
            </a:extLst>
          </p:cNvPr>
          <p:cNvSpPr txBox="1">
            <a:spLocks/>
          </p:cNvSpPr>
          <p:nvPr/>
        </p:nvSpPr>
        <p:spPr>
          <a:xfrm>
            <a:off x="569395" y="1001569"/>
            <a:ext cx="5393255" cy="359778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t>Re-refined</a:t>
            </a:r>
            <a:r>
              <a:rPr kumimoji="0" lang="en-US" sz="900" b="0" i="0" u="none" strike="noStrike" kern="1200" cap="none" spc="0" normalizeH="0" baseline="0" noProof="0" dirty="0">
                <a:ln>
                  <a:noFill/>
                </a:ln>
                <a:solidFill>
                  <a:srgbClr val="000000"/>
                </a:solidFill>
                <a:effectLst/>
                <a:uLnTx/>
                <a:uFillTx/>
                <a:ea typeface="+mn-ea"/>
                <a:cs typeface="+mn-cs"/>
              </a:rPr>
              <a:t> lubricants represent a negligible share in the Russian lubricants market. End users are not aware of the benefits of lubricants made from re-refined basestocks. Consumers still continue to consider lubricants made from re-refined basestocks as a product of poor quality.</a:t>
            </a:r>
          </a:p>
          <a:p>
            <a:pPr lvl="0">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ea typeface="+mn-ea"/>
                <a:cs typeface="+mn-cs"/>
              </a:rPr>
              <a:t>The Russian lubricants market is driven by the brand. Russian car owners, for example, tend to prefer foreign brands, such as Shell, Mobil, </a:t>
            </a:r>
            <a:r>
              <a:rPr lang="en-US" sz="900" dirty="0">
                <a:solidFill>
                  <a:srgbClr val="000000"/>
                </a:solidFill>
              </a:rPr>
              <a:t>and Castrol</a:t>
            </a:r>
            <a:r>
              <a:rPr kumimoji="0" lang="en-US" sz="900" b="0" i="0" u="none" strike="noStrike" kern="1200" cap="none" spc="0" normalizeH="0" baseline="0" noProof="0" dirty="0">
                <a:ln>
                  <a:noFill/>
                </a:ln>
                <a:solidFill>
                  <a:srgbClr val="000000"/>
                </a:solidFill>
                <a:effectLst/>
                <a:uLnTx/>
                <a:uFillTx/>
                <a:ea typeface="+mn-ea"/>
                <a:cs typeface="+mn-cs"/>
              </a:rPr>
              <a:t>. Without the support of the lubricant majors (international and local ones), the prospects for the market of re-refined lubricants are poor in the country</a:t>
            </a:r>
            <a:r>
              <a:rPr lang="en-US" sz="900" dirty="0">
                <a:solidFill>
                  <a:srgbClr val="000000"/>
                </a:solidFill>
              </a:rPr>
              <a:t>. There is no indication that the companies such as Shell or ExxonMobil </a:t>
            </a:r>
            <a:r>
              <a:rPr kumimoji="0" lang="en-US" sz="900" b="0" i="0" u="none" strike="noStrike" kern="1200" cap="none" spc="0" normalizeH="0" baseline="0" noProof="0" dirty="0">
                <a:ln>
                  <a:noFill/>
                </a:ln>
                <a:solidFill>
                  <a:srgbClr val="000000"/>
                </a:solidFill>
                <a:effectLst/>
                <a:uLnTx/>
                <a:uFillTx/>
                <a:ea typeface="+mn-ea"/>
                <a:cs typeface="+mn-cs"/>
              </a:rPr>
              <a:t>use re-refined basestocks while blending lubricants. The Russian companies like LUKOIL, Rosneft, and Gazpromneft-Lubricants also do not use re-refined basestocks in its products as they have sufficient in-house supply of virgin basestocks.</a:t>
            </a: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rPr>
              <a:t>Currently, industrial facilities controlled by the Russian government must comply with the import substitution policy declared by the government and must select local suppliers to award the procurement contracts to help shore up the Russian economy. Import substitution seems to have a limited impact on growth so far. The partial cyclical recovery on the back of rising crude oil prices is unlikely to go hand in hand with a reallocation to higher value-added non crude oil related activities.</a:t>
            </a:r>
          </a:p>
        </p:txBody>
      </p:sp>
      <p:sp>
        <p:nvSpPr>
          <p:cNvPr id="9" name="Content Placeholder 2">
            <a:extLst>
              <a:ext uri="{FF2B5EF4-FFF2-40B4-BE49-F238E27FC236}">
                <a16:creationId xmlns:a16="http://schemas.microsoft.com/office/drawing/2014/main" id="{1673D84D-8F27-4196-94C8-3E236192FE1B}"/>
              </a:ext>
            </a:extLst>
          </p:cNvPr>
          <p:cNvSpPr txBox="1">
            <a:spLocks/>
          </p:cNvSpPr>
          <p:nvPr/>
        </p:nvSpPr>
        <p:spPr>
          <a:xfrm>
            <a:off x="6344188" y="1001569"/>
            <a:ext cx="5272565" cy="305147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However, local lubricant suppliers have been increasing sales of their premium products over the past three to four years. Low-tier lubricants, GOST-oils have been witnessing growing demand as well. Large industrial factories and mines in the country are supplied with locally-made low-cost industrial lubricants (usually GOST-type or I-oils type), as most of their industrial machinery is outdated. It is assumed that the independent lubricant blenders in Russia such as Delfin Group, Obninskorgsintez, and Devon, among the others use re-refined basestocks to produce lubricants.</a:t>
            </a:r>
          </a:p>
          <a:p>
            <a:pPr lvl="0">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Valvoline, on the other hand, decided to build its own marketing campaign on green </a:t>
            </a:r>
            <a:r>
              <a:rPr lang="en-US" sz="900" dirty="0"/>
              <a:t>circular economy. </a:t>
            </a:r>
            <a:r>
              <a:rPr lang="en-US" sz="900" dirty="0">
                <a:solidFill>
                  <a:srgbClr val="000000"/>
                </a:solidFill>
              </a:rPr>
              <a:t>In 2011, the company introduced the NextGen blend, 50% of which is re-refined basestocks. Valvoline e</a:t>
            </a:r>
            <a:r>
              <a:rPr kumimoji="0" lang="en-US" sz="900" b="0" i="0" u="none" strike="noStrike" kern="1200" cap="none" spc="0" normalizeH="0" baseline="0" noProof="0" dirty="0">
                <a:ln>
                  <a:noFill/>
                </a:ln>
                <a:solidFill>
                  <a:srgbClr val="000000"/>
                </a:solidFill>
                <a:effectLst/>
                <a:uLnTx/>
                <a:uFillTx/>
                <a:ea typeface="+mn-ea"/>
                <a:cs typeface="+mn-cs"/>
              </a:rPr>
              <a:t>specially likes to mention that even the cars of the NASCAR racing series are filled with NextGen.</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Despite the fact that Valvoline brand oils have been sold in Russia, the NextGen mixture is not included in the present product portfolio of Valvoline in the country.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Generally, there is no demand of re-refined lubricants in Russia.</a:t>
            </a:r>
          </a:p>
        </p:txBody>
      </p:sp>
    </p:spTree>
    <p:custDataLst>
      <p:tags r:id="rId1"/>
    </p:custDataLst>
    <p:extLst>
      <p:ext uri="{BB962C8B-B14F-4D97-AF65-F5344CB8AC3E}">
        <p14:creationId xmlns:p14="http://schemas.microsoft.com/office/powerpoint/2010/main" val="18947375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Outlook</a:t>
            </a:r>
          </a:p>
        </p:txBody>
      </p:sp>
      <p:graphicFrame>
        <p:nvGraphicFramePr>
          <p:cNvPr id="6" name="Chart 5">
            <a:extLst>
              <a:ext uri="{FF2B5EF4-FFF2-40B4-BE49-F238E27FC236}">
                <a16:creationId xmlns:a16="http://schemas.microsoft.com/office/drawing/2014/main" id="{0869162A-9FB9-45B2-9139-AA81DEA72C49}"/>
              </a:ext>
            </a:extLst>
          </p:cNvPr>
          <p:cNvGraphicFramePr/>
          <p:nvPr>
            <p:extLst>
              <p:ext uri="{D42A27DB-BD31-4B8C-83A1-F6EECF244321}">
                <p14:modId xmlns:p14="http://schemas.microsoft.com/office/powerpoint/2010/main" val="1490349382"/>
              </p:ext>
            </p:extLst>
          </p:nvPr>
        </p:nvGraphicFramePr>
        <p:xfrm>
          <a:off x="7178361" y="860711"/>
          <a:ext cx="4521263" cy="5315122"/>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B3B6D6A5-AEB5-46F0-8CB0-293A25FC1ACF}"/>
              </a:ext>
            </a:extLst>
          </p:cNvPr>
          <p:cNvSpPr txBox="1">
            <a:spLocks/>
          </p:cNvSpPr>
          <p:nvPr/>
        </p:nvSpPr>
        <p:spPr>
          <a:xfrm>
            <a:off x="369370" y="841661"/>
            <a:ext cx="6780416" cy="5467522"/>
          </a:xfrm>
          <a:prstGeom prst="rect">
            <a:avLst/>
          </a:prstGeom>
        </p:spPr>
        <p:txBody>
          <a:bodyPr wrap="square" lIns="91440" tIns="45720" rIns="91440" bIns="45720" anchor="t">
            <a:spAutoFit/>
          </a:bodyPr>
          <a:lstStyle>
            <a:defPPr>
              <a:defRPr lang="en-US"/>
            </a:defPPr>
            <a:lvl1pPr marL="228600" marR="0" lvl="0" indent="-228600" fontAlgn="auto">
              <a:lnSpc>
                <a:spcPct val="150000"/>
              </a:lnSpc>
              <a:spcBef>
                <a:spcPts val="0"/>
              </a:spcBef>
              <a:buClr>
                <a:srgbClr val="27638E"/>
              </a:buClr>
              <a:buSzPct val="110000"/>
              <a:buFont typeface="Wingdings" panose="05000000000000000000" pitchFamily="2" charset="2"/>
              <a:buChar char="l"/>
              <a:tabLst/>
              <a:defRPr sz="900"/>
            </a:lvl1pPr>
            <a:lvl2pPr marL="685800"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It is estimated that the total demand for finished lubricants in Russia will increase from 1,477.3 kilotonnes in 2020 to 1,766.5 kilotonnes in 2030.</a:t>
            </a:r>
          </a:p>
          <a:p>
            <a:r>
              <a:rPr lang="en-US" dirty="0"/>
              <a:t>Affected by the COVID-19 pandemic, industrial lubricants demand is expected to grow at a CAGR of 2% between 2020 and 2025, followed by a growth at a CAGR of 1.6% between 2025 and 2030. Local/Domestic lubricants suppliers are actively working on improving the quality and range of their products, aiming to manufacture premium and high-quality lubricants while increasingly obtaining foreign OEMs’ approvals for their lubricants to gain market share. </a:t>
            </a:r>
          </a:p>
          <a:p>
            <a:r>
              <a:rPr lang="en-US" dirty="0"/>
              <a:t>The leading trend in the Russian lubricants market is a gradual decline of imports in accordance with the import substitution policy. In order to compete with the continuing development of their blending capacity by domestic majors, foreign suppliers such as Shell and TotalEnergies have started local production of lubricants in Russia. </a:t>
            </a:r>
          </a:p>
          <a:p>
            <a:r>
              <a:rPr lang="en-US" dirty="0"/>
              <a:t>Traditionally, the industrial sector is the least developed in terms of synthetic lubricants penetration (based on API Group III, Group IV); however, the demand for these high-performance lubricants is expected to increase over the forecast period driven by the modernization of the machinery and increasingly abundant local supply. </a:t>
            </a:r>
          </a:p>
          <a:p>
            <a:r>
              <a:rPr lang="en-US" dirty="0"/>
              <a:t>The renewal of the old fleet of vehicles is expected to remain the key driver of market development during the forecast period. The truck segment is expected to show the strongest growth among all commercial vehicles based on governmental support programs. The revival of vehicle production activities is also expected to have an impact on lubricant demand. Heavy-duty vehicles are now commonly being factory-filled with synthetic and semi-synthetic products for fill-for-life/longer ODI.</a:t>
            </a:r>
          </a:p>
          <a:p>
            <a:r>
              <a:rPr lang="en-US" dirty="0"/>
              <a:t>Considering the low level of passenger vehicle ownership in Russia (about 310 units per 1,000 people, which is more than 40% lower than the average in Western Europe), further growth of the vehicle parc is expected in the forecast period, leading to positive consumer lubricants demand.</a:t>
            </a:r>
          </a:p>
          <a:p>
            <a:r>
              <a:rPr lang="en-US" dirty="0"/>
              <a:t>Going forward, the demand for synthetic and semi-synthetic PCMO will see some growth due to the modernization of the fleet. The overall demand for full synthetic products in the consumer segment is expected to grow at a strong pace of a CAGR of more than 5%. By 2025, SAE 0W-20, 0W-30, 5W-20, and 5W-30 PCMO viscosity grades will experience the fastest growth rate in the market and will most likely grow in sales at a CAGR of 6.6% on average. </a:t>
            </a:r>
          </a:p>
        </p:txBody>
      </p:sp>
    </p:spTree>
    <p:custDataLst>
      <p:tags r:id="rId1"/>
    </p:custDataLst>
    <p:extLst>
      <p:ext uri="{BB962C8B-B14F-4D97-AF65-F5344CB8AC3E}">
        <p14:creationId xmlns:p14="http://schemas.microsoft.com/office/powerpoint/2010/main" val="9979317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8949C79C-59A0-47B1-BF08-61ABE3F99995}"/>
              </a:ext>
            </a:extLst>
          </p:cNvPr>
          <p:cNvGraphicFramePr/>
          <p:nvPr/>
        </p:nvGraphicFramePr>
        <p:xfrm>
          <a:off x="5264132" y="1043517"/>
          <a:ext cx="4311650" cy="3137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5A20BC97-87FF-489A-B47C-5E832D8DADDB}"/>
              </a:ext>
            </a:extLst>
          </p:cNvPr>
          <p:cNvGraphicFramePr/>
          <p:nvPr/>
        </p:nvGraphicFramePr>
        <p:xfrm>
          <a:off x="2548696" y="1043517"/>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1D19E67C-5746-409B-A903-0883E870C95B}"/>
              </a:ext>
            </a:extLst>
          </p:cNvPr>
          <p:cNvGraphicFramePr/>
          <p:nvPr/>
        </p:nvGraphicFramePr>
        <p:xfrm>
          <a:off x="7979569" y="1043517"/>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06591D66-E225-4543-80BD-7EB23AE4CB21}"/>
              </a:ext>
            </a:extLst>
          </p:cNvPr>
          <p:cNvGraphicFramePr/>
          <p:nvPr/>
        </p:nvGraphicFramePr>
        <p:xfrm>
          <a:off x="-166740" y="1043517"/>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lIns="91440" tIns="45720" rIns="91440" bIns="45720" anchor="ctr" anchorCtr="0">
            <a:spAutoFit/>
          </a:bodyPr>
          <a:lstStyle/>
          <a:p>
            <a:r>
              <a:rPr lang="en-US" dirty="0">
                <a:latin typeface="Lucida Sans"/>
              </a:rPr>
              <a:t>Used Oil Industry Outlook 2025</a:t>
            </a:r>
          </a:p>
        </p:txBody>
      </p:sp>
      <p:sp>
        <p:nvSpPr>
          <p:cNvPr id="5" name="TextBox 4">
            <a:extLst>
              <a:ext uri="{FF2B5EF4-FFF2-40B4-BE49-F238E27FC236}">
                <a16:creationId xmlns:a16="http://schemas.microsoft.com/office/drawing/2014/main" id="{ECA510B1-B8A7-4C68-8FD1-AAC21C0B09FB}"/>
              </a:ext>
            </a:extLst>
          </p:cNvPr>
          <p:cNvSpPr txBox="1"/>
          <p:nvPr/>
        </p:nvSpPr>
        <p:spPr>
          <a:xfrm>
            <a:off x="444500" y="3935254"/>
            <a:ext cx="3162300" cy="246221"/>
          </a:xfrm>
          <a:prstGeom prst="rect">
            <a:avLst/>
          </a:prstGeom>
          <a:noFill/>
        </p:spPr>
        <p:txBody>
          <a:bodyPr wrap="square" rtlCol="0">
            <a:spAutoFit/>
          </a:bodyPr>
          <a:lstStyle/>
          <a:p>
            <a:pPr algn="ctr"/>
            <a:r>
              <a:rPr lang="en-US" sz="1000" b="1" dirty="0">
                <a:latin typeface="+mj-lt"/>
              </a:rPr>
              <a:t>Total: 1,633.8 Kilotonnes</a:t>
            </a:r>
          </a:p>
        </p:txBody>
      </p:sp>
      <p:sp>
        <p:nvSpPr>
          <p:cNvPr id="10" name="TextBox 9">
            <a:extLst>
              <a:ext uri="{FF2B5EF4-FFF2-40B4-BE49-F238E27FC236}">
                <a16:creationId xmlns:a16="http://schemas.microsoft.com/office/drawing/2014/main" id="{E6B7BBE3-08C5-4F5E-AB07-9FCC80C2B1EB}"/>
              </a:ext>
            </a:extLst>
          </p:cNvPr>
          <p:cNvSpPr txBox="1"/>
          <p:nvPr/>
        </p:nvSpPr>
        <p:spPr>
          <a:xfrm>
            <a:off x="3105150" y="3935254"/>
            <a:ext cx="3162300" cy="246221"/>
          </a:xfrm>
          <a:prstGeom prst="rect">
            <a:avLst/>
          </a:prstGeom>
          <a:noFill/>
        </p:spPr>
        <p:txBody>
          <a:bodyPr wrap="square" rtlCol="0">
            <a:spAutoFit/>
          </a:bodyPr>
          <a:lstStyle/>
          <a:p>
            <a:pPr algn="ctr"/>
            <a:r>
              <a:rPr lang="en-US" sz="1000" b="1" dirty="0">
                <a:latin typeface="+mj-lt"/>
              </a:rPr>
              <a:t>Total: 947.6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899944" y="3935254"/>
            <a:ext cx="3162300" cy="246221"/>
          </a:xfrm>
          <a:prstGeom prst="rect">
            <a:avLst/>
          </a:prstGeom>
          <a:noFill/>
        </p:spPr>
        <p:txBody>
          <a:bodyPr wrap="square" rtlCol="0">
            <a:spAutoFit/>
          </a:bodyPr>
          <a:lstStyle/>
          <a:p>
            <a:pPr algn="ctr"/>
            <a:r>
              <a:rPr lang="en-US" sz="1000" b="1" dirty="0">
                <a:latin typeface="+mj-lt"/>
              </a:rPr>
              <a:t>Total: 502.2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774906" y="3935254"/>
            <a:ext cx="3162300" cy="246221"/>
          </a:xfrm>
          <a:prstGeom prst="rect">
            <a:avLst/>
          </a:prstGeom>
          <a:noFill/>
        </p:spPr>
        <p:txBody>
          <a:bodyPr wrap="square" rtlCol="0">
            <a:spAutoFit/>
          </a:bodyPr>
          <a:lstStyle/>
          <a:p>
            <a:pPr algn="ctr"/>
            <a:r>
              <a:rPr lang="en-US" sz="1000" b="1" dirty="0">
                <a:latin typeface="+mj-lt"/>
              </a:rPr>
              <a:t>Total: 65.3 Kilotonnes</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569395" y="4463383"/>
            <a:ext cx="11041580" cy="1728037"/>
          </a:xfrm>
          <a:prstGeom prst="rect">
            <a:avLst/>
          </a:prstGeom>
        </p:spPr>
        <p:txBody>
          <a:bodyPr wrap="square" lIns="91440" tIns="45720" rIns="91440" bIns="45720" anchor="t">
            <a:spAutoFit/>
          </a:bodyPr>
          <a:lstStyle>
            <a:defPPr>
              <a:defRPr lang="en-US"/>
            </a:defPPr>
            <a:lvl1pPr marL="228600" marR="0" lvl="0" indent="-228600" fontAlgn="auto">
              <a:lnSpc>
                <a:spcPct val="150000"/>
              </a:lnSpc>
              <a:spcBef>
                <a:spcPts val="0"/>
              </a:spcBef>
              <a:buClr>
                <a:srgbClr val="27638E"/>
              </a:buClr>
              <a:buSzPct val="110000"/>
              <a:buFont typeface="Wingdings" panose="05000000000000000000" pitchFamily="2" charset="2"/>
              <a:buChar char="l"/>
              <a:tabLst/>
              <a:defRPr sz="900"/>
            </a:lvl1pPr>
            <a:lvl2pPr marL="685800"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900" dirty="0"/>
              <a:t>The Russian industrial sector is characterized by a high degree of equipment wear. Its modernization and the implementation of energy-saving technologies, especially in automotive assembly, metallurgical, and oil and gas industries, would become key priorities. This is expected to give the impetus for the increase of used oil generation in the forecast period</a:t>
            </a:r>
            <a:r>
              <a:rPr lang="en-US" dirty="0"/>
              <a:t>.</a:t>
            </a:r>
          </a:p>
          <a:p>
            <a:r>
              <a:rPr lang="en-US" dirty="0"/>
              <a:t>Used oil collection rate is expected to grow as well by 2025 in accordance with the growing number of </a:t>
            </a:r>
            <a:r>
              <a:rPr lang="en-US" sz="900" dirty="0">
                <a:solidFill>
                  <a:schemeClr val="tx1"/>
                </a:solidFill>
                <a:latin typeface="+mn-lt"/>
              </a:rPr>
              <a:t>Waste Recycling Association’s members (lubricant manufacturers, used oil generators, and re-refineries). This will allow Rosprirodnadzor to have a broader register of the used oil generators in Russia, the </a:t>
            </a:r>
            <a:r>
              <a:rPr lang="en-US" dirty="0"/>
              <a:t>«grey» and illegal collectors’ </a:t>
            </a:r>
            <a:r>
              <a:rPr lang="en-US" sz="900" dirty="0">
                <a:solidFill>
                  <a:schemeClr val="tx1"/>
                </a:solidFill>
                <a:latin typeface="+mn-lt"/>
              </a:rPr>
              <a:t>activities are expected to witness tighter control.</a:t>
            </a:r>
          </a:p>
          <a:p>
            <a:r>
              <a:rPr lang="en-US" dirty="0"/>
              <a:t>Used oil regeneration share is expected to witness an increase due to growing capacities of the used oil treatment. An independent lubricant blender Pushkinskiy Zavod plans to build the  used oils’ regeneration facility in Moscow region with a tank farm for storing products. At the facility with an area of ​​almost 20,000 square meters, purification, filtration, and dehydration systems will be installed. The estimated volume of investments account for RUB 1 billion. The commissioning of the facility is scheduled for the spring of 2022.</a:t>
            </a:r>
          </a:p>
        </p:txBody>
      </p:sp>
      <p:graphicFrame>
        <p:nvGraphicFramePr>
          <p:cNvPr id="14" name="Chart 13">
            <a:extLst>
              <a:ext uri="{FF2B5EF4-FFF2-40B4-BE49-F238E27FC236}">
                <a16:creationId xmlns:a16="http://schemas.microsoft.com/office/drawing/2014/main" id="{0E743873-2C34-41D8-BF6B-9F0425F486DE}"/>
              </a:ext>
            </a:extLst>
          </p:cNvPr>
          <p:cNvGraphicFramePr/>
          <p:nvPr/>
        </p:nvGraphicFramePr>
        <p:xfrm>
          <a:off x="2359579" y="881592"/>
          <a:ext cx="4311650" cy="2821276"/>
        </p:xfrm>
        <a:graphic>
          <a:graphicData uri="http://schemas.openxmlformats.org/drawingml/2006/chart">
            <c:chart xmlns:c="http://schemas.openxmlformats.org/drawingml/2006/chart" xmlns:r="http://schemas.openxmlformats.org/officeDocument/2006/relationships" r:id="rId7"/>
          </a:graphicData>
        </a:graphic>
      </p:graphicFrame>
      <p:sp>
        <p:nvSpPr>
          <p:cNvPr id="19" name="TextBox 18">
            <a:extLst>
              <a:ext uri="{FF2B5EF4-FFF2-40B4-BE49-F238E27FC236}">
                <a16:creationId xmlns:a16="http://schemas.microsoft.com/office/drawing/2014/main" id="{59331A67-1D90-468C-8205-FCB77EE94BC0}"/>
              </a:ext>
            </a:extLst>
          </p:cNvPr>
          <p:cNvSpPr txBox="1"/>
          <p:nvPr/>
        </p:nvSpPr>
        <p:spPr>
          <a:xfrm>
            <a:off x="6040855" y="4171739"/>
            <a:ext cx="2623027" cy="215444"/>
          </a:xfrm>
          <a:prstGeom prst="rect">
            <a:avLst/>
          </a:prstGeom>
          <a:noFill/>
        </p:spPr>
        <p:txBody>
          <a:bodyPr wrap="square" rtlCol="0">
            <a:spAutoFit/>
          </a:bodyPr>
          <a:lstStyle/>
          <a:p>
            <a:pPr algn="ctr"/>
            <a:r>
              <a:rPr lang="en-US" sz="800" dirty="0">
                <a:latin typeface="+mj-lt"/>
              </a:rPr>
              <a:t>a- sludge (tar, asphalt)</a:t>
            </a:r>
          </a:p>
        </p:txBody>
      </p:sp>
    </p:spTree>
    <p:custDataLst>
      <p:tags r:id="rId1"/>
    </p:custDataLst>
    <p:extLst>
      <p:ext uri="{BB962C8B-B14F-4D97-AF65-F5344CB8AC3E}">
        <p14:creationId xmlns:p14="http://schemas.microsoft.com/office/powerpoint/2010/main" val="8144798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57C42DCE-9395-4EDC-A771-A6DA515CAFED}"/>
              </a:ext>
            </a:extLst>
          </p:cNvPr>
          <p:cNvGraphicFramePr/>
          <p:nvPr/>
        </p:nvGraphicFramePr>
        <p:xfrm>
          <a:off x="5150920" y="886209"/>
          <a:ext cx="4311650" cy="3137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70A3497B-245C-48F8-965E-FF26108F4023}"/>
              </a:ext>
            </a:extLst>
          </p:cNvPr>
          <p:cNvGraphicFramePr/>
          <p:nvPr>
            <p:extLst>
              <p:ext uri="{D42A27DB-BD31-4B8C-83A1-F6EECF244321}">
                <p14:modId xmlns:p14="http://schemas.microsoft.com/office/powerpoint/2010/main" val="383681055"/>
              </p:ext>
            </p:extLst>
          </p:nvPr>
        </p:nvGraphicFramePr>
        <p:xfrm>
          <a:off x="7979569" y="891109"/>
          <a:ext cx="4311650" cy="3137958"/>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lIns="91440" tIns="45720" rIns="91440" bIns="45720" anchor="ctr" anchorCtr="0">
            <a:spAutoFit/>
          </a:bodyPr>
          <a:lstStyle/>
          <a:p>
            <a:r>
              <a:rPr lang="en-US" dirty="0">
                <a:latin typeface="Lucida Sans"/>
              </a:rPr>
              <a:t>Used Oil Industry Outlook 2030</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30175" y="881592"/>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444500" y="3782854"/>
            <a:ext cx="3162300" cy="246221"/>
          </a:xfrm>
          <a:prstGeom prst="rect">
            <a:avLst/>
          </a:prstGeom>
          <a:noFill/>
        </p:spPr>
        <p:txBody>
          <a:bodyPr wrap="square" rtlCol="0">
            <a:spAutoFit/>
          </a:bodyPr>
          <a:lstStyle/>
          <a:p>
            <a:pPr algn="ctr"/>
            <a:r>
              <a:rPr lang="en-US" sz="1000" b="1" dirty="0">
                <a:latin typeface="+mj-lt"/>
              </a:rPr>
              <a:t>Total: 1,766.5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21347" y="881592"/>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3057525" y="3782854"/>
            <a:ext cx="3162300" cy="246221"/>
          </a:xfrm>
          <a:prstGeom prst="rect">
            <a:avLst/>
          </a:prstGeom>
          <a:noFill/>
        </p:spPr>
        <p:txBody>
          <a:bodyPr wrap="square" rtlCol="0">
            <a:spAutoFit/>
          </a:bodyPr>
          <a:lstStyle/>
          <a:p>
            <a:pPr algn="ctr"/>
            <a:r>
              <a:rPr lang="en-US" sz="1000" b="1" dirty="0">
                <a:latin typeface="+mj-lt"/>
              </a:rPr>
              <a:t>Total: 1,077.6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899944" y="3782854"/>
            <a:ext cx="3162300" cy="246221"/>
          </a:xfrm>
          <a:prstGeom prst="rect">
            <a:avLst/>
          </a:prstGeom>
          <a:noFill/>
        </p:spPr>
        <p:txBody>
          <a:bodyPr wrap="square" rtlCol="0">
            <a:spAutoFit/>
          </a:bodyPr>
          <a:lstStyle/>
          <a:p>
            <a:pPr algn="ctr"/>
            <a:r>
              <a:rPr lang="en-US" sz="1000" b="1" dirty="0">
                <a:latin typeface="+mj-lt"/>
              </a:rPr>
              <a:t>Total: 603.4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774906" y="3782854"/>
            <a:ext cx="3162300" cy="246221"/>
          </a:xfrm>
          <a:prstGeom prst="rect">
            <a:avLst/>
          </a:prstGeom>
          <a:noFill/>
        </p:spPr>
        <p:txBody>
          <a:bodyPr wrap="square" rtlCol="0">
            <a:spAutoFit/>
          </a:bodyPr>
          <a:lstStyle/>
          <a:p>
            <a:pPr algn="ctr"/>
            <a:r>
              <a:rPr lang="en-US" sz="1000" b="1" dirty="0">
                <a:latin typeface="+mj-lt"/>
              </a:rPr>
              <a:t>Total: 72.4 Kilotonnes</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569394" y="4252729"/>
            <a:ext cx="11298755" cy="2143536"/>
          </a:xfrm>
          <a:prstGeom prst="rect">
            <a:avLst/>
          </a:prstGeom>
        </p:spPr>
        <p:txBody>
          <a:bodyPr wrap="square" lIns="91440" tIns="45720" rIns="91440" bIns="45720" anchor="t">
            <a:spAutoFit/>
          </a:bodyPr>
          <a:lstStyle>
            <a:defPPr>
              <a:defRPr lang="en-US"/>
            </a:defPPr>
            <a:lvl1pPr marL="228600" marR="0" lvl="0" indent="-228600" fontAlgn="auto">
              <a:lnSpc>
                <a:spcPct val="150000"/>
              </a:lnSpc>
              <a:spcBef>
                <a:spcPts val="0"/>
              </a:spcBef>
              <a:buClr>
                <a:srgbClr val="27638E"/>
              </a:buClr>
              <a:buSzPct val="110000"/>
              <a:buFont typeface="Wingdings" panose="05000000000000000000" pitchFamily="2" charset="2"/>
              <a:buChar char="l"/>
              <a:tabLst/>
              <a:defRPr sz="900"/>
            </a:lvl1pPr>
            <a:lvl2pPr marL="685800"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By 2030, used oil generation rate is expected to reach 61%, considering ongoing implementation of energy-saving technologies. It is expected that the automotive sector will witness an increased demand in the car’s aftermarket. The share of foreign vehicles in the overall Russian passenger vehicle parc is expected to increase significantly due to the growing number of foreign cars’ imports after the ICE ban in Europe.</a:t>
            </a:r>
          </a:p>
          <a:p>
            <a:r>
              <a:rPr lang="en-US" dirty="0"/>
              <a:t>Strict enforcement of regulations followed by audits from Rosprirodnadzor are expected to ensure the increased rate of the legal collection of used oil in the country. Following the global trends, the level of environmental awareness and concerns among Russian used oil generators is expected to increase, and the fuel application of the used oil will be eliminated, or it may be banned by the law.</a:t>
            </a:r>
          </a:p>
          <a:p>
            <a:r>
              <a:rPr lang="en-US" dirty="0"/>
              <a:t>Some growth of the re-refineries’ capacity is expected by 2025, due to ongoing process of modernization and the upgrade of the existing re-refinery capacities. Rosa-1 is expected to launch another used oil re-refinery in the Ural-Siberian region by 2025. The new facility is expected to produce re-refined basestocks of API Group I with a projected re-refined basestock capacity of 16 kilotonnes a year. The re-refined basestocks are expected to be used for producing industrial oils such as hydraulic fluids, heat-transfer fluids or plasticizing oils, as well as emulsifiers and metalworking fluids.</a:t>
            </a:r>
            <a:endParaRPr lang="en-US" sz="800" dirty="0">
              <a:solidFill>
                <a:schemeClr val="tx1"/>
              </a:solidFill>
              <a:latin typeface="+mn-lt"/>
            </a:endParaRPr>
          </a:p>
        </p:txBody>
      </p:sp>
      <p:sp>
        <p:nvSpPr>
          <p:cNvPr id="16" name="TextBox 15">
            <a:extLst>
              <a:ext uri="{FF2B5EF4-FFF2-40B4-BE49-F238E27FC236}">
                <a16:creationId xmlns:a16="http://schemas.microsoft.com/office/drawing/2014/main" id="{84DD7ADB-8A98-4668-9F82-5986E1828FB5}"/>
              </a:ext>
            </a:extLst>
          </p:cNvPr>
          <p:cNvSpPr txBox="1"/>
          <p:nvPr/>
        </p:nvSpPr>
        <p:spPr>
          <a:xfrm>
            <a:off x="6676548" y="4037285"/>
            <a:ext cx="2623027" cy="215444"/>
          </a:xfrm>
          <a:prstGeom prst="rect">
            <a:avLst/>
          </a:prstGeom>
          <a:noFill/>
        </p:spPr>
        <p:txBody>
          <a:bodyPr wrap="square" rtlCol="0">
            <a:spAutoFit/>
          </a:bodyPr>
          <a:lstStyle/>
          <a:p>
            <a:r>
              <a:rPr lang="en-US" sz="800" dirty="0">
                <a:latin typeface="+mj-lt"/>
              </a:rPr>
              <a:t>a- sludge (tar, asphalt)</a:t>
            </a:r>
          </a:p>
        </p:txBody>
      </p:sp>
    </p:spTree>
    <p:custDataLst>
      <p:tags r:id="rId1"/>
    </p:custDataLst>
    <p:extLst>
      <p:ext uri="{BB962C8B-B14F-4D97-AF65-F5344CB8AC3E}">
        <p14:creationId xmlns:p14="http://schemas.microsoft.com/office/powerpoint/2010/main" val="33028954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Basestock Capacity Outlook</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extLst>
              <p:ext uri="{D42A27DB-BD31-4B8C-83A1-F6EECF244321}">
                <p14:modId xmlns:p14="http://schemas.microsoft.com/office/powerpoint/2010/main" val="3059908079"/>
              </p:ext>
            </p:extLst>
          </p:nvPr>
        </p:nvGraphicFramePr>
        <p:xfrm>
          <a:off x="1803316" y="1058497"/>
          <a:ext cx="8128001" cy="3511296"/>
        </p:xfrm>
        <a:graphic>
          <a:graphicData uri="http://schemas.openxmlformats.org/drawingml/2006/table">
            <a:tbl>
              <a:tblPr firstRow="1">
                <a:tableStyleId>{5C22544A-7EE6-4342-B048-85BDC9FD1C3A}</a:tableStyleId>
              </a:tblPr>
              <a:tblGrid>
                <a:gridCol w="1849879">
                  <a:extLst>
                    <a:ext uri="{9D8B030D-6E8A-4147-A177-3AD203B41FA5}">
                      <a16:colId xmlns:a16="http://schemas.microsoft.com/office/drawing/2014/main" val="3179253707"/>
                    </a:ext>
                  </a:extLst>
                </a:gridCol>
                <a:gridCol w="1811146">
                  <a:extLst>
                    <a:ext uri="{9D8B030D-6E8A-4147-A177-3AD203B41FA5}">
                      <a16:colId xmlns:a16="http://schemas.microsoft.com/office/drawing/2014/main" val="2331960324"/>
                    </a:ext>
                  </a:extLst>
                </a:gridCol>
                <a:gridCol w="1924050">
                  <a:extLst>
                    <a:ext uri="{9D8B030D-6E8A-4147-A177-3AD203B41FA5}">
                      <a16:colId xmlns:a16="http://schemas.microsoft.com/office/drawing/2014/main" val="2517212798"/>
                    </a:ext>
                  </a:extLst>
                </a:gridCol>
                <a:gridCol w="1513653">
                  <a:extLst>
                    <a:ext uri="{9D8B030D-6E8A-4147-A177-3AD203B41FA5}">
                      <a16:colId xmlns:a16="http://schemas.microsoft.com/office/drawing/2014/main" val="2720062467"/>
                    </a:ext>
                  </a:extLst>
                </a:gridCol>
                <a:gridCol w="1029273">
                  <a:extLst>
                    <a:ext uri="{9D8B030D-6E8A-4147-A177-3AD203B41FA5}">
                      <a16:colId xmlns:a16="http://schemas.microsoft.com/office/drawing/2014/main" val="231958922"/>
                    </a:ext>
                  </a:extLst>
                </a:gridCol>
              </a:tblGrid>
              <a:tr h="292608">
                <a:tc gridSpan="5">
                  <a:txBody>
                    <a:bodyPr/>
                    <a:lstStyle/>
                    <a:p>
                      <a:r>
                        <a:rPr lang="en-US" sz="900" b="1" dirty="0">
                          <a:effectLst/>
                          <a:latin typeface="+mn-lt"/>
                        </a:rPr>
                        <a:t>RE-REFINED BASESTOCK CAPACITY, 2020, 2021, 2025, AND 2030</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92608">
                <a:tc>
                  <a:txBody>
                    <a:bodyPr/>
                    <a:lstStyle/>
                    <a:p>
                      <a:pPr algn="ctr"/>
                      <a:endParaRPr lang="en-US" sz="900" b="1" dirty="0">
                        <a:solidFill>
                          <a:schemeClr val="tx1"/>
                        </a:solidFill>
                        <a:latin typeface="+mn-lt"/>
                      </a:endParaRPr>
                    </a:p>
                  </a:txBody>
                  <a:tcPr marL="45720" marR="45720" anchor="ctr"/>
                </a:tc>
                <a:tc gridSpan="4">
                  <a:txBody>
                    <a:bodyPr/>
                    <a:lstStyle/>
                    <a:p>
                      <a:pPr algn="ctr"/>
                      <a:r>
                        <a:rPr lang="en-US" sz="900" b="1" dirty="0">
                          <a:solidFill>
                            <a:schemeClr val="tx1"/>
                          </a:solidFill>
                          <a:latin typeface="+mn-lt"/>
                        </a:rPr>
                        <a:t>KILOTONNES</a:t>
                      </a: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292608">
                <a:tc>
                  <a:txBody>
                    <a:bodyPr/>
                    <a:lstStyle/>
                    <a:p>
                      <a:pPr algn="l"/>
                      <a:r>
                        <a:rPr lang="en-US" sz="900" b="1" dirty="0">
                          <a:solidFill>
                            <a:schemeClr val="tx1"/>
                          </a:solidFill>
                          <a:latin typeface="+mn-lt"/>
                        </a:rPr>
                        <a:t>COMPANY</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tc>
                  <a:txBody>
                    <a:bodyPr/>
                    <a:lstStyle/>
                    <a:p>
                      <a:pPr algn="ctr"/>
                      <a:r>
                        <a:rPr lang="en-US" sz="900" b="1" dirty="0">
                          <a:solidFill>
                            <a:schemeClr val="tx1"/>
                          </a:solidFill>
                          <a:latin typeface="+mn-lt"/>
                        </a:rPr>
                        <a:t>2025</a:t>
                      </a:r>
                    </a:p>
                  </a:txBody>
                  <a:tcPr marL="45720" marR="45720" anchor="ctr"/>
                </a:tc>
                <a:tc>
                  <a:txBody>
                    <a:bodyPr/>
                    <a:lstStyle/>
                    <a:p>
                      <a:pPr algn="ctr"/>
                      <a:r>
                        <a:rPr lang="en-US" sz="900" b="1" dirty="0">
                          <a:solidFill>
                            <a:schemeClr val="tx1"/>
                          </a:solidFill>
                          <a:latin typeface="+mn-lt"/>
                        </a:rPr>
                        <a:t>2030</a:t>
                      </a:r>
                    </a:p>
                  </a:txBody>
                  <a:tcPr marL="45720" marR="45720" anchor="ctr"/>
                </a:tc>
                <a:extLst>
                  <a:ext uri="{0D108BD9-81ED-4DB2-BD59-A6C34878D82A}">
                    <a16:rowId xmlns:a16="http://schemas.microsoft.com/office/drawing/2014/main" val="1557228252"/>
                  </a:ext>
                </a:extLst>
              </a:tr>
              <a:tr h="292608">
                <a:tc>
                  <a:txBody>
                    <a:bodyPr/>
                    <a:lstStyle/>
                    <a:p>
                      <a:pPr algn="l" rtl="0" fontAlgn="ctr"/>
                      <a:r>
                        <a:rPr lang="en-US" sz="900" b="0" u="none" strike="noStrike" dirty="0">
                          <a:solidFill>
                            <a:srgbClr val="000000"/>
                          </a:solidFill>
                          <a:effectLst/>
                          <a:latin typeface="+mn-lt"/>
                        </a:rPr>
                        <a:t>Rosa-1</a:t>
                      </a:r>
                      <a:endParaRPr lang="en-US" sz="900" b="0" i="0" u="none" strike="noStrike" dirty="0">
                        <a:solidFill>
                          <a:srgbClr val="000000"/>
                        </a:solidFill>
                        <a:effectLst/>
                        <a:latin typeface="+mn-lt"/>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42.0</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42.0</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58.0</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58.0</a:t>
                      </a:r>
                      <a:endParaRPr lang="en-US" sz="9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640954900"/>
                  </a:ext>
                </a:extLst>
              </a:tr>
              <a:tr h="292608">
                <a:tc>
                  <a:txBody>
                    <a:bodyPr/>
                    <a:lstStyle/>
                    <a:p>
                      <a:pPr algn="l" rtl="0" fontAlgn="ctr"/>
                      <a:r>
                        <a:rPr lang="en-US" sz="900" b="0" u="none" strike="noStrike" dirty="0">
                          <a:solidFill>
                            <a:srgbClr val="000000"/>
                          </a:solidFill>
                          <a:effectLst/>
                          <a:latin typeface="+mn-lt"/>
                        </a:rPr>
                        <a:t>Perm Oil Factory</a:t>
                      </a:r>
                      <a:endParaRPr lang="en-US" sz="900" b="0" i="0" u="none" strike="noStrike" dirty="0">
                        <a:solidFill>
                          <a:srgbClr val="000000"/>
                        </a:solidFill>
                        <a:effectLst/>
                        <a:latin typeface="+mn-lt"/>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7.0</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7.0</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7.0</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7.0</a:t>
                      </a:r>
                      <a:endParaRPr lang="en-US" sz="9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2810181354"/>
                  </a:ext>
                </a:extLst>
              </a:tr>
              <a:tr h="292608">
                <a:tc>
                  <a:txBody>
                    <a:bodyPr/>
                    <a:lstStyle/>
                    <a:p>
                      <a:pPr marL="0" algn="l" defTabSz="914400" rtl="0" eaLnBrk="1" fontAlgn="ctr" latinLnBrk="0" hangingPunct="1"/>
                      <a:r>
                        <a:rPr lang="en-US" sz="900" b="0" u="none" strike="noStrike" kern="1200" dirty="0">
                          <a:solidFill>
                            <a:srgbClr val="000000"/>
                          </a:solidFill>
                          <a:effectLst/>
                          <a:latin typeface="+mn-lt"/>
                        </a:rPr>
                        <a:t>Tekh-engineering</a:t>
                      </a:r>
                      <a:endParaRPr lang="en-US" sz="900" b="0" i="0" u="none" strike="noStrike" kern="1200" dirty="0">
                        <a:solidFill>
                          <a:srgbClr val="000000"/>
                        </a:solidFill>
                        <a:effectLst/>
                        <a:latin typeface="+mn-lt"/>
                        <a:ea typeface="+mn-ea"/>
                        <a:cs typeface="+mn-cs"/>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3.5</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3.5</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3.5</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3.5</a:t>
                      </a:r>
                      <a:endParaRPr lang="en-US" sz="9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4146528390"/>
                  </a:ext>
                </a:extLst>
              </a:tr>
              <a:tr h="292608">
                <a:tc>
                  <a:txBody>
                    <a:bodyPr/>
                    <a:lstStyle/>
                    <a:p>
                      <a:pPr algn="l" rtl="0" fontAlgn="ctr"/>
                      <a:r>
                        <a:rPr lang="en-US" sz="900" b="0" u="none" strike="noStrike" dirty="0">
                          <a:solidFill>
                            <a:srgbClr val="000000"/>
                          </a:solidFill>
                          <a:effectLst/>
                          <a:latin typeface="+mn-lt"/>
                        </a:rPr>
                        <a:t>Vtornefteprodukt</a:t>
                      </a:r>
                      <a:endParaRPr lang="en-US" sz="900" b="0" i="0" u="none" strike="noStrike" dirty="0">
                        <a:solidFill>
                          <a:srgbClr val="000000"/>
                        </a:solidFill>
                        <a:effectLst/>
                        <a:latin typeface="+mn-lt"/>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3.4</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3.4</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3.6</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3.6</a:t>
                      </a:r>
                      <a:endParaRPr lang="en-US" sz="9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81601861"/>
                  </a:ext>
                </a:extLst>
              </a:tr>
              <a:tr h="292608">
                <a:tc>
                  <a:txBody>
                    <a:bodyPr/>
                    <a:lstStyle/>
                    <a:p>
                      <a:pPr algn="l" rtl="0" fontAlgn="ctr"/>
                      <a:r>
                        <a:rPr lang="en-US" sz="900" b="0" u="none" strike="noStrike" dirty="0">
                          <a:solidFill>
                            <a:srgbClr val="000000"/>
                          </a:solidFill>
                          <a:effectLst/>
                          <a:latin typeface="+mn-lt"/>
                        </a:rPr>
                        <a:t>Roskhim</a:t>
                      </a:r>
                      <a:endParaRPr lang="en-US" sz="900" b="0" i="0" u="none" strike="noStrike" dirty="0">
                        <a:solidFill>
                          <a:srgbClr val="000000"/>
                        </a:solidFill>
                        <a:effectLst/>
                        <a:latin typeface="+mn-lt"/>
                      </a:endParaRPr>
                    </a:p>
                  </a:txBody>
                  <a:tcPr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2.8</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rgbClr val="000000"/>
                          </a:solidFill>
                          <a:effectLst/>
                          <a:latin typeface="+mn-lt"/>
                        </a:rPr>
                        <a:t>2.8</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latin typeface="+mn-lt"/>
                        </a:rPr>
                        <a:t>2.8</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latin typeface="+mn-lt"/>
                        </a:rPr>
                        <a:t>2.8</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73072879"/>
                  </a:ext>
                </a:extLst>
              </a:tr>
              <a:tr h="292608">
                <a:tc>
                  <a:txBody>
                    <a:bodyPr/>
                    <a:lstStyle/>
                    <a:p>
                      <a:pPr algn="l" rtl="0" fontAlgn="ctr"/>
                      <a:r>
                        <a:rPr lang="en-US" sz="900" b="0" u="none" strike="noStrike" dirty="0">
                          <a:solidFill>
                            <a:srgbClr val="000000"/>
                          </a:solidFill>
                          <a:effectLst/>
                          <a:latin typeface="+mn-lt"/>
                        </a:rPr>
                        <a:t>Shaumyan's Oil Plant</a:t>
                      </a:r>
                      <a:endParaRPr lang="en-US" sz="900" b="0" i="0" u="none" strike="noStrike" dirty="0">
                        <a:solidFill>
                          <a:srgbClr val="000000"/>
                        </a:solidFill>
                        <a:effectLst/>
                        <a:latin typeface="+mn-lt"/>
                      </a:endParaRPr>
                    </a:p>
                  </a:txBody>
                  <a:tcPr marR="0" marT="0" marB="0" anchor="ctr"/>
                </a:tc>
                <a:tc>
                  <a:txBody>
                    <a:bodyPr/>
                    <a:lstStyle/>
                    <a:p>
                      <a:pPr algn="ctr" fontAlgn="ctr"/>
                      <a:r>
                        <a:rPr lang="en-US" sz="900" b="0" u="none" strike="noStrike" kern="1200" dirty="0">
                          <a:solidFill>
                            <a:srgbClr val="000000"/>
                          </a:solidFill>
                          <a:effectLst/>
                          <a:latin typeface="+mn-lt"/>
                        </a:rPr>
                        <a:t>1.8</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900" b="0" u="none" strike="noStrike" kern="1200" dirty="0">
                          <a:solidFill>
                            <a:srgbClr val="000000"/>
                          </a:solidFill>
                          <a:effectLst/>
                          <a:latin typeface="+mn-lt"/>
                        </a:rPr>
                        <a:t>1.8</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900" b="0" u="none" strike="noStrike" kern="1200" dirty="0">
                          <a:solidFill>
                            <a:srgbClr val="000000"/>
                          </a:solidFill>
                          <a:effectLst/>
                          <a:latin typeface="+mn-lt"/>
                        </a:rPr>
                        <a:t>1.8</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900" b="0" u="none" strike="noStrike" kern="1200" dirty="0">
                          <a:solidFill>
                            <a:srgbClr val="000000"/>
                          </a:solidFill>
                          <a:effectLst/>
                          <a:latin typeface="+mn-lt"/>
                        </a:rPr>
                        <a:t>1.8</a:t>
                      </a:r>
                      <a:endParaRPr lang="en-US" sz="9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39729833"/>
                  </a:ext>
                </a:extLst>
              </a:tr>
              <a:tr h="292608">
                <a:tc>
                  <a:txBody>
                    <a:bodyPr/>
                    <a:lstStyle/>
                    <a:p>
                      <a:pPr algn="l" rtl="0" fontAlgn="ctr"/>
                      <a:r>
                        <a:rPr lang="en-US" sz="900" b="0" u="none" strike="noStrike" dirty="0">
                          <a:solidFill>
                            <a:srgbClr val="000000"/>
                          </a:solidFill>
                          <a:effectLst/>
                          <a:latin typeface="+mn-lt"/>
                        </a:rPr>
                        <a:t>Rikos </a:t>
                      </a:r>
                      <a:endParaRPr lang="en-US" sz="900" b="0" i="0" u="none" strike="noStrike" dirty="0">
                        <a:solidFill>
                          <a:srgbClr val="000000"/>
                        </a:solidFill>
                        <a:effectLst/>
                        <a:latin typeface="+mn-lt"/>
                      </a:endParaRPr>
                    </a:p>
                  </a:txBody>
                  <a:tcPr marR="0" marT="0" marB="0" anchor="ctr"/>
                </a:tc>
                <a:tc>
                  <a:txBody>
                    <a:bodyPr/>
                    <a:lstStyle/>
                    <a:p>
                      <a:pPr algn="ctr" fontAlgn="ctr"/>
                      <a:r>
                        <a:rPr lang="en-US" sz="900" b="0" u="none" strike="noStrike" kern="1200" dirty="0">
                          <a:solidFill>
                            <a:srgbClr val="000000"/>
                          </a:solidFill>
                          <a:effectLst/>
                          <a:latin typeface="+mn-lt"/>
                        </a:rPr>
                        <a:t>1.4</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900" b="0" u="none" strike="noStrike" kern="1200" dirty="0">
                          <a:solidFill>
                            <a:srgbClr val="000000"/>
                          </a:solidFill>
                          <a:effectLst/>
                          <a:latin typeface="+mn-lt"/>
                        </a:rPr>
                        <a:t>1.4</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900" b="0" u="none" strike="noStrike" kern="1200" dirty="0">
                          <a:solidFill>
                            <a:srgbClr val="000000"/>
                          </a:solidFill>
                          <a:effectLst/>
                          <a:latin typeface="+mn-lt"/>
                        </a:rPr>
                        <a:t>1.6</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900" b="0" u="none" strike="noStrike" kern="1200" dirty="0">
                          <a:solidFill>
                            <a:srgbClr val="000000"/>
                          </a:solidFill>
                          <a:effectLst/>
                          <a:latin typeface="+mn-lt"/>
                        </a:rPr>
                        <a:t>1.6</a:t>
                      </a:r>
                      <a:endParaRPr lang="en-US" sz="9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588105517"/>
                  </a:ext>
                </a:extLst>
              </a:tr>
              <a:tr h="292608">
                <a:tc>
                  <a:txBody>
                    <a:bodyPr/>
                    <a:lstStyle/>
                    <a:p>
                      <a:pPr algn="l" rtl="0" fontAlgn="ctr"/>
                      <a:r>
                        <a:rPr lang="en-US" sz="900" b="0" u="none" strike="noStrike" dirty="0">
                          <a:solidFill>
                            <a:srgbClr val="000000"/>
                          </a:solidFill>
                          <a:effectLst/>
                          <a:latin typeface="+mn-lt"/>
                        </a:rPr>
                        <a:t>Orgsintezkhim</a:t>
                      </a:r>
                      <a:endParaRPr lang="en-US" sz="900" b="0" i="0" u="none" strike="noStrike" dirty="0">
                        <a:solidFill>
                          <a:srgbClr val="000000"/>
                        </a:solidFill>
                        <a:effectLst/>
                        <a:latin typeface="+mn-lt"/>
                      </a:endParaRPr>
                    </a:p>
                  </a:txBody>
                  <a:tcPr marR="0" marT="0" marB="0" anchor="ctr"/>
                </a:tc>
                <a:tc>
                  <a:txBody>
                    <a:bodyPr/>
                    <a:lstStyle/>
                    <a:p>
                      <a:pPr algn="ctr" fontAlgn="ctr"/>
                      <a:r>
                        <a:rPr lang="en-US" sz="900" b="0" u="none" strike="noStrike" kern="1200" dirty="0">
                          <a:solidFill>
                            <a:srgbClr val="000000"/>
                          </a:solidFill>
                          <a:effectLst/>
                          <a:latin typeface="+mn-lt"/>
                        </a:rPr>
                        <a:t>1.9</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900" b="0" u="none" strike="noStrike" kern="1200" dirty="0">
                          <a:solidFill>
                            <a:srgbClr val="000000"/>
                          </a:solidFill>
                          <a:effectLst/>
                          <a:latin typeface="+mn-lt"/>
                        </a:rPr>
                        <a:t>1.9</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900" b="0" u="none" strike="noStrike" kern="1200" dirty="0">
                          <a:solidFill>
                            <a:srgbClr val="000000"/>
                          </a:solidFill>
                          <a:effectLst/>
                          <a:latin typeface="+mn-lt"/>
                        </a:rPr>
                        <a:t>1.9</a:t>
                      </a:r>
                      <a:endParaRPr lang="en-US" sz="900" b="0" i="0" u="none" strike="noStrike" kern="1200" dirty="0">
                        <a:solidFill>
                          <a:srgbClr val="000000"/>
                        </a:solidFill>
                        <a:effectLst/>
                        <a:latin typeface="+mn-lt"/>
                        <a:ea typeface="+mn-ea"/>
                        <a:cs typeface="+mn-cs"/>
                      </a:endParaRPr>
                    </a:p>
                  </a:txBody>
                  <a:tcPr marL="0" marR="0" marT="0" marB="0" anchor="ctr"/>
                </a:tc>
                <a:tc>
                  <a:txBody>
                    <a:bodyPr/>
                    <a:lstStyle/>
                    <a:p>
                      <a:pPr algn="ctr" fontAlgn="ctr"/>
                      <a:r>
                        <a:rPr lang="en-US" sz="900" b="0" u="none" strike="noStrike" kern="1200" dirty="0">
                          <a:solidFill>
                            <a:srgbClr val="000000"/>
                          </a:solidFill>
                          <a:effectLst/>
                          <a:latin typeface="+mn-lt"/>
                        </a:rPr>
                        <a:t>1.9</a:t>
                      </a:r>
                      <a:endParaRPr lang="en-US" sz="9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061311626"/>
                  </a:ext>
                </a:extLst>
              </a:tr>
              <a:tr h="292608">
                <a:tc>
                  <a:txBody>
                    <a:bodyPr/>
                    <a:lstStyle/>
                    <a:p>
                      <a:pPr algn="l" rtl="0" fontAlgn="ctr"/>
                      <a:r>
                        <a:rPr lang="en-US" sz="900" b="1" u="none" strike="noStrike" dirty="0">
                          <a:solidFill>
                            <a:srgbClr val="000000"/>
                          </a:solidFill>
                          <a:effectLst/>
                          <a:latin typeface="+mn-lt"/>
                        </a:rPr>
                        <a:t>Total</a:t>
                      </a:r>
                      <a:endParaRPr lang="en-US" sz="900" b="1" i="0" u="none" strike="noStrike" dirty="0">
                        <a:solidFill>
                          <a:srgbClr val="000000"/>
                        </a:solidFill>
                        <a:effectLst/>
                        <a:latin typeface="+mn-lt"/>
                      </a:endParaRPr>
                    </a:p>
                  </a:txBody>
                  <a:tcPr marR="0" marT="0" marB="0" anchor="ctr"/>
                </a:tc>
                <a:tc>
                  <a:txBody>
                    <a:bodyPr/>
                    <a:lstStyle/>
                    <a:p>
                      <a:pPr marL="0" algn="ctr" defTabSz="914400" rtl="0" eaLnBrk="1" fontAlgn="ctr" latinLnBrk="0" hangingPunct="1"/>
                      <a:r>
                        <a:rPr lang="en-US" sz="900" b="1" u="none" strike="noStrike" kern="1200" dirty="0">
                          <a:solidFill>
                            <a:srgbClr val="000000"/>
                          </a:solidFill>
                          <a:effectLst/>
                          <a:latin typeface="+mn-lt"/>
                        </a:rPr>
                        <a:t>63.8</a:t>
                      </a:r>
                      <a:endParaRPr lang="en-US" sz="900" b="1"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1" u="none" strike="noStrike" kern="1200" dirty="0">
                          <a:solidFill>
                            <a:srgbClr val="000000"/>
                          </a:solidFill>
                          <a:effectLst/>
                          <a:latin typeface="+mn-lt"/>
                        </a:rPr>
                        <a:t>63.8</a:t>
                      </a:r>
                      <a:endParaRPr lang="en-US" sz="900" b="1"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1" u="none" strike="noStrike" kern="1200" dirty="0">
                          <a:solidFill>
                            <a:srgbClr val="000000"/>
                          </a:solidFill>
                          <a:effectLst/>
                          <a:latin typeface="+mn-lt"/>
                        </a:rPr>
                        <a:t>80.2</a:t>
                      </a:r>
                      <a:endParaRPr lang="en-US" sz="900" b="1" i="0" u="none" strike="noStrike" kern="1200" dirty="0">
                        <a:solidFill>
                          <a:srgbClr val="000000"/>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1" u="none" strike="noStrike" kern="1200" dirty="0">
                          <a:solidFill>
                            <a:srgbClr val="000000"/>
                          </a:solidFill>
                          <a:effectLst/>
                          <a:latin typeface="+mn-lt"/>
                        </a:rPr>
                        <a:t>80.2</a:t>
                      </a:r>
                      <a:endParaRPr lang="en-US" sz="900" b="1"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2965892685"/>
                  </a:ext>
                </a:extLst>
              </a:tr>
            </a:tbl>
          </a:graphicData>
        </a:graphic>
      </p:graphicFrame>
      <p:sp>
        <p:nvSpPr>
          <p:cNvPr id="8" name="Content Placeholder 2">
            <a:extLst>
              <a:ext uri="{FF2B5EF4-FFF2-40B4-BE49-F238E27FC236}">
                <a16:creationId xmlns:a16="http://schemas.microsoft.com/office/drawing/2014/main" id="{9D4C7B3C-A9A4-4439-A9B8-54FBB11CA329}"/>
              </a:ext>
            </a:extLst>
          </p:cNvPr>
          <p:cNvSpPr txBox="1">
            <a:spLocks/>
          </p:cNvSpPr>
          <p:nvPr/>
        </p:nvSpPr>
        <p:spPr>
          <a:xfrm>
            <a:off x="569395" y="4760421"/>
            <a:ext cx="10972800" cy="1312539"/>
          </a:xfrm>
          <a:prstGeom prst="rect">
            <a:avLst/>
          </a:prstGeom>
        </p:spPr>
        <p:txBody>
          <a:bodyPr wrap="square" lIns="91440" tIns="45720" rIns="91440" bIns="45720" anchor="t">
            <a:spAutoFit/>
          </a:bodyPr>
          <a:lstStyle>
            <a:defPPr>
              <a:defRPr lang="en-US"/>
            </a:defPPr>
            <a:lvl1pPr marL="228600" marR="0" lvl="0" indent="-228600" fontAlgn="auto">
              <a:lnSpc>
                <a:spcPct val="150000"/>
              </a:lnSpc>
              <a:spcBef>
                <a:spcPts val="0"/>
              </a:spcBef>
              <a:buClr>
                <a:srgbClr val="27638E"/>
              </a:buClr>
              <a:buSzPct val="110000"/>
              <a:buFont typeface="Wingdings" panose="05000000000000000000" pitchFamily="2" charset="2"/>
              <a:buChar char="l"/>
              <a:tabLst/>
              <a:defRPr sz="900"/>
            </a:lvl1pPr>
            <a:lvl2pPr marL="685800"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1000"/>
            </a:lvl3pPr>
            <a:lvl4pPr marL="1600200" indent="-228600">
              <a:lnSpc>
                <a:spcPct val="90000"/>
              </a:lnSpc>
              <a:spcBef>
                <a:spcPts val="500"/>
              </a:spcBef>
              <a:buFont typeface="Arial" panose="020B0604020202020204" pitchFamily="34" charset="0"/>
              <a:buChar char="•"/>
              <a:defRPr sz="1000"/>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Russian re-refiners produce only API Group I basestock in 2020. The basestock demand in the lubes market in the country is shifting from API Group I to Group II and Group III. Due to this trend, re-refined Group I basestocks remain unattractive for lubricant blenders. As of now, there is no announcement of any upgradation in the country.</a:t>
            </a:r>
          </a:p>
          <a:p>
            <a:r>
              <a:rPr lang="en-US" dirty="0"/>
              <a:t>The growth of the re-refineries’ capacity is expected by 2025, due to ongoing process of modernization and the upgrade of the existing re-refinery capacities. Rosa-1 is expected to launch another used oil re-refinery in the Ural-Siberian region by 2025 with a projected annual re-refined basestock capacity of 16 kilotonnes.</a:t>
            </a:r>
          </a:p>
          <a:p>
            <a:r>
              <a:rPr lang="en-US" dirty="0"/>
              <a:t>Small re-refiners such as Rikos, Orgsintezkhim, and Shaumyan's Oil Plant will keep operating in a closed loop model in the country over the forecast period, selling the re-refined basestocks on a contractual basis to those enterprises from which the used oil was purchased. </a:t>
            </a:r>
          </a:p>
        </p:txBody>
      </p:sp>
    </p:spTree>
    <p:custDataLst>
      <p:tags r:id="rId1"/>
    </p:custDataLst>
    <p:extLst>
      <p:ext uri="{BB962C8B-B14F-4D97-AF65-F5344CB8AC3E}">
        <p14:creationId xmlns:p14="http://schemas.microsoft.com/office/powerpoint/2010/main" val="3359521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Indonesia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038133"/>
          <a:ext cx="11232000" cy="3015216"/>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292608">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SUMMARY OF REGULATIONS </a:t>
                      </a:r>
                      <a:endParaRPr lang="en-US"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t>17. Are there companies / 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228763185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0045-5FE2-46FB-B174-E3C99D2B7D28}"/>
              </a:ext>
            </a:extLst>
          </p:cNvPr>
          <p:cNvSpPr>
            <a:spLocks noGrp="1"/>
          </p:cNvSpPr>
          <p:nvPr>
            <p:ph type="title"/>
          </p:nvPr>
        </p:nvSpPr>
        <p:spPr/>
        <p:txBody>
          <a:bodyPr/>
          <a:lstStyle/>
          <a:p>
            <a:r>
              <a:rPr lang="en-US" dirty="0"/>
              <a:t>Market Evaluation</a:t>
            </a:r>
          </a:p>
        </p:txBody>
      </p:sp>
      <p:sp>
        <p:nvSpPr>
          <p:cNvPr id="3" name="Content Placeholder 2">
            <a:extLst>
              <a:ext uri="{FF2B5EF4-FFF2-40B4-BE49-F238E27FC236}">
                <a16:creationId xmlns:a16="http://schemas.microsoft.com/office/drawing/2014/main" id="{33496B9E-7F1B-4BA8-A114-36FE7AD78041}"/>
              </a:ext>
            </a:extLst>
          </p:cNvPr>
          <p:cNvSpPr>
            <a:spLocks noGrp="1"/>
          </p:cNvSpPr>
          <p:nvPr>
            <p:ph sz="quarter" idx="16"/>
          </p:nvPr>
        </p:nvSpPr>
        <p:spPr>
          <a:xfrm>
            <a:off x="569395" y="1002052"/>
            <a:ext cx="5182475" cy="3251531"/>
          </a:xfrm>
        </p:spPr>
        <p:txBody>
          <a:bodyPr/>
          <a:lstStyle/>
          <a:p>
            <a:pPr marL="0" indent="0">
              <a:buNone/>
            </a:pPr>
            <a:r>
              <a:rPr lang="en-US" sz="1200" b="1" dirty="0">
                <a:latin typeface="+mn-lt"/>
              </a:rPr>
              <a:t>Opportunities</a:t>
            </a:r>
            <a:endParaRPr lang="en-US" dirty="0">
              <a:latin typeface="+mn-lt"/>
            </a:endParaRPr>
          </a:p>
          <a:p>
            <a:r>
              <a:rPr lang="en-US" sz="900" dirty="0">
                <a:solidFill>
                  <a:schemeClr val="tx1"/>
                </a:solidFill>
                <a:latin typeface="+mn-lt"/>
              </a:rPr>
              <a:t>Waste Recycling Association currently is the main driver heading toward making </a:t>
            </a:r>
            <a:r>
              <a:rPr lang="en-US" dirty="0">
                <a:latin typeface="+mn-lt"/>
              </a:rPr>
              <a:t>unorganized and uncontrolled market of used oil in Russia </a:t>
            </a:r>
            <a:r>
              <a:rPr lang="en-US" sz="900" dirty="0">
                <a:solidFill>
                  <a:schemeClr val="tx1"/>
                </a:solidFill>
                <a:latin typeface="+mn-lt"/>
              </a:rPr>
              <a:t>more organized and formal</a:t>
            </a:r>
            <a:r>
              <a:rPr lang="en-US" dirty="0">
                <a:latin typeface="+mn-lt"/>
              </a:rPr>
              <a:t>.</a:t>
            </a:r>
          </a:p>
          <a:p>
            <a:r>
              <a:rPr lang="en-US" dirty="0">
                <a:latin typeface="+mn-lt"/>
              </a:rPr>
              <a:t>Russian majors keep investing in new production capacities, upgrading existing Group I basestock refineries to produce Group II and III basestocks. This is expected to have a positive impact on used oil re-refining in Russia. However, demand for Group I basestocks is also expected to reduce in Russia, partly negating the impact of the reduction in Group I basestocks supply in the country. As a result, re-refining is expected to remain stable at around 10%-11% in the forecast period of 2020-2030, however, the focus is expected to be on the used oil regeneration.</a:t>
            </a:r>
          </a:p>
          <a:p>
            <a:r>
              <a:rPr lang="en-US" dirty="0">
                <a:latin typeface="+mn-lt"/>
              </a:rPr>
              <a:t>Plans of basestocks’ manufacturers to increasingly produce Group II and III basestocks as well as plans for lubricant blenders to increasingly adopt Group II basestocks is expected to boost used oil regeneration in Russia. It is expected to grow at a CAGR of 3.9% by 2025 and at a CAGR of 6.9% by 2030.</a:t>
            </a:r>
          </a:p>
        </p:txBody>
      </p:sp>
      <p:sp>
        <p:nvSpPr>
          <p:cNvPr id="4" name="Content Placeholder 3">
            <a:extLst>
              <a:ext uri="{FF2B5EF4-FFF2-40B4-BE49-F238E27FC236}">
                <a16:creationId xmlns:a16="http://schemas.microsoft.com/office/drawing/2014/main" id="{C2C1ED18-CE4C-4EC3-B83B-5AC2FCD5F8DB}"/>
              </a:ext>
            </a:extLst>
          </p:cNvPr>
          <p:cNvSpPr>
            <a:spLocks noGrp="1"/>
          </p:cNvSpPr>
          <p:nvPr>
            <p:ph sz="quarter" idx="17"/>
          </p:nvPr>
        </p:nvSpPr>
        <p:spPr>
          <a:xfrm>
            <a:off x="6364247" y="1002052"/>
            <a:ext cx="5184648" cy="3251531"/>
          </a:xfrm>
        </p:spPr>
        <p:txBody>
          <a:bodyPr/>
          <a:lstStyle/>
          <a:p>
            <a:pPr marL="0" indent="0">
              <a:buNone/>
            </a:pPr>
            <a:r>
              <a:rPr lang="en-US" sz="1200" b="1" dirty="0">
                <a:latin typeface="+mn-lt"/>
              </a:rPr>
              <a:t>Challenges</a:t>
            </a:r>
          </a:p>
          <a:p>
            <a:r>
              <a:rPr lang="en-US" dirty="0">
                <a:latin typeface="+mn-lt"/>
              </a:rPr>
              <a:t>Challenges in the used oil industry will be mentioned.</a:t>
            </a:r>
          </a:p>
          <a:p>
            <a:r>
              <a:rPr lang="en-US" dirty="0">
                <a:latin typeface="+mn-lt"/>
              </a:rPr>
              <a:t>Currently, overcapacity for Group I basestocks is adversely impacting the growth of re-refined basestock in Russia.</a:t>
            </a:r>
          </a:p>
          <a:p>
            <a:r>
              <a:rPr lang="en-US" sz="900" b="0" kern="1200" dirty="0">
                <a:solidFill>
                  <a:schemeClr val="tx1"/>
                </a:solidFill>
                <a:latin typeface="+mn-lt"/>
                <a:ea typeface="+mn-ea"/>
                <a:cs typeface="+mn-cs"/>
              </a:rPr>
              <a:t>Due to the large distances, in Russia, used oil collectors are usually operating </a:t>
            </a:r>
            <a:r>
              <a:rPr lang="en-US" dirty="0">
                <a:latin typeface="+mn-lt"/>
              </a:rPr>
              <a:t>in a  radius of 500 – 1,000 km around the industrial hubs, many garages in the rural area may remain uncovered by the collectors’ services.</a:t>
            </a:r>
          </a:p>
          <a:p>
            <a:r>
              <a:rPr lang="en-US" dirty="0">
                <a:latin typeface="+mn-lt"/>
              </a:rPr>
              <a:t>The </a:t>
            </a:r>
            <a:r>
              <a:rPr lang="en-US" sz="900" b="0" kern="1200" dirty="0">
                <a:solidFill>
                  <a:schemeClr val="tx1"/>
                </a:solidFill>
                <a:latin typeface="+mn-lt"/>
                <a:ea typeface="+mn-ea"/>
                <a:cs typeface="+mn-cs"/>
              </a:rPr>
              <a:t>absence of serious State regulation makes it difficult to collect, store, transport and process the used oils in the country.</a:t>
            </a:r>
          </a:p>
          <a:p>
            <a:r>
              <a:rPr lang="en-US" dirty="0">
                <a:latin typeface="+mn-lt"/>
              </a:rPr>
              <a:t>The unorganized and fragmented market of the used oil in Russia, results in misuse of used oil in the form of industrial fuel.</a:t>
            </a:r>
          </a:p>
          <a:p>
            <a:r>
              <a:rPr lang="en-US" dirty="0">
                <a:latin typeface="+mn-lt"/>
              </a:rPr>
              <a:t>The re-refining of basestocks is not likely to grow during 2020-2025, even though the used oil collection is expected to grow. However, due to plans to build new re-refineries or expand the capacities of existing re-refineries, after 2025, the used oil market is expected to witness gradual development of the re-refining volume. </a:t>
            </a:r>
          </a:p>
        </p:txBody>
      </p:sp>
    </p:spTree>
    <p:extLst>
      <p:ext uri="{BB962C8B-B14F-4D97-AF65-F5344CB8AC3E}">
        <p14:creationId xmlns:p14="http://schemas.microsoft.com/office/powerpoint/2010/main" val="7488855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78369D-AC4D-4C77-B1E6-023075066791}"/>
              </a:ext>
            </a:extLst>
          </p:cNvPr>
          <p:cNvSpPr>
            <a:spLocks noGrp="1"/>
          </p:cNvSpPr>
          <p:nvPr>
            <p:ph type="body" sz="quarter" idx="12"/>
          </p:nvPr>
        </p:nvSpPr>
        <p:spPr/>
        <p:txBody>
          <a:bodyPr/>
          <a:lstStyle/>
          <a:p>
            <a:r>
              <a:rPr lang="en-US" dirty="0"/>
              <a:t>United States and Canada</a:t>
            </a:r>
          </a:p>
        </p:txBody>
      </p:sp>
    </p:spTree>
    <p:custDataLst>
      <p:tags r:id="rId1"/>
    </p:custDataLst>
    <p:extLst>
      <p:ext uri="{BB962C8B-B14F-4D97-AF65-F5344CB8AC3E}">
        <p14:creationId xmlns:p14="http://schemas.microsoft.com/office/powerpoint/2010/main" val="38735943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D7F0E-07BB-4B82-9F37-215901CF3DEF}"/>
              </a:ext>
            </a:extLst>
          </p:cNvPr>
          <p:cNvSpPr>
            <a:spLocks noGrp="1"/>
          </p:cNvSpPr>
          <p:nvPr>
            <p:ph type="title"/>
          </p:nvPr>
        </p:nvSpPr>
        <p:spPr/>
        <p:txBody>
          <a:bodyPr/>
          <a:lstStyle/>
          <a:p>
            <a:r>
              <a:rPr lang="en-US"/>
              <a:t>USA and Canada Market Synopsis</a:t>
            </a:r>
          </a:p>
        </p:txBody>
      </p:sp>
      <p:graphicFrame>
        <p:nvGraphicFramePr>
          <p:cNvPr id="9" name="Content Placeholder 8">
            <a:extLst>
              <a:ext uri="{FF2B5EF4-FFF2-40B4-BE49-F238E27FC236}">
                <a16:creationId xmlns:a16="http://schemas.microsoft.com/office/drawing/2014/main" id="{96D6758A-6596-4610-B911-80DD574AC4A4}"/>
              </a:ext>
            </a:extLst>
          </p:cNvPr>
          <p:cNvGraphicFramePr>
            <a:graphicFrameLocks noGrp="1"/>
          </p:cNvGraphicFramePr>
          <p:nvPr>
            <p:ph sz="quarter" idx="19"/>
          </p:nvPr>
        </p:nvGraphicFramePr>
        <p:xfrm>
          <a:off x="239099" y="1102191"/>
          <a:ext cx="3746062" cy="2435226"/>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5">
            <a:extLst>
              <a:ext uri="{FF2B5EF4-FFF2-40B4-BE49-F238E27FC236}">
                <a16:creationId xmlns:a16="http://schemas.microsoft.com/office/drawing/2014/main" id="{C7572416-FAAC-47B3-92A1-DC2B8D5ECABE}"/>
              </a:ext>
            </a:extLst>
          </p:cNvPr>
          <p:cNvSpPr>
            <a:spLocks noGrp="1"/>
          </p:cNvSpPr>
          <p:nvPr>
            <p:ph sz="quarter" idx="21"/>
          </p:nvPr>
        </p:nvSpPr>
        <p:spPr>
          <a:xfrm>
            <a:off x="8086967" y="1001945"/>
            <a:ext cx="3602555" cy="2388955"/>
          </a:xfrm>
        </p:spPr>
        <p:txBody>
          <a:bodyPr/>
          <a:lstStyle/>
          <a:p>
            <a:pPr marL="0" indent="0">
              <a:lnSpc>
                <a:spcPct val="100000"/>
              </a:lnSpc>
              <a:spcAft>
                <a:spcPts val="600"/>
              </a:spcAft>
              <a:buClr>
                <a:srgbClr val="27638E"/>
              </a:buClr>
              <a:buNone/>
              <a:defRPr/>
            </a:pPr>
            <a:r>
              <a:rPr lang="en-US" sz="1000" b="1" dirty="0">
                <a:solidFill>
                  <a:srgbClr val="000000"/>
                </a:solidFill>
                <a:latin typeface="+mj-lt"/>
              </a:rPr>
              <a:t>Used Oil Regulations</a:t>
            </a:r>
          </a:p>
          <a:p>
            <a:pPr>
              <a:lnSpc>
                <a:spcPct val="100000"/>
              </a:lnSpc>
              <a:spcAft>
                <a:spcPts val="600"/>
              </a:spcAft>
              <a:buClr>
                <a:srgbClr val="27638E"/>
              </a:buClr>
              <a:defRPr/>
            </a:pPr>
            <a:r>
              <a:rPr lang="en-US" dirty="0">
                <a:latin typeface="+mn-lt"/>
              </a:rPr>
              <a:t>In the US, Regulation 40 CFR part 279 established by the Environmental Protection Agency (EPA) is the primary federal regulation for the management of used oils. </a:t>
            </a:r>
          </a:p>
          <a:p>
            <a:pPr>
              <a:lnSpc>
                <a:spcPct val="100000"/>
              </a:lnSpc>
              <a:spcAft>
                <a:spcPts val="600"/>
              </a:spcAft>
              <a:buClr>
                <a:srgbClr val="27638E"/>
              </a:buClr>
              <a:defRPr/>
            </a:pPr>
            <a:r>
              <a:rPr lang="en-US" dirty="0">
                <a:latin typeface="+mn-lt"/>
              </a:rPr>
              <a:t>In the US, every activity from generation to collection to its disposal including its usage as fuel or re-refining is covered under regulations .</a:t>
            </a:r>
          </a:p>
          <a:p>
            <a:pPr>
              <a:lnSpc>
                <a:spcPct val="100000"/>
              </a:lnSpc>
              <a:spcAft>
                <a:spcPts val="600"/>
              </a:spcAft>
              <a:buClr>
                <a:srgbClr val="27638E"/>
              </a:buClr>
              <a:defRPr/>
            </a:pPr>
            <a:r>
              <a:rPr lang="en-US" dirty="0">
                <a:latin typeface="+mn-lt"/>
              </a:rPr>
              <a:t>In Canada, the focus of regulation is mainly on the crankcase oils, as they generate most of the used oil in Canada. </a:t>
            </a:r>
          </a:p>
          <a:p>
            <a:pPr>
              <a:lnSpc>
                <a:spcPct val="100000"/>
              </a:lnSpc>
              <a:spcAft>
                <a:spcPts val="600"/>
              </a:spcAft>
              <a:buClr>
                <a:srgbClr val="27638E"/>
              </a:buClr>
              <a:defRPr/>
            </a:pPr>
            <a:r>
              <a:rPr lang="en-US" dirty="0">
                <a:latin typeface="+mn-lt"/>
              </a:rPr>
              <a:t>In Canada, the reprocessing of used oil into lubricant or re-refining used oil into </a:t>
            </a:r>
            <a:r>
              <a:rPr lang="en-US" dirty="0" err="1">
                <a:latin typeface="+mn-lt"/>
              </a:rPr>
              <a:t>basestocks</a:t>
            </a:r>
            <a:r>
              <a:rPr lang="en-US" dirty="0">
                <a:latin typeface="+mn-lt"/>
              </a:rPr>
              <a:t> is allowed. However, in provinces such as British Columbia, permits are required to re-refine used oil. </a:t>
            </a:r>
          </a:p>
        </p:txBody>
      </p:sp>
      <p:sp>
        <p:nvSpPr>
          <p:cNvPr id="15" name="Content Placeholder 14">
            <a:extLst>
              <a:ext uri="{FF2B5EF4-FFF2-40B4-BE49-F238E27FC236}">
                <a16:creationId xmlns:a16="http://schemas.microsoft.com/office/drawing/2014/main" id="{8AC0B1B6-AB67-4987-AAFB-D8FD62B3C907}"/>
              </a:ext>
            </a:extLst>
          </p:cNvPr>
          <p:cNvSpPr>
            <a:spLocks noGrp="1"/>
          </p:cNvSpPr>
          <p:nvPr>
            <p:ph sz="quarter" idx="20"/>
          </p:nvPr>
        </p:nvSpPr>
        <p:spPr>
          <a:xfrm>
            <a:off x="4177910" y="1001945"/>
            <a:ext cx="3807259" cy="2624252"/>
          </a:xfrm>
        </p:spPr>
        <p:txBody>
          <a:bodyPr/>
          <a:lstStyle/>
          <a:p>
            <a:pPr marL="0" indent="0">
              <a:lnSpc>
                <a:spcPct val="100000"/>
              </a:lnSpc>
              <a:spcAft>
                <a:spcPts val="600"/>
              </a:spcAft>
              <a:buClr>
                <a:srgbClr val="27638E"/>
              </a:buClr>
              <a:buNone/>
              <a:defRPr/>
            </a:pPr>
            <a:r>
              <a:rPr lang="en-US" sz="1000" b="1" dirty="0">
                <a:solidFill>
                  <a:srgbClr val="000000"/>
                </a:solidFill>
                <a:latin typeface="+mj-lt"/>
              </a:rPr>
              <a:t>Used Oil Material Balance</a:t>
            </a:r>
          </a:p>
          <a:p>
            <a:pPr>
              <a:lnSpc>
                <a:spcPct val="100000"/>
              </a:lnSpc>
              <a:spcAft>
                <a:spcPts val="600"/>
              </a:spcAft>
              <a:buClr>
                <a:srgbClr val="27638E"/>
              </a:buClr>
              <a:defRPr/>
            </a:pPr>
            <a:r>
              <a:rPr lang="en-US" dirty="0">
                <a:latin typeface="+mn-lt"/>
              </a:rPr>
              <a:t>In the United States and Canada, some re-refiners also perform used oil collection as it reduces collection cost and ensures the quality of the used oil collected. </a:t>
            </a:r>
          </a:p>
          <a:p>
            <a:pPr>
              <a:lnSpc>
                <a:spcPct val="100000"/>
              </a:lnSpc>
              <a:spcAft>
                <a:spcPts val="600"/>
              </a:spcAft>
              <a:buClr>
                <a:srgbClr val="27638E"/>
              </a:buClr>
              <a:defRPr/>
            </a:pPr>
            <a:r>
              <a:rPr lang="en-US" dirty="0">
                <a:latin typeface="+mn-lt"/>
              </a:rPr>
              <a:t>The used oil generated by industrial generators is either used onsite in space heaters and furnaces as fuel or collected by collectors. The usage of used oil for burning as fuel is higher in the industrial segment than in the automotive segment.</a:t>
            </a:r>
          </a:p>
          <a:p>
            <a:pPr>
              <a:lnSpc>
                <a:spcPct val="100000"/>
              </a:lnSpc>
              <a:spcAft>
                <a:spcPts val="600"/>
              </a:spcAft>
              <a:buClr>
                <a:srgbClr val="27638E"/>
              </a:buClr>
              <a:defRPr/>
            </a:pPr>
            <a:r>
              <a:rPr lang="en-US" dirty="0">
                <a:latin typeface="+mn-lt"/>
              </a:rPr>
              <a:t>Out of the used oil collected in North America, approximately 60% is re-refined. This includes re-refining to </a:t>
            </a:r>
            <a:r>
              <a:rPr lang="en-US" dirty="0" err="1">
                <a:latin typeface="+mn-lt"/>
              </a:rPr>
              <a:t>basestocks</a:t>
            </a:r>
            <a:r>
              <a:rPr lang="en-US" dirty="0">
                <a:latin typeface="+mn-lt"/>
              </a:rPr>
              <a:t>, VGO/MDO, and regeneration of transformer oils. Approximately two-thirds of the re-refined used oil is re-refined to </a:t>
            </a:r>
            <a:r>
              <a:rPr lang="en-US" dirty="0" err="1">
                <a:latin typeface="+mn-lt"/>
              </a:rPr>
              <a:t>basestocks</a:t>
            </a:r>
            <a:r>
              <a:rPr lang="en-US" dirty="0">
                <a:latin typeface="+mn-lt"/>
              </a:rPr>
              <a:t>. </a:t>
            </a:r>
          </a:p>
          <a:p>
            <a:pPr>
              <a:lnSpc>
                <a:spcPct val="100000"/>
              </a:lnSpc>
              <a:spcAft>
                <a:spcPts val="600"/>
              </a:spcAft>
              <a:buClr>
                <a:srgbClr val="27638E"/>
              </a:buClr>
              <a:defRPr/>
            </a:pPr>
            <a:r>
              <a:rPr lang="en-US" dirty="0">
                <a:latin typeface="+mn-lt"/>
              </a:rPr>
              <a:t>Re-refining is expected to grow as new re-refineries are commissioned in the region during the forecast period.</a:t>
            </a:r>
          </a:p>
        </p:txBody>
      </p:sp>
      <p:graphicFrame>
        <p:nvGraphicFramePr>
          <p:cNvPr id="16" name="Table 3">
            <a:extLst>
              <a:ext uri="{FF2B5EF4-FFF2-40B4-BE49-F238E27FC236}">
                <a16:creationId xmlns:a16="http://schemas.microsoft.com/office/drawing/2014/main" id="{6A08297F-3B27-4A8C-A29F-8103D2F799F0}"/>
              </a:ext>
            </a:extLst>
          </p:cNvPr>
          <p:cNvGraphicFramePr>
            <a:graphicFrameLocks noGrp="1"/>
          </p:cNvGraphicFramePr>
          <p:nvPr/>
        </p:nvGraphicFramePr>
        <p:xfrm>
          <a:off x="173827" y="3708388"/>
          <a:ext cx="3880482" cy="3085397"/>
        </p:xfrm>
        <a:graphic>
          <a:graphicData uri="http://schemas.openxmlformats.org/drawingml/2006/table">
            <a:tbl>
              <a:tblPr firstRow="1">
                <a:tableStyleId>{5C22544A-7EE6-4342-B048-85BDC9FD1C3A}</a:tableStyleId>
              </a:tblPr>
              <a:tblGrid>
                <a:gridCol w="2039445">
                  <a:extLst>
                    <a:ext uri="{9D8B030D-6E8A-4147-A177-3AD203B41FA5}">
                      <a16:colId xmlns:a16="http://schemas.microsoft.com/office/drawing/2014/main" val="3179253707"/>
                    </a:ext>
                  </a:extLst>
                </a:gridCol>
                <a:gridCol w="652777">
                  <a:extLst>
                    <a:ext uri="{9D8B030D-6E8A-4147-A177-3AD203B41FA5}">
                      <a16:colId xmlns:a16="http://schemas.microsoft.com/office/drawing/2014/main" val="2517212798"/>
                    </a:ext>
                  </a:extLst>
                </a:gridCol>
                <a:gridCol w="622180">
                  <a:extLst>
                    <a:ext uri="{9D8B030D-6E8A-4147-A177-3AD203B41FA5}">
                      <a16:colId xmlns:a16="http://schemas.microsoft.com/office/drawing/2014/main" val="2720062467"/>
                    </a:ext>
                  </a:extLst>
                </a:gridCol>
                <a:gridCol w="566080">
                  <a:extLst>
                    <a:ext uri="{9D8B030D-6E8A-4147-A177-3AD203B41FA5}">
                      <a16:colId xmlns:a16="http://schemas.microsoft.com/office/drawing/2014/main" val="2547296680"/>
                    </a:ext>
                  </a:extLst>
                </a:gridCol>
              </a:tblGrid>
              <a:tr h="213860">
                <a:tc gridSpan="4">
                  <a:txBody>
                    <a:bodyPr/>
                    <a:lstStyle/>
                    <a:p>
                      <a:r>
                        <a:rPr lang="en-US" sz="800" b="1">
                          <a:effectLst/>
                        </a:rPr>
                        <a:t>MAJOR USED OIL RE-REFINERS IN USA AND CANADA, 2021-2030</a:t>
                      </a:r>
                      <a:endParaRPr lang="en-US" sz="8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47999941"/>
                  </a:ext>
                </a:extLst>
              </a:tr>
              <a:tr h="336065">
                <a:tc>
                  <a:txBody>
                    <a:bodyPr/>
                    <a:lstStyle/>
                    <a:p>
                      <a:endParaRPr lang="en-US" sz="800" b="1" dirty="0">
                        <a:solidFill>
                          <a:schemeClr val="tx1"/>
                        </a:solidFill>
                        <a:latin typeface="+mn-lt"/>
                      </a:endParaRPr>
                    </a:p>
                  </a:txBody>
                  <a:tcPr marL="45720" marR="45720" anchor="ctr"/>
                </a:tc>
                <a:tc gridSpan="3">
                  <a:txBody>
                    <a:bodyPr/>
                    <a:lstStyle/>
                    <a:p>
                      <a:pPr algn="ctr"/>
                      <a:r>
                        <a:rPr lang="en-US" sz="800" b="1">
                          <a:solidFill>
                            <a:schemeClr val="tx1"/>
                          </a:solidFill>
                        </a:rPr>
                        <a:t>RE-REFINED BASESTOCKS CAPACITY (KILOTONNES)</a:t>
                      </a:r>
                      <a:endParaRPr lang="en-US" sz="800" b="1">
                        <a:solidFill>
                          <a:schemeClr val="tx1"/>
                        </a:solidFill>
                        <a:latin typeface="Lucida Sans" panose="020B0602030504020204" pitchFamily="34" charset="0"/>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213860">
                <a:tc>
                  <a:txBody>
                    <a:bodyPr/>
                    <a:lstStyle/>
                    <a:p>
                      <a:r>
                        <a:rPr lang="en-US" sz="800" b="1">
                          <a:solidFill>
                            <a:schemeClr val="tx1"/>
                          </a:solidFill>
                        </a:rPr>
                        <a:t>COMPANY</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2021</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2025</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2030</a:t>
                      </a:r>
                      <a:endParaRPr lang="en-US" sz="800" b="1">
                        <a:solidFill>
                          <a:schemeClr val="tx1"/>
                        </a:solidFill>
                        <a:latin typeface="+mn-lt"/>
                      </a:endParaRPr>
                    </a:p>
                  </a:txBody>
                  <a:tcPr marL="45720" marR="45720" anchor="ctr"/>
                </a:tc>
                <a:extLst>
                  <a:ext uri="{0D108BD9-81ED-4DB2-BD59-A6C34878D82A}">
                    <a16:rowId xmlns:a16="http://schemas.microsoft.com/office/drawing/2014/main" val="1557228252"/>
                  </a:ext>
                </a:extLst>
              </a:tr>
              <a:tr h="122205">
                <a:tc>
                  <a:txBody>
                    <a:bodyPr/>
                    <a:lstStyle/>
                    <a:p>
                      <a:pPr algn="l" rtl="0" fontAlgn="ctr"/>
                      <a:r>
                        <a:rPr lang="en-US" sz="800" b="0" u="none" strike="noStrike">
                          <a:solidFill>
                            <a:schemeClr val="tx1"/>
                          </a:solidFill>
                          <a:effectLst/>
                        </a:rPr>
                        <a:t>Safety-Kleen (Clean Harbors)</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255.0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255.0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255.0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1848090846"/>
                  </a:ext>
                </a:extLst>
              </a:tr>
              <a:tr h="12220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u="none" strike="noStrike" kern="1200">
                          <a:solidFill>
                            <a:schemeClr val="tx1"/>
                          </a:solidFill>
                          <a:effectLst/>
                        </a:rPr>
                        <a:t>Safety-Kleen (Clean Harbors)</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190.0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190.0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190.0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3874031590"/>
                  </a:ext>
                </a:extLst>
              </a:tr>
              <a:tr h="122205">
                <a:tc>
                  <a:txBody>
                    <a:bodyPr/>
                    <a:lstStyle/>
                    <a:p>
                      <a:pPr algn="l" rtl="0" fontAlgn="ctr"/>
                      <a:r>
                        <a:rPr lang="en-US" sz="800" b="0" u="none" strike="noStrike" dirty="0">
                          <a:solidFill>
                            <a:schemeClr val="tx1"/>
                          </a:solidFill>
                          <a:effectLst/>
                        </a:rPr>
                        <a:t>Heritage-Crystal Clean</a:t>
                      </a:r>
                      <a:endParaRPr lang="en-US" sz="8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160.0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160.0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160.0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799003143"/>
                  </a:ext>
                </a:extLst>
              </a:tr>
              <a:tr h="122205">
                <a:tc>
                  <a:txBody>
                    <a:bodyPr/>
                    <a:lstStyle/>
                    <a:p>
                      <a:pPr algn="l" rtl="0" fontAlgn="ctr"/>
                      <a:r>
                        <a:rPr lang="en-US" sz="800" b="0" u="none" strike="noStrike">
                          <a:solidFill>
                            <a:schemeClr val="tx1"/>
                          </a:solidFill>
                          <a:effectLst/>
                        </a:rPr>
                        <a:t>Universal Environmental Services </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133.0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133.0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133.0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3626473178"/>
                  </a:ext>
                </a:extLst>
              </a:tr>
              <a:tr h="122205">
                <a:tc>
                  <a:txBody>
                    <a:bodyPr/>
                    <a:lstStyle/>
                    <a:p>
                      <a:pPr algn="l" rtl="0" fontAlgn="ctr"/>
                      <a:r>
                        <a:rPr lang="en-US" sz="800" b="0" u="none" strike="noStrike">
                          <a:solidFill>
                            <a:schemeClr val="tx1"/>
                          </a:solidFill>
                          <a:effectLst/>
                        </a:rPr>
                        <a:t>Bango Refining (Clean Harbors)</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70.0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70.0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70.0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949815927"/>
                  </a:ext>
                </a:extLst>
              </a:tr>
              <a:tr h="122205">
                <a:tc>
                  <a:txBody>
                    <a:bodyPr/>
                    <a:lstStyle/>
                    <a:p>
                      <a:pPr algn="l" rtl="0" fontAlgn="ctr"/>
                      <a:r>
                        <a:rPr lang="en-US" sz="800" b="0" u="none" strike="noStrike">
                          <a:solidFill>
                            <a:schemeClr val="tx1"/>
                          </a:solidFill>
                          <a:effectLst/>
                        </a:rPr>
                        <a:t>Heartland Petroleum (Clean Harbors)</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62.0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62.0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62.0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2354541228"/>
                  </a:ext>
                </a:extLst>
              </a:tr>
              <a:tr h="122205">
                <a:tc>
                  <a:txBody>
                    <a:bodyPr/>
                    <a:lstStyle/>
                    <a:p>
                      <a:pPr algn="l" rtl="0" fontAlgn="ctr"/>
                      <a:r>
                        <a:rPr lang="en-US" sz="800" b="0" u="none" strike="noStrike">
                          <a:solidFill>
                            <a:schemeClr val="tx1"/>
                          </a:solidFill>
                          <a:effectLst/>
                        </a:rPr>
                        <a:t>Universal Lubricants (Clean Harbors)</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40.0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40.0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a:ln>
                            <a:noFill/>
                          </a:ln>
                          <a:solidFill>
                            <a:schemeClr val="tx1"/>
                          </a:solidFill>
                          <a:effectLst/>
                          <a:uLnTx/>
                          <a:uFillTx/>
                        </a:rPr>
                        <a:t>40.0</a:t>
                      </a:r>
                      <a:endParaRPr kumimoji="0" lang="en-US" sz="800" b="0" i="0" u="none" strike="noStrike" kern="1200" cap="none" spc="0" normalizeH="0" baseline="0" noProof="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9490504"/>
                  </a:ext>
                </a:extLst>
              </a:tr>
              <a:tr h="122205">
                <a:tc>
                  <a:txBody>
                    <a:bodyPr/>
                    <a:lstStyle/>
                    <a:p>
                      <a:pPr algn="l" rtl="0" fontAlgn="ctr"/>
                      <a:r>
                        <a:rPr lang="en-US" sz="800" b="0" u="none" strike="noStrike">
                          <a:solidFill>
                            <a:schemeClr val="tx1"/>
                          </a:solidFill>
                          <a:effectLst/>
                        </a:rPr>
                        <a:t>Olein Recovery</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23.0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23.0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23.0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1734313402"/>
                  </a:ext>
                </a:extLst>
              </a:tr>
              <a:tr h="12220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u="none" strike="noStrike" kern="1200" err="1">
                          <a:solidFill>
                            <a:schemeClr val="tx1"/>
                          </a:solidFill>
                          <a:effectLst/>
                        </a:rPr>
                        <a:t>Terrapure</a:t>
                      </a:r>
                      <a:r>
                        <a:rPr lang="en-US" sz="800" b="0" u="none" strike="noStrike" kern="1200">
                          <a:solidFill>
                            <a:schemeClr val="tx1"/>
                          </a:solidFill>
                          <a:effectLst/>
                        </a:rPr>
                        <a:t> (GFL)</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20.0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20.0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20.0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2120065940"/>
                  </a:ext>
                </a:extLst>
              </a:tr>
              <a:tr h="122205">
                <a:tc>
                  <a:txBody>
                    <a:bodyPr/>
                    <a:lstStyle/>
                    <a:p>
                      <a:pPr algn="l" rtl="0" fontAlgn="ctr"/>
                      <a:r>
                        <a:rPr lang="en-US" sz="800" b="0" u="none" strike="noStrike" err="1">
                          <a:solidFill>
                            <a:schemeClr val="tx1"/>
                          </a:solidFill>
                          <a:effectLst/>
                        </a:rPr>
                        <a:t>Ecolube</a:t>
                      </a:r>
                      <a:r>
                        <a:rPr lang="en-US" sz="800" b="0" u="none" strike="noStrike">
                          <a:solidFill>
                            <a:schemeClr val="tx1"/>
                          </a:solidFill>
                          <a:effectLst/>
                        </a:rPr>
                        <a:t> Recovery</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18.0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kumimoji="0" lang="en-US" sz="800" b="0" u="none" strike="noStrike" kern="1200" cap="none" spc="0" normalizeH="0" baseline="0" noProof="0">
                          <a:ln>
                            <a:noFill/>
                          </a:ln>
                          <a:solidFill>
                            <a:schemeClr val="tx1"/>
                          </a:solidFill>
                          <a:effectLst/>
                          <a:uLnTx/>
                          <a:uFillTx/>
                        </a:rPr>
                        <a:t>18.0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kumimoji="0" lang="en-US" sz="800" b="0" u="none" strike="noStrike" kern="1200" cap="none" spc="0" normalizeH="0" baseline="0" noProof="0">
                          <a:ln>
                            <a:noFill/>
                          </a:ln>
                          <a:solidFill>
                            <a:schemeClr val="tx1"/>
                          </a:solidFill>
                          <a:effectLst/>
                          <a:uLnTx/>
                          <a:uFillTx/>
                        </a:rPr>
                        <a:t>18.0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724519877"/>
                  </a:ext>
                </a:extLst>
              </a:tr>
              <a:tr h="122205">
                <a:tc>
                  <a:txBody>
                    <a:bodyPr/>
                    <a:lstStyle/>
                    <a:p>
                      <a:pPr algn="l" rtl="0" fontAlgn="ctr"/>
                      <a:r>
                        <a:rPr lang="en-US" sz="800" b="0" u="none" strike="noStrike">
                          <a:solidFill>
                            <a:schemeClr val="tx1"/>
                          </a:solidFill>
                          <a:effectLst/>
                        </a:rPr>
                        <a:t>Rational Resource</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13.0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29.0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29.0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3679107894"/>
                  </a:ext>
                </a:extLst>
              </a:tr>
              <a:tr h="12220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u="none" strike="noStrike" kern="1200">
                          <a:solidFill>
                            <a:schemeClr val="tx1"/>
                          </a:solidFill>
                          <a:effectLst/>
                        </a:rPr>
                        <a:t>Regen III-a</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u="none" strike="noStrike" kern="1200">
                          <a:solidFill>
                            <a:schemeClr val="tx1"/>
                          </a:solidFill>
                          <a:effectLst/>
                        </a:rPr>
                        <a:t>-</a:t>
                      </a:r>
                      <a:endParaRPr lang="en-US" sz="800" b="0" i="0" u="none" strike="noStrike" kern="1200">
                        <a:solidFill>
                          <a:schemeClr val="tx1"/>
                        </a:solidFill>
                        <a:effectLst/>
                        <a:latin typeface="+mn-lt"/>
                        <a:ea typeface="+mn-ea"/>
                        <a:cs typeface="+mn-cs"/>
                      </a:endParaRPr>
                    </a:p>
                  </a:txBody>
                  <a:tcPr marL="0" marR="0" marT="0" marB="0" anchor="ctr"/>
                </a:tc>
                <a:tc>
                  <a:txBody>
                    <a:bodyPr/>
                    <a:lstStyle/>
                    <a:p>
                      <a:pPr algn="ctr" rtl="0" fontAlgn="ctr"/>
                      <a:r>
                        <a:rPr lang="en-US" sz="800" b="0" u="none" strike="noStrike" kern="1200">
                          <a:solidFill>
                            <a:schemeClr val="tx1"/>
                          </a:solidFill>
                          <a:effectLst/>
                        </a:rPr>
                        <a:t>192.0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algn="ctr" rtl="0" fontAlgn="ctr"/>
                      <a:r>
                        <a:rPr lang="en-US" sz="800" b="0" u="none" strike="noStrike" kern="1200">
                          <a:solidFill>
                            <a:schemeClr val="tx1"/>
                          </a:solidFill>
                          <a:effectLst/>
                        </a:rPr>
                        <a:t>192.0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869931867"/>
                  </a:ext>
                </a:extLst>
              </a:tr>
              <a:tr h="12220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u="none" strike="noStrike" kern="1200" err="1">
                          <a:solidFill>
                            <a:schemeClr val="tx1"/>
                          </a:solidFill>
                          <a:effectLst/>
                        </a:rPr>
                        <a:t>Puraglobe</a:t>
                      </a:r>
                      <a:r>
                        <a:rPr lang="en-US" sz="800" b="0" u="none" strike="noStrike" kern="1200">
                          <a:solidFill>
                            <a:schemeClr val="tx1"/>
                          </a:solidFill>
                          <a:effectLst/>
                        </a:rPr>
                        <a:t>-a</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u="none" strike="noStrike" kern="1200">
                          <a:solidFill>
                            <a:schemeClr val="tx1"/>
                          </a:solidFill>
                          <a:effectLst/>
                        </a:rPr>
                        <a:t>-</a:t>
                      </a:r>
                      <a:endParaRPr lang="en-US" sz="800" b="0" i="0" u="none" strike="noStrike" kern="1200">
                        <a:solidFill>
                          <a:schemeClr val="tx1"/>
                        </a:solidFill>
                        <a:effectLst/>
                        <a:latin typeface="+mn-lt"/>
                        <a:ea typeface="+mn-ea"/>
                        <a:cs typeface="+mn-cs"/>
                      </a:endParaRPr>
                    </a:p>
                  </a:txBody>
                  <a:tcPr marL="0" marR="0" marT="0" marB="0" anchor="ctr"/>
                </a:tc>
                <a:tc>
                  <a:txBody>
                    <a:bodyPr/>
                    <a:lstStyle/>
                    <a:p>
                      <a:pPr algn="ctr" rtl="0" fontAlgn="ctr"/>
                      <a:r>
                        <a:rPr lang="en-US" sz="800" b="0" u="none" strike="noStrike" kern="1200" dirty="0">
                          <a:solidFill>
                            <a:schemeClr val="tx1"/>
                          </a:solidFill>
                          <a:effectLst/>
                        </a:rPr>
                        <a:t>49.0</a:t>
                      </a:r>
                      <a:endParaRPr lang="en-US" sz="800" b="0" i="0" u="none" strike="noStrike" kern="1200" dirty="0">
                        <a:solidFill>
                          <a:schemeClr val="tx1"/>
                        </a:solidFill>
                        <a:effectLst/>
                        <a:latin typeface="+mn-lt"/>
                        <a:ea typeface="+mn-ea"/>
                        <a:cs typeface="+mn-cs"/>
                      </a:endParaRPr>
                    </a:p>
                  </a:txBody>
                  <a:tcPr marL="0" marR="0" marT="0" marB="0" anchor="ctr"/>
                </a:tc>
                <a:tc>
                  <a:txBody>
                    <a:bodyPr/>
                    <a:lstStyle/>
                    <a:p>
                      <a:pPr algn="ctr" rtl="0" fontAlgn="ctr"/>
                      <a:r>
                        <a:rPr lang="en-US" sz="800" b="0" u="none" strike="noStrike" kern="1200">
                          <a:solidFill>
                            <a:schemeClr val="tx1"/>
                          </a:solidFill>
                          <a:effectLst/>
                        </a:rPr>
                        <a:t>49.0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3044624929"/>
                  </a:ext>
                </a:extLst>
              </a:tr>
              <a:tr h="12220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u="none" strike="noStrike" kern="1200">
                          <a:solidFill>
                            <a:schemeClr val="tx1"/>
                          </a:solidFill>
                          <a:effectLst/>
                        </a:rPr>
                        <a:t>Mesa Oil Recycling-a</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u="none" strike="noStrike" kern="1200">
                          <a:solidFill>
                            <a:schemeClr val="tx1"/>
                          </a:solidFill>
                          <a:effectLst/>
                        </a:rPr>
                        <a:t>-</a:t>
                      </a:r>
                      <a:endParaRPr lang="en-US" sz="800" b="0" i="0" u="none" strike="noStrike" kern="1200">
                        <a:solidFill>
                          <a:schemeClr val="tx1"/>
                        </a:solidFill>
                        <a:effectLst/>
                        <a:latin typeface="+mn-lt"/>
                        <a:ea typeface="+mn-ea"/>
                        <a:cs typeface="+mn-cs"/>
                      </a:endParaRPr>
                    </a:p>
                  </a:txBody>
                  <a:tcPr marL="0" marR="0" marT="0" marB="0" anchor="ctr"/>
                </a:tc>
                <a:tc>
                  <a:txBody>
                    <a:bodyPr/>
                    <a:lstStyle/>
                    <a:p>
                      <a:pPr algn="ctr" rtl="0" fontAlgn="ctr"/>
                      <a:r>
                        <a:rPr lang="en-US" sz="800" b="0" u="none" strike="noStrike" kern="1200">
                          <a:solidFill>
                            <a:schemeClr val="tx1"/>
                          </a:solidFill>
                          <a:effectLst/>
                        </a:rPr>
                        <a:t>11.0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algn="ctr" rtl="0" fontAlgn="ctr"/>
                      <a:r>
                        <a:rPr lang="en-US" sz="800" b="0" u="none" strike="noStrike" kern="1200">
                          <a:solidFill>
                            <a:schemeClr val="tx1"/>
                          </a:solidFill>
                          <a:effectLst/>
                        </a:rPr>
                        <a:t>11.0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1003089632"/>
                  </a:ext>
                </a:extLst>
              </a:tr>
              <a:tr h="12121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u="none" strike="noStrike" kern="1200">
                          <a:solidFill>
                            <a:schemeClr val="tx1"/>
                          </a:solidFill>
                          <a:effectLst/>
                        </a:rPr>
                        <a:t>All other</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u="none" strike="noStrike" kern="1200">
                          <a:solidFill>
                            <a:schemeClr val="tx1"/>
                          </a:solidFill>
                          <a:effectLst/>
                        </a:rPr>
                        <a:t>38.0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algn="ctr" rtl="0" fontAlgn="ctr"/>
                      <a:r>
                        <a:rPr lang="en-US" sz="800" b="0" u="none" strike="noStrike" kern="1200">
                          <a:solidFill>
                            <a:schemeClr val="tx1"/>
                          </a:solidFill>
                          <a:effectLst/>
                        </a:rPr>
                        <a:t>38.0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algn="ctr" rtl="0" fontAlgn="ctr"/>
                      <a:r>
                        <a:rPr lang="en-US" sz="800" b="0" u="none" strike="noStrike" kern="1200">
                          <a:solidFill>
                            <a:schemeClr val="tx1"/>
                          </a:solidFill>
                          <a:effectLst/>
                        </a:rPr>
                        <a:t>38.0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2408371845"/>
                  </a:ext>
                </a:extLst>
              </a:tr>
              <a:tr h="12220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kern="1200">
                          <a:solidFill>
                            <a:schemeClr val="tx1"/>
                          </a:solidFill>
                        </a:rPr>
                        <a:t>Total</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1" u="none" strike="noStrike">
                          <a:solidFill>
                            <a:schemeClr val="tx1"/>
                          </a:solidFill>
                          <a:effectLst/>
                        </a:rPr>
                        <a:t>1,022.0</a:t>
                      </a:r>
                      <a:endParaRPr lang="en-US" sz="800" b="1" i="0" u="none" strike="noStrike" kern="1200">
                        <a:solidFill>
                          <a:schemeClr val="tx1"/>
                        </a:solidFill>
                        <a:effectLst/>
                        <a:latin typeface="+mn-lt"/>
                        <a:ea typeface="+mn-ea"/>
                        <a:cs typeface="+mn-cs"/>
                      </a:endParaRPr>
                    </a:p>
                  </a:txBody>
                  <a:tcPr marL="0" marR="0" marT="0" marB="0" anchor="ctr"/>
                </a:tc>
                <a:tc>
                  <a:txBody>
                    <a:bodyPr/>
                    <a:lstStyle/>
                    <a:p>
                      <a:pPr algn="ctr" fontAlgn="ctr"/>
                      <a:r>
                        <a:rPr lang="en-US" sz="800" b="1" u="none" strike="noStrike">
                          <a:solidFill>
                            <a:schemeClr val="tx1"/>
                          </a:solidFill>
                          <a:effectLst/>
                        </a:rPr>
                        <a:t>1,290.0</a:t>
                      </a:r>
                      <a:endParaRPr lang="en-US" sz="800" b="1" i="0" u="none" strike="noStrike">
                        <a:solidFill>
                          <a:schemeClr val="tx1"/>
                        </a:solidFill>
                        <a:effectLst/>
                        <a:latin typeface="+mn-lt"/>
                      </a:endParaRPr>
                    </a:p>
                  </a:txBody>
                  <a:tcPr marL="0" marR="0" marT="0" marB="0" anchor="ctr"/>
                </a:tc>
                <a:tc>
                  <a:txBody>
                    <a:bodyPr/>
                    <a:lstStyle/>
                    <a:p>
                      <a:pPr algn="ctr" fontAlgn="ctr"/>
                      <a:r>
                        <a:rPr lang="en-US" sz="800" b="1" u="none" strike="noStrike">
                          <a:solidFill>
                            <a:schemeClr val="tx1"/>
                          </a:solidFill>
                          <a:effectLst/>
                        </a:rPr>
                        <a:t>1,290.0</a:t>
                      </a:r>
                      <a:endParaRPr lang="en-US" sz="800" b="1" i="0" u="none" strike="noStrike">
                        <a:solidFill>
                          <a:schemeClr val="tx1"/>
                        </a:solidFill>
                        <a:effectLst/>
                        <a:latin typeface="+mn-lt"/>
                      </a:endParaRPr>
                    </a:p>
                  </a:txBody>
                  <a:tcPr marL="0" marR="0" marT="0" marB="0" anchor="ctr"/>
                </a:tc>
                <a:extLst>
                  <a:ext uri="{0D108BD9-81ED-4DB2-BD59-A6C34878D82A}">
                    <a16:rowId xmlns:a16="http://schemas.microsoft.com/office/drawing/2014/main" val="212869338"/>
                  </a:ext>
                </a:extLst>
              </a:tr>
              <a:tr h="366617">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kern="1200" dirty="0">
                          <a:solidFill>
                            <a:schemeClr val="tx1"/>
                          </a:solidFill>
                        </a:rPr>
                        <a:t>a– These projects are in financing or construction stage and will open in the near future. Their </a:t>
                      </a:r>
                      <a:r>
                        <a:rPr lang="en-US" sz="800" kern="1200" dirty="0" err="1">
                          <a:solidFill>
                            <a:schemeClr val="tx1"/>
                          </a:solidFill>
                        </a:rPr>
                        <a:t>basestock</a:t>
                      </a:r>
                      <a:r>
                        <a:rPr lang="en-US" sz="800" kern="1200" dirty="0">
                          <a:solidFill>
                            <a:schemeClr val="tx1"/>
                          </a:solidFill>
                        </a:rPr>
                        <a:t> capacity is calculated with the 65% yield rate for the re-refineries.</a:t>
                      </a:r>
                    </a:p>
                  </a:txBody>
                  <a:tcPr marL="46800" marR="0" marT="0" marB="0" anchor="ct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900" b="1" i="0" u="none" strike="noStrike" kern="1200">
                        <a:solidFill>
                          <a:schemeClr val="tx1"/>
                        </a:solidFill>
                        <a:effectLst/>
                        <a:latin typeface="+mn-lt"/>
                        <a:ea typeface="+mn-ea"/>
                        <a:cs typeface="+mn-cs"/>
                      </a:endParaRPr>
                    </a:p>
                  </a:txBody>
                  <a:tcPr marL="0" marR="0" marT="0" marB="0" anchor="ctr"/>
                </a:tc>
                <a:tc hMerge="1">
                  <a:txBody>
                    <a:bodyPr/>
                    <a:lstStyle/>
                    <a:p>
                      <a:pPr algn="ctr" fontAlgn="ctr"/>
                      <a:endParaRPr lang="en-US" sz="900" b="1" i="0" u="none" strike="noStrike">
                        <a:solidFill>
                          <a:schemeClr val="tx1"/>
                        </a:solidFill>
                        <a:effectLst/>
                        <a:latin typeface="+mn-lt"/>
                      </a:endParaRPr>
                    </a:p>
                  </a:txBody>
                  <a:tcPr marL="0" marR="0" marT="0" marB="0" anchor="ctr"/>
                </a:tc>
                <a:tc hMerge="1">
                  <a:txBody>
                    <a:bodyPr/>
                    <a:lstStyle/>
                    <a:p>
                      <a:pPr algn="ctr" fontAlgn="ctr"/>
                      <a:endParaRPr lang="en-US" sz="900" b="1" i="0" u="none" strike="noStrike">
                        <a:solidFill>
                          <a:schemeClr val="tx1"/>
                        </a:solidFill>
                        <a:effectLst/>
                        <a:latin typeface="+mn-lt"/>
                      </a:endParaRPr>
                    </a:p>
                  </a:txBody>
                  <a:tcPr marL="0" marR="0" marT="0" marB="0" anchor="ctr"/>
                </a:tc>
                <a:extLst>
                  <a:ext uri="{0D108BD9-81ED-4DB2-BD59-A6C34878D82A}">
                    <a16:rowId xmlns:a16="http://schemas.microsoft.com/office/drawing/2014/main" val="415221183"/>
                  </a:ext>
                </a:extLst>
              </a:tr>
            </a:tbl>
          </a:graphicData>
        </a:graphic>
      </p:graphicFrame>
      <p:sp>
        <p:nvSpPr>
          <p:cNvPr id="17" name="Content Placeholder 14">
            <a:extLst>
              <a:ext uri="{FF2B5EF4-FFF2-40B4-BE49-F238E27FC236}">
                <a16:creationId xmlns:a16="http://schemas.microsoft.com/office/drawing/2014/main" id="{3B021B02-BAD2-46B7-8ABE-C20F7BDF8430}"/>
              </a:ext>
            </a:extLst>
          </p:cNvPr>
          <p:cNvSpPr txBox="1">
            <a:spLocks/>
          </p:cNvSpPr>
          <p:nvPr/>
        </p:nvSpPr>
        <p:spPr>
          <a:xfrm>
            <a:off x="4168385" y="3726706"/>
            <a:ext cx="3807259" cy="2477601"/>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Used Oil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As the demand for virgin Group I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sz="900" b="0" i="0" u="none" strike="noStrike" kern="1200" cap="none" spc="0" normalizeH="0" baseline="0" noProof="0" dirty="0">
                <a:ln>
                  <a:noFill/>
                </a:ln>
                <a:solidFill>
                  <a:srgbClr val="000000"/>
                </a:solidFill>
                <a:effectLst/>
                <a:uLnTx/>
                <a:uFillTx/>
                <a:latin typeface="Lucida Sans"/>
                <a:ea typeface="+mn-ea"/>
                <a:cs typeface="+mn-cs"/>
              </a:rPr>
              <a:t> is declining and shifting toward Group II and Group III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sz="900" b="0" i="0" u="none" strike="noStrike" kern="1200" cap="none" spc="0" normalizeH="0" baseline="0" noProof="0" dirty="0">
                <a:ln>
                  <a:noFill/>
                </a:ln>
                <a:solidFill>
                  <a:srgbClr val="000000"/>
                </a:solidFill>
                <a:effectLst/>
                <a:uLnTx/>
                <a:uFillTx/>
                <a:latin typeface="Lucida Sans"/>
                <a:ea typeface="+mn-ea"/>
                <a:cs typeface="+mn-cs"/>
              </a:rPr>
              <a:t>, the re-refining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sz="900" b="0" i="0" u="none" strike="noStrike" kern="1200" cap="none" spc="0" normalizeH="0" baseline="0" noProof="0" dirty="0">
                <a:ln>
                  <a:noFill/>
                </a:ln>
                <a:solidFill>
                  <a:srgbClr val="000000"/>
                </a:solidFill>
                <a:effectLst/>
                <a:uLnTx/>
                <a:uFillTx/>
                <a:latin typeface="Lucida Sans"/>
                <a:ea typeface="+mn-ea"/>
                <a:cs typeface="+mn-cs"/>
              </a:rPr>
              <a:t> market is also following the same trend. Most of the re-refiners currently operating in the United States and Canada are producing Group II/II+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sz="900" b="0" i="0" u="none" strike="noStrike" kern="1200" cap="none" spc="0" normalizeH="0" baseline="0" noProof="0" dirty="0">
                <a:ln>
                  <a:noFill/>
                </a:ln>
                <a:solidFill>
                  <a:srgbClr val="000000"/>
                </a:solidFill>
                <a:effectLst/>
                <a:uLnTx/>
                <a:uFillTx/>
                <a:latin typeface="Lucida Sans"/>
                <a:ea typeface="+mn-ea"/>
                <a:cs typeface="+mn-cs"/>
              </a:rPr>
              <a:t>. The re-refined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a:t>
            </a:r>
            <a:r>
              <a:rPr kumimoji="0" lang="en-US" sz="900" b="0" i="0" u="none" strike="noStrike" kern="1200" cap="none" spc="0" normalizeH="0" baseline="0" noProof="0" dirty="0">
                <a:ln>
                  <a:noFill/>
                </a:ln>
                <a:solidFill>
                  <a:srgbClr val="000000"/>
                </a:solidFill>
                <a:effectLst/>
                <a:uLnTx/>
                <a:uFillTx/>
                <a:latin typeface="Lucida Sans"/>
                <a:ea typeface="+mn-ea"/>
                <a:cs typeface="+mn-cs"/>
              </a:rPr>
              <a:t> capacity is expected to grow 26% during 2020 to 2025 as new players enter re-refining in the United States and Canada to cater to the growing demand for re-refined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sz="900" b="0" i="0" u="none" strike="noStrike" kern="1200" cap="none" spc="0" normalizeH="0" baseline="0" noProof="0" dirty="0">
                <a:ln>
                  <a:noFill/>
                </a:ln>
                <a:solidFill>
                  <a:srgbClr val="000000"/>
                </a:solidFill>
                <a:effectLst/>
                <a:uLnTx/>
                <a:uFillTx/>
                <a:latin typeface="Lucida Sans"/>
                <a:ea typeface="+mn-ea"/>
                <a:cs typeface="+mn-cs"/>
              </a:rPr>
              <a:t>.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At present, no re-refiner has announced to close its re-refining facility in the countries in the near future. It is expected that Evergreen Oil, operating its re-refining facility in Irvine, CA, will close its plant in 2021. However, there has been no official announcement. Currently, Evergreen Oil is producing Group II/II+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sz="900" b="0" i="0" u="none" strike="noStrike" kern="1200" cap="none" spc="0" normalizeH="0" baseline="0" noProof="0" dirty="0">
                <a:ln>
                  <a:noFill/>
                </a:ln>
                <a:solidFill>
                  <a:srgbClr val="000000"/>
                </a:solidFill>
                <a:effectLst/>
                <a:uLnTx/>
                <a:uFillTx/>
                <a:latin typeface="Lucida Sans"/>
                <a:ea typeface="+mn-ea"/>
                <a:cs typeface="+mn-cs"/>
              </a:rPr>
              <a:t> in the United States.</a:t>
            </a:r>
          </a:p>
        </p:txBody>
      </p:sp>
      <p:sp>
        <p:nvSpPr>
          <p:cNvPr id="18" name="Content Placeholder 5">
            <a:extLst>
              <a:ext uri="{FF2B5EF4-FFF2-40B4-BE49-F238E27FC236}">
                <a16:creationId xmlns:a16="http://schemas.microsoft.com/office/drawing/2014/main" id="{A12B89E5-514A-4A7C-9937-A46C94E839A9}"/>
              </a:ext>
            </a:extLst>
          </p:cNvPr>
          <p:cNvSpPr txBox="1">
            <a:spLocks/>
          </p:cNvSpPr>
          <p:nvPr/>
        </p:nvSpPr>
        <p:spPr>
          <a:xfrm>
            <a:off x="8077442" y="3726706"/>
            <a:ext cx="3602555" cy="2569934"/>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Opportunities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Re-refiners, who can produce re-refined Group III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sz="900" b="0" i="0" u="none" strike="noStrike" kern="1200" cap="none" spc="0" normalizeH="0" baseline="0" noProof="0" dirty="0">
                <a:ln>
                  <a:noFill/>
                </a:ln>
                <a:solidFill>
                  <a:srgbClr val="000000"/>
                </a:solidFill>
                <a:effectLst/>
                <a:uLnTx/>
                <a:uFillTx/>
                <a:latin typeface="Lucida Sans"/>
                <a:ea typeface="+mn-ea"/>
                <a:cs typeface="+mn-cs"/>
              </a:rPr>
              <a:t> have an opportunity to grow as demand for Group III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sz="900" b="0" i="0" u="none" strike="noStrike" kern="1200" cap="none" spc="0" normalizeH="0" baseline="0" noProof="0" dirty="0">
                <a:ln>
                  <a:noFill/>
                </a:ln>
                <a:solidFill>
                  <a:srgbClr val="000000"/>
                </a:solidFill>
                <a:effectLst/>
                <a:uLnTx/>
                <a:uFillTx/>
                <a:latin typeface="Lucida Sans"/>
                <a:ea typeface="+mn-ea"/>
                <a:cs typeface="+mn-cs"/>
              </a:rPr>
              <a:t>, especially in the consumer segments, grows in the region.</a:t>
            </a:r>
          </a:p>
          <a:p>
            <a:pPr marL="0" marR="0" lvl="0" indent="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Challenges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However, the re-refining scenario in the United States and Canada may not witness any drastic changes in the forecast period because lubricant demand is expected to decline slightly, due to increasing use of synthetic and semi-synthetic oils and a flat automotive market. Also, no major change in used oil generation, collection, and re-refining is expected to happen in these two countries. However, the existing situation does provide an opportunity for consolidation as well as forward or backward integration to companies in the industry.</a:t>
            </a:r>
          </a:p>
        </p:txBody>
      </p:sp>
      <p:cxnSp>
        <p:nvCxnSpPr>
          <p:cNvPr id="11" name="Straight Connector 10">
            <a:extLst>
              <a:ext uri="{FF2B5EF4-FFF2-40B4-BE49-F238E27FC236}">
                <a16:creationId xmlns:a16="http://schemas.microsoft.com/office/drawing/2014/main" id="{FC6C9C48-1BEE-4ED1-AF8B-F049C233FBEE}"/>
              </a:ext>
            </a:extLst>
          </p:cNvPr>
          <p:cNvCxnSpPr>
            <a:cxnSpLocks/>
          </p:cNvCxnSpPr>
          <p:nvPr/>
        </p:nvCxnSpPr>
        <p:spPr>
          <a:xfrm>
            <a:off x="336000" y="3657829"/>
            <a:ext cx="11520000"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A8E9412-F782-4C00-83BF-C9E21804C4F3}"/>
              </a:ext>
            </a:extLst>
          </p:cNvPr>
          <p:cNvCxnSpPr>
            <a:cxnSpLocks/>
          </p:cNvCxnSpPr>
          <p:nvPr/>
        </p:nvCxnSpPr>
        <p:spPr>
          <a:xfrm>
            <a:off x="7920580" y="110219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1ED3C94-2AEE-4C3B-B338-46B25CA44514}"/>
              </a:ext>
            </a:extLst>
          </p:cNvPr>
          <p:cNvCxnSpPr>
            <a:cxnSpLocks/>
          </p:cNvCxnSpPr>
          <p:nvPr/>
        </p:nvCxnSpPr>
        <p:spPr>
          <a:xfrm>
            <a:off x="4105034" y="1030256"/>
            <a:ext cx="0" cy="5580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70015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Economic Background</a:t>
            </a:r>
          </a:p>
        </p:txBody>
      </p:sp>
      <p:sp>
        <p:nvSpPr>
          <p:cNvPr id="3" name="Content Placeholder 2">
            <a:extLst>
              <a:ext uri="{FF2B5EF4-FFF2-40B4-BE49-F238E27FC236}">
                <a16:creationId xmlns:a16="http://schemas.microsoft.com/office/drawing/2014/main" id="{408CBD2E-53F2-41AA-87CC-96EA485BFA33}"/>
              </a:ext>
            </a:extLst>
          </p:cNvPr>
          <p:cNvSpPr>
            <a:spLocks noGrp="1"/>
          </p:cNvSpPr>
          <p:nvPr>
            <p:ph sz="quarter" idx="16"/>
          </p:nvPr>
        </p:nvSpPr>
        <p:spPr>
          <a:xfrm>
            <a:off x="569394" y="944902"/>
            <a:ext cx="5182475" cy="4636526"/>
          </a:xfrm>
        </p:spPr>
        <p:txBody>
          <a:bodyPr wrap="square">
            <a:spAutoFit/>
          </a:bodyPr>
          <a:lstStyle/>
          <a:p>
            <a:pPr>
              <a:buChar char=""/>
            </a:pPr>
            <a:r>
              <a:rPr lang="en-US" dirty="0"/>
              <a:t>The United States is the largest economy in North America. The country has 50 states. </a:t>
            </a:r>
          </a:p>
          <a:p>
            <a:pPr lvl="1"/>
            <a:r>
              <a:rPr lang="en-US" dirty="0"/>
              <a:t>According to the International Monetary Fund (IMF), its gross domestic product (GDP) at current prices was USD 20.9 trillion as of 2020 and is expected to increase to USD 22.9 trillion in 2021, supported by a sharp rise in consumer spending due to government financial support.</a:t>
            </a:r>
          </a:p>
          <a:p>
            <a:pPr lvl="1"/>
            <a:r>
              <a:rPr lang="en-US" dirty="0"/>
              <a:t>In 2020, Canada’s GDP at current prices is about USD 1.6 trillion, which is around one-tenth of the U.S. GDP. </a:t>
            </a:r>
          </a:p>
          <a:p>
            <a:pPr lvl="1"/>
            <a:endParaRPr lang="en-US" dirty="0"/>
          </a:p>
          <a:p>
            <a:pPr>
              <a:buChar char=""/>
            </a:pPr>
            <a:r>
              <a:rPr lang="en-US" dirty="0"/>
              <a:t>As of 2020, the total population of the United States was 329.8 million, while Canada’s total population was 38.0 million. Both the United States and Canada have a modern economic system, which is dominated by the service industry. Canada has an economy resembling the United States in terms of market-oriented policies, production base, and high living standards. </a:t>
            </a:r>
          </a:p>
          <a:p>
            <a:pPr>
              <a:buChar char=""/>
            </a:pPr>
            <a:endParaRPr lang="en-US" dirty="0"/>
          </a:p>
          <a:p>
            <a:pPr>
              <a:buChar char=""/>
            </a:pPr>
            <a:r>
              <a:rPr lang="en-US" dirty="0"/>
              <a:t>In 2020, the real GDP decline 3.4% and 5.3% in the United States and Canada, respectively, mainly due to a decline in the output of major industries such as agriculture, energy, technology, service, and manufacturing caused by COVID-19.</a:t>
            </a:r>
          </a:p>
          <a:p>
            <a:pPr>
              <a:buChar char=""/>
            </a:pPr>
            <a:endParaRPr lang="en-US" dirty="0"/>
          </a:p>
          <a:p>
            <a:pPr>
              <a:buChar char=""/>
            </a:pPr>
            <a:r>
              <a:rPr lang="en-US" dirty="0"/>
              <a:t>According to the IMF, in 2020, the United States and Canada had GDP per capita of USD 63,360.0 and USD 43,290.0, which increased to USD 69,380.0 and USD 52,790.0, respectively, in October 2021. </a:t>
            </a:r>
          </a:p>
        </p:txBody>
      </p:sp>
      <p:sp>
        <p:nvSpPr>
          <p:cNvPr id="4" name="Content Placeholder 3">
            <a:extLst>
              <a:ext uri="{FF2B5EF4-FFF2-40B4-BE49-F238E27FC236}">
                <a16:creationId xmlns:a16="http://schemas.microsoft.com/office/drawing/2014/main" id="{18E12F2F-72AB-4547-B817-46F71AD96637}"/>
              </a:ext>
            </a:extLst>
          </p:cNvPr>
          <p:cNvSpPr>
            <a:spLocks noGrp="1"/>
          </p:cNvSpPr>
          <p:nvPr>
            <p:ph sz="quarter" idx="17"/>
          </p:nvPr>
        </p:nvSpPr>
        <p:spPr>
          <a:xfrm>
            <a:off x="6242315" y="944902"/>
            <a:ext cx="5675375" cy="1520288"/>
          </a:xfrm>
        </p:spPr>
        <p:txBody>
          <a:bodyPr wrap="square">
            <a:spAutoFit/>
          </a:bodyPr>
          <a:lstStyle/>
          <a:p>
            <a:pPr>
              <a:buChar char=""/>
            </a:pPr>
            <a:r>
              <a:rPr lang="en-US" dirty="0"/>
              <a:t>The opening of the economic activity post-COVID-19 pandemic coupled with the legislative response to support the economy with laws such as the Coronavirus Aid, Relief, and Economic Security Act (CARES Act); the Consolidated Appropriations Act; and the American Rescue Plan Act in 2020 and 2021 have boosted economic output in 2021.</a:t>
            </a:r>
          </a:p>
          <a:p>
            <a:pPr lvl="1"/>
            <a:r>
              <a:rPr lang="en-US" dirty="0"/>
              <a:t>Moreover, with the ongoing effects of fiscal support, pent-up demand from consumers for face-to-face services, and the strength in labor markets and asset prices, economic growth is poised to be strong for the remainder of 2021.</a:t>
            </a:r>
          </a:p>
        </p:txBody>
      </p:sp>
      <p:graphicFrame>
        <p:nvGraphicFramePr>
          <p:cNvPr id="9" name="Table 3">
            <a:extLst>
              <a:ext uri="{FF2B5EF4-FFF2-40B4-BE49-F238E27FC236}">
                <a16:creationId xmlns:a16="http://schemas.microsoft.com/office/drawing/2014/main" id="{B0771042-3A48-4F0C-9F15-02336B00BDB4}"/>
              </a:ext>
            </a:extLst>
          </p:cNvPr>
          <p:cNvGraphicFramePr>
            <a:graphicFrameLocks noGrp="1"/>
          </p:cNvGraphicFramePr>
          <p:nvPr/>
        </p:nvGraphicFramePr>
        <p:xfrm>
          <a:off x="6242315" y="2558161"/>
          <a:ext cx="5675376" cy="3440700"/>
        </p:xfrm>
        <a:graphic>
          <a:graphicData uri="http://schemas.openxmlformats.org/drawingml/2006/table">
            <a:tbl>
              <a:tblPr firstRow="1">
                <a:tableStyleId>{5C22544A-7EE6-4342-B048-85BDC9FD1C3A}</a:tableStyleId>
              </a:tblPr>
              <a:tblGrid>
                <a:gridCol w="2220562">
                  <a:extLst>
                    <a:ext uri="{9D8B030D-6E8A-4147-A177-3AD203B41FA5}">
                      <a16:colId xmlns:a16="http://schemas.microsoft.com/office/drawing/2014/main" val="3179253707"/>
                    </a:ext>
                  </a:extLst>
                </a:gridCol>
                <a:gridCol w="759594">
                  <a:extLst>
                    <a:ext uri="{9D8B030D-6E8A-4147-A177-3AD203B41FA5}">
                      <a16:colId xmlns:a16="http://schemas.microsoft.com/office/drawing/2014/main" val="3329660319"/>
                    </a:ext>
                  </a:extLst>
                </a:gridCol>
                <a:gridCol w="871001">
                  <a:extLst>
                    <a:ext uri="{9D8B030D-6E8A-4147-A177-3AD203B41FA5}">
                      <a16:colId xmlns:a16="http://schemas.microsoft.com/office/drawing/2014/main" val="2331960324"/>
                    </a:ext>
                  </a:extLst>
                </a:gridCol>
                <a:gridCol w="862043">
                  <a:extLst>
                    <a:ext uri="{9D8B030D-6E8A-4147-A177-3AD203B41FA5}">
                      <a16:colId xmlns:a16="http://schemas.microsoft.com/office/drawing/2014/main" val="2517212798"/>
                    </a:ext>
                  </a:extLst>
                </a:gridCol>
                <a:gridCol w="962176">
                  <a:extLst>
                    <a:ext uri="{9D8B030D-6E8A-4147-A177-3AD203B41FA5}">
                      <a16:colId xmlns:a16="http://schemas.microsoft.com/office/drawing/2014/main" val="2311463242"/>
                    </a:ext>
                  </a:extLst>
                </a:gridCol>
              </a:tblGrid>
              <a:tr h="295846">
                <a:tc gridSpan="5">
                  <a:txBody>
                    <a:bodyPr/>
                    <a:lstStyle/>
                    <a:p>
                      <a:r>
                        <a:rPr lang="en-US" sz="900" dirty="0">
                          <a:latin typeface="+mn-lt"/>
                        </a:rPr>
                        <a:t>SELECTED ECONOMIC CHARACTERISTICS OF COUNTRY, 2020</a:t>
                      </a: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900" dirty="0">
                        <a:latin typeface="+mn-lt"/>
                      </a:endParaRPr>
                    </a:p>
                  </a:txBody>
                  <a:tcPr marL="45720" marR="45720" anchor="ctr"/>
                </a:tc>
                <a:extLst>
                  <a:ext uri="{0D108BD9-81ED-4DB2-BD59-A6C34878D82A}">
                    <a16:rowId xmlns:a16="http://schemas.microsoft.com/office/drawing/2014/main" val="2647999941"/>
                  </a:ext>
                </a:extLst>
              </a:tr>
              <a:tr h="347538">
                <a:tc>
                  <a:txBody>
                    <a:bodyPr/>
                    <a:lstStyle/>
                    <a:p>
                      <a:r>
                        <a:rPr lang="en-US" sz="900" b="1" dirty="0">
                          <a:solidFill>
                            <a:schemeClr val="tx1"/>
                          </a:solidFill>
                          <a:latin typeface="+mn-lt"/>
                        </a:rPr>
                        <a:t>KEY INDICATOR</a:t>
                      </a:r>
                    </a:p>
                  </a:txBody>
                  <a:tcPr marL="45720" marR="45720" anchor="ctr"/>
                </a:tc>
                <a:tc gridSpan="2">
                  <a:txBody>
                    <a:bodyPr/>
                    <a:lstStyle/>
                    <a:p>
                      <a:pPr algn="ctr"/>
                      <a:r>
                        <a:rPr lang="en-US" sz="900" b="1" dirty="0">
                          <a:solidFill>
                            <a:schemeClr val="tx1"/>
                          </a:solidFill>
                          <a:latin typeface="+mn-lt"/>
                        </a:rPr>
                        <a:t>UNITED STATE</a:t>
                      </a:r>
                    </a:p>
                  </a:txBody>
                  <a:tcPr marL="45720" marR="45720" anchor="ctr"/>
                </a:tc>
                <a:tc hMerge="1">
                  <a:txBody>
                    <a:bodyPr/>
                    <a:lstStyle/>
                    <a:p>
                      <a:r>
                        <a:rPr lang="en-US" sz="900" b="1" dirty="0">
                          <a:solidFill>
                            <a:schemeClr val="tx1"/>
                          </a:solidFill>
                          <a:latin typeface="+mn-lt"/>
                        </a:rPr>
                        <a:t>UNITED STATE</a:t>
                      </a:r>
                    </a:p>
                  </a:txBody>
                  <a:tcPr marL="45720" marR="45720" anchor="ctr"/>
                </a:tc>
                <a:tc gridSpan="2">
                  <a:txBody>
                    <a:bodyPr/>
                    <a:lstStyle/>
                    <a:p>
                      <a:pPr algn="ctr"/>
                      <a:r>
                        <a:rPr lang="en-US" sz="900" b="1" dirty="0">
                          <a:solidFill>
                            <a:schemeClr val="tx1"/>
                          </a:solidFill>
                          <a:latin typeface="+mn-lt"/>
                        </a:rPr>
                        <a:t>CANADA</a:t>
                      </a:r>
                    </a:p>
                  </a:txBody>
                  <a:tcPr marL="45720" marR="45720" anchor="ctr"/>
                </a:tc>
                <a:tc hMerge="1">
                  <a:txBody>
                    <a:bodyPr/>
                    <a:lstStyle/>
                    <a:p>
                      <a:pPr algn="ct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434060">
                <a:tc>
                  <a:txBody>
                    <a:bodyPr/>
                    <a:lstStyle/>
                    <a:p>
                      <a:pPr algn="l">
                        <a:spcBef>
                          <a:spcPts val="200"/>
                        </a:spcBef>
                        <a:spcAft>
                          <a:spcPts val="200"/>
                        </a:spcAft>
                      </a:pPr>
                      <a:endParaRPr lang="en-IN" sz="900" b="1"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 (TILL OCTOBER)</a:t>
                      </a:r>
                    </a:p>
                  </a:txBody>
                  <a:tcPr marL="45720" marR="45720" anchor="ctr"/>
                </a:tc>
                <a:tc>
                  <a:txBody>
                    <a:bodyPr/>
                    <a:lstStyle/>
                    <a:p>
                      <a:pPr algn="ctr"/>
                      <a:r>
                        <a:rPr lang="en-US" sz="900" b="1" dirty="0">
                          <a:solidFill>
                            <a:schemeClr val="tx1"/>
                          </a:solidFill>
                          <a:latin typeface="+mn-lt"/>
                        </a:rPr>
                        <a:t>2021</a:t>
                      </a:r>
                    </a:p>
                  </a:txBody>
                  <a:tcPr marL="45720" marR="45720" anchor="ctr"/>
                </a:tc>
                <a:tc>
                  <a:txBody>
                    <a:bodyPr/>
                    <a:lstStyle/>
                    <a:p>
                      <a:pPr algn="ctr"/>
                      <a:r>
                        <a:rPr lang="en-US" sz="900" b="1" dirty="0">
                          <a:solidFill>
                            <a:schemeClr val="tx1"/>
                          </a:solidFill>
                          <a:latin typeface="+mn-lt"/>
                        </a:rPr>
                        <a:t>2021 (TILL OCTOBER)</a:t>
                      </a:r>
                    </a:p>
                  </a:txBody>
                  <a:tcPr marL="45720" marR="45720" anchor="ctr"/>
                </a:tc>
                <a:extLst>
                  <a:ext uri="{0D108BD9-81ED-4DB2-BD59-A6C34878D82A}">
                    <a16:rowId xmlns:a16="http://schemas.microsoft.com/office/drawing/2014/main" val="3583371123"/>
                  </a:ext>
                </a:extLst>
              </a:tr>
              <a:tr h="337608">
                <a:tc>
                  <a:txBody>
                    <a:bodyPr/>
                    <a:lstStyle/>
                    <a:p>
                      <a:pPr algn="l">
                        <a:spcBef>
                          <a:spcPts val="200"/>
                        </a:spcBef>
                        <a:spcAft>
                          <a:spcPts val="200"/>
                        </a:spcAft>
                      </a:pPr>
                      <a:r>
                        <a:rPr lang="en-US" sz="900" b="0" dirty="0">
                          <a:solidFill>
                            <a:schemeClr val="tx1"/>
                          </a:solidFill>
                          <a:effectLst/>
                          <a:latin typeface="+mn-lt"/>
                          <a:ea typeface="Calibri" panose="020F0502020204030204" pitchFamily="34" charset="0"/>
                          <a:cs typeface="Calibri" panose="020F0502020204030204" pitchFamily="34" charset="0"/>
                        </a:rPr>
                        <a:t>Population (Million)</a:t>
                      </a:r>
                      <a:endParaRPr lang="en-IN"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329.8</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 330.6</a:t>
                      </a:r>
                    </a:p>
                  </a:txBody>
                  <a:tcPr marL="45720" marR="45720" anchor="ctr"/>
                </a:tc>
                <a:tc>
                  <a:txBody>
                    <a:bodyPr/>
                    <a:lstStyle/>
                    <a:p>
                      <a:pPr algn="ctr" rtl="0" fontAlgn="ctr"/>
                      <a:r>
                        <a:rPr lang="en-US" sz="900" b="0" i="0" u="none" strike="noStrike" dirty="0">
                          <a:solidFill>
                            <a:srgbClr val="000000"/>
                          </a:solidFill>
                          <a:effectLst/>
                          <a:latin typeface="+mn-lt"/>
                        </a:rPr>
                        <a:t>38.0 </a:t>
                      </a:r>
                    </a:p>
                  </a:txBody>
                  <a:tcPr marL="6350" marR="6350" marT="6350" marB="0" anchor="ctr"/>
                </a:tc>
                <a:tc>
                  <a:txBody>
                    <a:bodyPr/>
                    <a:lstStyle/>
                    <a:p>
                      <a:pPr algn="ctr" rtl="0" fontAlgn="ctr"/>
                      <a:r>
                        <a:rPr lang="en-US" sz="900" b="0" i="0" u="none" strike="noStrike">
                          <a:solidFill>
                            <a:srgbClr val="000000"/>
                          </a:solidFill>
                          <a:effectLst/>
                          <a:latin typeface="+mn-lt"/>
                        </a:rPr>
                        <a:t>38.2</a:t>
                      </a:r>
                      <a:endParaRPr lang="en-US" sz="900" b="0" i="0" u="none" strike="noStrike" dirty="0">
                        <a:solidFill>
                          <a:srgbClr val="000000"/>
                        </a:solidFill>
                        <a:effectLst/>
                        <a:latin typeface="+mn-lt"/>
                      </a:endParaRPr>
                    </a:p>
                  </a:txBody>
                  <a:tcPr marL="6350" marR="6350" marT="6350" marB="0" anchor="ctr"/>
                </a:tc>
                <a:extLst>
                  <a:ext uri="{0D108BD9-81ED-4DB2-BD59-A6C34878D82A}">
                    <a16:rowId xmlns:a16="http://schemas.microsoft.com/office/drawing/2014/main" val="1557228252"/>
                  </a:ext>
                </a:extLst>
              </a:tr>
              <a:tr h="337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GDP at current prices (USD Billion)</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20,890.0</a:t>
                      </a:r>
                    </a:p>
                  </a:txBody>
                  <a:tcPr marL="45720" marR="45720" anchor="ctr"/>
                </a:tc>
                <a:tc>
                  <a:txBody>
                    <a:bodyPr/>
                    <a:lstStyle/>
                    <a:p>
                      <a:pPr algn="ctr"/>
                      <a:r>
                        <a:rPr lang="en-US" sz="900" dirty="0">
                          <a:solidFill>
                            <a:schemeClr val="tx1"/>
                          </a:solidFill>
                          <a:latin typeface="+mn-lt"/>
                        </a:rPr>
                        <a:t>22940.0</a:t>
                      </a:r>
                    </a:p>
                  </a:txBody>
                  <a:tcPr marL="45720" marR="45720" anchor="ctr"/>
                </a:tc>
                <a:tc>
                  <a:txBody>
                    <a:bodyPr/>
                    <a:lstStyle/>
                    <a:p>
                      <a:pPr algn="ctr"/>
                      <a:r>
                        <a:rPr lang="en-US" sz="900" dirty="0">
                          <a:solidFill>
                            <a:schemeClr val="tx1"/>
                          </a:solidFill>
                          <a:latin typeface="+mn-lt"/>
                        </a:rPr>
                        <a:t>1,640.0</a:t>
                      </a:r>
                    </a:p>
                  </a:txBody>
                  <a:tcPr marL="45720" marR="45720" anchor="ctr"/>
                </a:tc>
                <a:tc>
                  <a:txBody>
                    <a:bodyPr/>
                    <a:lstStyle/>
                    <a:p>
                      <a:pPr algn="ctr"/>
                      <a:r>
                        <a:rPr lang="en-US" sz="900" dirty="0">
                          <a:solidFill>
                            <a:schemeClr val="tx1"/>
                          </a:solidFill>
                          <a:latin typeface="+mn-lt"/>
                        </a:rPr>
                        <a:t>2020.0 </a:t>
                      </a:r>
                    </a:p>
                  </a:txBody>
                  <a:tcPr marL="45720" marR="45720" anchor="ctr"/>
                </a:tc>
                <a:extLst>
                  <a:ext uri="{0D108BD9-81ED-4DB2-BD59-A6C34878D82A}">
                    <a16:rowId xmlns:a16="http://schemas.microsoft.com/office/drawing/2014/main" val="1187709248"/>
                  </a:ext>
                </a:extLst>
              </a:tr>
              <a:tr h="337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GDP per capita, current prices (USD)</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63,360.0</a:t>
                      </a:r>
                    </a:p>
                  </a:txBody>
                  <a:tcPr marL="45720" marR="45720" anchor="ctr"/>
                </a:tc>
                <a:tc>
                  <a:txBody>
                    <a:bodyPr/>
                    <a:lstStyle/>
                    <a:p>
                      <a:pPr algn="ctr"/>
                      <a:r>
                        <a:rPr lang="en-US" sz="900" dirty="0">
                          <a:solidFill>
                            <a:schemeClr val="tx1"/>
                          </a:solidFill>
                          <a:latin typeface="+mn-lt"/>
                        </a:rPr>
                        <a:t>69,380.0</a:t>
                      </a:r>
                    </a:p>
                  </a:txBody>
                  <a:tcPr marL="45720" marR="45720" anchor="ctr"/>
                </a:tc>
                <a:tc>
                  <a:txBody>
                    <a:bodyPr/>
                    <a:lstStyle/>
                    <a:p>
                      <a:pPr algn="ctr"/>
                      <a:r>
                        <a:rPr lang="en-US" sz="900" dirty="0">
                          <a:solidFill>
                            <a:schemeClr val="tx1"/>
                          </a:solidFill>
                          <a:latin typeface="+mn-lt"/>
                        </a:rPr>
                        <a:t>43,290.0</a:t>
                      </a:r>
                    </a:p>
                  </a:txBody>
                  <a:tcPr marL="45720" marR="45720" anchor="ctr"/>
                </a:tc>
                <a:tc>
                  <a:txBody>
                    <a:bodyPr/>
                    <a:lstStyle/>
                    <a:p>
                      <a:pPr algn="ctr"/>
                      <a:r>
                        <a:rPr lang="en-US" sz="900" dirty="0">
                          <a:solidFill>
                            <a:schemeClr val="tx1"/>
                          </a:solidFill>
                          <a:latin typeface="+mn-lt"/>
                        </a:rPr>
                        <a:t>52,790.0</a:t>
                      </a:r>
                    </a:p>
                  </a:txBody>
                  <a:tcPr marL="45720" marR="45720" anchor="ctr"/>
                </a:tc>
                <a:extLst>
                  <a:ext uri="{0D108BD9-81ED-4DB2-BD59-A6C34878D82A}">
                    <a16:rowId xmlns:a16="http://schemas.microsoft.com/office/drawing/2014/main" val="1529696452"/>
                  </a:ext>
                </a:extLst>
              </a:tr>
              <a:tr h="337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Real GDP Growth </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(3.4)</a:t>
                      </a:r>
                    </a:p>
                  </a:txBody>
                  <a:tcPr marL="45720" marR="45720" anchor="ctr"/>
                </a:tc>
                <a:tc>
                  <a:txBody>
                    <a:bodyPr/>
                    <a:lstStyle/>
                    <a:p>
                      <a:pPr algn="ctr"/>
                      <a:r>
                        <a:rPr lang="en-US" sz="900" dirty="0">
                          <a:solidFill>
                            <a:schemeClr val="tx1"/>
                          </a:solidFill>
                          <a:latin typeface="+mn-lt"/>
                        </a:rPr>
                        <a:t>6.0</a:t>
                      </a:r>
                    </a:p>
                  </a:txBody>
                  <a:tcPr marL="45720" marR="45720" anchor="ctr"/>
                </a:tc>
                <a:tc>
                  <a:txBody>
                    <a:bodyPr/>
                    <a:lstStyle/>
                    <a:p>
                      <a:pPr algn="ctr"/>
                      <a:r>
                        <a:rPr lang="en-US" sz="900" dirty="0">
                          <a:solidFill>
                            <a:schemeClr val="tx1"/>
                          </a:solidFill>
                          <a:latin typeface="+mn-lt"/>
                        </a:rPr>
                        <a:t>(5.3)</a:t>
                      </a:r>
                    </a:p>
                  </a:txBody>
                  <a:tcPr marL="45720" marR="45720" anchor="ctr"/>
                </a:tc>
                <a:tc>
                  <a:txBody>
                    <a:bodyPr/>
                    <a:lstStyle/>
                    <a:p>
                      <a:pPr algn="ctr"/>
                      <a:r>
                        <a:rPr lang="en-US" sz="900" dirty="0">
                          <a:solidFill>
                            <a:schemeClr val="tx1"/>
                          </a:solidFill>
                          <a:latin typeface="+mn-lt"/>
                        </a:rPr>
                        <a:t>5.7</a:t>
                      </a:r>
                    </a:p>
                  </a:txBody>
                  <a:tcPr marL="45720" marR="45720" anchor="ctr"/>
                </a:tc>
                <a:extLst>
                  <a:ext uri="{0D108BD9-81ED-4DB2-BD59-A6C34878D82A}">
                    <a16:rowId xmlns:a16="http://schemas.microsoft.com/office/drawing/2014/main" val="1996132547"/>
                  </a:ext>
                </a:extLst>
              </a:tr>
              <a:tr h="337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Inflation, average consumer prices (Annual % change)</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1.2</a:t>
                      </a:r>
                    </a:p>
                  </a:txBody>
                  <a:tcPr marL="45720" marR="45720" anchor="ctr"/>
                </a:tc>
                <a:tc>
                  <a:txBody>
                    <a:bodyPr/>
                    <a:lstStyle/>
                    <a:p>
                      <a:pPr algn="ctr"/>
                      <a:r>
                        <a:rPr lang="en-US" sz="900" dirty="0">
                          <a:solidFill>
                            <a:schemeClr val="tx1"/>
                          </a:solidFill>
                          <a:latin typeface="+mn-lt"/>
                        </a:rPr>
                        <a:t>4.3</a:t>
                      </a:r>
                    </a:p>
                  </a:txBody>
                  <a:tcPr marL="45720" marR="45720" anchor="ctr"/>
                </a:tc>
                <a:tc>
                  <a:txBody>
                    <a:bodyPr/>
                    <a:lstStyle/>
                    <a:p>
                      <a:pPr algn="ctr"/>
                      <a:r>
                        <a:rPr lang="en-US" sz="900" dirty="0">
                          <a:solidFill>
                            <a:schemeClr val="tx1"/>
                          </a:solidFill>
                          <a:latin typeface="+mn-lt"/>
                        </a:rPr>
                        <a:t>0.7</a:t>
                      </a:r>
                    </a:p>
                  </a:txBody>
                  <a:tcPr marL="45720" marR="45720" anchor="ctr"/>
                </a:tc>
                <a:tc>
                  <a:txBody>
                    <a:bodyPr/>
                    <a:lstStyle/>
                    <a:p>
                      <a:pPr algn="ctr"/>
                      <a:r>
                        <a:rPr lang="en-US" sz="900" dirty="0">
                          <a:solidFill>
                            <a:schemeClr val="tx1"/>
                          </a:solidFill>
                          <a:latin typeface="+mn-lt"/>
                        </a:rPr>
                        <a:t>3.2</a:t>
                      </a:r>
                    </a:p>
                  </a:txBody>
                  <a:tcPr marL="45720" marR="45720" anchor="ctr"/>
                </a:tc>
                <a:extLst>
                  <a:ext uri="{0D108BD9-81ED-4DB2-BD59-A6C34878D82A}">
                    <a16:rowId xmlns:a16="http://schemas.microsoft.com/office/drawing/2014/main" val="1640954900"/>
                  </a:ext>
                </a:extLst>
              </a:tr>
              <a:tr h="337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Current account balance (% Of GDP)</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(2.9)</a:t>
                      </a:r>
                    </a:p>
                  </a:txBody>
                  <a:tcPr marL="45720" marR="45720" anchor="ctr"/>
                </a:tc>
                <a:tc>
                  <a:txBody>
                    <a:bodyPr/>
                    <a:lstStyle/>
                    <a:p>
                      <a:pPr algn="ctr"/>
                      <a:r>
                        <a:rPr lang="en-US" sz="900" dirty="0">
                          <a:solidFill>
                            <a:schemeClr val="tx1"/>
                          </a:solidFill>
                          <a:latin typeface="+mn-lt"/>
                        </a:rPr>
                        <a:t>(3.5)</a:t>
                      </a:r>
                    </a:p>
                  </a:txBody>
                  <a:tcPr marL="45720" marR="45720" anchor="ctr"/>
                </a:tc>
                <a:tc>
                  <a:txBody>
                    <a:bodyPr/>
                    <a:lstStyle/>
                    <a:p>
                      <a:pPr algn="ctr"/>
                      <a:r>
                        <a:rPr lang="en-US" sz="900" dirty="0">
                          <a:solidFill>
                            <a:schemeClr val="tx1"/>
                          </a:solidFill>
                          <a:latin typeface="+mn-lt"/>
                        </a:rPr>
                        <a:t>(1.8)</a:t>
                      </a:r>
                    </a:p>
                  </a:txBody>
                  <a:tcPr marL="45720" marR="45720" anchor="ctr"/>
                </a:tc>
                <a:tc>
                  <a:txBody>
                    <a:bodyPr/>
                    <a:lstStyle/>
                    <a:p>
                      <a:pPr algn="ctr"/>
                      <a:r>
                        <a:rPr lang="en-US" sz="900" dirty="0">
                          <a:solidFill>
                            <a:schemeClr val="tx1"/>
                          </a:solidFill>
                          <a:latin typeface="+mn-lt"/>
                        </a:rPr>
                        <a:t>0.5</a:t>
                      </a:r>
                    </a:p>
                  </a:txBody>
                  <a:tcPr marL="45720" marR="45720" anchor="ctr"/>
                </a:tc>
                <a:extLst>
                  <a:ext uri="{0D108BD9-81ED-4DB2-BD59-A6C34878D82A}">
                    <a16:rowId xmlns:a16="http://schemas.microsoft.com/office/drawing/2014/main" val="2965892685"/>
                  </a:ext>
                </a:extLst>
              </a:tr>
              <a:tr h="337608">
                <a:tc gridSpan="4">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dirty="0">
                          <a:solidFill>
                            <a:srgbClr val="000000"/>
                          </a:solidFill>
                          <a:effectLst/>
                          <a:latin typeface="+mn-lt"/>
                        </a:rPr>
                        <a:t>Source: International Monetary Fund</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hMerge="1">
                  <a:txBody>
                    <a:bodyPr/>
                    <a:lstStyle/>
                    <a:p>
                      <a:endParaRPr lang="en-US" dirty="0"/>
                    </a:p>
                  </a:txBody>
                  <a:tcP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34717175"/>
                  </a:ext>
                </a:extLst>
              </a:tr>
            </a:tbl>
          </a:graphicData>
        </a:graphic>
      </p:graphicFrame>
      <p:grpSp>
        <p:nvGrpSpPr>
          <p:cNvPr id="6" name="Group 5">
            <a:extLst>
              <a:ext uri="{FF2B5EF4-FFF2-40B4-BE49-F238E27FC236}">
                <a16:creationId xmlns:a16="http://schemas.microsoft.com/office/drawing/2014/main" id="{A02B6D54-8450-47D5-BCD2-D36E48326586}"/>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8BC17B07-B80A-4055-AC75-6A3A80D048B1}"/>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939C348F-168C-4427-BDB7-0BFAF6E9DDC6}"/>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9925637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C809-49A6-4333-9CCD-5205F353F0F0}"/>
              </a:ext>
            </a:extLst>
          </p:cNvPr>
          <p:cNvSpPr>
            <a:spLocks noGrp="1"/>
          </p:cNvSpPr>
          <p:nvPr>
            <p:ph type="title"/>
          </p:nvPr>
        </p:nvSpPr>
        <p:spPr/>
        <p:txBody>
          <a:bodyPr/>
          <a:lstStyle/>
          <a:p>
            <a:r>
              <a:rPr lang="en-US" dirty="0"/>
              <a:t>Economic Background</a:t>
            </a:r>
          </a:p>
        </p:txBody>
      </p:sp>
      <p:sp>
        <p:nvSpPr>
          <p:cNvPr id="3" name="Content Placeholder 2">
            <a:extLst>
              <a:ext uri="{FF2B5EF4-FFF2-40B4-BE49-F238E27FC236}">
                <a16:creationId xmlns:a16="http://schemas.microsoft.com/office/drawing/2014/main" id="{1F208001-FE59-4D4D-9284-99155AAB5164}"/>
              </a:ext>
            </a:extLst>
          </p:cNvPr>
          <p:cNvSpPr>
            <a:spLocks noGrp="1"/>
          </p:cNvSpPr>
          <p:nvPr>
            <p:ph sz="quarter" idx="16"/>
          </p:nvPr>
        </p:nvSpPr>
        <p:spPr>
          <a:xfrm>
            <a:off x="569395" y="859177"/>
            <a:ext cx="5468090" cy="5467522"/>
          </a:xfrm>
        </p:spPr>
        <p:txBody>
          <a:bodyPr wrap="square">
            <a:spAutoFit/>
          </a:bodyPr>
          <a:lstStyle/>
          <a:p>
            <a:pPr>
              <a:buChar char=""/>
            </a:pPr>
            <a:r>
              <a:rPr lang="en-US" dirty="0"/>
              <a:t>With about a quarter of the world’s overall economic output, the United States was the world’s largest economy in 2020.</a:t>
            </a:r>
          </a:p>
          <a:p>
            <a:pPr lvl="1"/>
            <a:r>
              <a:rPr lang="en-US" dirty="0"/>
              <a:t>The country has a strong manufacturing base and service sector. Industrial output in the country is the second-largest in the world.</a:t>
            </a:r>
          </a:p>
          <a:p>
            <a:pPr lvl="1"/>
            <a:endParaRPr lang="en-US" dirty="0"/>
          </a:p>
          <a:p>
            <a:pPr>
              <a:buChar char=""/>
            </a:pPr>
            <a:r>
              <a:rPr lang="en-US" dirty="0"/>
              <a:t>According to the IMF, the country’s real GDP growth rate (annual change) decreased from 2.9% in 2018 to 2.3% in 2019 to -3.4% in 2020. </a:t>
            </a:r>
          </a:p>
          <a:p>
            <a:pPr>
              <a:buChar char=""/>
            </a:pPr>
            <a:endParaRPr lang="en-US" dirty="0"/>
          </a:p>
          <a:p>
            <a:pPr>
              <a:buChar char=""/>
            </a:pPr>
            <a:r>
              <a:rPr lang="en-US" dirty="0"/>
              <a:t>The consecutive decline in the country’s GPD growth is due to trade tensions between the United States and China. Moreover, the COVID-19 outbreak has further impacted global trade activities. </a:t>
            </a:r>
          </a:p>
          <a:p>
            <a:pPr lvl="1"/>
            <a:r>
              <a:rPr lang="en-US" dirty="0"/>
              <a:t>The trade war between the United States and China aims at imposing huge tariffs and trade barriers resulted in a trade deficit in 2019, leading to a slight decline in the country’s GDP. However, in January 2020, the two countries signed the phase 1 of the trade deal in which China agreed to buy at least USD 200 billion more of U.S. goods and services over two years.</a:t>
            </a:r>
          </a:p>
          <a:p>
            <a:pPr lvl="1"/>
            <a:r>
              <a:rPr lang="en-US" dirty="0"/>
              <a:t>In Q1 2020, the U.S. real GDP declined 5.0%, reflecting the response to the spread of COVID-19. In Q2 2020, the real GDP further declined 31.4% due to a decline in consumer spending, exports, private inventory investment, and state and local government spending. In Q3 2020, GDP rebounded strongly by 33.4% as restrictions were eased due to which business activities recovered. This coupled with government support boosted economic growth. In Q4 2020, the GDP grew 4.3%.</a:t>
            </a:r>
          </a:p>
          <a:p>
            <a:pPr lvl="1"/>
            <a:r>
              <a:rPr lang="en-US" dirty="0"/>
              <a:t>In Q1 and Q2 2021, the GDP grew 6.3% and 6.7%, respectively, mainly due to government assistance payments in the form of loans to businesses and grants to state and local governments. However, in Q3 2021, the GDP declined due to the resurgence of COVID-19 resulting in new restrictions in some parts of the country. </a:t>
            </a:r>
          </a:p>
        </p:txBody>
      </p:sp>
      <p:sp>
        <p:nvSpPr>
          <p:cNvPr id="4" name="Content Placeholder 3">
            <a:extLst>
              <a:ext uri="{FF2B5EF4-FFF2-40B4-BE49-F238E27FC236}">
                <a16:creationId xmlns:a16="http://schemas.microsoft.com/office/drawing/2014/main" id="{42A18153-7369-4F6D-B9A7-60D1B6CF713E}"/>
              </a:ext>
            </a:extLst>
          </p:cNvPr>
          <p:cNvSpPr>
            <a:spLocks noGrp="1"/>
          </p:cNvSpPr>
          <p:nvPr>
            <p:ph sz="quarter" idx="17"/>
          </p:nvPr>
        </p:nvSpPr>
        <p:spPr>
          <a:xfrm>
            <a:off x="6364247" y="859177"/>
            <a:ext cx="5468090" cy="4844275"/>
          </a:xfrm>
        </p:spPr>
        <p:txBody>
          <a:bodyPr wrap="square">
            <a:spAutoFit/>
          </a:bodyPr>
          <a:lstStyle/>
          <a:p>
            <a:pPr>
              <a:buChar char=""/>
            </a:pPr>
            <a:r>
              <a:rPr lang="en-US" dirty="0"/>
              <a:t>Canada’s consumption patterns, living standards, and market-oriented economic system are very similar to those of the United States. </a:t>
            </a:r>
          </a:p>
          <a:p>
            <a:pPr lvl="1"/>
            <a:r>
              <a:rPr lang="en-US" dirty="0"/>
              <a:t>Canada is a member of the Group of 7 (G7) nations of the world’s advanced economies and, in recent years, has led the G7 countries in economic growth.</a:t>
            </a:r>
          </a:p>
          <a:p>
            <a:pPr lvl="1"/>
            <a:r>
              <a:rPr lang="en-US" dirty="0"/>
              <a:t>The country ranked 23rd in the world for ease of doing business, as well as per capita GDP by The World Bank. The country’s ease of doing business score is 79.6; the highest score in the world is 86.8. </a:t>
            </a:r>
          </a:p>
          <a:p>
            <a:pPr lvl="1"/>
            <a:r>
              <a:rPr lang="en-US" dirty="0"/>
              <a:t>The World Economic Forum’s global competitiveness index places Canada at the 14th place.</a:t>
            </a:r>
          </a:p>
          <a:p>
            <a:pPr lvl="1"/>
            <a:r>
              <a:rPr lang="en-US" dirty="0"/>
              <a:t>Economic activity in 2019 slowed toward the end of the year, with softening labor market conditions leading to a weak transition into 2020. The COVID-19 pandemic further hampered economic activity as public health guidelines significantly limited business and household activities in 2020. This led to labor force reductions and high unemployment. </a:t>
            </a:r>
          </a:p>
          <a:p>
            <a:pPr lvl="1"/>
            <a:r>
              <a:rPr lang="en-US" dirty="0"/>
              <a:t>The country’s real GDP growth rate (annual change) declined from 2.4% in 2018 to 1.9% in 2019 to -5.3% in 2020.</a:t>
            </a:r>
          </a:p>
          <a:p>
            <a:pPr lvl="1"/>
            <a:endParaRPr lang="en-US" dirty="0"/>
          </a:p>
          <a:p>
            <a:pPr>
              <a:buChar char=""/>
            </a:pPr>
            <a:r>
              <a:rPr lang="en-US" dirty="0"/>
              <a:t>As per IMF world economic outlook, October 2021, the country’s real GDP growth is recovered to 5.7% in 2021.</a:t>
            </a:r>
          </a:p>
          <a:p>
            <a:pPr lvl="1"/>
            <a:r>
              <a:rPr lang="en-US" dirty="0"/>
              <a:t>In Q2 2021, the real GDP declined 0.3% in Canada, following 1.4% growth in Q1 2021. The decline in Q2 2021 was due to a decline in export volumes and in-home resale activities. In Q3 2021, the real GDP growth was 1.3%, driven by increased household spending and exports.</a:t>
            </a:r>
          </a:p>
        </p:txBody>
      </p:sp>
    </p:spTree>
    <p:extLst>
      <p:ext uri="{BB962C8B-B14F-4D97-AF65-F5344CB8AC3E}">
        <p14:creationId xmlns:p14="http://schemas.microsoft.com/office/powerpoint/2010/main" val="30886294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Population</a:t>
            </a:r>
          </a:p>
        </p:txBody>
      </p:sp>
      <p:sp>
        <p:nvSpPr>
          <p:cNvPr id="3" name="Content Placeholder 2">
            <a:extLst>
              <a:ext uri="{FF2B5EF4-FFF2-40B4-BE49-F238E27FC236}">
                <a16:creationId xmlns:a16="http://schemas.microsoft.com/office/drawing/2014/main" id="{E678233B-9E7C-40F3-9B1D-343FFC530154}"/>
              </a:ext>
            </a:extLst>
          </p:cNvPr>
          <p:cNvSpPr>
            <a:spLocks noGrp="1"/>
          </p:cNvSpPr>
          <p:nvPr>
            <p:ph sz="quarter" idx="16"/>
          </p:nvPr>
        </p:nvSpPr>
        <p:spPr>
          <a:xfrm>
            <a:off x="487419" y="3880140"/>
            <a:ext cx="5182475" cy="2351285"/>
          </a:xfrm>
        </p:spPr>
        <p:txBody>
          <a:bodyPr wrap="square">
            <a:spAutoFit/>
          </a:bodyPr>
          <a:lstStyle/>
          <a:p>
            <a:pPr>
              <a:buChar char=""/>
            </a:pPr>
            <a:r>
              <a:rPr lang="en-US" altLang="zh-CN" dirty="0"/>
              <a:t>Per the </a:t>
            </a:r>
            <a:r>
              <a:rPr lang="en-US" dirty="0"/>
              <a:t>OICA</a:t>
            </a:r>
            <a:r>
              <a:rPr lang="en-US" altLang="zh-CN" dirty="0"/>
              <a:t>, in 2020, the production of consumer and commercial vehicles contracted by over 20% in North America. However, the sales of vehicles in the region declined only 16%. </a:t>
            </a:r>
          </a:p>
          <a:p>
            <a:pPr lvl="1"/>
            <a:r>
              <a:rPr lang="en-US" altLang="zh-CN" dirty="0"/>
              <a:t>The COVID-19 pandemic adversely impacted the automotive industry in the short term. The first half of 2020 saw large-scale curtailing of industrial activity and automotive mobility (commercial and personal), in order to contain the spread of COVID-19. </a:t>
            </a:r>
          </a:p>
          <a:p>
            <a:pPr>
              <a:buChar char=""/>
            </a:pPr>
            <a:r>
              <a:rPr lang="en-US" altLang="zh-CN" dirty="0"/>
              <a:t>While the automotive sector witnessed a steep decline, it still contributed 3% of the country’s GDP in 2020. The sector has been one of the biggest employers in the United States. As per the U.S. Bureau of Labor Statistics, the sector employed 4.3 million in 2019.</a:t>
            </a:r>
          </a:p>
        </p:txBody>
      </p:sp>
      <p:sp>
        <p:nvSpPr>
          <p:cNvPr id="4" name="Content Placeholder 3">
            <a:extLst>
              <a:ext uri="{FF2B5EF4-FFF2-40B4-BE49-F238E27FC236}">
                <a16:creationId xmlns:a16="http://schemas.microsoft.com/office/drawing/2014/main" id="{573757AD-B21A-4D44-8307-9612377CA905}"/>
              </a:ext>
            </a:extLst>
          </p:cNvPr>
          <p:cNvSpPr>
            <a:spLocks noGrp="1"/>
          </p:cNvSpPr>
          <p:nvPr>
            <p:ph sz="quarter" idx="17"/>
          </p:nvPr>
        </p:nvSpPr>
        <p:spPr>
          <a:xfrm>
            <a:off x="6522108" y="3880140"/>
            <a:ext cx="5184648" cy="2143536"/>
          </a:xfrm>
        </p:spPr>
        <p:txBody>
          <a:bodyPr wrap="square">
            <a:spAutoFit/>
          </a:bodyPr>
          <a:lstStyle/>
          <a:p>
            <a:pPr>
              <a:buChar char=""/>
            </a:pPr>
            <a:r>
              <a:rPr lang="en-US" dirty="0"/>
              <a:t>In the United States, total vehicle sales were around 14.5 million units in 2020. The corresponding figure for Canada is 1.5 million units. </a:t>
            </a:r>
          </a:p>
          <a:p>
            <a:pPr lvl="1"/>
            <a:r>
              <a:rPr lang="en-US" dirty="0"/>
              <a:t>Out of the total vehicles sales in the United States, commercial vehicles account for about 11.0 million vehicles or 76.5% of the total vehicle sales in the country. Passenger vehicles, including cars and motorcycles, accounted for the remaining 3.4 million vehicles in the country.</a:t>
            </a:r>
          </a:p>
          <a:p>
            <a:pPr lvl="1"/>
            <a:r>
              <a:rPr lang="en-US" dirty="0"/>
              <a:t>In Canada, passenger vehicle sales account for about 0.3 million units or 20.9% of the total vehicle sales in the country in 2020. Commercial vehicles such as trucks, tractors, and buses account for the remaining 1.2 million units in Canada.</a:t>
            </a:r>
          </a:p>
        </p:txBody>
      </p:sp>
      <p:sp>
        <p:nvSpPr>
          <p:cNvPr id="7" name="TextBox 6">
            <a:extLst>
              <a:ext uri="{FF2B5EF4-FFF2-40B4-BE49-F238E27FC236}">
                <a16:creationId xmlns:a16="http://schemas.microsoft.com/office/drawing/2014/main" id="{DE20676C-B0DF-4BE1-AA78-5955E94318CB}"/>
              </a:ext>
            </a:extLst>
          </p:cNvPr>
          <p:cNvSpPr txBox="1"/>
          <p:nvPr/>
        </p:nvSpPr>
        <p:spPr>
          <a:xfrm>
            <a:off x="371851" y="971810"/>
            <a:ext cx="1276350" cy="230832"/>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graphicFrame>
        <p:nvGraphicFramePr>
          <p:cNvPr id="8" name="Chart 7">
            <a:extLst>
              <a:ext uri="{FF2B5EF4-FFF2-40B4-BE49-F238E27FC236}">
                <a16:creationId xmlns:a16="http://schemas.microsoft.com/office/drawing/2014/main" id="{F7710319-C0A3-42D7-9A48-21B32403AE32}"/>
              </a:ext>
            </a:extLst>
          </p:cNvPr>
          <p:cNvGraphicFramePr/>
          <p:nvPr/>
        </p:nvGraphicFramePr>
        <p:xfrm>
          <a:off x="572906" y="964601"/>
          <a:ext cx="5313715" cy="254220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793F86AF-9C9E-43DD-8CDF-F9D9C8A5899F}"/>
              </a:ext>
            </a:extLst>
          </p:cNvPr>
          <p:cNvSpPr txBox="1"/>
          <p:nvPr/>
        </p:nvSpPr>
        <p:spPr>
          <a:xfrm>
            <a:off x="6751870" y="3554427"/>
            <a:ext cx="4508500" cy="230832"/>
          </a:xfrm>
          <a:prstGeom prst="rect">
            <a:avLst/>
          </a:prstGeom>
          <a:noFill/>
        </p:spPr>
        <p:txBody>
          <a:bodyPr wrap="square" rtlCol="0">
            <a:spAutoFit/>
          </a:bodyPr>
          <a:lstStyle/>
          <a:p>
            <a:r>
              <a:rPr lang="en-US" sz="900" dirty="0"/>
              <a:t>SOURCE: International Organization of Motor Vehicle Manufacturers (OICA).</a:t>
            </a:r>
          </a:p>
        </p:txBody>
      </p:sp>
      <p:graphicFrame>
        <p:nvGraphicFramePr>
          <p:cNvPr id="10" name="Chart 9">
            <a:extLst>
              <a:ext uri="{FF2B5EF4-FFF2-40B4-BE49-F238E27FC236}">
                <a16:creationId xmlns:a16="http://schemas.microsoft.com/office/drawing/2014/main" id="{26A0FBBE-E186-46D2-8998-03378B17121F}"/>
              </a:ext>
            </a:extLst>
          </p:cNvPr>
          <p:cNvGraphicFramePr/>
          <p:nvPr/>
        </p:nvGraphicFramePr>
        <p:xfrm>
          <a:off x="6660267" y="964601"/>
          <a:ext cx="4883876" cy="2613758"/>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DB48ADA5-3AE6-4024-ABC2-EE2B3643A304}"/>
              </a:ext>
            </a:extLst>
          </p:cNvPr>
          <p:cNvSpPr txBox="1"/>
          <p:nvPr/>
        </p:nvSpPr>
        <p:spPr>
          <a:xfrm>
            <a:off x="6369547" y="1029674"/>
            <a:ext cx="1276350" cy="230832"/>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sp>
        <p:nvSpPr>
          <p:cNvPr id="12" name="TextBox 8">
            <a:extLst>
              <a:ext uri="{FF2B5EF4-FFF2-40B4-BE49-F238E27FC236}">
                <a16:creationId xmlns:a16="http://schemas.microsoft.com/office/drawing/2014/main" id="{0337E370-F70A-477F-BF3B-B6E565735D62}"/>
              </a:ext>
            </a:extLst>
          </p:cNvPr>
          <p:cNvSpPr txBox="1"/>
          <p:nvPr/>
        </p:nvSpPr>
        <p:spPr>
          <a:xfrm>
            <a:off x="567293" y="3554427"/>
            <a:ext cx="4508500" cy="2308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900" dirty="0"/>
              <a:t>SOURCE: International Organization of Motor Vehicle Manufacturers (OICA).</a:t>
            </a:r>
          </a:p>
        </p:txBody>
      </p:sp>
      <p:grpSp>
        <p:nvGrpSpPr>
          <p:cNvPr id="13" name="Group 12">
            <a:extLst>
              <a:ext uri="{FF2B5EF4-FFF2-40B4-BE49-F238E27FC236}">
                <a16:creationId xmlns:a16="http://schemas.microsoft.com/office/drawing/2014/main" id="{EBBD7DB7-9621-4667-AF75-C07F27AF7A4E}"/>
              </a:ext>
            </a:extLst>
          </p:cNvPr>
          <p:cNvGrpSpPr/>
          <p:nvPr/>
        </p:nvGrpSpPr>
        <p:grpSpPr>
          <a:xfrm>
            <a:off x="10256149" y="6188804"/>
            <a:ext cx="1090782" cy="246221"/>
            <a:chOff x="10831993" y="6206610"/>
            <a:chExt cx="1090782" cy="246221"/>
          </a:xfrm>
        </p:grpSpPr>
        <p:sp>
          <p:nvSpPr>
            <p:cNvPr id="14" name="Freeform: Shape 13">
              <a:extLst>
                <a:ext uri="{FF2B5EF4-FFF2-40B4-BE49-F238E27FC236}">
                  <a16:creationId xmlns:a16="http://schemas.microsoft.com/office/drawing/2014/main" id="{10578FC0-0077-4DFC-9527-2449910B7B5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Rectangle 14">
              <a:extLst>
                <a:ext uri="{FF2B5EF4-FFF2-40B4-BE49-F238E27FC236}">
                  <a16:creationId xmlns:a16="http://schemas.microsoft.com/office/drawing/2014/main" id="{3C9FDC90-7EE9-4114-830C-882537672C80}"/>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7531223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5655-44D1-4983-8306-33E9DA28B2BC}"/>
              </a:ext>
            </a:extLst>
          </p:cNvPr>
          <p:cNvSpPr>
            <a:spLocks noGrp="1"/>
          </p:cNvSpPr>
          <p:nvPr>
            <p:ph type="title"/>
          </p:nvPr>
        </p:nvSpPr>
        <p:spPr/>
        <p:txBody>
          <a:bodyPr/>
          <a:lstStyle/>
          <a:p>
            <a:r>
              <a:rPr lang="en-US" dirty="0"/>
              <a:t>Vehicle Population</a:t>
            </a:r>
          </a:p>
        </p:txBody>
      </p:sp>
      <p:sp>
        <p:nvSpPr>
          <p:cNvPr id="5" name="Content Placeholder 4">
            <a:extLst>
              <a:ext uri="{FF2B5EF4-FFF2-40B4-BE49-F238E27FC236}">
                <a16:creationId xmlns:a16="http://schemas.microsoft.com/office/drawing/2014/main" id="{29607C86-4B39-4A89-A306-B5A883A9A3DA}"/>
              </a:ext>
            </a:extLst>
          </p:cNvPr>
          <p:cNvSpPr>
            <a:spLocks noGrp="1"/>
          </p:cNvSpPr>
          <p:nvPr>
            <p:ph sz="quarter" idx="16"/>
          </p:nvPr>
        </p:nvSpPr>
        <p:spPr>
          <a:xfrm>
            <a:off x="569395" y="807081"/>
            <a:ext cx="5364681" cy="5675272"/>
          </a:xfrm>
        </p:spPr>
        <p:txBody>
          <a:bodyPr wrap="square">
            <a:spAutoFit/>
          </a:bodyPr>
          <a:lstStyle/>
          <a:p>
            <a:pPr>
              <a:buChar char=""/>
            </a:pPr>
            <a:r>
              <a:rPr lang="en-US" altLang="zh-CN" dirty="0"/>
              <a:t>in 2020, vehicle production declined 28.2% to reach 1.4 million units in Canada.</a:t>
            </a:r>
            <a:endParaRPr lang="en-US" dirty="0"/>
          </a:p>
          <a:p>
            <a:pPr lvl="1"/>
            <a:r>
              <a:rPr lang="en-US" dirty="0"/>
              <a:t>Passenger vehicle production declined from 2.0 million units in 2018 to 1.9 million units in 2019, due to volatile fuel prices and increasing borrowing rates leading to high financing costs. In 2020, due to the pandemic impact, new motor vehicle production plunged by 29.7% to reach 1.3 million units.</a:t>
            </a:r>
          </a:p>
          <a:p>
            <a:pPr lvl="1"/>
            <a:r>
              <a:rPr lang="en-US" dirty="0"/>
              <a:t>Most dealership showrooms across Canada were required to close for at least six weeks due to the pandemic.</a:t>
            </a:r>
          </a:p>
          <a:p>
            <a:pPr lvl="1"/>
            <a:r>
              <a:rPr lang="en-US" dirty="0"/>
              <a:t>Passenger car sales declined 35.8% in 2020. Canadians continued to prefer pick-up trucks or light trucks, which is reflected in vehicles sales of 2020. </a:t>
            </a:r>
          </a:p>
          <a:p>
            <a:pPr lvl="1"/>
            <a:endParaRPr lang="en-US" dirty="0"/>
          </a:p>
          <a:p>
            <a:pPr>
              <a:buChar char=""/>
            </a:pPr>
            <a:r>
              <a:rPr lang="en-US" dirty="0"/>
              <a:t>Vehicle production in the United States witnessed a decline of 3.6% from 11.3 million units in 2018 to 10.9 million units in 2019. </a:t>
            </a:r>
          </a:p>
          <a:p>
            <a:pPr lvl="1"/>
            <a:r>
              <a:rPr lang="en-US" dirty="0"/>
              <a:t>This decline resulted due to decrease in the production of passenger vehicles, which declined at a rate of 9.8 % in 2019. Also, automotive manufacturers are encouraging the production of commercial vehicles, including heavy trucks, pickup trucks, and SUVs, as they are more profitable compared to passenger vehicles. The production of heavy trucks increased 5.2% in 2019 compared to 2018, supported by higher demand for the transportation of cargo and goods. The American Trucking Association (ATA) findings reveal that over 71% of the freight tonnage across the United States is transported using trucks.</a:t>
            </a:r>
          </a:p>
          <a:p>
            <a:pPr lvl="1"/>
            <a:r>
              <a:rPr lang="en-US" dirty="0"/>
              <a:t>In 2020, the country witnessed decline in every segment including light-duty trucks, passenger cars, and heavy trucks. Among them, the production of heavy trucks witnessed the largest decline of 37.9%, followed by the production of passenger vehicles by 29% in 2020. Closure of production facilities in Q2 2020 and lower production rate for the rest of the year due to reduced demand for passenger cars and heavy trucks were among the major reasons for decline in the overall production.</a:t>
            </a:r>
          </a:p>
        </p:txBody>
      </p:sp>
      <p:sp>
        <p:nvSpPr>
          <p:cNvPr id="4" name="Content Placeholder 3">
            <a:extLst>
              <a:ext uri="{FF2B5EF4-FFF2-40B4-BE49-F238E27FC236}">
                <a16:creationId xmlns:a16="http://schemas.microsoft.com/office/drawing/2014/main" id="{F92217D9-CD4A-4873-878E-BAB4D264CAA6}"/>
              </a:ext>
            </a:extLst>
          </p:cNvPr>
          <p:cNvSpPr>
            <a:spLocks noGrp="1"/>
          </p:cNvSpPr>
          <p:nvPr>
            <p:ph sz="quarter" idx="17"/>
          </p:nvPr>
        </p:nvSpPr>
        <p:spPr>
          <a:xfrm>
            <a:off x="6364245" y="807081"/>
            <a:ext cx="5364681" cy="3805529"/>
          </a:xfrm>
        </p:spPr>
        <p:txBody>
          <a:bodyPr wrap="square">
            <a:spAutoFit/>
          </a:bodyPr>
          <a:lstStyle/>
          <a:p>
            <a:pPr>
              <a:buChar char=""/>
            </a:pPr>
            <a:r>
              <a:rPr lang="en-US" dirty="0"/>
              <a:t>The country witnessed recovery in production in Q1 and Q2 2021. According to OICA, the automotive production increased 35.8% in the first half of 2021 compared to the first half of 2020. However, the production was still lower than 2019. The U.S. automotive industry is facing shortage of semiconductor microchips and resins used in auto parts manufacturing due to the ongoing trade tension between the United States and China. This is disrupting the automotive production in the United States.</a:t>
            </a:r>
          </a:p>
          <a:p>
            <a:pPr>
              <a:buChar char=""/>
            </a:pPr>
            <a:endParaRPr lang="en-US" dirty="0"/>
          </a:p>
          <a:p>
            <a:pPr>
              <a:buChar char=""/>
            </a:pPr>
            <a:r>
              <a:rPr lang="en-US" dirty="0"/>
              <a:t>Canada is an important producer of motor vehicles, and the country is also the second-largest automotive market in North America in terms of sales.</a:t>
            </a:r>
          </a:p>
          <a:p>
            <a:pPr lvl="1"/>
            <a:r>
              <a:rPr lang="en-US" dirty="0"/>
              <a:t>Vehicle production in Canada was already in a phase of decline even before the pandemic. This was because auto manufacturers have been optimizing production costs by making investments in the United States and Mexico, resulting in lower levels of production in Canada.</a:t>
            </a:r>
          </a:p>
          <a:p>
            <a:pPr lvl="1"/>
            <a:r>
              <a:rPr lang="en-US" dirty="0"/>
              <a:t>In 2020, the automotive production in Canada declined 28.2% majorly due to the pandemic. Later, in Q1 and Q2 2021, the automotive production recovered slightly with recovery in demand; however, due to the lack of inventory and shortage of semiconductor chips, the recovery in automotive production was lower than expected.</a:t>
            </a:r>
          </a:p>
        </p:txBody>
      </p:sp>
      <p:graphicFrame>
        <p:nvGraphicFramePr>
          <p:cNvPr id="16" name="Table 15">
            <a:extLst>
              <a:ext uri="{FF2B5EF4-FFF2-40B4-BE49-F238E27FC236}">
                <a16:creationId xmlns:a16="http://schemas.microsoft.com/office/drawing/2014/main" id="{03F6AC1A-091B-4F06-88F3-1BA31D5522F9}"/>
              </a:ext>
            </a:extLst>
          </p:cNvPr>
          <p:cNvGraphicFramePr>
            <a:graphicFrameLocks noGrp="1"/>
          </p:cNvGraphicFramePr>
          <p:nvPr>
            <p:extLst>
              <p:ext uri="{D42A27DB-BD31-4B8C-83A1-F6EECF244321}">
                <p14:modId xmlns:p14="http://schemas.microsoft.com/office/powerpoint/2010/main" val="932652143"/>
              </p:ext>
            </p:extLst>
          </p:nvPr>
        </p:nvGraphicFramePr>
        <p:xfrm>
          <a:off x="6184643" y="4598913"/>
          <a:ext cx="5723884" cy="1939937"/>
        </p:xfrm>
        <a:graphic>
          <a:graphicData uri="http://schemas.openxmlformats.org/drawingml/2006/table">
            <a:tbl>
              <a:tblPr firstRow="1">
                <a:tableStyleId>{5C22544A-7EE6-4342-B048-85BDC9FD1C3A}</a:tableStyleId>
              </a:tblPr>
              <a:tblGrid>
                <a:gridCol w="1279900">
                  <a:extLst>
                    <a:ext uri="{9D8B030D-6E8A-4147-A177-3AD203B41FA5}">
                      <a16:colId xmlns:a16="http://schemas.microsoft.com/office/drawing/2014/main" val="1425364773"/>
                    </a:ext>
                  </a:extLst>
                </a:gridCol>
                <a:gridCol w="740664">
                  <a:extLst>
                    <a:ext uri="{9D8B030D-6E8A-4147-A177-3AD203B41FA5}">
                      <a16:colId xmlns:a16="http://schemas.microsoft.com/office/drawing/2014/main" val="582102075"/>
                    </a:ext>
                  </a:extLst>
                </a:gridCol>
                <a:gridCol w="740664">
                  <a:extLst>
                    <a:ext uri="{9D8B030D-6E8A-4147-A177-3AD203B41FA5}">
                      <a16:colId xmlns:a16="http://schemas.microsoft.com/office/drawing/2014/main" val="2459250851"/>
                    </a:ext>
                  </a:extLst>
                </a:gridCol>
                <a:gridCol w="740664">
                  <a:extLst>
                    <a:ext uri="{9D8B030D-6E8A-4147-A177-3AD203B41FA5}">
                      <a16:colId xmlns:a16="http://schemas.microsoft.com/office/drawing/2014/main" val="2159091608"/>
                    </a:ext>
                  </a:extLst>
                </a:gridCol>
                <a:gridCol w="740664">
                  <a:extLst>
                    <a:ext uri="{9D8B030D-6E8A-4147-A177-3AD203B41FA5}">
                      <a16:colId xmlns:a16="http://schemas.microsoft.com/office/drawing/2014/main" val="208382319"/>
                    </a:ext>
                  </a:extLst>
                </a:gridCol>
                <a:gridCol w="740664">
                  <a:extLst>
                    <a:ext uri="{9D8B030D-6E8A-4147-A177-3AD203B41FA5}">
                      <a16:colId xmlns:a16="http://schemas.microsoft.com/office/drawing/2014/main" val="1712274635"/>
                    </a:ext>
                  </a:extLst>
                </a:gridCol>
                <a:gridCol w="740664">
                  <a:extLst>
                    <a:ext uri="{9D8B030D-6E8A-4147-A177-3AD203B41FA5}">
                      <a16:colId xmlns:a16="http://schemas.microsoft.com/office/drawing/2014/main" val="366668329"/>
                    </a:ext>
                  </a:extLst>
                </a:gridCol>
              </a:tblGrid>
              <a:tr h="244617">
                <a:tc gridSpan="7">
                  <a:txBody>
                    <a:bodyPr/>
                    <a:lstStyle/>
                    <a:p>
                      <a:pPr algn="l" rtl="0" fontAlgn="ctr">
                        <a:lnSpc>
                          <a:spcPct val="100000"/>
                        </a:lnSpc>
                        <a:spcBef>
                          <a:spcPts val="0"/>
                        </a:spcBef>
                        <a:spcAft>
                          <a:spcPts val="0"/>
                        </a:spcAft>
                      </a:pPr>
                      <a:r>
                        <a:rPr lang="en-US" sz="900" u="none" strike="noStrike" dirty="0">
                          <a:effectLst/>
                        </a:rPr>
                        <a:t>AUTOMOTIVE PRODUCTION TREND IN UNITED STATES AND CANADA, 2019 AND 2020</a:t>
                      </a:r>
                      <a:endParaRPr lang="en-US" sz="900" b="1" i="0" u="none" strike="noStrike" dirty="0">
                        <a:solidFill>
                          <a:srgbClr val="FFFFFF"/>
                        </a:solidFill>
                        <a:effectLst/>
                        <a:latin typeface="+mn-lt"/>
                      </a:endParaRP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260590"/>
                  </a:ext>
                </a:extLst>
              </a:tr>
              <a:tr h="194912">
                <a:tc>
                  <a:txBody>
                    <a:bodyPr/>
                    <a:lstStyle/>
                    <a:p>
                      <a:pPr algn="l" rtl="0" fontAlgn="ctr">
                        <a:lnSpc>
                          <a:spcPct val="100000"/>
                        </a:lnSpc>
                        <a:spcBef>
                          <a:spcPts val="0"/>
                        </a:spcBef>
                        <a:spcAft>
                          <a:spcPts val="0"/>
                        </a:spcAft>
                      </a:pPr>
                      <a:r>
                        <a:rPr lang="en-US" sz="900" u="none" strike="noStrike" dirty="0">
                          <a:effectLst/>
                        </a:rPr>
                        <a:t> </a:t>
                      </a:r>
                      <a:endParaRPr lang="en-US" sz="900" b="0" i="0" u="none" strike="noStrike" dirty="0">
                        <a:solidFill>
                          <a:srgbClr val="000000"/>
                        </a:solidFill>
                        <a:effectLst/>
                        <a:latin typeface="+mn-lt"/>
                      </a:endParaRPr>
                    </a:p>
                  </a:txBody>
                  <a:tcPr marL="9525" marR="9525" marT="9525" marB="0" anchor="ctr"/>
                </a:tc>
                <a:tc gridSpan="6">
                  <a:txBody>
                    <a:bodyPr/>
                    <a:lstStyle/>
                    <a:p>
                      <a:pPr algn="ctr" rtl="0" fontAlgn="ctr">
                        <a:lnSpc>
                          <a:spcPct val="100000"/>
                        </a:lnSpc>
                        <a:spcBef>
                          <a:spcPts val="0"/>
                        </a:spcBef>
                        <a:spcAft>
                          <a:spcPts val="0"/>
                        </a:spcAft>
                      </a:pPr>
                      <a:r>
                        <a:rPr lang="en-US" sz="900" b="1" u="none" strike="noStrike" dirty="0">
                          <a:effectLst/>
                        </a:rPr>
                        <a:t>UNITS PRODUCED</a:t>
                      </a:r>
                      <a:endParaRPr lang="en-US" sz="900" b="1" i="0" u="none" strike="noStrike" dirty="0">
                        <a:solidFill>
                          <a:srgbClr val="000000"/>
                        </a:solidFill>
                        <a:effectLst/>
                        <a:latin typeface="+mn-lt"/>
                      </a:endParaRPr>
                    </a:p>
                  </a:txBody>
                  <a:tcPr marL="9525" marR="9525" marT="9525" marB="0" anchor="ctr"/>
                </a:tc>
                <a:tc hMerge="1">
                  <a:txBody>
                    <a:bodyPr/>
                    <a:lstStyle/>
                    <a:p>
                      <a:pPr algn="ctr" rtl="0" fontAlgn="ctr">
                        <a:lnSpc>
                          <a:spcPct val="100000"/>
                        </a:lnSpc>
                        <a:spcBef>
                          <a:spcPts val="0"/>
                        </a:spcBef>
                        <a:spcAft>
                          <a:spcPts val="0"/>
                        </a:spcAft>
                      </a:pPr>
                      <a:r>
                        <a:rPr lang="en-US" sz="900" b="1" u="none" strike="noStrike" dirty="0">
                          <a:effectLst/>
                        </a:rPr>
                        <a:t>UNITS PRODUCED</a:t>
                      </a:r>
                      <a:endParaRPr lang="en-US" sz="900" b="1" i="0" u="none" strike="noStrike" dirty="0">
                        <a:solidFill>
                          <a:srgbClr val="000000"/>
                        </a:solidFill>
                        <a:effectLst/>
                        <a:latin typeface="+mn-lt"/>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2784274"/>
                  </a:ext>
                </a:extLst>
              </a:tr>
              <a:tr h="194912">
                <a:tc>
                  <a:txBody>
                    <a:bodyPr/>
                    <a:lstStyle/>
                    <a:p>
                      <a:pPr algn="l" rtl="0" fontAlgn="ctr">
                        <a:lnSpc>
                          <a:spcPct val="100000"/>
                        </a:lnSpc>
                        <a:spcBef>
                          <a:spcPts val="0"/>
                        </a:spcBef>
                        <a:spcAft>
                          <a:spcPts val="0"/>
                        </a:spcAft>
                      </a:pPr>
                      <a:endParaRPr lang="en-US" sz="900" b="0" i="0" u="none" strike="noStrike" dirty="0">
                        <a:solidFill>
                          <a:srgbClr val="000000"/>
                        </a:solidFill>
                        <a:effectLst/>
                        <a:latin typeface="+mn-lt"/>
                      </a:endParaRPr>
                    </a:p>
                  </a:txBody>
                  <a:tcPr marL="9525" marR="9525" marT="9525" marB="0" anchor="ctr"/>
                </a:tc>
                <a:tc gridSpan="3">
                  <a:txBody>
                    <a:bodyPr/>
                    <a:lstStyle/>
                    <a:p>
                      <a:pPr algn="ctr" rtl="0" fontAlgn="ctr">
                        <a:lnSpc>
                          <a:spcPct val="100000"/>
                        </a:lnSpc>
                        <a:spcBef>
                          <a:spcPts val="0"/>
                        </a:spcBef>
                        <a:spcAft>
                          <a:spcPts val="0"/>
                        </a:spcAft>
                      </a:pPr>
                      <a:r>
                        <a:rPr lang="en-US" sz="900" b="1" u="none" strike="noStrike" dirty="0">
                          <a:solidFill>
                            <a:srgbClr val="000000"/>
                          </a:solidFill>
                          <a:effectLst/>
                        </a:rPr>
                        <a:t>CANADA</a:t>
                      </a:r>
                      <a:endParaRPr lang="en-US" sz="900" b="1" i="0" u="none" strike="noStrike" dirty="0">
                        <a:solidFill>
                          <a:srgbClr val="000000"/>
                        </a:solidFill>
                        <a:effectLst/>
                        <a:latin typeface="+mn-lt"/>
                      </a:endParaRPr>
                    </a:p>
                  </a:txBody>
                  <a:tcPr marL="9525" marR="9525" marT="9525" marB="0" anchor="ctr"/>
                </a:tc>
                <a:tc hMerge="1">
                  <a:txBody>
                    <a:bodyPr/>
                    <a:lstStyle/>
                    <a:p>
                      <a:pPr algn="ctr" rtl="0" fontAlgn="ctr"/>
                      <a:r>
                        <a:rPr lang="en-US" sz="900" b="1" i="0" u="none" strike="noStrike" dirty="0">
                          <a:solidFill>
                            <a:srgbClr val="000000"/>
                          </a:solidFill>
                          <a:effectLst/>
                          <a:latin typeface="+mn-lt"/>
                        </a:rPr>
                        <a:t>CANADA</a:t>
                      </a:r>
                    </a:p>
                  </a:txBody>
                  <a:tcPr marL="9525" marR="9525" marT="9525" marB="0" anchor="ctr">
                    <a:solidFill>
                      <a:schemeClr val="bg2">
                        <a:lumMod val="40000"/>
                        <a:lumOff val="60000"/>
                      </a:schemeClr>
                    </a:solidFill>
                  </a:tcPr>
                </a:tc>
                <a:tc hMerge="1">
                  <a:txBody>
                    <a:bodyPr/>
                    <a:lstStyle/>
                    <a:p>
                      <a:endParaRPr lang="en-US"/>
                    </a:p>
                  </a:txBody>
                  <a:tcPr/>
                </a:tc>
                <a:tc gridSpan="3">
                  <a:txBody>
                    <a:bodyPr/>
                    <a:lstStyle/>
                    <a:p>
                      <a:pPr algn="ctr" rtl="0" fontAlgn="ctr">
                        <a:lnSpc>
                          <a:spcPct val="100000"/>
                        </a:lnSpc>
                        <a:spcBef>
                          <a:spcPts val="0"/>
                        </a:spcBef>
                        <a:spcAft>
                          <a:spcPts val="0"/>
                        </a:spcAft>
                      </a:pPr>
                      <a:r>
                        <a:rPr lang="en-US" sz="900" b="1" u="none" strike="noStrike" dirty="0">
                          <a:solidFill>
                            <a:srgbClr val="000000"/>
                          </a:solidFill>
                          <a:effectLst/>
                        </a:rPr>
                        <a:t>UNITED STATES</a:t>
                      </a:r>
                      <a:endParaRPr lang="en-US" sz="900" b="1" i="0" u="none" strike="noStrike" dirty="0">
                        <a:solidFill>
                          <a:srgbClr val="000000"/>
                        </a:solidFill>
                        <a:effectLst/>
                        <a:latin typeface="+mn-lt"/>
                      </a:endParaRPr>
                    </a:p>
                  </a:txBody>
                  <a:tcPr marL="9525" marR="9525" marT="9525" marB="0" anchor="ctr"/>
                </a:tc>
                <a:tc hMerge="1">
                  <a:txBody>
                    <a:bodyPr/>
                    <a:lstStyle/>
                    <a:p>
                      <a:pPr algn="ctr" rtl="0" fontAlgn="ctr"/>
                      <a:r>
                        <a:rPr lang="en-US" sz="900" b="1" i="0" u="none" strike="noStrike" dirty="0">
                          <a:solidFill>
                            <a:srgbClr val="000000"/>
                          </a:solidFill>
                          <a:effectLst/>
                          <a:latin typeface="+mn-lt"/>
                        </a:rPr>
                        <a:t>UNITED STATES</a:t>
                      </a:r>
                    </a:p>
                  </a:txBody>
                  <a:tcPr marL="9525" marR="9525" marT="9525" marB="0" anchor="ctr">
                    <a:solidFill>
                      <a:schemeClr val="bg2">
                        <a:lumMod val="40000"/>
                        <a:lumOff val="60000"/>
                      </a:schemeClr>
                    </a:solidFill>
                  </a:tcPr>
                </a:tc>
                <a:tc hMerge="1">
                  <a:txBody>
                    <a:bodyPr/>
                    <a:lstStyle/>
                    <a:p>
                      <a:endParaRPr lang="en-US"/>
                    </a:p>
                  </a:txBody>
                  <a:tcPr/>
                </a:tc>
                <a:extLst>
                  <a:ext uri="{0D108BD9-81ED-4DB2-BD59-A6C34878D82A}">
                    <a16:rowId xmlns:a16="http://schemas.microsoft.com/office/drawing/2014/main" val="1561103290"/>
                  </a:ext>
                </a:extLst>
              </a:tr>
              <a:tr h="194912">
                <a:tc>
                  <a:txBody>
                    <a:bodyPr/>
                    <a:lstStyle/>
                    <a:p>
                      <a:pPr algn="ctr" rtl="0" fontAlgn="ctr">
                        <a:lnSpc>
                          <a:spcPct val="100000"/>
                        </a:lnSpc>
                        <a:spcBef>
                          <a:spcPts val="0"/>
                        </a:spcBef>
                        <a:spcAft>
                          <a:spcPts val="0"/>
                        </a:spcAft>
                      </a:pPr>
                      <a:r>
                        <a:rPr lang="en-US" sz="900" b="1" u="none" strike="noStrike" dirty="0">
                          <a:effectLst/>
                        </a:rPr>
                        <a:t>VEHICLE TYPE</a:t>
                      </a:r>
                      <a:endParaRPr lang="en-US" sz="900" b="1" i="0" u="none" strike="noStrike" dirty="0">
                        <a:solidFill>
                          <a:srgbClr val="000000"/>
                        </a:solidFill>
                        <a:effectLst/>
                        <a:latin typeface="+mn-lt"/>
                      </a:endParaRPr>
                    </a:p>
                  </a:txBody>
                  <a:tcPr marL="9525" marR="9525" marT="9525" marB="0" anchor="ctr"/>
                </a:tc>
                <a:tc>
                  <a:txBody>
                    <a:bodyPr/>
                    <a:lstStyle/>
                    <a:p>
                      <a:pPr marL="0" marR="0" algn="ctr">
                        <a:lnSpc>
                          <a:spcPct val="100000"/>
                        </a:lnSpc>
                        <a:spcBef>
                          <a:spcPts val="0"/>
                        </a:spcBef>
                        <a:spcAft>
                          <a:spcPts val="0"/>
                        </a:spcAft>
                      </a:pPr>
                      <a:r>
                        <a:rPr lang="en-US" sz="900" b="1" u="none" strike="noStrike" kern="1200" dirty="0">
                          <a:solidFill>
                            <a:schemeClr val="dk1"/>
                          </a:solidFill>
                          <a:effectLst/>
                        </a:rPr>
                        <a:t>2018</a:t>
                      </a:r>
                      <a:endParaRPr lang="en-US" sz="900" b="1" u="none" strike="noStrike" kern="1200" dirty="0">
                        <a:solidFill>
                          <a:schemeClr val="dk1"/>
                        </a:solidFill>
                        <a:effectLst/>
                        <a:latin typeface="+mn-lt"/>
                        <a:ea typeface="+mn-ea"/>
                        <a:cs typeface="+mn-cs"/>
                      </a:endParaRPr>
                    </a:p>
                  </a:txBody>
                  <a:tcPr marL="73025" marR="73025" marT="0" marB="0" anchor="ctr"/>
                </a:tc>
                <a:tc>
                  <a:txBody>
                    <a:bodyPr/>
                    <a:lstStyle/>
                    <a:p>
                      <a:pPr marL="0" marR="0" algn="ctr">
                        <a:lnSpc>
                          <a:spcPct val="100000"/>
                        </a:lnSpc>
                        <a:spcBef>
                          <a:spcPts val="0"/>
                        </a:spcBef>
                        <a:spcAft>
                          <a:spcPts val="0"/>
                        </a:spcAft>
                      </a:pPr>
                      <a:r>
                        <a:rPr lang="en-US" sz="900" b="1" u="none" strike="noStrike" kern="1200" dirty="0">
                          <a:solidFill>
                            <a:schemeClr val="dk1"/>
                          </a:solidFill>
                          <a:effectLst/>
                        </a:rPr>
                        <a:t>2019</a:t>
                      </a:r>
                      <a:endParaRPr lang="en-US" sz="900" b="1" u="none" strike="noStrike" kern="1200" dirty="0">
                        <a:solidFill>
                          <a:schemeClr val="dk1"/>
                        </a:solidFill>
                        <a:effectLst/>
                        <a:latin typeface="+mn-lt"/>
                        <a:ea typeface="+mn-ea"/>
                        <a:cs typeface="+mn-cs"/>
                      </a:endParaRPr>
                    </a:p>
                  </a:txBody>
                  <a:tcPr marL="73025" marR="73025" marT="0" marB="0" anchor="ctr"/>
                </a:tc>
                <a:tc>
                  <a:txBody>
                    <a:bodyPr/>
                    <a:lstStyle/>
                    <a:p>
                      <a:pPr algn="ctr" rtl="0" fontAlgn="ctr">
                        <a:lnSpc>
                          <a:spcPct val="100000"/>
                        </a:lnSpc>
                        <a:spcBef>
                          <a:spcPts val="0"/>
                        </a:spcBef>
                        <a:spcAft>
                          <a:spcPts val="0"/>
                        </a:spcAft>
                      </a:pPr>
                      <a:r>
                        <a:rPr lang="en-US" sz="900" b="1" u="none" strike="noStrike" dirty="0">
                          <a:effectLst/>
                        </a:rPr>
                        <a:t>2020</a:t>
                      </a:r>
                      <a:endParaRPr lang="en-US" sz="900" b="1" i="0" u="none" strike="noStrike" dirty="0">
                        <a:solidFill>
                          <a:srgbClr val="000000"/>
                        </a:solidFill>
                        <a:effectLst/>
                        <a:latin typeface="+mn-lt"/>
                      </a:endParaRPr>
                    </a:p>
                  </a:txBody>
                  <a:tcPr marL="9525" marR="9525" marT="9525" marB="0" anchor="ctr"/>
                </a:tc>
                <a:tc>
                  <a:txBody>
                    <a:bodyPr/>
                    <a:lstStyle/>
                    <a:p>
                      <a:pPr marL="0" marR="0" algn="ctr">
                        <a:lnSpc>
                          <a:spcPct val="100000"/>
                        </a:lnSpc>
                        <a:spcBef>
                          <a:spcPts val="0"/>
                        </a:spcBef>
                        <a:spcAft>
                          <a:spcPts val="0"/>
                        </a:spcAft>
                      </a:pPr>
                      <a:r>
                        <a:rPr lang="en-US" sz="900" b="1" u="none" strike="noStrike" kern="1200" dirty="0">
                          <a:solidFill>
                            <a:schemeClr val="dk1"/>
                          </a:solidFill>
                          <a:effectLst/>
                        </a:rPr>
                        <a:t>2018</a:t>
                      </a:r>
                      <a:endParaRPr lang="en-US" sz="900" b="1" u="none" strike="noStrike" kern="1200" dirty="0">
                        <a:solidFill>
                          <a:schemeClr val="dk1"/>
                        </a:solidFill>
                        <a:effectLst/>
                        <a:latin typeface="+mn-lt"/>
                        <a:ea typeface="+mn-ea"/>
                        <a:cs typeface="+mn-cs"/>
                      </a:endParaRPr>
                    </a:p>
                  </a:txBody>
                  <a:tcPr marL="73025" marR="73025" marT="0" marB="0" anchor="ctr"/>
                </a:tc>
                <a:tc>
                  <a:txBody>
                    <a:bodyPr/>
                    <a:lstStyle/>
                    <a:p>
                      <a:pPr marL="0" marR="0" algn="ctr">
                        <a:lnSpc>
                          <a:spcPct val="100000"/>
                        </a:lnSpc>
                        <a:spcBef>
                          <a:spcPts val="0"/>
                        </a:spcBef>
                        <a:spcAft>
                          <a:spcPts val="0"/>
                        </a:spcAft>
                      </a:pPr>
                      <a:r>
                        <a:rPr lang="en-US" sz="900" b="1" u="none" strike="noStrike" kern="1200" dirty="0">
                          <a:solidFill>
                            <a:schemeClr val="dk1"/>
                          </a:solidFill>
                          <a:effectLst/>
                        </a:rPr>
                        <a:t>2019</a:t>
                      </a:r>
                      <a:endParaRPr lang="en-US" sz="900" b="1" u="none" strike="noStrike" kern="1200" dirty="0">
                        <a:solidFill>
                          <a:schemeClr val="dk1"/>
                        </a:solidFill>
                        <a:effectLst/>
                        <a:latin typeface="+mn-lt"/>
                        <a:ea typeface="+mn-ea"/>
                        <a:cs typeface="+mn-cs"/>
                      </a:endParaRPr>
                    </a:p>
                  </a:txBody>
                  <a:tcPr marL="73025" marR="73025" marT="0" marB="0" anchor="ctr"/>
                </a:tc>
                <a:tc>
                  <a:txBody>
                    <a:bodyPr/>
                    <a:lstStyle/>
                    <a:p>
                      <a:pPr algn="ctr" rtl="0" fontAlgn="ctr">
                        <a:lnSpc>
                          <a:spcPct val="100000"/>
                        </a:lnSpc>
                        <a:spcBef>
                          <a:spcPts val="0"/>
                        </a:spcBef>
                        <a:spcAft>
                          <a:spcPts val="0"/>
                        </a:spcAft>
                      </a:pPr>
                      <a:r>
                        <a:rPr lang="en-US" sz="900" b="1" u="none" strike="noStrike" dirty="0">
                          <a:effectLst/>
                        </a:rPr>
                        <a:t>2020</a:t>
                      </a:r>
                      <a:endParaRPr lang="en-US" sz="900" b="1"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39929721"/>
                  </a:ext>
                </a:extLst>
              </a:tr>
              <a:tr h="194912">
                <a:tc>
                  <a:txBody>
                    <a:bodyPr/>
                    <a:lstStyle/>
                    <a:p>
                      <a:pPr marL="0" marR="0" algn="l">
                        <a:lnSpc>
                          <a:spcPct val="100000"/>
                        </a:lnSpc>
                        <a:spcBef>
                          <a:spcPts val="0"/>
                        </a:spcBef>
                        <a:spcAft>
                          <a:spcPts val="0"/>
                        </a:spcAft>
                      </a:pPr>
                      <a:r>
                        <a:rPr lang="en-US" sz="900" kern="1200" dirty="0">
                          <a:solidFill>
                            <a:srgbClr val="000000"/>
                          </a:solidFill>
                          <a:effectLst/>
                        </a:rPr>
                        <a:t>Light-duty trucks</a:t>
                      </a:r>
                      <a:endParaRPr lang="en-US" sz="900" kern="1200" dirty="0">
                        <a:solidFill>
                          <a:srgbClr val="000000"/>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1,348,932</a:t>
                      </a:r>
                      <a:endParaRPr lang="en-US" sz="900" u="none" strike="noStrike" kern="1200" dirty="0">
                        <a:solidFill>
                          <a:schemeClr val="dk1"/>
                        </a:solidFill>
                        <a:effectLst/>
                        <a:latin typeface="+mn-lt"/>
                        <a:ea typeface="+mn-ea"/>
                        <a:cs typeface="+mn-cs"/>
                      </a:endParaRPr>
                    </a:p>
                  </a:txBody>
                  <a:tcPr marL="9525" marR="9525" marT="9525"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1,431,904</a:t>
                      </a:r>
                      <a:endParaRPr lang="en-US" sz="900" u="none" strike="noStrike" kern="1200" dirty="0">
                        <a:solidFill>
                          <a:schemeClr val="dk1"/>
                        </a:solidFill>
                        <a:effectLst/>
                        <a:latin typeface="+mn-lt"/>
                        <a:ea typeface="+mn-ea"/>
                        <a:cs typeface="+mn-cs"/>
                      </a:endParaRPr>
                    </a:p>
                  </a:txBody>
                  <a:tcPr marL="9525" marR="9525" marT="9525"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1,034,223</a:t>
                      </a:r>
                      <a:endParaRPr lang="en-US" sz="900" u="none" strike="noStrike" kern="1200" dirty="0">
                        <a:solidFill>
                          <a:schemeClr val="dk1"/>
                        </a:solidFill>
                        <a:effectLst/>
                        <a:latin typeface="+mn-lt"/>
                        <a:ea typeface="+mn-ea"/>
                        <a:cs typeface="+mn-cs"/>
                      </a:endParaRPr>
                    </a:p>
                  </a:txBody>
                  <a:tcPr marL="9525" marR="9525" marT="9525" marB="0" anchor="ctr"/>
                </a:tc>
                <a:tc>
                  <a:txBody>
                    <a:bodyPr/>
                    <a:lstStyle/>
                    <a:p>
                      <a:pPr algn="ctr" fontAlgn="b">
                        <a:lnSpc>
                          <a:spcPct val="100000"/>
                        </a:lnSpc>
                        <a:spcBef>
                          <a:spcPts val="0"/>
                        </a:spcBef>
                        <a:spcAft>
                          <a:spcPts val="0"/>
                        </a:spcAft>
                      </a:pPr>
                      <a:r>
                        <a:rPr lang="en-US" sz="900" b="0" u="none" strike="noStrike" dirty="0">
                          <a:solidFill>
                            <a:srgbClr val="000000"/>
                          </a:solidFill>
                          <a:effectLst/>
                        </a:rPr>
                        <a:t>8,184,822</a:t>
                      </a:r>
                      <a:endParaRPr lang="en-US" sz="900" b="0" i="0" u="none" strike="noStrike" dirty="0">
                        <a:solidFill>
                          <a:srgbClr val="000000"/>
                        </a:solidFill>
                        <a:effectLst/>
                        <a:latin typeface="+mn-lt"/>
                      </a:endParaRPr>
                    </a:p>
                  </a:txBody>
                  <a:tcPr marL="0" marR="0" marT="0"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8,036,106</a:t>
                      </a:r>
                      <a:endParaRPr lang="en-US" sz="900" u="none" strike="noStrike" kern="1200" dirty="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u="none" strike="noStrike" kern="1200" dirty="0">
                          <a:solidFill>
                            <a:schemeClr val="dk1"/>
                          </a:solidFill>
                          <a:effectLst/>
                        </a:rPr>
                        <a:t>6,660,593</a:t>
                      </a:r>
                      <a:endParaRPr lang="en-US" sz="900"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750745233"/>
                  </a:ext>
                </a:extLst>
              </a:tr>
              <a:tr h="194912">
                <a:tc>
                  <a:txBody>
                    <a:bodyPr/>
                    <a:lstStyle/>
                    <a:p>
                      <a:pPr marL="0" marR="0" algn="l">
                        <a:lnSpc>
                          <a:spcPct val="100000"/>
                        </a:lnSpc>
                        <a:spcBef>
                          <a:spcPts val="0"/>
                        </a:spcBef>
                        <a:spcAft>
                          <a:spcPts val="0"/>
                        </a:spcAft>
                      </a:pPr>
                      <a:r>
                        <a:rPr lang="en-US" sz="900" dirty="0">
                          <a:solidFill>
                            <a:srgbClr val="000000"/>
                          </a:solidFill>
                          <a:effectLst/>
                        </a:rPr>
                        <a:t>Passenger vehicles</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655,896</a:t>
                      </a:r>
                      <a:endParaRPr lang="en-US" sz="900" u="none" strike="noStrike" kern="1200" dirty="0">
                        <a:solidFill>
                          <a:schemeClr val="dk1"/>
                        </a:solidFill>
                        <a:effectLst/>
                        <a:latin typeface="+mn-lt"/>
                        <a:ea typeface="+mn-ea"/>
                        <a:cs typeface="+mn-cs"/>
                      </a:endParaRPr>
                    </a:p>
                  </a:txBody>
                  <a:tcPr marL="73025" marR="73025" marT="0"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461,370</a:t>
                      </a:r>
                      <a:endParaRPr lang="en-US" sz="900" u="none" strike="noStrike" kern="1200" dirty="0">
                        <a:solidFill>
                          <a:schemeClr val="dk1"/>
                        </a:solidFill>
                        <a:effectLst/>
                        <a:latin typeface="+mn-lt"/>
                        <a:ea typeface="+mn-ea"/>
                        <a:cs typeface="+mn-cs"/>
                      </a:endParaRPr>
                    </a:p>
                  </a:txBody>
                  <a:tcPr marL="73025" marR="73025" marT="0"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327,681</a:t>
                      </a:r>
                      <a:endParaRPr lang="en-US" sz="900" u="none" strike="noStrike" kern="1200" dirty="0">
                        <a:solidFill>
                          <a:schemeClr val="dk1"/>
                        </a:solidFill>
                        <a:effectLst/>
                        <a:latin typeface="+mn-lt"/>
                        <a:ea typeface="+mn-ea"/>
                        <a:cs typeface="+mn-cs"/>
                      </a:endParaRPr>
                    </a:p>
                  </a:txBody>
                  <a:tcPr marL="9525" marR="9525" marT="9525" marB="0" anchor="ctr"/>
                </a:tc>
                <a:tc>
                  <a:txBody>
                    <a:bodyPr/>
                    <a:lstStyle/>
                    <a:p>
                      <a:pPr algn="ctr" fontAlgn="b">
                        <a:lnSpc>
                          <a:spcPct val="100000"/>
                        </a:lnSpc>
                        <a:spcBef>
                          <a:spcPts val="0"/>
                        </a:spcBef>
                        <a:spcAft>
                          <a:spcPts val="0"/>
                        </a:spcAft>
                      </a:pPr>
                      <a:r>
                        <a:rPr lang="en-US" sz="900" b="0" u="none" strike="noStrike" dirty="0">
                          <a:solidFill>
                            <a:srgbClr val="000000"/>
                          </a:solidFill>
                          <a:effectLst/>
                        </a:rPr>
                        <a:t>2,785,164</a:t>
                      </a:r>
                      <a:endParaRPr lang="en-US" sz="900" b="0" i="0" u="none" strike="noStrike" dirty="0">
                        <a:solidFill>
                          <a:srgbClr val="000000"/>
                        </a:solidFill>
                        <a:effectLst/>
                        <a:latin typeface="+mn-lt"/>
                      </a:endParaRPr>
                    </a:p>
                  </a:txBody>
                  <a:tcPr marL="0" marR="0" marT="0"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2,511,711</a:t>
                      </a:r>
                      <a:endParaRPr lang="en-US" sz="900" u="none" strike="noStrike" kern="1200" dirty="0">
                        <a:solidFill>
                          <a:schemeClr val="dk1"/>
                        </a:solidFill>
                        <a:effectLst/>
                        <a:latin typeface="+mn-lt"/>
                        <a:ea typeface="+mn-ea"/>
                        <a:cs typeface="+mn-cs"/>
                      </a:endParaRPr>
                    </a:p>
                  </a:txBody>
                  <a:tcPr marL="0" marR="0" marT="0"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1,926,795</a:t>
                      </a:r>
                      <a:endParaRPr lang="en-US" sz="900" u="none" strike="noStrike"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1091415137"/>
                  </a:ext>
                </a:extLst>
              </a:tr>
              <a:tr h="194912">
                <a:tc>
                  <a:txBody>
                    <a:bodyPr/>
                    <a:lstStyle/>
                    <a:p>
                      <a:pPr marL="57150" marR="0" indent="0" algn="l" defTabSz="914400" rtl="0" eaLnBrk="1" fontAlgn="ctr" latinLnBrk="0" hangingPunct="1">
                        <a:lnSpc>
                          <a:spcPct val="100000"/>
                        </a:lnSpc>
                        <a:spcBef>
                          <a:spcPts val="0"/>
                        </a:spcBef>
                        <a:spcAft>
                          <a:spcPts val="0"/>
                        </a:spcAft>
                      </a:pPr>
                      <a:r>
                        <a:rPr lang="en-US" sz="900" kern="1200" dirty="0">
                          <a:solidFill>
                            <a:srgbClr val="000000"/>
                          </a:solidFill>
                          <a:effectLst/>
                        </a:rPr>
                        <a:t>Heavy Trucks</a:t>
                      </a:r>
                      <a:endParaRPr lang="en-US" sz="900" kern="1200" dirty="0">
                        <a:solidFill>
                          <a:srgbClr val="000000"/>
                        </a:solidFill>
                        <a:effectLst/>
                        <a:latin typeface="+mn-lt"/>
                        <a:cs typeface="Times New Roman" panose="02020603050405020304" pitchFamily="18" charset="0"/>
                      </a:endParaRPr>
                    </a:p>
                  </a:txBody>
                  <a:tcPr marL="9525" marR="9525" marT="9525" marB="0" anchor="ctr"/>
                </a:tc>
                <a:tc>
                  <a:txBody>
                    <a:bodyPr/>
                    <a:lstStyle/>
                    <a:p>
                      <a:pPr marL="0" marR="0" algn="ctr">
                        <a:lnSpc>
                          <a:spcPct val="100000"/>
                        </a:lnSpc>
                        <a:spcBef>
                          <a:spcPts val="0"/>
                        </a:spcBef>
                        <a:spcAft>
                          <a:spcPts val="0"/>
                        </a:spcAft>
                      </a:pPr>
                      <a:r>
                        <a:rPr lang="en-US" sz="900" b="0" dirty="0">
                          <a:effectLst/>
                        </a:rPr>
                        <a:t>20,966</a:t>
                      </a:r>
                      <a:endParaRPr lang="en-US" sz="900" b="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0000"/>
                        </a:lnSpc>
                        <a:spcBef>
                          <a:spcPts val="0"/>
                        </a:spcBef>
                        <a:spcAft>
                          <a:spcPts val="0"/>
                        </a:spcAft>
                      </a:pPr>
                      <a:r>
                        <a:rPr lang="en-US" sz="900" b="0" dirty="0">
                          <a:effectLst/>
                        </a:rPr>
                        <a:t>23,311</a:t>
                      </a:r>
                      <a:endParaRPr lang="en-US" sz="900" b="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defTabSz="914400" rtl="0" eaLnBrk="1" fontAlgn="ctr" latinLnBrk="0" hangingPunct="1">
                        <a:lnSpc>
                          <a:spcPct val="100000"/>
                        </a:lnSpc>
                        <a:spcBef>
                          <a:spcPts val="0"/>
                        </a:spcBef>
                        <a:spcAft>
                          <a:spcPts val="0"/>
                        </a:spcAft>
                      </a:pPr>
                      <a:r>
                        <a:rPr lang="en-US" sz="900" b="0" kern="1200" dirty="0">
                          <a:solidFill>
                            <a:srgbClr val="000000"/>
                          </a:solidFill>
                          <a:effectLst/>
                        </a:rPr>
                        <a:t>14,719</a:t>
                      </a:r>
                      <a:endParaRPr lang="en-US" sz="900" b="0" kern="1200" dirty="0">
                        <a:solidFill>
                          <a:srgbClr val="000000"/>
                        </a:solidFill>
                        <a:effectLst/>
                        <a:latin typeface="+mn-lt"/>
                        <a:cs typeface="Times New Roman" panose="02020603050405020304" pitchFamily="18" charset="0"/>
                      </a:endParaRPr>
                    </a:p>
                  </a:txBody>
                  <a:tcPr marL="9525" marR="9525" marT="9525" marB="0" anchor="ctr"/>
                </a:tc>
                <a:tc>
                  <a:txBody>
                    <a:bodyPr/>
                    <a:lstStyle/>
                    <a:p>
                      <a:pPr algn="ctr" fontAlgn="b">
                        <a:lnSpc>
                          <a:spcPct val="100000"/>
                        </a:lnSpc>
                        <a:spcBef>
                          <a:spcPts val="0"/>
                        </a:spcBef>
                        <a:spcAft>
                          <a:spcPts val="0"/>
                        </a:spcAft>
                      </a:pPr>
                      <a:r>
                        <a:rPr lang="en-US" sz="900" b="0" u="none" strike="noStrike" dirty="0">
                          <a:solidFill>
                            <a:srgbClr val="000000"/>
                          </a:solidFill>
                          <a:effectLst/>
                        </a:rPr>
                        <a:t>327,925</a:t>
                      </a:r>
                      <a:endParaRPr lang="en-US" sz="900" b="0" i="0" u="none" strike="noStrike" dirty="0">
                        <a:solidFill>
                          <a:srgbClr val="000000"/>
                        </a:solidFill>
                        <a:effectLst/>
                        <a:latin typeface="+mn-lt"/>
                      </a:endParaRPr>
                    </a:p>
                  </a:txBody>
                  <a:tcPr marL="0" marR="0" marT="0"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345,067</a:t>
                      </a:r>
                      <a:endParaRPr lang="en-US" sz="900" u="none" strike="noStrike" kern="1200" dirty="0">
                        <a:solidFill>
                          <a:schemeClr val="dk1"/>
                        </a:solidFill>
                        <a:effectLst/>
                        <a:latin typeface="+mn-lt"/>
                        <a:ea typeface="+mn-ea"/>
                        <a:cs typeface="+mn-cs"/>
                      </a:endParaRPr>
                    </a:p>
                  </a:txBody>
                  <a:tcPr marL="0" marR="0" marT="0" marB="0" anchor="ctr"/>
                </a:tc>
                <a:tc>
                  <a:txBody>
                    <a:bodyPr/>
                    <a:lstStyle/>
                    <a:p>
                      <a:pPr marL="0" marR="0" algn="ctr" defTabSz="914400" rtl="0" eaLnBrk="1" fontAlgn="ctr" latinLnBrk="0" hangingPunct="1">
                        <a:lnSpc>
                          <a:spcPct val="100000"/>
                        </a:lnSpc>
                        <a:spcBef>
                          <a:spcPts val="0"/>
                        </a:spcBef>
                        <a:spcAft>
                          <a:spcPts val="0"/>
                        </a:spcAft>
                      </a:pPr>
                      <a:r>
                        <a:rPr lang="en-US" sz="900" u="none" strike="noStrike" kern="1200" dirty="0">
                          <a:solidFill>
                            <a:schemeClr val="dk1"/>
                          </a:solidFill>
                          <a:effectLst/>
                        </a:rPr>
                        <a:t>235,011</a:t>
                      </a:r>
                      <a:endParaRPr lang="en-US" sz="900" u="none" strike="noStrike"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1035148963"/>
                  </a:ext>
                </a:extLst>
              </a:tr>
              <a:tr h="194912">
                <a:tc>
                  <a:txBody>
                    <a:bodyPr/>
                    <a:lstStyle/>
                    <a:p>
                      <a:pPr marL="57150" indent="0" algn="l" rtl="0" fontAlgn="ctr">
                        <a:lnSpc>
                          <a:spcPct val="100000"/>
                        </a:lnSpc>
                        <a:spcBef>
                          <a:spcPts val="0"/>
                        </a:spcBef>
                        <a:spcAft>
                          <a:spcPts val="0"/>
                        </a:spcAft>
                      </a:pPr>
                      <a:r>
                        <a:rPr lang="en-US" sz="900" b="1" u="none" strike="noStrike" dirty="0">
                          <a:effectLst/>
                        </a:rPr>
                        <a:t>Total-a</a:t>
                      </a:r>
                      <a:endParaRPr lang="en-US" sz="900" b="1" i="0" u="none" strike="noStrike" dirty="0">
                        <a:solidFill>
                          <a:srgbClr val="000000"/>
                        </a:solidFill>
                        <a:effectLst/>
                        <a:latin typeface="+mn-lt"/>
                      </a:endParaRPr>
                    </a:p>
                  </a:txBody>
                  <a:tcPr marL="9525" marR="9525" marT="9525" marB="0" anchor="ctr"/>
                </a:tc>
                <a:tc>
                  <a:txBody>
                    <a:bodyPr/>
                    <a:lstStyle/>
                    <a:p>
                      <a:pPr marL="0" marR="0" algn="ctr" defTabSz="914400" rtl="0" eaLnBrk="1" fontAlgn="b" latinLnBrk="0" hangingPunct="1">
                        <a:lnSpc>
                          <a:spcPct val="100000"/>
                        </a:lnSpc>
                        <a:spcBef>
                          <a:spcPts val="0"/>
                        </a:spcBef>
                        <a:spcAft>
                          <a:spcPts val="0"/>
                        </a:spcAft>
                      </a:pPr>
                      <a:r>
                        <a:rPr lang="en-US" sz="900" b="1" kern="1200" dirty="0">
                          <a:solidFill>
                            <a:schemeClr val="dk1"/>
                          </a:solidFill>
                          <a:effectLst/>
                        </a:rPr>
                        <a:t>2,025,794</a:t>
                      </a:r>
                      <a:endParaRPr lang="en-US" sz="900" b="1" kern="1200" dirty="0">
                        <a:solidFill>
                          <a:schemeClr val="dk1"/>
                        </a:solidFill>
                        <a:effectLst/>
                        <a:latin typeface="+mn-lt"/>
                        <a:cs typeface="Times New Roman" panose="02020603050405020304" pitchFamily="18" charset="0"/>
                      </a:endParaRPr>
                    </a:p>
                  </a:txBody>
                  <a:tcPr marL="9525" marR="9525" marT="9525" marB="0" anchor="ctr"/>
                </a:tc>
                <a:tc>
                  <a:txBody>
                    <a:bodyPr/>
                    <a:lstStyle/>
                    <a:p>
                      <a:pPr marL="0" marR="0" algn="ctr" defTabSz="914400" rtl="0" eaLnBrk="1" fontAlgn="b" latinLnBrk="0" hangingPunct="1">
                        <a:lnSpc>
                          <a:spcPct val="100000"/>
                        </a:lnSpc>
                        <a:spcBef>
                          <a:spcPts val="0"/>
                        </a:spcBef>
                        <a:spcAft>
                          <a:spcPts val="0"/>
                        </a:spcAft>
                      </a:pPr>
                      <a:r>
                        <a:rPr lang="en-US" sz="900" b="1" kern="1200" dirty="0">
                          <a:solidFill>
                            <a:schemeClr val="dk1"/>
                          </a:solidFill>
                          <a:effectLst/>
                        </a:rPr>
                        <a:t>1,916,585</a:t>
                      </a:r>
                      <a:endParaRPr lang="en-US" sz="900" b="1" kern="1200" dirty="0">
                        <a:solidFill>
                          <a:schemeClr val="dk1"/>
                        </a:solidFill>
                        <a:effectLst/>
                        <a:latin typeface="+mn-lt"/>
                        <a:cs typeface="Times New Roman" panose="02020603050405020304" pitchFamily="18" charset="0"/>
                      </a:endParaRPr>
                    </a:p>
                  </a:txBody>
                  <a:tcPr marL="9525" marR="9525" marT="9525" marB="0" anchor="ctr"/>
                </a:tc>
                <a:tc>
                  <a:txBody>
                    <a:bodyPr/>
                    <a:lstStyle/>
                    <a:p>
                      <a:pPr marL="0" marR="0" algn="ctr" defTabSz="914400" rtl="0" eaLnBrk="1" fontAlgn="b" latinLnBrk="0" hangingPunct="1">
                        <a:lnSpc>
                          <a:spcPct val="100000"/>
                        </a:lnSpc>
                        <a:spcBef>
                          <a:spcPts val="0"/>
                        </a:spcBef>
                        <a:spcAft>
                          <a:spcPts val="0"/>
                        </a:spcAft>
                      </a:pPr>
                      <a:r>
                        <a:rPr lang="en-US" sz="900" b="1" kern="1200" dirty="0">
                          <a:solidFill>
                            <a:schemeClr val="dk1"/>
                          </a:solidFill>
                          <a:effectLst/>
                        </a:rPr>
                        <a:t>1,376,623</a:t>
                      </a:r>
                      <a:endParaRPr lang="en-US" sz="900" b="1" kern="1200" dirty="0">
                        <a:solidFill>
                          <a:schemeClr val="dk1"/>
                        </a:solidFill>
                        <a:effectLst/>
                        <a:latin typeface="+mn-lt"/>
                        <a:cs typeface="Times New Roman" panose="02020603050405020304" pitchFamily="18" charset="0"/>
                      </a:endParaRPr>
                    </a:p>
                  </a:txBody>
                  <a:tcPr marL="9525" marR="9525" marT="9525" marB="0" anchor="ctr"/>
                </a:tc>
                <a:tc>
                  <a:txBody>
                    <a:bodyPr/>
                    <a:lstStyle/>
                    <a:p>
                      <a:pPr marL="0" marR="0" algn="ctr" defTabSz="914400" rtl="0" eaLnBrk="1" fontAlgn="ctr" latinLnBrk="0" hangingPunct="1">
                        <a:lnSpc>
                          <a:spcPct val="100000"/>
                        </a:lnSpc>
                        <a:spcBef>
                          <a:spcPts val="0"/>
                        </a:spcBef>
                        <a:spcAft>
                          <a:spcPts val="0"/>
                        </a:spcAft>
                      </a:pPr>
                      <a:r>
                        <a:rPr lang="en-US" sz="900" b="1" u="none" strike="noStrike" kern="1200" dirty="0">
                          <a:solidFill>
                            <a:schemeClr val="dk1"/>
                          </a:solidFill>
                          <a:effectLst/>
                        </a:rPr>
                        <a:t>11,297,911</a:t>
                      </a:r>
                      <a:endParaRPr lang="en-US" sz="900" b="1" u="none" strike="noStrike" kern="1200" dirty="0">
                        <a:solidFill>
                          <a:schemeClr val="dk1"/>
                        </a:solidFill>
                        <a:effectLst/>
                        <a:latin typeface="+mn-lt"/>
                        <a:ea typeface="+mn-ea"/>
                        <a:cs typeface="+mn-cs"/>
                      </a:endParaRPr>
                    </a:p>
                  </a:txBody>
                  <a:tcPr marL="0" marR="0" marT="0" marB="0" anchor="ctr"/>
                </a:tc>
                <a:tc>
                  <a:txBody>
                    <a:bodyPr/>
                    <a:lstStyle/>
                    <a:p>
                      <a:pPr marL="0" marR="0" algn="ctr" defTabSz="914400" rtl="0" eaLnBrk="1" fontAlgn="ctr" latinLnBrk="0" hangingPunct="1">
                        <a:lnSpc>
                          <a:spcPct val="100000"/>
                        </a:lnSpc>
                        <a:spcBef>
                          <a:spcPts val="0"/>
                        </a:spcBef>
                        <a:spcAft>
                          <a:spcPts val="0"/>
                        </a:spcAft>
                      </a:pPr>
                      <a:r>
                        <a:rPr lang="en-US" sz="900" b="1" u="none" strike="noStrike" kern="1200" dirty="0">
                          <a:solidFill>
                            <a:schemeClr val="dk1"/>
                          </a:solidFill>
                          <a:effectLst/>
                        </a:rPr>
                        <a:t>10,892,884</a:t>
                      </a:r>
                      <a:endParaRPr lang="en-US" sz="900" b="1" u="none" strike="noStrike" kern="1200" dirty="0">
                        <a:solidFill>
                          <a:schemeClr val="dk1"/>
                        </a:solidFill>
                        <a:effectLst/>
                        <a:latin typeface="+mn-lt"/>
                        <a:ea typeface="+mn-ea"/>
                        <a:cs typeface="+mn-cs"/>
                      </a:endParaRPr>
                    </a:p>
                  </a:txBody>
                  <a:tcPr marL="0" marR="0" marT="0" marB="0" anchor="ctr"/>
                </a:tc>
                <a:tc>
                  <a:txBody>
                    <a:bodyPr/>
                    <a:lstStyle/>
                    <a:p>
                      <a:pPr marL="0" marR="0" algn="ctr" defTabSz="914400" rtl="0" eaLnBrk="1" fontAlgn="ctr" latinLnBrk="0" hangingPunct="1">
                        <a:lnSpc>
                          <a:spcPct val="100000"/>
                        </a:lnSpc>
                        <a:spcBef>
                          <a:spcPts val="0"/>
                        </a:spcBef>
                        <a:spcAft>
                          <a:spcPts val="0"/>
                        </a:spcAft>
                      </a:pPr>
                      <a:r>
                        <a:rPr lang="en-US" sz="900" b="1" u="none" strike="noStrike" kern="1200" dirty="0">
                          <a:solidFill>
                            <a:schemeClr val="dk1"/>
                          </a:solidFill>
                          <a:effectLst/>
                        </a:rPr>
                        <a:t>8,822,399</a:t>
                      </a:r>
                      <a:endParaRPr lang="en-US" sz="900" b="1" u="none" strike="noStrike"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366401860"/>
                  </a:ext>
                </a:extLst>
              </a:tr>
              <a:tr h="330936">
                <a:tc gridSpan="7">
                  <a:txBody>
                    <a:bodyPr/>
                    <a:lstStyle/>
                    <a:p>
                      <a:pPr marL="57150" indent="0" algn="l" rtl="0" fontAlgn="ctr">
                        <a:lnSpc>
                          <a:spcPct val="100000"/>
                        </a:lnSpc>
                        <a:spcBef>
                          <a:spcPts val="0"/>
                        </a:spcBef>
                        <a:spcAft>
                          <a:spcPts val="0"/>
                        </a:spcAft>
                      </a:pPr>
                      <a:r>
                        <a:rPr lang="en-US" sz="900" u="none" strike="noStrike" dirty="0">
                          <a:effectLst/>
                        </a:rPr>
                        <a:t>SOURCE: International Organization of Motor Vehicle Manufacturers.</a:t>
                      </a:r>
                    </a:p>
                    <a:p>
                      <a:pPr marL="57150" indent="0" algn="l" rtl="0" fontAlgn="ctr">
                        <a:lnSpc>
                          <a:spcPct val="100000"/>
                        </a:lnSpc>
                        <a:spcBef>
                          <a:spcPts val="0"/>
                        </a:spcBef>
                        <a:spcAft>
                          <a:spcPts val="0"/>
                        </a:spcAft>
                      </a:pPr>
                      <a:r>
                        <a:rPr lang="en-US" sz="900" b="0" u="none" strike="noStrike" dirty="0">
                          <a:solidFill>
                            <a:srgbClr val="000000"/>
                          </a:solidFill>
                          <a:effectLst/>
                        </a:rPr>
                        <a:t>a-Includes only light-duty trucks, heavy trucks and passenger vehicles.</a:t>
                      </a:r>
                      <a:endParaRPr lang="en-US" sz="900" b="0" i="0" u="none" strike="noStrike" dirty="0">
                        <a:solidFill>
                          <a:srgbClr val="000000"/>
                        </a:solidFill>
                        <a:effectLst/>
                        <a:latin typeface="+mn-lt"/>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8776293"/>
                  </a:ext>
                </a:extLst>
              </a:tr>
            </a:tbl>
          </a:graphicData>
        </a:graphic>
      </p:graphicFrame>
    </p:spTree>
    <p:extLst>
      <p:ext uri="{BB962C8B-B14F-4D97-AF65-F5344CB8AC3E}">
        <p14:creationId xmlns:p14="http://schemas.microsoft.com/office/powerpoint/2010/main" val="6739424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C22A76-A9F7-47A9-88C4-99D97171B022}"/>
              </a:ext>
            </a:extLst>
          </p:cNvPr>
          <p:cNvSpPr>
            <a:spLocks noGrp="1"/>
          </p:cNvSpPr>
          <p:nvPr>
            <p:ph type="title"/>
          </p:nvPr>
        </p:nvSpPr>
        <p:spPr>
          <a:xfrm>
            <a:off x="569395" y="267353"/>
            <a:ext cx="10972800" cy="400110"/>
          </a:xfrm>
        </p:spPr>
        <p:txBody>
          <a:bodyPr/>
          <a:lstStyle/>
          <a:p>
            <a:r>
              <a:rPr lang="en-US" dirty="0"/>
              <a:t>Finished Lubricant Market</a:t>
            </a:r>
          </a:p>
        </p:txBody>
      </p:sp>
      <p:sp>
        <p:nvSpPr>
          <p:cNvPr id="4" name="Content Placeholder 3">
            <a:extLst>
              <a:ext uri="{FF2B5EF4-FFF2-40B4-BE49-F238E27FC236}">
                <a16:creationId xmlns:a16="http://schemas.microsoft.com/office/drawing/2014/main" id="{2DE1D078-85EC-4EC4-BC30-7AD4A7B0CB4B}"/>
              </a:ext>
            </a:extLst>
          </p:cNvPr>
          <p:cNvSpPr>
            <a:spLocks noGrp="1"/>
          </p:cNvSpPr>
          <p:nvPr>
            <p:ph sz="quarter" idx="16"/>
          </p:nvPr>
        </p:nvSpPr>
        <p:spPr>
          <a:xfrm>
            <a:off x="569393" y="1021102"/>
            <a:ext cx="5182475" cy="4636526"/>
          </a:xfrm>
        </p:spPr>
        <p:txBody>
          <a:bodyPr wrap="square">
            <a:spAutoFit/>
          </a:bodyPr>
          <a:lstStyle/>
          <a:p>
            <a:pPr>
              <a:buChar char=""/>
            </a:pPr>
            <a:r>
              <a:rPr lang="en-US" dirty="0"/>
              <a:t>Lubricants demand in the United States and Canada declined 10.2% to reach 8,071.3 kilotonnes in 2020.  </a:t>
            </a:r>
          </a:p>
          <a:p>
            <a:pPr lvl="1"/>
            <a:r>
              <a:rPr lang="en-US" dirty="0"/>
              <a:t>This decrease is mainly due to a decline in demand in all the three segments of the lubricant industry in the United States and Canada due to the COVID-19 outbreak. In 2020, lubricant demand in the consumer segment declined 14.6%, which is the highest decline among all three segments. </a:t>
            </a:r>
          </a:p>
          <a:p>
            <a:pPr lvl="1"/>
            <a:r>
              <a:rPr lang="en-US" dirty="0"/>
              <a:t>The spread of the pandemic led to movement restrictions as people worked from home, leading to lower demand for lubricants in the consumer segment.</a:t>
            </a:r>
          </a:p>
          <a:p>
            <a:pPr lvl="1"/>
            <a:r>
              <a:rPr lang="en-US" dirty="0"/>
              <a:t>Moreover, a shift toward lower-viscosity synthetic oils also led to lower demand for lubricants in the two countries. The drain intervals have risen from 5,000 km to 8,000-10,000 km in the commercial segment and from 5,000 km to 12,000 km-15,000 km in the consumer segment, leading to a decline in the lubricant demand.</a:t>
            </a:r>
          </a:p>
          <a:p>
            <a:pPr lvl="1"/>
            <a:endParaRPr lang="en-US" dirty="0"/>
          </a:p>
          <a:p>
            <a:pPr>
              <a:buChar char=""/>
            </a:pPr>
            <a:r>
              <a:rPr lang="en-US" dirty="0"/>
              <a:t>The United States with 7,373.3 kilotonnes or 91.4% of the total lubricant consumption in the two countries, leads the lubricant demand. </a:t>
            </a:r>
          </a:p>
          <a:p>
            <a:pPr>
              <a:buChar char=""/>
            </a:pPr>
            <a:endParaRPr lang="en-US" dirty="0"/>
          </a:p>
          <a:p>
            <a:pPr>
              <a:buChar char=""/>
            </a:pPr>
            <a:r>
              <a:rPr lang="en-US" dirty="0"/>
              <a:t>In 2020, the industrial segment accounted for 4,233.3 kilotonnes or 52.4% of total lubricant demand in both countries, leading the lubricant demand. It is followed by the consumer segment, accounting for 1998.0 kilotonnes or 24.8% demand. The commercial segment accounts for the remaining 1,840.0 kilotonnes or 22.8% of the total lubricant demand in both countries.</a:t>
            </a:r>
          </a:p>
        </p:txBody>
      </p:sp>
      <p:graphicFrame>
        <p:nvGraphicFramePr>
          <p:cNvPr id="6" name="Chart 5">
            <a:extLst>
              <a:ext uri="{FF2B5EF4-FFF2-40B4-BE49-F238E27FC236}">
                <a16:creationId xmlns:a16="http://schemas.microsoft.com/office/drawing/2014/main" id="{CC8CF607-9574-4851-8EB3-EEBFE46112EF}"/>
              </a:ext>
            </a:extLst>
          </p:cNvPr>
          <p:cNvGraphicFramePr/>
          <p:nvPr>
            <p:extLst>
              <p:ext uri="{D42A27DB-BD31-4B8C-83A1-F6EECF244321}">
                <p14:modId xmlns:p14="http://schemas.microsoft.com/office/powerpoint/2010/main" val="510258613"/>
              </p:ext>
            </p:extLst>
          </p:nvPr>
        </p:nvGraphicFramePr>
        <p:xfrm>
          <a:off x="6440134" y="938264"/>
          <a:ext cx="4718062" cy="463857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329F53BD-DDF4-4A2C-B2A9-9438E5A38326}"/>
              </a:ext>
            </a:extLst>
          </p:cNvPr>
          <p:cNvSpPr txBox="1"/>
          <p:nvPr/>
        </p:nvSpPr>
        <p:spPr>
          <a:xfrm>
            <a:off x="7374560" y="5230432"/>
            <a:ext cx="3162300" cy="246221"/>
          </a:xfrm>
          <a:prstGeom prst="rect">
            <a:avLst/>
          </a:prstGeom>
          <a:noFill/>
        </p:spPr>
        <p:txBody>
          <a:bodyPr wrap="square" rtlCol="0">
            <a:spAutoFit/>
          </a:bodyPr>
          <a:lstStyle/>
          <a:p>
            <a:pPr algn="ctr"/>
            <a:r>
              <a:rPr lang="en-US" sz="1000" b="1" dirty="0">
                <a:latin typeface="+mj-lt"/>
              </a:rPr>
              <a:t>Total</a:t>
            </a:r>
            <a:r>
              <a:rPr lang="en-US" sz="1000" b="1">
                <a:latin typeface="+mj-lt"/>
              </a:rPr>
              <a:t>: 8,071.3 </a:t>
            </a:r>
            <a:r>
              <a:rPr lang="en-US" sz="1000" b="1" dirty="0">
                <a:latin typeface="+mj-lt"/>
              </a:rPr>
              <a:t>Kilotonnes</a:t>
            </a:r>
          </a:p>
        </p:txBody>
      </p:sp>
    </p:spTree>
    <p:extLst>
      <p:ext uri="{BB962C8B-B14F-4D97-AF65-F5344CB8AC3E}">
        <p14:creationId xmlns:p14="http://schemas.microsoft.com/office/powerpoint/2010/main" val="28877312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F7AB3-4175-410B-91DA-254AF5FC6FAB}"/>
              </a:ext>
            </a:extLst>
          </p:cNvPr>
          <p:cNvSpPr>
            <a:spLocks noGrp="1"/>
          </p:cNvSpPr>
          <p:nvPr>
            <p:ph type="title"/>
          </p:nvPr>
        </p:nvSpPr>
        <p:spPr/>
        <p:txBody>
          <a:bodyPr/>
          <a:lstStyle/>
          <a:p>
            <a:r>
              <a:rPr lang="en-US" dirty="0"/>
              <a:t>Finished Lubricant Market in the United States</a:t>
            </a:r>
          </a:p>
        </p:txBody>
      </p:sp>
      <p:sp>
        <p:nvSpPr>
          <p:cNvPr id="3" name="Content Placeholder 2">
            <a:extLst>
              <a:ext uri="{FF2B5EF4-FFF2-40B4-BE49-F238E27FC236}">
                <a16:creationId xmlns:a16="http://schemas.microsoft.com/office/drawing/2014/main" id="{AAF82256-00ED-4347-B2E0-22E7C90F680D}"/>
              </a:ext>
            </a:extLst>
          </p:cNvPr>
          <p:cNvSpPr>
            <a:spLocks noGrp="1"/>
          </p:cNvSpPr>
          <p:nvPr>
            <p:ph sz="quarter" idx="16"/>
          </p:nvPr>
        </p:nvSpPr>
        <p:spPr>
          <a:xfrm>
            <a:off x="569394" y="840127"/>
            <a:ext cx="5182475" cy="4636526"/>
          </a:xfrm>
        </p:spPr>
        <p:txBody>
          <a:bodyPr wrap="square">
            <a:spAutoFit/>
          </a:bodyPr>
          <a:lstStyle/>
          <a:p>
            <a:pPr>
              <a:buChar char=""/>
            </a:pPr>
            <a:r>
              <a:rPr lang="en-US" dirty="0"/>
              <a:t>In 2020, the total U.S. lubricant demand for lubricants decreased by 10.4% to reach 7,373.3 kilotonnes. </a:t>
            </a:r>
          </a:p>
          <a:p>
            <a:pPr lvl="1"/>
            <a:r>
              <a:rPr lang="en-US" dirty="0"/>
              <a:t>In 2020, the lubricant demand in the consumer segment experienced the highest decline of 14.8%, while demand in the commercial and industrial segments declined 11.0% and 7.8%, respectively. </a:t>
            </a:r>
          </a:p>
          <a:p>
            <a:pPr lvl="1"/>
            <a:r>
              <a:rPr lang="en-US" dirty="0"/>
              <a:t>This was mainly due to temporary shutdowns of factories as well as movement restrictions due to the COVID-19 pandemic. </a:t>
            </a:r>
          </a:p>
          <a:p>
            <a:pPr lvl="1"/>
            <a:endParaRPr lang="en-US" dirty="0"/>
          </a:p>
          <a:p>
            <a:pPr>
              <a:buChar char=""/>
            </a:pPr>
            <a:r>
              <a:rPr lang="en-US" dirty="0"/>
              <a:t>The industrial segment accounts for 51.7% or 3,919.9  kilotonnes of the total lubricant demand in the United States.</a:t>
            </a:r>
          </a:p>
          <a:p>
            <a:pPr lvl="1"/>
            <a:r>
              <a:rPr lang="en-US" dirty="0"/>
              <a:t>Process oils lead consumption among industrial lubricants with 1,733.5 kilotonnes demand in the United States.</a:t>
            </a:r>
          </a:p>
          <a:p>
            <a:pPr lvl="1"/>
            <a:endParaRPr lang="en-US" dirty="0"/>
          </a:p>
          <a:p>
            <a:pPr>
              <a:buChar char=""/>
            </a:pPr>
            <a:r>
              <a:rPr lang="en-US" dirty="0"/>
              <a:t>The U.S. industrial lubricant demand reduced significantly in 2020.</a:t>
            </a:r>
          </a:p>
          <a:p>
            <a:pPr lvl="1"/>
            <a:r>
              <a:rPr lang="en-US" dirty="0"/>
              <a:t>The economic slowdown due to the outbreak of COVID-19 severely impacted business activities of the U.S. manufacturers. Clampdowns and social distancing induced to prevent the spread of the virus affected operating efficiency and supply chains for raw materials and finished products in manufacturing industries.</a:t>
            </a:r>
          </a:p>
          <a:p>
            <a:pPr lvl="1"/>
            <a:r>
              <a:rPr lang="en-US" dirty="0"/>
              <a:t>Nearly all automotive manufacturers halted production for several weeks and operated at much lower operating rates for a few months to adhere to social distancing measures.</a:t>
            </a:r>
          </a:p>
        </p:txBody>
      </p:sp>
      <p:sp>
        <p:nvSpPr>
          <p:cNvPr id="4" name="Content Placeholder 3">
            <a:extLst>
              <a:ext uri="{FF2B5EF4-FFF2-40B4-BE49-F238E27FC236}">
                <a16:creationId xmlns:a16="http://schemas.microsoft.com/office/drawing/2014/main" id="{8E48B465-6FB0-438B-9322-7DE20B72C306}"/>
              </a:ext>
            </a:extLst>
          </p:cNvPr>
          <p:cNvSpPr>
            <a:spLocks noGrp="1"/>
          </p:cNvSpPr>
          <p:nvPr>
            <p:ph sz="quarter" idx="17"/>
          </p:nvPr>
        </p:nvSpPr>
        <p:spPr>
          <a:xfrm>
            <a:off x="5937505" y="840127"/>
            <a:ext cx="5694405" cy="2559034"/>
          </a:xfrm>
        </p:spPr>
        <p:txBody>
          <a:bodyPr wrap="square">
            <a:spAutoFit/>
          </a:bodyPr>
          <a:lstStyle/>
          <a:p>
            <a:pPr>
              <a:buChar char=""/>
            </a:pPr>
            <a:r>
              <a:rPr lang="en-US" dirty="0"/>
              <a:t>In the consumer segment, PCMO leads consumption among consumer lubricants with 1,615.3 kilotonnes in the United States. </a:t>
            </a:r>
          </a:p>
          <a:p>
            <a:pPr lvl="1"/>
            <a:r>
              <a:rPr lang="en-US" altLang="zh-CN" dirty="0"/>
              <a:t>The U.S. passenger vehicle parc is characterized as a mature, slow-growing sector. Passenger vehicles sales were already declining in the country, and the COVID-19 pandemic further hit the segment hard in 2020, leading to a decline in lubricant demand.</a:t>
            </a:r>
          </a:p>
          <a:p>
            <a:pPr lvl="1"/>
            <a:endParaRPr lang="en-US" dirty="0"/>
          </a:p>
          <a:p>
            <a:pPr>
              <a:buChar char=""/>
            </a:pPr>
            <a:r>
              <a:rPr lang="en-US" dirty="0"/>
              <a:t>The commercial segment accounts for 22.2% or 1,622.4 kilotonnes of the total lubricants demand. </a:t>
            </a:r>
          </a:p>
          <a:p>
            <a:pPr lvl="1"/>
            <a:r>
              <a:rPr lang="en-US" dirty="0"/>
              <a:t>Sales and production of commercial vehicles were significantly affected in 2020 due to the economic fallout from the COVID-19 pandemic. However, sales started to improve after August 2020. </a:t>
            </a:r>
          </a:p>
          <a:p>
            <a:pPr>
              <a:buChar char=""/>
            </a:pPr>
            <a:endParaRPr lang="en-US" dirty="0"/>
          </a:p>
        </p:txBody>
      </p:sp>
      <p:graphicFrame>
        <p:nvGraphicFramePr>
          <p:cNvPr id="5" name="Chart 4">
            <a:extLst>
              <a:ext uri="{FF2B5EF4-FFF2-40B4-BE49-F238E27FC236}">
                <a16:creationId xmlns:a16="http://schemas.microsoft.com/office/drawing/2014/main" id="{45B4016C-043D-4084-9DFA-9D55675D30CE}"/>
              </a:ext>
            </a:extLst>
          </p:cNvPr>
          <p:cNvGraphicFramePr/>
          <p:nvPr>
            <p:extLst>
              <p:ext uri="{D42A27DB-BD31-4B8C-83A1-F6EECF244321}">
                <p14:modId xmlns:p14="http://schemas.microsoft.com/office/powerpoint/2010/main" val="3015802422"/>
              </p:ext>
            </p:extLst>
          </p:nvPr>
        </p:nvGraphicFramePr>
        <p:xfrm>
          <a:off x="6026098" y="3242203"/>
          <a:ext cx="5861102" cy="307445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67CD77C7-7960-44F1-868C-DF3FD7FBAF22}"/>
              </a:ext>
            </a:extLst>
          </p:cNvPr>
          <p:cNvSpPr txBox="1"/>
          <p:nvPr/>
        </p:nvSpPr>
        <p:spPr>
          <a:xfrm>
            <a:off x="6354720" y="6233043"/>
            <a:ext cx="5429590" cy="338554"/>
          </a:xfrm>
          <a:prstGeom prst="rect">
            <a:avLst/>
          </a:prstGeom>
          <a:noFill/>
        </p:spPr>
        <p:txBody>
          <a:bodyPr wrap="square">
            <a:spAutoFit/>
          </a:bodyPr>
          <a:lstStyle/>
          <a:p>
            <a:r>
              <a:rPr lang="en-US" sz="800" dirty="0">
                <a:latin typeface="+mj-lt"/>
              </a:rPr>
              <a:t>a – including grease, ATF, HTF, compression fluid, refrigeration oils, turbine &amp; circulating oil, and other industrial oils</a:t>
            </a:r>
          </a:p>
        </p:txBody>
      </p:sp>
    </p:spTree>
    <p:extLst>
      <p:ext uri="{BB962C8B-B14F-4D97-AF65-F5344CB8AC3E}">
        <p14:creationId xmlns:p14="http://schemas.microsoft.com/office/powerpoint/2010/main" val="26699294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FA105B-7A7B-440E-B185-4E0E5D75110F}"/>
              </a:ext>
            </a:extLst>
          </p:cNvPr>
          <p:cNvSpPr>
            <a:spLocks noGrp="1"/>
          </p:cNvSpPr>
          <p:nvPr>
            <p:ph type="title"/>
          </p:nvPr>
        </p:nvSpPr>
        <p:spPr/>
        <p:txBody>
          <a:bodyPr/>
          <a:lstStyle/>
          <a:p>
            <a:r>
              <a:rPr lang="en-US" dirty="0"/>
              <a:t>Finished Lubricant Market in Canada</a:t>
            </a:r>
          </a:p>
        </p:txBody>
      </p:sp>
      <p:sp>
        <p:nvSpPr>
          <p:cNvPr id="3" name="Content Placeholder 2">
            <a:extLst>
              <a:ext uri="{FF2B5EF4-FFF2-40B4-BE49-F238E27FC236}">
                <a16:creationId xmlns:a16="http://schemas.microsoft.com/office/drawing/2014/main" id="{82592AE2-5020-4BD2-B147-B20403C3AFF0}"/>
              </a:ext>
            </a:extLst>
          </p:cNvPr>
          <p:cNvSpPr>
            <a:spLocks noGrp="1"/>
          </p:cNvSpPr>
          <p:nvPr>
            <p:ph sz="quarter" idx="16"/>
          </p:nvPr>
        </p:nvSpPr>
        <p:spPr>
          <a:xfrm>
            <a:off x="569395" y="932308"/>
            <a:ext cx="5182475" cy="4221027"/>
          </a:xfrm>
        </p:spPr>
        <p:txBody>
          <a:bodyPr wrap="square">
            <a:spAutoFit/>
          </a:bodyPr>
          <a:lstStyle/>
          <a:p>
            <a:pPr>
              <a:buChar char=""/>
            </a:pPr>
            <a:r>
              <a:rPr lang="en-US" dirty="0"/>
              <a:t>Total lubricant demand in Canada was 698 kilotonnes in 2020. The industrial segment in Canada accounted for 45.7% or 313.4 kilotonnes of the total demand. </a:t>
            </a:r>
          </a:p>
          <a:p>
            <a:pPr lvl="1"/>
            <a:r>
              <a:rPr lang="en-US" dirty="0"/>
              <a:t>Process oils lead the consumption among industrial lubricants and account for about 84.9 kilotonnes in Canada. It is followed by industrial engine oils and metalworking fluids with demands of 67 kilotonnes and 59.0 kilotonnes, respectively. </a:t>
            </a:r>
          </a:p>
          <a:p>
            <a:pPr lvl="1"/>
            <a:r>
              <a:rPr lang="en-US" dirty="0"/>
              <a:t>The industrial segment plunged by 10% due to lower industrial activities in the first half of 2020. While the industrial output was impacted, it rebounded quickly in most sectors, except oil and gas, in the second half of 2020. However, per Statistics Canada, the primary metal, manufacturing, and plastics and rubber industries witnessed the steepest decline in GDP contribution.</a:t>
            </a:r>
            <a:endParaRPr lang="en-IN" dirty="0"/>
          </a:p>
          <a:p>
            <a:pPr>
              <a:buChar char=""/>
            </a:pPr>
            <a:r>
              <a:rPr lang="en-US" dirty="0"/>
              <a:t>Industrial is followed by the commercial segment, which accounted for 31.2% or 217.6 kilotonnes of the total demand. </a:t>
            </a:r>
          </a:p>
          <a:p>
            <a:pPr lvl="1"/>
            <a:r>
              <a:rPr lang="en-US" dirty="0"/>
              <a:t>HDMO led the commercial segment with 99.6 kilotonnes demand in Canada. </a:t>
            </a:r>
          </a:p>
          <a:p>
            <a:pPr lvl="1"/>
            <a:r>
              <a:rPr lang="en-US" dirty="0"/>
              <a:t>HDMO demand declined 2.9% in 2020. Commercial vehicle fleets witnessed a significant decline in activity. However, the impact was less severe in this segment compared to the consumer and industrial segments. </a:t>
            </a:r>
          </a:p>
          <a:p>
            <a:pPr>
              <a:buChar char=""/>
            </a:pPr>
            <a:r>
              <a:rPr lang="en-US" dirty="0"/>
              <a:t>The consumer segment followed at 167.0 kilotonnes or 23.9% of the total lubricants demand in the country. PCMO led the consumption among consumer lubricants with 139.8 kilotonnes demand in Canada.</a:t>
            </a:r>
          </a:p>
        </p:txBody>
      </p:sp>
      <p:sp>
        <p:nvSpPr>
          <p:cNvPr id="8" name="Content Placeholder 7">
            <a:extLst>
              <a:ext uri="{FF2B5EF4-FFF2-40B4-BE49-F238E27FC236}">
                <a16:creationId xmlns:a16="http://schemas.microsoft.com/office/drawing/2014/main" id="{F1A25556-5CD0-429E-A6EA-B4FEB932F995}"/>
              </a:ext>
            </a:extLst>
          </p:cNvPr>
          <p:cNvSpPr>
            <a:spLocks noGrp="1"/>
          </p:cNvSpPr>
          <p:nvPr>
            <p:ph sz="quarter" idx="17"/>
          </p:nvPr>
        </p:nvSpPr>
        <p:spPr>
          <a:xfrm>
            <a:off x="6437957" y="932308"/>
            <a:ext cx="5184648" cy="2351285"/>
          </a:xfrm>
        </p:spPr>
        <p:txBody>
          <a:bodyPr wrap="square">
            <a:spAutoFit/>
          </a:bodyPr>
          <a:lstStyle/>
          <a:p>
            <a:pPr lvl="1"/>
            <a:r>
              <a:rPr lang="en-US" dirty="0"/>
              <a:t>The consumer automotive lubricant segment was the most severely impacted by the lockdown and social distancing measures. This segment’s demand declined 12.9%  in 2020.</a:t>
            </a:r>
          </a:p>
          <a:p>
            <a:pPr lvl="1"/>
            <a:r>
              <a:rPr lang="en-US" dirty="0"/>
              <a:t>The growing penetration of electric cars will further limit the demand for PCMO over the long term.</a:t>
            </a:r>
          </a:p>
          <a:p>
            <a:pPr lvl="1"/>
            <a:r>
              <a:rPr lang="en-US" dirty="0"/>
              <a:t>The Canadian government is encouraging the use of electric vehicles (EVs) by offering various incentives.</a:t>
            </a:r>
          </a:p>
          <a:p>
            <a:pPr lvl="1"/>
            <a:r>
              <a:rPr lang="en-US" dirty="0"/>
              <a:t>Canada is a member of a campaign called EV30@30. The government's target for 2040 is to have 100% EVs in the overall passenger vehicle sales. This will adversely impact the demand for PCMO in the future. However, the impact is expected to be limited till 2025.</a:t>
            </a:r>
          </a:p>
        </p:txBody>
      </p:sp>
      <p:sp>
        <p:nvSpPr>
          <p:cNvPr id="6" name="TextBox 5">
            <a:extLst>
              <a:ext uri="{FF2B5EF4-FFF2-40B4-BE49-F238E27FC236}">
                <a16:creationId xmlns:a16="http://schemas.microsoft.com/office/drawing/2014/main" id="{EA328601-85D3-45E4-9C96-E8BDC2D9607A}"/>
              </a:ext>
            </a:extLst>
          </p:cNvPr>
          <p:cNvSpPr txBox="1"/>
          <p:nvPr/>
        </p:nvSpPr>
        <p:spPr>
          <a:xfrm>
            <a:off x="6096000" y="6274915"/>
            <a:ext cx="6096000" cy="338554"/>
          </a:xfrm>
          <a:prstGeom prst="rect">
            <a:avLst/>
          </a:prstGeom>
          <a:noFill/>
        </p:spPr>
        <p:txBody>
          <a:bodyPr wrap="square">
            <a:spAutoFit/>
          </a:bodyPr>
          <a:lstStyle/>
          <a:p>
            <a:r>
              <a:rPr lang="en-US" sz="800" dirty="0">
                <a:latin typeface="+mj-lt"/>
              </a:rPr>
              <a:t>A – including grease, ATF, HTF, compression fluid, refrigeration oils, turbine &amp; circulating oil and other industrial oils</a:t>
            </a:r>
          </a:p>
          <a:p>
            <a:r>
              <a:rPr lang="en-US" sz="800" dirty="0">
                <a:latin typeface="+mj-lt"/>
              </a:rPr>
              <a:t>B-Including automotive and industrial hydraulic fluids </a:t>
            </a:r>
          </a:p>
        </p:txBody>
      </p:sp>
      <p:graphicFrame>
        <p:nvGraphicFramePr>
          <p:cNvPr id="10" name="Chart 9">
            <a:extLst>
              <a:ext uri="{FF2B5EF4-FFF2-40B4-BE49-F238E27FC236}">
                <a16:creationId xmlns:a16="http://schemas.microsoft.com/office/drawing/2014/main" id="{990C595D-785A-4DCD-9AC2-E8C638469AD5}"/>
              </a:ext>
            </a:extLst>
          </p:cNvPr>
          <p:cNvGraphicFramePr/>
          <p:nvPr>
            <p:extLst>
              <p:ext uri="{D42A27DB-BD31-4B8C-83A1-F6EECF244321}">
                <p14:modId xmlns:p14="http://schemas.microsoft.com/office/powerpoint/2010/main" val="2415785996"/>
              </p:ext>
            </p:extLst>
          </p:nvPr>
        </p:nvGraphicFramePr>
        <p:xfrm>
          <a:off x="6060005" y="3331218"/>
          <a:ext cx="5408095" cy="294369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3452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Japan</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990508"/>
          <a:ext cx="11232000" cy="4550256"/>
        </p:xfrm>
        <a:graphic>
          <a:graphicData uri="http://schemas.openxmlformats.org/drawingml/2006/table">
            <a:tbl>
              <a:tblPr firstRow="1">
                <a:tableStyleId>{5C22544A-7EE6-4342-B048-85BDC9FD1C3A}</a:tableStyleId>
              </a:tblPr>
              <a:tblGrid>
                <a:gridCol w="5469427">
                  <a:extLst>
                    <a:ext uri="{9D8B030D-6E8A-4147-A177-3AD203B41FA5}">
                      <a16:colId xmlns:a16="http://schemas.microsoft.com/office/drawing/2014/main" val="3179253707"/>
                    </a:ext>
                  </a:extLst>
                </a:gridCol>
                <a:gridCol w="5762573">
                  <a:extLst>
                    <a:ext uri="{9D8B030D-6E8A-4147-A177-3AD203B41FA5}">
                      <a16:colId xmlns:a16="http://schemas.microsoft.com/office/drawing/2014/main" val="2331960324"/>
                    </a:ext>
                  </a:extLst>
                </a:gridCol>
              </a:tblGrid>
              <a:tr h="292608">
                <a:tc gridSpan="2">
                  <a:txBody>
                    <a:bodyPr/>
                    <a:lstStyle/>
                    <a:p>
                      <a:r>
                        <a:rPr lang="en-US" sz="900">
                          <a:latin typeface="+mn-lt"/>
                        </a:rPr>
                        <a:t>SUMMARY OF REGULATIONS</a:t>
                      </a: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a:solidFill>
                            <a:schemeClr val="tx1"/>
                          </a:solidFill>
                          <a:latin typeface="+mn-lt"/>
                        </a:rPr>
                        <a:t>QUESTION</a:t>
                      </a:r>
                    </a:p>
                  </a:txBody>
                  <a:tcPr marL="45720" marR="45720" anchor="ctr"/>
                </a:tc>
                <a:tc>
                  <a:txBody>
                    <a:bodyPr/>
                    <a:lstStyle/>
                    <a:p>
                      <a:r>
                        <a:rPr lang="en-US" sz="900" b="1">
                          <a:solidFill>
                            <a:schemeClr val="tx1"/>
                          </a:solidFill>
                          <a:latin typeface="+mn-lt"/>
                        </a:rPr>
                        <a:t>ANSWER</a:t>
                      </a:r>
                    </a:p>
                  </a:txBody>
                  <a:tcPr marL="45720" marR="45720" anchor="ctr"/>
                </a:tc>
                <a:extLst>
                  <a:ext uri="{0D108BD9-81ED-4DB2-BD59-A6C34878D82A}">
                    <a16:rowId xmlns:a16="http://schemas.microsoft.com/office/drawing/2014/main" val="4149384710"/>
                  </a:ext>
                </a:extLst>
              </a:tr>
              <a:tr h="292608">
                <a:tc>
                  <a:txBody>
                    <a:bodyPr/>
                    <a:lstStyle/>
                    <a:p>
                      <a:pPr marL="0" indent="0" algn="l" fontAlgn="ctr"/>
                      <a:r>
                        <a:rPr lang="en-US" sz="900" u="none" strike="noStrike">
                          <a:solidFill>
                            <a:schemeClr val="tx1"/>
                          </a:solidFill>
                          <a:effectLst/>
                          <a:latin typeface="+mn-lt"/>
                        </a:rPr>
                        <a:t>1.</a:t>
                      </a:r>
                      <a:r>
                        <a:rPr lang="en-US" sz="900" u="none" strike="noStrike" baseline="0">
                          <a:solidFill>
                            <a:schemeClr val="tx1"/>
                          </a:solidFill>
                          <a:effectLst/>
                          <a:latin typeface="+mn-lt"/>
                        </a:rPr>
                        <a:t> </a:t>
                      </a:r>
                      <a:r>
                        <a:rPr lang="en-US" sz="900" u="none" strike="noStrike">
                          <a:solidFill>
                            <a:schemeClr val="tx1"/>
                          </a:solidFill>
                          <a:effectLst/>
                          <a:latin typeface="+mn-lt"/>
                        </a:rPr>
                        <a:t>Do regulations exist specifically for used oil?</a:t>
                      </a:r>
                      <a:endParaRPr lang="en-GB" sz="900" b="0" i="0" u="none" strike="noStrike">
                        <a:solidFill>
                          <a:schemeClr val="tx1"/>
                        </a:solidFill>
                        <a:effectLst/>
                        <a:latin typeface="+mn-lt"/>
                      </a:endParaRPr>
                    </a:p>
                  </a:txBody>
                  <a:tcPr marL="108000" marR="36000" marT="36000" marB="36000" anchor="ctr"/>
                </a:tc>
                <a:tc>
                  <a:txBody>
                    <a:bodyPr/>
                    <a:lstStyle/>
                    <a:p>
                      <a:r>
                        <a:rPr lang="en-US" altLang="ja-JP" sz="900">
                          <a:solidFill>
                            <a:schemeClr val="tx1"/>
                          </a:solidFill>
                          <a:latin typeface="+mn-lt"/>
                        </a:rPr>
                        <a:t>Yes</a:t>
                      </a:r>
                      <a:r>
                        <a:rPr lang="ja-JP" altLang="en-US" sz="900">
                          <a:solidFill>
                            <a:schemeClr val="tx1"/>
                          </a:solidFill>
                          <a:latin typeface="+mn-lt"/>
                        </a:rPr>
                        <a:t> </a:t>
                      </a:r>
                      <a:r>
                        <a:rPr lang="en-US" altLang="ja-JP" sz="900">
                          <a:solidFill>
                            <a:schemeClr val="tx1"/>
                          </a:solidFill>
                          <a:latin typeface="+mn-lt"/>
                        </a:rPr>
                        <a:t>– Waste Disposal Law for industrial waste which includes used oil.</a:t>
                      </a:r>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92608">
                <a:tc>
                  <a:txBody>
                    <a:bodyPr/>
                    <a:lstStyle/>
                    <a:p>
                      <a:pPr algn="l" fontAlgn="ctr"/>
                      <a:r>
                        <a:rPr lang="en-US" sz="900" u="none" strike="noStrike">
                          <a:solidFill>
                            <a:schemeClr val="tx1"/>
                          </a:solidFill>
                          <a:effectLst/>
                          <a:latin typeface="+mn-lt"/>
                        </a:rPr>
                        <a:t>2.</a:t>
                      </a:r>
                      <a:r>
                        <a:rPr lang="en-US" sz="900" u="none" strike="noStrike" baseline="0">
                          <a:solidFill>
                            <a:schemeClr val="tx1"/>
                          </a:solidFill>
                          <a:effectLst/>
                          <a:latin typeface="+mn-lt"/>
                        </a:rPr>
                        <a:t> H</a:t>
                      </a:r>
                      <a:r>
                        <a:rPr lang="en-US" sz="900" u="none" strike="noStrike">
                          <a:solidFill>
                            <a:schemeClr val="tx1"/>
                          </a:solidFill>
                          <a:effectLst/>
                          <a:latin typeface="+mn-lt"/>
                        </a:rPr>
                        <a:t>ow is used oil classified i.e., hazardous waste, special waste etc.?</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latin typeface="+mn-lt"/>
                        </a:rPr>
                        <a:t>Used oil can be categorized under either regular industrial waste or special waste under the Fire Service Act.</a:t>
                      </a:r>
                    </a:p>
                  </a:txBody>
                  <a:tcPr marL="45720" marR="45720" anchor="ctr"/>
                </a:tc>
                <a:extLst>
                  <a:ext uri="{0D108BD9-81ED-4DB2-BD59-A6C34878D82A}">
                    <a16:rowId xmlns:a16="http://schemas.microsoft.com/office/drawing/2014/main" val="1640954900"/>
                  </a:ext>
                </a:extLst>
              </a:tr>
              <a:tr h="292608">
                <a:tc>
                  <a:txBody>
                    <a:bodyPr/>
                    <a:lstStyle/>
                    <a:p>
                      <a:pPr algn="l" fontAlgn="ctr"/>
                      <a:r>
                        <a:rPr lang="en-US" sz="900" u="none" strike="noStrike">
                          <a:solidFill>
                            <a:schemeClr val="tx1"/>
                          </a:solidFill>
                          <a:effectLst/>
                          <a:latin typeface="+mn-lt"/>
                        </a:rPr>
                        <a:t>3. Are there any requirements on who can collect used oil?</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latin typeface="+mn-lt"/>
                        </a:rPr>
                        <a:t>Yes – only certified list of companies are able to collect, process and transport used oil.</a:t>
                      </a:r>
                    </a:p>
                  </a:txBody>
                  <a:tcPr marL="45720" marR="45720" anchor="ctr"/>
                </a:tc>
                <a:extLst>
                  <a:ext uri="{0D108BD9-81ED-4DB2-BD59-A6C34878D82A}">
                    <a16:rowId xmlns:a16="http://schemas.microsoft.com/office/drawing/2014/main" val="2965892685"/>
                  </a:ext>
                </a:extLst>
              </a:tr>
              <a:tr h="292608">
                <a:tc>
                  <a:txBody>
                    <a:bodyPr/>
                    <a:lstStyle/>
                    <a:p>
                      <a:pPr algn="l" fontAlgn="ctr"/>
                      <a:r>
                        <a:rPr lang="en-US" sz="900" u="none" strike="noStrike">
                          <a:solidFill>
                            <a:schemeClr val="tx1"/>
                          </a:solidFill>
                          <a:effectLst/>
                          <a:latin typeface="+mn-lt"/>
                        </a:rPr>
                        <a:t>4. Does Japan</a:t>
                      </a:r>
                      <a:r>
                        <a:rPr lang="en-US" sz="900" u="none" strike="noStrike" baseline="0">
                          <a:solidFill>
                            <a:schemeClr val="tx1"/>
                          </a:solidFill>
                          <a:effectLst/>
                          <a:latin typeface="+mn-lt"/>
                        </a:rPr>
                        <a:t> </a:t>
                      </a:r>
                      <a:r>
                        <a:rPr lang="en-US" sz="900" u="none" strike="noStrike">
                          <a:solidFill>
                            <a:schemeClr val="tx1"/>
                          </a:solidFill>
                          <a:effectLst/>
                          <a:latin typeface="+mn-lt"/>
                        </a:rPr>
                        <a:t>have an association(s) managing the collection and disposal of used oil? </a:t>
                      </a:r>
                      <a:endParaRPr lang="en-GB" sz="900" b="0" i="0" u="none" strike="noStrike">
                        <a:solidFill>
                          <a:schemeClr val="tx1"/>
                        </a:solidFill>
                        <a:effectLst/>
                        <a:latin typeface="+mn-lt"/>
                      </a:endParaRPr>
                    </a:p>
                  </a:txBody>
                  <a:tcPr marL="108000" marR="36000" marT="36000" marB="36000" anchor="ctr"/>
                </a:tc>
                <a:tc>
                  <a:txBody>
                    <a:bodyPr/>
                    <a:lstStyle/>
                    <a:p>
                      <a:r>
                        <a:rPr lang="en-US" sz="900" kern="1200">
                          <a:solidFill>
                            <a:schemeClr val="tx1"/>
                          </a:solidFill>
                          <a:latin typeface="+mn-lt"/>
                        </a:rPr>
                        <a:t>Japan Oil Recycling Co-operative, </a:t>
                      </a:r>
                      <a:r>
                        <a:rPr lang="en-US" altLang="ja-JP" sz="900" kern="1200">
                          <a:solidFill>
                            <a:schemeClr val="tx1"/>
                          </a:solidFill>
                          <a:latin typeface="+mn-lt"/>
                        </a:rPr>
                        <a:t>Japan Federation of Industrial Waste Management and Recycling Associations</a:t>
                      </a:r>
                      <a:endParaRPr lang="en-US" sz="900" kern="1200">
                        <a:solidFill>
                          <a:schemeClr val="tx1"/>
                        </a:solidFill>
                        <a:latin typeface="+mn-lt"/>
                        <a:ea typeface="+mn-ea"/>
                        <a:cs typeface="+mn-cs"/>
                      </a:endParaRPr>
                    </a:p>
                  </a:txBody>
                  <a:tcPr marL="45720" marR="45720" anchor="ctr"/>
                </a:tc>
                <a:extLst>
                  <a:ext uri="{0D108BD9-81ED-4DB2-BD59-A6C34878D82A}">
                    <a16:rowId xmlns:a16="http://schemas.microsoft.com/office/drawing/2014/main" val="115455050"/>
                  </a:ext>
                </a:extLst>
              </a:tr>
              <a:tr h="292608">
                <a:tc>
                  <a:txBody>
                    <a:bodyPr/>
                    <a:lstStyle/>
                    <a:p>
                      <a:pPr algn="l" fontAlgn="ctr"/>
                      <a:r>
                        <a:rPr lang="en-US" sz="900" u="none" strike="noStrike">
                          <a:solidFill>
                            <a:schemeClr val="tx1"/>
                          </a:solidFill>
                          <a:effectLst/>
                          <a:latin typeface="+mn-lt"/>
                        </a:rPr>
                        <a:t>5. Is a levy charged on sales of lubricants to support used oil collection associations?</a:t>
                      </a:r>
                      <a:endParaRPr lang="en-GB" sz="900" b="0" i="0" u="none" strike="noStrike">
                        <a:solidFill>
                          <a:schemeClr val="tx1"/>
                        </a:solidFill>
                        <a:effectLst/>
                        <a:latin typeface="+mn-lt"/>
                      </a:endParaRPr>
                    </a:p>
                  </a:txBody>
                  <a:tcPr marL="108000" marR="36000" marT="36000" marB="36000" anchor="ctr"/>
                </a:tc>
                <a:tc>
                  <a:txBody>
                    <a:bodyPr/>
                    <a:lstStyle/>
                    <a:p>
                      <a:r>
                        <a:rPr lang="en-US" sz="900" b="0">
                          <a:solidFill>
                            <a:schemeClr val="tx1"/>
                          </a:solidFill>
                          <a:latin typeface="+mn-lt"/>
                        </a:rPr>
                        <a:t>No levy is charged</a:t>
                      </a:r>
                    </a:p>
                  </a:txBody>
                  <a:tcPr marL="45720" marR="45720" anchor="ctr"/>
                </a:tc>
                <a:extLst>
                  <a:ext uri="{0D108BD9-81ED-4DB2-BD59-A6C34878D82A}">
                    <a16:rowId xmlns:a16="http://schemas.microsoft.com/office/drawing/2014/main" val="3880495867"/>
                  </a:ext>
                </a:extLst>
              </a:tr>
              <a:tr h="292608">
                <a:tc>
                  <a:txBody>
                    <a:bodyPr/>
                    <a:lstStyle/>
                    <a:p>
                      <a:pPr algn="l" fontAlgn="ctr"/>
                      <a:r>
                        <a:rPr lang="en-US" sz="900" u="none" strike="noStrike">
                          <a:solidFill>
                            <a:schemeClr val="tx1"/>
                          </a:solidFill>
                          <a:effectLst/>
                          <a:latin typeface="+mn-lt"/>
                        </a:rPr>
                        <a:t>6. Are there any requirements for how used oil generators manage used oil? </a:t>
                      </a:r>
                      <a:endParaRPr lang="en-GB" sz="900" b="0" i="0" u="none" strike="noStrike">
                        <a:solidFill>
                          <a:schemeClr val="tx1"/>
                        </a:solidFill>
                        <a:effectLst/>
                        <a:latin typeface="+mn-lt"/>
                      </a:endParaRPr>
                    </a:p>
                  </a:txBody>
                  <a:tcPr marL="108000" marR="36000" marT="36000" marB="36000" anchor="ctr"/>
                </a:tc>
                <a:tc>
                  <a:txBody>
                    <a:bodyPr/>
                    <a:lstStyle/>
                    <a:p>
                      <a:r>
                        <a:rPr lang="en-US" altLang="ja-JP" sz="900">
                          <a:solidFill>
                            <a:schemeClr val="tx1"/>
                          </a:solidFill>
                          <a:latin typeface="+mn-lt"/>
                        </a:rPr>
                        <a:t>Yes – waste generators need to properly dispose industrial waste. If the generators cannot process the waste internally, they must make contracts with an approved disposal company. </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92608">
                <a:tc>
                  <a:txBody>
                    <a:bodyPr/>
                    <a:lstStyle/>
                    <a:p>
                      <a:pPr algn="l" fontAlgn="ctr"/>
                      <a:r>
                        <a:rPr lang="en-US" sz="900" u="none" strike="noStrike">
                          <a:solidFill>
                            <a:schemeClr val="tx1"/>
                          </a:solidFill>
                          <a:effectLst/>
                          <a:latin typeface="+mn-lt"/>
                        </a:rPr>
                        <a:t>7. Are there requirements for oil manufacturers, marketers or retailers to take back used oil?</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latin typeface="+mn-lt"/>
                        </a:rPr>
                        <a:t>Yes, requires approval  </a:t>
                      </a:r>
                    </a:p>
                  </a:txBody>
                  <a:tcPr marL="45720" marR="45720" anchor="ctr"/>
                </a:tc>
                <a:extLst>
                  <a:ext uri="{0D108BD9-81ED-4DB2-BD59-A6C34878D82A}">
                    <a16:rowId xmlns:a16="http://schemas.microsoft.com/office/drawing/2014/main" val="3816860988"/>
                  </a:ext>
                </a:extLst>
              </a:tr>
              <a:tr h="292608">
                <a:tc>
                  <a:txBody>
                    <a:bodyPr/>
                    <a:lstStyle/>
                    <a:p>
                      <a:pPr algn="l" fontAlgn="ctr"/>
                      <a:r>
                        <a:rPr lang="en-US" sz="900" u="none" strike="noStrike">
                          <a:solidFill>
                            <a:schemeClr val="tx1"/>
                          </a:solidFill>
                          <a:effectLst/>
                          <a:latin typeface="+mn-lt"/>
                        </a:rPr>
                        <a:t>8. Do any requirements / legislation exist around different types of used oil?</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latin typeface="+mn-lt"/>
                        </a:rPr>
                        <a:t>Yes, used oil with a flash point of 70 degrees Celsius or less are classified as “specifically controlled industrial waste” due to their high combustion.</a:t>
                      </a:r>
                    </a:p>
                  </a:txBody>
                  <a:tcPr marL="45720" marR="45720" anchor="ctr"/>
                </a:tc>
                <a:extLst>
                  <a:ext uri="{0D108BD9-81ED-4DB2-BD59-A6C34878D82A}">
                    <a16:rowId xmlns:a16="http://schemas.microsoft.com/office/drawing/2014/main" val="3237072835"/>
                  </a:ext>
                </a:extLst>
              </a:tr>
              <a:tr h="292608">
                <a:tc>
                  <a:txBody>
                    <a:bodyPr/>
                    <a:lstStyle/>
                    <a:p>
                      <a:pPr algn="l" fontAlgn="ctr"/>
                      <a:r>
                        <a:rPr lang="en-US" sz="900" u="none" strike="noStrike">
                          <a:solidFill>
                            <a:schemeClr val="tx1"/>
                          </a:solidFill>
                          <a:effectLst/>
                          <a:latin typeface="+mn-lt"/>
                        </a:rPr>
                        <a:t>9. Does the country have requirements or regulations regarding the export or import of used oil?</a:t>
                      </a:r>
                      <a:endParaRPr lang="en-GB" sz="900" b="0" i="0" u="none" strike="noStrike">
                        <a:solidFill>
                          <a:schemeClr val="tx1"/>
                        </a:solidFill>
                        <a:effectLst/>
                        <a:latin typeface="+mn-lt"/>
                      </a:endParaRPr>
                    </a:p>
                  </a:txBody>
                  <a:tcPr marL="108000" marR="36000" marT="36000" marB="36000" anchor="ctr"/>
                </a:tc>
                <a:tc>
                  <a:txBody>
                    <a:bodyPr/>
                    <a:lstStyle/>
                    <a:p>
                      <a:r>
                        <a:rPr lang="en-US" sz="900" kern="1200">
                          <a:solidFill>
                            <a:schemeClr val="tx1"/>
                          </a:solidFill>
                          <a:latin typeface="+mn-lt"/>
                        </a:rPr>
                        <a:t>Yes, both exports and imports require permission by the environment ministry for it </a:t>
                      </a:r>
                      <a:endParaRPr lang="en-US" sz="900" kern="1200">
                        <a:solidFill>
                          <a:schemeClr val="tx1"/>
                        </a:solidFill>
                        <a:latin typeface="+mn-lt"/>
                        <a:ea typeface="+mn-ea"/>
                        <a:cs typeface="+mn-cs"/>
                      </a:endParaRPr>
                    </a:p>
                  </a:txBody>
                  <a:tcPr marL="45720" marR="45720" anchor="ctr"/>
                </a:tc>
                <a:extLst>
                  <a:ext uri="{0D108BD9-81ED-4DB2-BD59-A6C34878D82A}">
                    <a16:rowId xmlns:a16="http://schemas.microsoft.com/office/drawing/2014/main" val="4056522245"/>
                  </a:ext>
                </a:extLst>
              </a:tr>
              <a:tr h="292608">
                <a:tc>
                  <a:txBody>
                    <a:bodyPr/>
                    <a:lstStyle/>
                    <a:p>
                      <a:pPr algn="l" fontAlgn="ctr"/>
                      <a:r>
                        <a:rPr lang="en-US" sz="900" u="none" strike="noStrike">
                          <a:solidFill>
                            <a:schemeClr val="tx1"/>
                          </a:solidFill>
                          <a:effectLst/>
                          <a:latin typeface="+mn-lt"/>
                        </a:rPr>
                        <a:t>10. Does the country have any legislation that requires used oil to be re-refined?</a:t>
                      </a:r>
                      <a:endParaRPr lang="en-GB" sz="900" b="0" i="0" u="none" strike="noStrike">
                        <a:solidFill>
                          <a:schemeClr val="tx1"/>
                        </a:solidFill>
                        <a:effectLst/>
                        <a:latin typeface="+mn-lt"/>
                      </a:endParaRPr>
                    </a:p>
                  </a:txBody>
                  <a:tcPr marL="108000" marR="36000" marT="36000" marB="36000" anchor="ctr"/>
                </a:tc>
                <a:tc>
                  <a:txBody>
                    <a:bodyPr/>
                    <a:lstStyle/>
                    <a:p>
                      <a:r>
                        <a:rPr lang="en-US" sz="900" kern="1200">
                          <a:solidFill>
                            <a:schemeClr val="tx1"/>
                          </a:solidFill>
                          <a:latin typeface="+mn-lt"/>
                        </a:rPr>
                        <a:t>No, there is nothing any regulation to re-</a:t>
                      </a:r>
                      <a:r>
                        <a:rPr lang="en-US" altLang="ja-JP" sz="900" kern="1200">
                          <a:solidFill>
                            <a:schemeClr val="tx1"/>
                          </a:solidFill>
                          <a:latin typeface="+mn-lt"/>
                        </a:rPr>
                        <a:t>refine as barely any used oil are re-refined in Japan</a:t>
                      </a:r>
                      <a:endParaRPr lang="en-US" sz="900" kern="1200">
                        <a:solidFill>
                          <a:schemeClr val="tx1"/>
                        </a:solidFill>
                        <a:latin typeface="+mn-lt"/>
                        <a:ea typeface="+mn-ea"/>
                        <a:cs typeface="+mn-cs"/>
                      </a:endParaRPr>
                    </a:p>
                  </a:txBody>
                  <a:tcPr marL="45720" marR="45720" anchor="ctr"/>
                </a:tc>
                <a:extLst>
                  <a:ext uri="{0D108BD9-81ED-4DB2-BD59-A6C34878D82A}">
                    <a16:rowId xmlns:a16="http://schemas.microsoft.com/office/drawing/2014/main" val="1750050038"/>
                  </a:ext>
                </a:extLst>
              </a:tr>
              <a:tr h="292608">
                <a:tc>
                  <a:txBody>
                    <a:bodyPr/>
                    <a:lstStyle/>
                    <a:p>
                      <a:pPr algn="l" fontAlgn="ctr"/>
                      <a:r>
                        <a:rPr lang="en-US" sz="900" u="none" strike="noStrike">
                          <a:solidFill>
                            <a:schemeClr val="tx1"/>
                          </a:solidFill>
                          <a:effectLst/>
                          <a:latin typeface="+mn-lt"/>
                        </a:rPr>
                        <a:t>11. Does the country have legislation that requires lubricating oil to contain a percentage of re-refined basestock?</a:t>
                      </a:r>
                      <a:endParaRPr lang="en-GB" sz="900" b="0" i="0" u="none" strike="noStrike">
                        <a:solidFill>
                          <a:schemeClr val="tx1"/>
                        </a:solidFill>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kern="1200">
                          <a:solidFill>
                            <a:schemeClr val="tx1"/>
                          </a:solidFill>
                          <a:latin typeface="+mn-lt"/>
                        </a:rPr>
                        <a:t>No, there is nothing any regulation on that</a:t>
                      </a:r>
                      <a:endParaRPr lang="en-US" altLang="ja-JP" sz="900" kern="1200">
                        <a:solidFill>
                          <a:schemeClr val="tx1"/>
                        </a:solidFill>
                        <a:latin typeface="+mn-lt"/>
                        <a:ea typeface="+mn-ea"/>
                        <a:cs typeface="+mn-cs"/>
                      </a:endParaRPr>
                    </a:p>
                  </a:txBody>
                  <a:tcPr marL="45720" marR="45720" anchor="ctr"/>
                </a:tc>
                <a:extLst>
                  <a:ext uri="{0D108BD9-81ED-4DB2-BD59-A6C34878D82A}">
                    <a16:rowId xmlns:a16="http://schemas.microsoft.com/office/drawing/2014/main" val="75479728"/>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solidFill>
                            <a:schemeClr val="tx1"/>
                          </a:solidFill>
                          <a:effectLst/>
                          <a:latin typeface="+mn-lt"/>
                        </a:rPr>
                        <a:t>12. Does the country allow used oil to be burned as a fuel (cement kilns, industrial boilers or furnaces, power plants, etc.)?</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latin typeface="+mn-lt"/>
                        </a:rPr>
                        <a:t>Yes – they are often used in cement kilns, industrial boilers, and power plants. </a:t>
                      </a: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C9858572-C791-458F-B758-1BA626E45BB3}"/>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D78A3736-B5A2-431A-A48F-5E5B2F18CA95}"/>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6D65CE4C-6C1C-4D86-B01E-351B48089DB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404138239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FD144-3EA6-4862-8062-82AEA1AD60D3}"/>
              </a:ext>
            </a:extLst>
          </p:cNvPr>
          <p:cNvSpPr>
            <a:spLocks noGrp="1"/>
          </p:cNvSpPr>
          <p:nvPr>
            <p:ph type="title"/>
          </p:nvPr>
        </p:nvSpPr>
        <p:spPr/>
        <p:txBody>
          <a:bodyPr/>
          <a:lstStyle/>
          <a:p>
            <a:r>
              <a:rPr lang="en-US" dirty="0"/>
              <a:t>Finished Lubricant Market </a:t>
            </a:r>
          </a:p>
        </p:txBody>
      </p:sp>
      <p:graphicFrame>
        <p:nvGraphicFramePr>
          <p:cNvPr id="5" name="Table 5">
            <a:extLst>
              <a:ext uri="{FF2B5EF4-FFF2-40B4-BE49-F238E27FC236}">
                <a16:creationId xmlns:a16="http://schemas.microsoft.com/office/drawing/2014/main" id="{2FDD4F0A-95A8-4754-867A-A1E91A8F36BD}"/>
              </a:ext>
            </a:extLst>
          </p:cNvPr>
          <p:cNvGraphicFramePr>
            <a:graphicFrameLocks/>
          </p:cNvGraphicFramePr>
          <p:nvPr/>
        </p:nvGraphicFramePr>
        <p:xfrm>
          <a:off x="569395" y="809737"/>
          <a:ext cx="11143456" cy="5486240"/>
        </p:xfrm>
        <a:graphic>
          <a:graphicData uri="http://schemas.openxmlformats.org/drawingml/2006/table">
            <a:tbl>
              <a:tblPr firstRow="1">
                <a:tableStyleId>{5C22544A-7EE6-4342-B048-85BDC9FD1C3A}</a:tableStyleId>
              </a:tblPr>
              <a:tblGrid>
                <a:gridCol w="2330363">
                  <a:extLst>
                    <a:ext uri="{9D8B030D-6E8A-4147-A177-3AD203B41FA5}">
                      <a16:colId xmlns:a16="http://schemas.microsoft.com/office/drawing/2014/main" val="1430000803"/>
                    </a:ext>
                  </a:extLst>
                </a:gridCol>
                <a:gridCol w="8813093">
                  <a:extLst>
                    <a:ext uri="{9D8B030D-6E8A-4147-A177-3AD203B41FA5}">
                      <a16:colId xmlns:a16="http://schemas.microsoft.com/office/drawing/2014/main" val="2192009399"/>
                    </a:ext>
                  </a:extLst>
                </a:gridCol>
              </a:tblGrid>
              <a:tr h="323738">
                <a:tc gridSpan="2">
                  <a:txBody>
                    <a:bodyPr/>
                    <a:lstStyle/>
                    <a:p>
                      <a:r>
                        <a:rPr lang="en-US" sz="900" dirty="0">
                          <a:latin typeface="+mn-lt"/>
                        </a:rPr>
                        <a:t>KEY TRENDS IN THE LUBRICANT DEMAND</a:t>
                      </a:r>
                    </a:p>
                  </a:txBody>
                  <a:tcPr anchor="ctr"/>
                </a:tc>
                <a:tc hMerge="1">
                  <a:txBody>
                    <a:bodyPr/>
                    <a:lstStyle/>
                    <a:p>
                      <a:endParaRPr lang="en-US" sz="1300" dirty="0"/>
                    </a:p>
                  </a:txBody>
                  <a:tcPr anchor="ctr"/>
                </a:tc>
                <a:extLst>
                  <a:ext uri="{0D108BD9-81ED-4DB2-BD59-A6C34878D82A}">
                    <a16:rowId xmlns:a16="http://schemas.microsoft.com/office/drawing/2014/main" val="1198358216"/>
                  </a:ext>
                </a:extLst>
              </a:tr>
              <a:tr h="340947">
                <a:tc>
                  <a:txBody>
                    <a:bodyPr/>
                    <a:lstStyle/>
                    <a:p>
                      <a:pPr marL="0" algn="l" defTabSz="914400" rtl="0" eaLnBrk="1" latinLnBrk="0" hangingPunct="1"/>
                      <a:r>
                        <a:rPr lang="en-US" sz="900" b="1" kern="1200" dirty="0">
                          <a:solidFill>
                            <a:schemeClr val="dk1"/>
                          </a:solidFill>
                          <a:latin typeface="+mn-lt"/>
                        </a:rPr>
                        <a:t>SEGMENTS</a:t>
                      </a:r>
                      <a:endParaRPr lang="en-US" sz="900" b="1" kern="1200" dirty="0">
                        <a:solidFill>
                          <a:schemeClr val="dk1"/>
                        </a:solidFill>
                        <a:latin typeface="+mn-lt"/>
                        <a:ea typeface="+mn-ea"/>
                        <a:cs typeface="+mn-cs"/>
                      </a:endParaRPr>
                    </a:p>
                  </a:txBody>
                  <a:tcPr anchor="ctr"/>
                </a:tc>
                <a:tc>
                  <a:txBody>
                    <a:bodyPr/>
                    <a:lstStyle/>
                    <a:p>
                      <a:r>
                        <a:rPr lang="en-US" sz="900" b="1" dirty="0">
                          <a:latin typeface="+mn-lt"/>
                        </a:rPr>
                        <a:t>TRENDS</a:t>
                      </a:r>
                    </a:p>
                  </a:txBody>
                  <a:tcPr anchor="ctr"/>
                </a:tc>
                <a:extLst>
                  <a:ext uri="{0D108BD9-81ED-4DB2-BD59-A6C34878D82A}">
                    <a16:rowId xmlns:a16="http://schemas.microsoft.com/office/drawing/2014/main" val="3869581724"/>
                  </a:ext>
                </a:extLst>
              </a:tr>
              <a:tr h="945997">
                <a:tc>
                  <a:txBody>
                    <a:bodyPr/>
                    <a:lstStyle/>
                    <a:p>
                      <a:r>
                        <a:rPr lang="en-US" sz="900" dirty="0">
                          <a:latin typeface="+mn-lt"/>
                        </a:rPr>
                        <a:t>Commercial Automotive Lubricants </a:t>
                      </a:r>
                    </a:p>
                  </a:txBody>
                  <a:tcPr anchor="ctr"/>
                </a:tc>
                <a:tc>
                  <a:txBody>
                    <a:bodyPr/>
                    <a:lstStyle/>
                    <a:p>
                      <a:pPr marL="228600" marR="0" lvl="0" indent="-228600" algn="l" defTabSz="914400" rtl="0" eaLnBrk="1" fontAlgn="auto" latinLnBrk="0" hangingPunct="1">
                        <a:lnSpc>
                          <a:spcPct val="150000"/>
                        </a:lnSpc>
                        <a:spcBef>
                          <a:spcPts val="0"/>
                        </a:spcBef>
                        <a:spcAft>
                          <a:spcPts val="600"/>
                        </a:spcAft>
                        <a:buClr>
                          <a:schemeClr val="accent1"/>
                        </a:buClr>
                        <a:buSzPct val="110000"/>
                        <a:buFont typeface="Wingdings" panose="05000000000000000000" pitchFamily="2" charset="2"/>
                        <a:buChar char=""/>
                        <a:tabLst/>
                        <a:defRPr/>
                      </a:pPr>
                      <a:r>
                        <a:rPr lang="en-US" sz="900" kern="1200" dirty="0">
                          <a:solidFill>
                            <a:schemeClr val="tx1"/>
                          </a:solidFill>
                          <a:latin typeface="+mn-lt"/>
                          <a:ea typeface="+mn-ea"/>
                          <a:cs typeface="+mn-cs"/>
                        </a:rPr>
                        <a:t>SAE 15W-40 has been the leading viscosity grade of HDMO. However, there had been a slow shift toward lower-viscosity oils in this product category.</a:t>
                      </a:r>
                    </a:p>
                    <a:p>
                      <a:pPr marL="228600" marR="0" lvl="0" indent="-228600" algn="l" defTabSz="914400" rtl="0" eaLnBrk="1" fontAlgn="auto" latinLnBrk="0" hangingPunct="1">
                        <a:lnSpc>
                          <a:spcPct val="150000"/>
                        </a:lnSpc>
                        <a:spcBef>
                          <a:spcPts val="0"/>
                        </a:spcBef>
                        <a:spcAft>
                          <a:spcPts val="600"/>
                        </a:spcAft>
                        <a:buClr>
                          <a:schemeClr val="accent1"/>
                        </a:buClr>
                        <a:buSzPct val="110000"/>
                        <a:buFont typeface="Wingdings" panose="05000000000000000000" pitchFamily="2" charset="2"/>
                        <a:buChar char=""/>
                        <a:tabLst/>
                        <a:defRPr/>
                      </a:pPr>
                      <a:r>
                        <a:rPr lang="en-US" sz="900" kern="1200" dirty="0">
                          <a:solidFill>
                            <a:schemeClr val="tx1"/>
                          </a:solidFill>
                          <a:latin typeface="+mn-lt"/>
                          <a:ea typeface="+mn-ea"/>
                          <a:cs typeface="+mn-cs"/>
                        </a:rPr>
                        <a:t>Though lubricant suppliers have started offering 15W-40 in full-synthetic and semi-synthetic types, their high prices restrict the shift. </a:t>
                      </a:r>
                    </a:p>
                    <a:p>
                      <a:pPr marL="228600" marR="0" lvl="0" indent="-228600" algn="l" defTabSz="914400" rtl="0" eaLnBrk="1" fontAlgn="auto" latinLnBrk="0" hangingPunct="1">
                        <a:lnSpc>
                          <a:spcPct val="150000"/>
                        </a:lnSpc>
                        <a:spcBef>
                          <a:spcPts val="0"/>
                        </a:spcBef>
                        <a:spcAft>
                          <a:spcPts val="600"/>
                        </a:spcAft>
                        <a:buClr>
                          <a:schemeClr val="accent1"/>
                        </a:buClr>
                        <a:buSzPct val="110000"/>
                        <a:buFont typeface="Wingdings" panose="05000000000000000000" pitchFamily="2" charset="2"/>
                        <a:buChar char=""/>
                        <a:tabLst/>
                        <a:defRPr/>
                      </a:pPr>
                      <a:r>
                        <a:rPr lang="en-US" sz="900" kern="1200" dirty="0">
                          <a:solidFill>
                            <a:schemeClr val="tx1"/>
                          </a:solidFill>
                          <a:latin typeface="+mn-lt"/>
                          <a:ea typeface="+mn-ea"/>
                          <a:cs typeface="+mn-cs"/>
                        </a:rPr>
                        <a:t>In Canada, demand for low-viscosity HDMOs, including 0Ws, 5Ws, and 10Ws, accounted for almost 40% of the overall HDMO demand. This is primarily because of the use of these viscosity grades during the extreme winter months. </a:t>
                      </a:r>
                    </a:p>
                    <a:p>
                      <a:pPr marL="228600" marR="0" lvl="0" indent="-228600" algn="l" defTabSz="914400" rtl="0" eaLnBrk="1" fontAlgn="auto" latinLnBrk="0" hangingPunct="1">
                        <a:lnSpc>
                          <a:spcPct val="150000"/>
                        </a:lnSpc>
                        <a:spcBef>
                          <a:spcPts val="0"/>
                        </a:spcBef>
                        <a:spcAft>
                          <a:spcPts val="600"/>
                        </a:spcAft>
                        <a:buClr>
                          <a:schemeClr val="accent1"/>
                        </a:buClr>
                        <a:buSzPct val="110000"/>
                        <a:buFont typeface="Wingdings" panose="05000000000000000000" pitchFamily="2" charset="2"/>
                        <a:buChar char=""/>
                        <a:tabLst/>
                        <a:defRPr/>
                      </a:pPr>
                      <a:r>
                        <a:rPr lang="en-US" sz="900" kern="1200" dirty="0">
                          <a:solidFill>
                            <a:schemeClr val="tx1"/>
                          </a:solidFill>
                          <a:latin typeface="+mn-lt"/>
                          <a:ea typeface="+mn-ea"/>
                          <a:cs typeface="+mn-cs"/>
                        </a:rPr>
                        <a:t>Penetration of synthetic lubricants in the commercial automotive segment has been small in the region. However, fleet owners are increasingly becoming conscious of fuel efficiency savings. In the long term, they would be more receptive to full- and semi-synthetic lubricants. </a:t>
                      </a:r>
                    </a:p>
                    <a:p>
                      <a:pPr marL="228600" marR="0" lvl="0" indent="-228600" algn="l" defTabSz="914400" rtl="0" eaLnBrk="1" fontAlgn="auto" latinLnBrk="0" hangingPunct="1">
                        <a:lnSpc>
                          <a:spcPct val="150000"/>
                        </a:lnSpc>
                        <a:spcBef>
                          <a:spcPts val="0"/>
                        </a:spcBef>
                        <a:spcAft>
                          <a:spcPts val="600"/>
                        </a:spcAft>
                        <a:buClr>
                          <a:schemeClr val="accent1"/>
                        </a:buClr>
                        <a:buSzPct val="110000"/>
                        <a:buFont typeface="Wingdings" panose="05000000000000000000" pitchFamily="2" charset="2"/>
                        <a:buChar char=""/>
                        <a:tabLst/>
                        <a:defRPr/>
                      </a:pPr>
                      <a:endParaRPr lang="en-US" sz="900" kern="1200" dirty="0">
                        <a:solidFill>
                          <a:schemeClr val="tx1"/>
                        </a:solidFill>
                        <a:latin typeface="+mn-lt"/>
                        <a:ea typeface="+mn-ea"/>
                        <a:cs typeface="+mn-cs"/>
                      </a:endParaRPr>
                    </a:p>
                  </a:txBody>
                  <a:tcPr/>
                </a:tc>
                <a:extLst>
                  <a:ext uri="{0D108BD9-81ED-4DB2-BD59-A6C34878D82A}">
                    <a16:rowId xmlns:a16="http://schemas.microsoft.com/office/drawing/2014/main" val="3937589664"/>
                  </a:ext>
                </a:extLst>
              </a:tr>
              <a:tr h="690378">
                <a:tc>
                  <a:txBody>
                    <a:bodyPr/>
                    <a:lstStyle/>
                    <a:p>
                      <a:r>
                        <a:rPr lang="en-US" sz="900" dirty="0">
                          <a:latin typeface="+mn-lt"/>
                        </a:rPr>
                        <a:t>Consumer Automotive Lubricants  </a:t>
                      </a:r>
                    </a:p>
                  </a:txBody>
                  <a:tcPr anchor="ctr"/>
                </a:tc>
                <a:tc>
                  <a:txBody>
                    <a:bodyPr/>
                    <a:lstStyle/>
                    <a:p>
                      <a:pPr marL="228600" marR="0" lvl="0" indent="-228600" algn="l" defTabSz="914400" rtl="0" eaLnBrk="1" fontAlgn="auto" latinLnBrk="0" hangingPunct="1">
                        <a:lnSpc>
                          <a:spcPct val="150000"/>
                        </a:lnSpc>
                        <a:spcBef>
                          <a:spcPts val="0"/>
                        </a:spcBef>
                        <a:spcAft>
                          <a:spcPts val="0"/>
                        </a:spcAft>
                        <a:buClr>
                          <a:schemeClr val="accent1"/>
                        </a:buClr>
                        <a:buSzPct val="110000"/>
                        <a:buFont typeface="Wingdings" panose="05000000000000000000" pitchFamily="2" charset="2"/>
                        <a:buChar char=""/>
                        <a:tabLst/>
                        <a:defRPr/>
                      </a:pPr>
                      <a:r>
                        <a:rPr lang="en-US" sz="900" kern="1200" dirty="0">
                          <a:solidFill>
                            <a:schemeClr val="tx1"/>
                          </a:solidFill>
                          <a:latin typeface="+mn-lt"/>
                          <a:ea typeface="+mn-ea"/>
                          <a:cs typeface="+mn-cs"/>
                        </a:rPr>
                        <a:t>Japanese OEMs have been recommending 0W oils for passenger cars over the past years.</a:t>
                      </a:r>
                    </a:p>
                    <a:p>
                      <a:pPr marL="228600" marR="0" lvl="0" indent="-228600" algn="l" defTabSz="914400" rtl="0" eaLnBrk="1" fontAlgn="auto" latinLnBrk="0" hangingPunct="1">
                        <a:lnSpc>
                          <a:spcPct val="150000"/>
                        </a:lnSpc>
                        <a:spcBef>
                          <a:spcPts val="0"/>
                        </a:spcBef>
                        <a:spcAft>
                          <a:spcPts val="0"/>
                        </a:spcAft>
                        <a:buClr>
                          <a:schemeClr val="accent1"/>
                        </a:buClr>
                        <a:buSzPct val="110000"/>
                        <a:buFont typeface="Wingdings" panose="05000000000000000000" pitchFamily="2" charset="2"/>
                        <a:buChar char=""/>
                        <a:tabLst/>
                        <a:defRPr/>
                      </a:pPr>
                      <a:r>
                        <a:rPr lang="en-US" sz="900" kern="1200" dirty="0">
                          <a:solidFill>
                            <a:schemeClr val="tx1"/>
                          </a:solidFill>
                          <a:latin typeface="+mn-lt"/>
                          <a:ea typeface="+mn-ea"/>
                          <a:cs typeface="+mn-cs"/>
                        </a:rPr>
                        <a:t>While American OEMs have started recommending 0Ws for their new vehicles, 5Ws are also recommended for various models including those for diesel variants.</a:t>
                      </a:r>
                    </a:p>
                    <a:p>
                      <a:pPr marL="228600" marR="0" lvl="0" indent="-228600" algn="l" defTabSz="914400" rtl="0" eaLnBrk="1" fontAlgn="auto" latinLnBrk="0" hangingPunct="1">
                        <a:lnSpc>
                          <a:spcPct val="150000"/>
                        </a:lnSpc>
                        <a:spcBef>
                          <a:spcPts val="0"/>
                        </a:spcBef>
                        <a:spcAft>
                          <a:spcPts val="0"/>
                        </a:spcAft>
                        <a:buClr>
                          <a:schemeClr val="accent1"/>
                        </a:buClr>
                        <a:buSzPct val="110000"/>
                        <a:buFont typeface="Wingdings" panose="05000000000000000000" pitchFamily="2" charset="2"/>
                        <a:buChar char=""/>
                        <a:tabLst/>
                        <a:defRPr/>
                      </a:pPr>
                      <a:r>
                        <a:rPr lang="en-US" sz="900" kern="1200" dirty="0">
                          <a:solidFill>
                            <a:schemeClr val="tx1"/>
                          </a:solidFill>
                          <a:latin typeface="+mn-lt"/>
                          <a:ea typeface="+mn-ea"/>
                          <a:cs typeface="+mn-cs"/>
                        </a:rPr>
                        <a:t>With growing recommendations for lower-viscosity grades of PCMO, demand for synthetic lubricants has been growing. These lubricants are primarily blended using Group III/III+; select high-performance full-synthetic PCMO are blended using </a:t>
                      </a:r>
                      <a:r>
                        <a:rPr lang="en-US" sz="900" kern="1200" dirty="0" err="1">
                          <a:solidFill>
                            <a:schemeClr val="tx1"/>
                          </a:solidFill>
                          <a:latin typeface="+mn-lt"/>
                          <a:ea typeface="+mn-ea"/>
                          <a:cs typeface="+mn-cs"/>
                        </a:rPr>
                        <a:t>polyalphaolefins</a:t>
                      </a:r>
                      <a:r>
                        <a:rPr lang="en-US" sz="900" kern="1200" dirty="0">
                          <a:solidFill>
                            <a:schemeClr val="tx1"/>
                          </a:solidFill>
                          <a:latin typeface="+mn-lt"/>
                          <a:ea typeface="+mn-ea"/>
                          <a:cs typeface="+mn-cs"/>
                        </a:rPr>
                        <a:t> (PAOs).</a:t>
                      </a:r>
                    </a:p>
                    <a:p>
                      <a:pPr marL="228600" marR="0" lvl="0" indent="-228600" algn="l" defTabSz="914400" rtl="0" eaLnBrk="1" fontAlgn="auto" latinLnBrk="0" hangingPunct="1">
                        <a:lnSpc>
                          <a:spcPct val="150000"/>
                        </a:lnSpc>
                        <a:spcBef>
                          <a:spcPts val="0"/>
                        </a:spcBef>
                        <a:spcAft>
                          <a:spcPts val="0"/>
                        </a:spcAft>
                        <a:buClr>
                          <a:schemeClr val="accent1"/>
                        </a:buClr>
                        <a:buSzPct val="110000"/>
                        <a:buFont typeface="Wingdings" panose="05000000000000000000" pitchFamily="2" charset="2"/>
                        <a:buChar char=""/>
                        <a:tabLst/>
                        <a:defRPr/>
                      </a:pPr>
                      <a:r>
                        <a:rPr lang="en-US" sz="900" kern="1200" dirty="0">
                          <a:solidFill>
                            <a:schemeClr val="tx1"/>
                          </a:solidFill>
                          <a:latin typeface="+mn-lt"/>
                          <a:ea typeface="+mn-ea"/>
                          <a:cs typeface="+mn-cs"/>
                        </a:rPr>
                        <a:t>Fuel economy improvements and emissions regulations have been driving a rapid shift to full-synthetic lubricants at an expense of semi-synthetic and conventional products in the consumer automotive segment.</a:t>
                      </a:r>
                    </a:p>
                    <a:p>
                      <a:pPr marL="228600" marR="0" lvl="0" indent="-228600" algn="l" defTabSz="914400" rtl="0" eaLnBrk="1" fontAlgn="auto" latinLnBrk="0" hangingPunct="1">
                        <a:lnSpc>
                          <a:spcPct val="150000"/>
                        </a:lnSpc>
                        <a:spcBef>
                          <a:spcPts val="0"/>
                        </a:spcBef>
                        <a:spcAft>
                          <a:spcPts val="0"/>
                        </a:spcAft>
                        <a:buClr>
                          <a:schemeClr val="accent1"/>
                        </a:buClr>
                        <a:buSzPct val="110000"/>
                        <a:buFont typeface="Wingdings" panose="05000000000000000000" pitchFamily="2" charset="2"/>
                        <a:buChar char=""/>
                        <a:tabLst/>
                        <a:defRPr/>
                      </a:pPr>
                      <a:endParaRPr lang="en-US" sz="900" kern="1200" dirty="0">
                        <a:solidFill>
                          <a:schemeClr val="tx1"/>
                        </a:solidFill>
                        <a:latin typeface="+mn-lt"/>
                        <a:ea typeface="+mn-ea"/>
                        <a:cs typeface="+mn-cs"/>
                      </a:endParaRPr>
                    </a:p>
                  </a:txBody>
                  <a:tcPr/>
                </a:tc>
                <a:extLst>
                  <a:ext uri="{0D108BD9-81ED-4DB2-BD59-A6C34878D82A}">
                    <a16:rowId xmlns:a16="http://schemas.microsoft.com/office/drawing/2014/main" val="397143393"/>
                  </a:ext>
                </a:extLst>
              </a:tr>
              <a:tr h="690378">
                <a:tc>
                  <a:txBody>
                    <a:bodyPr/>
                    <a:lstStyle/>
                    <a:p>
                      <a:r>
                        <a:rPr lang="en-US" sz="900" dirty="0">
                          <a:latin typeface="+mn-lt"/>
                        </a:rPr>
                        <a:t>Industrial lubricants</a:t>
                      </a:r>
                    </a:p>
                  </a:txBody>
                  <a:tcPr anchor="ctr"/>
                </a:tc>
                <a:tc>
                  <a:txBody>
                    <a:bodyPr/>
                    <a:lstStyle/>
                    <a:p>
                      <a: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
                      </a:pPr>
                      <a:r>
                        <a:rPr lang="en-US" sz="900" kern="1200" dirty="0">
                          <a:solidFill>
                            <a:schemeClr val="tx1"/>
                          </a:solidFill>
                          <a:latin typeface="+mn-lt"/>
                          <a:ea typeface="+mn-ea"/>
                          <a:cs typeface="+mn-cs"/>
                        </a:rPr>
                        <a:t>Increased investments have been helping the industrial sector revive and register growth, however small. Except for 2020, most industrial segments are growing, which has helped maintain industrial lubricant demand in the region.</a:t>
                      </a:r>
                    </a:p>
                    <a:p>
                      <a: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
                      </a:pPr>
                      <a:r>
                        <a:rPr lang="en-US" sz="900" kern="1200" dirty="0">
                          <a:solidFill>
                            <a:schemeClr val="tx1"/>
                          </a:solidFill>
                          <a:latin typeface="+mn-lt"/>
                          <a:ea typeface="+mn-ea"/>
                          <a:cs typeface="+mn-cs"/>
                        </a:rPr>
                        <a:t>In the industrial segment, synthetic lubricants have greater acceptance in select applications, such as mining, metalworking, textiles, and food.</a:t>
                      </a:r>
                    </a:p>
                    <a:p>
                      <a: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
                      </a:pPr>
                      <a:r>
                        <a:rPr lang="en-US" sz="900" kern="1200" dirty="0">
                          <a:solidFill>
                            <a:schemeClr val="tx1"/>
                          </a:solidFill>
                          <a:latin typeface="+mn-lt"/>
                          <a:ea typeface="+mn-ea"/>
                          <a:cs typeface="+mn-cs"/>
                        </a:rPr>
                        <a:t>Refrigeration oil, compressor fluid, forming fluid, protecting fluid, hydraulic fluid (mainly fire-resistant), and turbine fluids are the industrial product categories that have a greater demand for synthetic oils.</a:t>
                      </a:r>
                    </a:p>
                    <a:p>
                      <a: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
                      </a:pPr>
                      <a:endParaRPr lang="en-US" sz="900" kern="1200" dirty="0">
                        <a:solidFill>
                          <a:schemeClr val="tx1"/>
                        </a:solidFill>
                        <a:latin typeface="+mn-lt"/>
                        <a:ea typeface="+mn-ea"/>
                        <a:cs typeface="+mn-cs"/>
                      </a:endParaRPr>
                    </a:p>
                  </a:txBody>
                  <a:tcPr/>
                </a:tc>
                <a:extLst>
                  <a:ext uri="{0D108BD9-81ED-4DB2-BD59-A6C34878D82A}">
                    <a16:rowId xmlns:a16="http://schemas.microsoft.com/office/drawing/2014/main" val="1160625265"/>
                  </a:ext>
                </a:extLst>
              </a:tr>
            </a:tbl>
          </a:graphicData>
        </a:graphic>
      </p:graphicFrame>
    </p:spTree>
    <p:extLst>
      <p:ext uri="{BB962C8B-B14F-4D97-AF65-F5344CB8AC3E}">
        <p14:creationId xmlns:p14="http://schemas.microsoft.com/office/powerpoint/2010/main" val="34453451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Lubricant Blenders</a:t>
            </a:r>
          </a:p>
        </p:txBody>
      </p:sp>
      <p:sp>
        <p:nvSpPr>
          <p:cNvPr id="3" name="Content Placeholder 2">
            <a:extLst>
              <a:ext uri="{FF2B5EF4-FFF2-40B4-BE49-F238E27FC236}">
                <a16:creationId xmlns:a16="http://schemas.microsoft.com/office/drawing/2014/main" id="{9AF9236C-6DFB-4A3A-9828-139F55DE1A29}"/>
              </a:ext>
            </a:extLst>
          </p:cNvPr>
          <p:cNvSpPr>
            <a:spLocks noGrp="1"/>
          </p:cNvSpPr>
          <p:nvPr>
            <p:ph sz="quarter" idx="16"/>
          </p:nvPr>
        </p:nvSpPr>
        <p:spPr>
          <a:xfrm>
            <a:off x="569395" y="1036577"/>
            <a:ext cx="5431356" cy="4636526"/>
          </a:xfrm>
        </p:spPr>
        <p:txBody>
          <a:bodyPr wrap="square">
            <a:spAutoFit/>
          </a:bodyPr>
          <a:lstStyle/>
          <a:p>
            <a:pPr>
              <a:buChar char=""/>
            </a:pPr>
            <a:r>
              <a:rPr lang="en-US" dirty="0"/>
              <a:t>The North America lubricant blending market is highly fragmented with the presence of more than 300 suppliers of automotive and industrial products. </a:t>
            </a:r>
          </a:p>
          <a:p>
            <a:pPr lvl="1"/>
            <a:r>
              <a:rPr lang="en-US" dirty="0"/>
              <a:t>Suppliers range from major oil companies, such as Shell, ExxonMobil, Chevron, Valvoline, and BP, to smaller independent lubricants manufacturers, which are represented by the Independent Lubricant Manufacturers Association (ILMA).</a:t>
            </a:r>
          </a:p>
          <a:p>
            <a:pPr lvl="1"/>
            <a:r>
              <a:rPr lang="en-US" dirty="0"/>
              <a:t>Members comprise a mix of international companies, such as Quaker Houghton; regional companies, such as the American Refining Group; and CHS, an agribusiness cooperative that supplies lubricants, along with various other companies. </a:t>
            </a:r>
          </a:p>
          <a:p>
            <a:pPr>
              <a:buChar char=""/>
            </a:pPr>
            <a:r>
              <a:rPr lang="en-US" dirty="0"/>
              <a:t>The major oil companies typically market the most well-known and established product brands and focus on the consumer, commercial, and industrial segments. </a:t>
            </a:r>
          </a:p>
          <a:p>
            <a:pPr>
              <a:buChar char=""/>
            </a:pPr>
            <a:r>
              <a:rPr lang="en-US" dirty="0"/>
              <a:t>The ILMA companies tend to focus more on the specialty, niche, regional, or non-commodity segments and products/customers that the major companies do not serve. </a:t>
            </a:r>
          </a:p>
          <a:p>
            <a:pPr>
              <a:buChar char=""/>
            </a:pPr>
            <a:r>
              <a:rPr lang="en-US" dirty="0"/>
              <a:t>In North America, the United States accounts for 91% of the lubricant demand due to which most of the lubricant blenders are based in the United States. </a:t>
            </a:r>
          </a:p>
          <a:p>
            <a:pPr lvl="1"/>
            <a:r>
              <a:rPr lang="en-US" dirty="0"/>
              <a:t>Shell, ExxonMobil, Chevron, Valvoline, BP, and HollyFrontier are the major players in the lubricant blending market in the region. </a:t>
            </a:r>
          </a:p>
          <a:p>
            <a:pPr>
              <a:buChar char=""/>
            </a:pPr>
            <a:r>
              <a:rPr lang="en-US" dirty="0"/>
              <a:t>In North America, blender mainly use Group II/II+ and Group III/III+ basestocks for producing lubricants.</a:t>
            </a:r>
          </a:p>
          <a:p>
            <a:pPr lvl="1"/>
            <a:r>
              <a:rPr lang="en-US" altLang="zh-CN" dirty="0"/>
              <a:t>Basestocks demand in North America plummeted to 143.8 KBD in 2020 due to the COVID-19 pandemic. However, the demand recovered to 152.8 KBD in 2021 supported by recovery in the demand for lubricants from the automotive and industrial sectors in the region.</a:t>
            </a:r>
          </a:p>
        </p:txBody>
      </p:sp>
      <p:graphicFrame>
        <p:nvGraphicFramePr>
          <p:cNvPr id="6" name="Chart 5">
            <a:extLst>
              <a:ext uri="{FF2B5EF4-FFF2-40B4-BE49-F238E27FC236}">
                <a16:creationId xmlns:a16="http://schemas.microsoft.com/office/drawing/2014/main" id="{3A44BF8E-304A-42E4-B61B-D504E3EC4E64}"/>
              </a:ext>
            </a:extLst>
          </p:cNvPr>
          <p:cNvGraphicFramePr/>
          <p:nvPr/>
        </p:nvGraphicFramePr>
        <p:xfrm>
          <a:off x="6440133" y="1109714"/>
          <a:ext cx="4718062" cy="463857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FCCC0193-1741-4A3D-A803-95B5ED00EC01}"/>
              </a:ext>
            </a:extLst>
          </p:cNvPr>
          <p:cNvSpPr txBox="1"/>
          <p:nvPr/>
        </p:nvSpPr>
        <p:spPr>
          <a:xfrm>
            <a:off x="7218014" y="5502065"/>
            <a:ext cx="3162300" cy="246221"/>
          </a:xfrm>
          <a:prstGeom prst="rect">
            <a:avLst/>
          </a:prstGeom>
          <a:noFill/>
        </p:spPr>
        <p:txBody>
          <a:bodyPr wrap="square" rtlCol="0">
            <a:spAutoFit/>
          </a:bodyPr>
          <a:lstStyle/>
          <a:p>
            <a:pPr algn="ctr"/>
            <a:r>
              <a:rPr lang="en-US" sz="1000" b="1" dirty="0">
                <a:latin typeface="+mj-lt"/>
              </a:rPr>
              <a:t>Total: 7,373.3 Kilotonnes</a:t>
            </a:r>
          </a:p>
        </p:txBody>
      </p:sp>
      <p:sp>
        <p:nvSpPr>
          <p:cNvPr id="4" name="TextBox 3">
            <a:extLst>
              <a:ext uri="{FF2B5EF4-FFF2-40B4-BE49-F238E27FC236}">
                <a16:creationId xmlns:a16="http://schemas.microsoft.com/office/drawing/2014/main" id="{E05F5FFF-EAC4-4DB7-ABB3-B091514926FE}"/>
              </a:ext>
            </a:extLst>
          </p:cNvPr>
          <p:cNvSpPr txBox="1"/>
          <p:nvPr/>
        </p:nvSpPr>
        <p:spPr>
          <a:xfrm>
            <a:off x="6842144" y="5940655"/>
            <a:ext cx="4475198" cy="230832"/>
          </a:xfrm>
          <a:prstGeom prst="rect">
            <a:avLst/>
          </a:prstGeom>
          <a:noFill/>
        </p:spPr>
        <p:txBody>
          <a:bodyPr wrap="square" rtlCol="0">
            <a:spAutoFit/>
          </a:bodyPr>
          <a:lstStyle/>
          <a:p>
            <a:pPr algn="l"/>
            <a:r>
              <a:rPr lang="en-US" sz="900" dirty="0">
                <a:latin typeface="+mj-lt"/>
              </a:rPr>
              <a:t>a- Includes Phillips 66, CITGO, Quaker Houghton, Cross Oil, etc.</a:t>
            </a:r>
            <a:endParaRPr lang="en-IN" sz="900" dirty="0">
              <a:latin typeface="+mj-lt"/>
            </a:endParaRPr>
          </a:p>
        </p:txBody>
      </p:sp>
      <p:grpSp>
        <p:nvGrpSpPr>
          <p:cNvPr id="8" name="Group 7">
            <a:extLst>
              <a:ext uri="{FF2B5EF4-FFF2-40B4-BE49-F238E27FC236}">
                <a16:creationId xmlns:a16="http://schemas.microsoft.com/office/drawing/2014/main" id="{CA084ECA-C0F8-48B8-A5DF-BAE30A66FBAF}"/>
              </a:ext>
            </a:extLst>
          </p:cNvPr>
          <p:cNvGrpSpPr/>
          <p:nvPr/>
        </p:nvGrpSpPr>
        <p:grpSpPr>
          <a:xfrm>
            <a:off x="10256149" y="6236429"/>
            <a:ext cx="1090782" cy="246221"/>
            <a:chOff x="10831993" y="6206610"/>
            <a:chExt cx="1090782" cy="246221"/>
          </a:xfrm>
        </p:grpSpPr>
        <p:sp>
          <p:nvSpPr>
            <p:cNvPr id="9" name="Freeform: Shape 8">
              <a:extLst>
                <a:ext uri="{FF2B5EF4-FFF2-40B4-BE49-F238E27FC236}">
                  <a16:creationId xmlns:a16="http://schemas.microsoft.com/office/drawing/2014/main" id="{BFCD04E3-2C3C-4FCA-BDC8-0370673890DF}"/>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Rectangle 9">
              <a:extLst>
                <a:ext uri="{FF2B5EF4-FFF2-40B4-BE49-F238E27FC236}">
                  <a16:creationId xmlns:a16="http://schemas.microsoft.com/office/drawing/2014/main" id="{CF008E6E-B77D-4AE6-99AD-C028CA22AE3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8225848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0FC9-2E49-462D-8929-B4497BB8C51D}"/>
              </a:ext>
            </a:extLst>
          </p:cNvPr>
          <p:cNvSpPr>
            <a:spLocks noGrp="1"/>
          </p:cNvSpPr>
          <p:nvPr>
            <p:ph type="title"/>
          </p:nvPr>
        </p:nvSpPr>
        <p:spPr/>
        <p:txBody>
          <a:bodyPr/>
          <a:lstStyle/>
          <a:p>
            <a:r>
              <a:rPr lang="en-US" dirty="0"/>
              <a:t>Lubricant Blenders </a:t>
            </a:r>
          </a:p>
        </p:txBody>
      </p:sp>
      <p:sp>
        <p:nvSpPr>
          <p:cNvPr id="3" name="Content Placeholder 2">
            <a:extLst>
              <a:ext uri="{FF2B5EF4-FFF2-40B4-BE49-F238E27FC236}">
                <a16:creationId xmlns:a16="http://schemas.microsoft.com/office/drawing/2014/main" id="{651F98EE-8FB6-454E-A18C-B7A067743E84}"/>
              </a:ext>
            </a:extLst>
          </p:cNvPr>
          <p:cNvSpPr>
            <a:spLocks noGrp="1"/>
          </p:cNvSpPr>
          <p:nvPr>
            <p:ph sz="quarter" idx="16"/>
          </p:nvPr>
        </p:nvSpPr>
        <p:spPr>
          <a:xfrm>
            <a:off x="569395" y="944902"/>
            <a:ext cx="5182475" cy="5052024"/>
          </a:xfrm>
        </p:spPr>
        <p:txBody>
          <a:bodyPr wrap="square">
            <a:spAutoFit/>
          </a:bodyPr>
          <a:lstStyle/>
          <a:p>
            <a:pPr>
              <a:buChar char=""/>
            </a:pPr>
            <a:r>
              <a:rPr lang="en-US" dirty="0"/>
              <a:t>The region is witnessing a gradual shift for sustainability that will drive demand for better-quality lubricants that offer wider oil drain intervals and better fuel efficiency. This shift will be witnessed in not only the automotive segment but also the industrial segment.</a:t>
            </a:r>
          </a:p>
          <a:p>
            <a:pPr lvl="1"/>
            <a:r>
              <a:rPr lang="en-US" dirty="0"/>
              <a:t>There will be a gradual but steady demand shift toward Group III and synthetic basestocks in the region. The shift will be more rampant in consumer automotive lubricants.</a:t>
            </a:r>
          </a:p>
          <a:p>
            <a:pPr lvl="1"/>
            <a:r>
              <a:rPr lang="en-US" dirty="0"/>
              <a:t>Demand share for Group I basestocks will remain largely unchanged in automotive applications in the region. This is because almost all the automotive lubricants have already moved away from Group I basestocks to the extent possible. </a:t>
            </a:r>
          </a:p>
          <a:p>
            <a:pPr lvl="1"/>
            <a:r>
              <a:rPr lang="en-US" dirty="0"/>
              <a:t>Group I basestocks are expected to witness a decline in the industrial segment as some industrial applications such as hydraulic fluids, gear oils, turbine oils, process oils, and railroad engine oils, which earlier used low-viscosity Group I basestocks, are now shifting to low-viscosity Group II basestocks, mainly </a:t>
            </a:r>
            <a:r>
              <a:rPr lang="en-US" altLang="zh-CN" dirty="0"/>
              <a:t>because of supply push</a:t>
            </a:r>
            <a:r>
              <a:rPr lang="en-US" dirty="0"/>
              <a:t> and low prices of Group II </a:t>
            </a:r>
            <a:r>
              <a:rPr lang="en-US" dirty="0" err="1"/>
              <a:t>basestocks</a:t>
            </a:r>
            <a:r>
              <a:rPr lang="en-US" dirty="0"/>
              <a:t>.</a:t>
            </a:r>
          </a:p>
          <a:p>
            <a:pPr lvl="1"/>
            <a:endParaRPr lang="en-US" dirty="0"/>
          </a:p>
          <a:p>
            <a:pPr>
              <a:buChar char=""/>
            </a:pPr>
            <a:r>
              <a:rPr lang="en-US" dirty="0"/>
              <a:t>At present, re-refined Group II/II+ basestocks are the major re-refined basestocks produced in the United States and Canada. Other re-refined basestocks types such as Group I and Group III/III+ are produced in small quantity in the region.</a:t>
            </a:r>
          </a:p>
          <a:p>
            <a:pPr lvl="1"/>
            <a:r>
              <a:rPr lang="en-US" dirty="0"/>
              <a:t>As the demand for Group I basestocks is declining and shifting toward Group II and Group III basestocks, the re-refining basestocks market is also following the same trend. Most of the re-refiners currently operating in the United States and Canada are producing Group II/II+ </a:t>
            </a:r>
            <a:r>
              <a:rPr lang="en-US" dirty="0" err="1"/>
              <a:t>basestocks</a:t>
            </a:r>
            <a:r>
              <a:rPr lang="en-US" dirty="0"/>
              <a:t>.</a:t>
            </a:r>
          </a:p>
        </p:txBody>
      </p:sp>
      <p:sp>
        <p:nvSpPr>
          <p:cNvPr id="4" name="Content Placeholder 3">
            <a:extLst>
              <a:ext uri="{FF2B5EF4-FFF2-40B4-BE49-F238E27FC236}">
                <a16:creationId xmlns:a16="http://schemas.microsoft.com/office/drawing/2014/main" id="{031EBD30-3C22-4713-8506-ED6B1CC6D295}"/>
              </a:ext>
            </a:extLst>
          </p:cNvPr>
          <p:cNvSpPr>
            <a:spLocks noGrp="1"/>
          </p:cNvSpPr>
          <p:nvPr>
            <p:ph sz="quarter" idx="17"/>
          </p:nvPr>
        </p:nvSpPr>
        <p:spPr>
          <a:xfrm>
            <a:off x="6364247" y="944902"/>
            <a:ext cx="5184648" cy="3182281"/>
          </a:xfrm>
        </p:spPr>
        <p:txBody>
          <a:bodyPr wrap="square">
            <a:spAutoFit/>
          </a:bodyPr>
          <a:lstStyle/>
          <a:p>
            <a:pPr>
              <a:buChar char=""/>
            </a:pPr>
            <a:r>
              <a:rPr lang="en-US" dirty="0"/>
              <a:t>Major vehicle and engine manufacturers such as Ford, General Motors, Chrysler, and Detroit Diesel have issued warranty statements that allow the use of re-refined basestocks as long as it meets API standards. Many government and private fleets are also using re-refined lubricants in their vehicles.</a:t>
            </a:r>
          </a:p>
          <a:p>
            <a:pPr lvl="1"/>
            <a:r>
              <a:rPr lang="en-US" dirty="0"/>
              <a:t>Ford recommends using engine oil meeting Ford Specification ESE-M2C 153-E and licensed as certified for gasoline engines by the American Petroleum Institute (API Certification). Both virgin and re-refined engine oils can meet these requirements by qualifying against a series of rigorous tests designed to ensure their suitability for modern gasoline engines.</a:t>
            </a:r>
          </a:p>
          <a:p>
            <a:pPr lvl="1"/>
            <a:r>
              <a:rPr lang="en-US" dirty="0"/>
              <a:t>General Motors recommends for use in its vehicles engine oils, which meet the performance requirements specified in the latest International Lubricant Standardization and Approval Committee (ILSAC) Minimum Performance Standard and which are certified by the API for use in gasoline engines. The company encourages the use of properly qualified re-refined products, which consistently satisfy recommended performance requirements.</a:t>
            </a:r>
          </a:p>
        </p:txBody>
      </p:sp>
    </p:spTree>
    <p:extLst>
      <p:ext uri="{BB962C8B-B14F-4D97-AF65-F5344CB8AC3E}">
        <p14:creationId xmlns:p14="http://schemas.microsoft.com/office/powerpoint/2010/main" val="98961763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United States Regulations Summary</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640832" y="1066708"/>
          <a:ext cx="10658475" cy="4741056"/>
        </p:xfrm>
        <a:graphic>
          <a:graphicData uri="http://schemas.openxmlformats.org/drawingml/2006/table">
            <a:tbl>
              <a:tblPr firstRow="1">
                <a:tableStyleId>{5C22544A-7EE6-4342-B048-85BDC9FD1C3A}</a:tableStyleId>
              </a:tblPr>
              <a:tblGrid>
                <a:gridCol w="5883793">
                  <a:extLst>
                    <a:ext uri="{9D8B030D-6E8A-4147-A177-3AD203B41FA5}">
                      <a16:colId xmlns:a16="http://schemas.microsoft.com/office/drawing/2014/main" val="3179253707"/>
                    </a:ext>
                  </a:extLst>
                </a:gridCol>
                <a:gridCol w="4774682">
                  <a:extLst>
                    <a:ext uri="{9D8B030D-6E8A-4147-A177-3AD203B41FA5}">
                      <a16:colId xmlns:a16="http://schemas.microsoft.com/office/drawing/2014/main" val="2331960324"/>
                    </a:ext>
                  </a:extLst>
                </a:gridCol>
              </a:tblGrid>
              <a:tr h="292608">
                <a:tc gridSpan="2">
                  <a:txBody>
                    <a:bodyPr/>
                    <a:lstStyle/>
                    <a:p>
                      <a:r>
                        <a:rPr lang="en-US" sz="900" dirty="0"/>
                        <a:t>SUMMARY OF REGULATION FOR UNITED STATES</a:t>
                      </a:r>
                      <a:endParaRPr lang="en-US" sz="900" dirty="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346320">
                <a:tc>
                  <a:txBody>
                    <a:bodyPr/>
                    <a:lstStyle/>
                    <a:p>
                      <a:pPr marL="0" indent="0" algn="l" fontAlgn="ctr"/>
                      <a:r>
                        <a:rPr lang="en-US" sz="900" u="none" strike="noStrike" dirty="0">
                          <a:effectLst/>
                        </a:rPr>
                        <a:t>1.</a:t>
                      </a:r>
                      <a:r>
                        <a:rPr lang="en-US" sz="900" u="none" strike="noStrike" baseline="0" dirty="0">
                          <a:effectLst/>
                        </a:rPr>
                        <a:t> </a:t>
                      </a:r>
                      <a:r>
                        <a:rPr lang="en-US" sz="900" u="none" strike="noStrike" dirty="0">
                          <a:effectLst/>
                        </a:rPr>
                        <a:t>Do regulations exist specifically for used oil?</a:t>
                      </a:r>
                      <a:endParaRPr lang="en-GB" sz="900" b="0" i="0" u="none" strike="noStrike" dirty="0">
                        <a:effectLst/>
                        <a:latin typeface="+mn-lt"/>
                      </a:endParaRPr>
                    </a:p>
                  </a:txBody>
                  <a:tcPr marL="108000" marR="36000" marT="36000" marB="36000" anchor="ctr"/>
                </a:tc>
                <a:tc>
                  <a:txBody>
                    <a:bodyPr/>
                    <a:lstStyle/>
                    <a:p>
                      <a:pPr algn="l"/>
                      <a:r>
                        <a:rPr lang="en-GB" sz="900" dirty="0"/>
                        <a:t>Yes</a:t>
                      </a:r>
                      <a:endParaRPr lang="en-GB" sz="900" dirty="0">
                        <a:latin typeface="+mn-lt"/>
                      </a:endParaRPr>
                    </a:p>
                  </a:txBody>
                  <a:tcPr marL="72000" marR="72000" marT="36000" marB="36000" anchor="ctr"/>
                </a:tc>
                <a:extLst>
                  <a:ext uri="{0D108BD9-81ED-4DB2-BD59-A6C34878D82A}">
                    <a16:rowId xmlns:a16="http://schemas.microsoft.com/office/drawing/2014/main" val="1557228252"/>
                  </a:ext>
                </a:extLst>
              </a:tr>
              <a:tr h="346320">
                <a:tc>
                  <a:txBody>
                    <a:bodyPr/>
                    <a:lstStyle/>
                    <a:p>
                      <a:pPr algn="l" fontAlgn="ctr"/>
                      <a:r>
                        <a:rPr lang="en-US" sz="900" u="none" strike="noStrike" dirty="0">
                          <a:effectLst/>
                        </a:rPr>
                        <a:t>2.</a:t>
                      </a:r>
                      <a:r>
                        <a:rPr lang="en-US" sz="900" u="none" strike="noStrike" baseline="0" dirty="0">
                          <a:effectLst/>
                        </a:rPr>
                        <a:t> H</a:t>
                      </a:r>
                      <a:r>
                        <a:rPr lang="en-US" sz="900" u="none" strike="noStrike" dirty="0">
                          <a:effectLst/>
                        </a:rPr>
                        <a:t>ow is used oil classified i.e., hazardous waste, special waste etc.?</a:t>
                      </a:r>
                      <a:endParaRPr lang="en-GB" sz="900" b="0" i="0" u="none" strike="noStrike" dirty="0">
                        <a:effectLst/>
                        <a:latin typeface="+mn-lt"/>
                      </a:endParaRPr>
                    </a:p>
                  </a:txBody>
                  <a:tcPr marL="108000" marR="36000" marT="36000" marB="36000" anchor="ctr"/>
                </a:tc>
                <a:tc>
                  <a:txBody>
                    <a:bodyPr/>
                    <a:lstStyle/>
                    <a:p>
                      <a:pPr algn="l"/>
                      <a:r>
                        <a:rPr lang="en-GB" sz="900" dirty="0">
                          <a:solidFill>
                            <a:schemeClr val="tx1"/>
                          </a:solidFill>
                        </a:rPr>
                        <a:t>Special Waste, not Hazardous Waste</a:t>
                      </a:r>
                      <a:endParaRPr lang="en-GB" sz="900" dirty="0">
                        <a:solidFill>
                          <a:schemeClr val="tx1"/>
                        </a:solidFill>
                        <a:latin typeface="+mn-lt"/>
                      </a:endParaRPr>
                    </a:p>
                  </a:txBody>
                  <a:tcPr marL="72000" marR="72000" marT="36000" marB="36000" anchor="ctr"/>
                </a:tc>
                <a:extLst>
                  <a:ext uri="{0D108BD9-81ED-4DB2-BD59-A6C34878D82A}">
                    <a16:rowId xmlns:a16="http://schemas.microsoft.com/office/drawing/2014/main" val="1640954900"/>
                  </a:ext>
                </a:extLst>
              </a:tr>
              <a:tr h="346320">
                <a:tc>
                  <a:txBody>
                    <a:bodyPr/>
                    <a:lstStyle/>
                    <a:p>
                      <a:pPr algn="l" fontAlgn="ctr"/>
                      <a:r>
                        <a:rPr lang="en-US" sz="900" u="none" strike="noStrike" dirty="0">
                          <a:effectLst/>
                        </a:rPr>
                        <a:t>3. Are there any requirements on who can collect used oil?</a:t>
                      </a:r>
                      <a:endParaRPr lang="en-GB" sz="900" b="0" i="0" u="none" strike="noStrike" dirty="0">
                        <a:effectLst/>
                        <a:latin typeface="+mn-lt"/>
                      </a:endParaRPr>
                    </a:p>
                  </a:txBody>
                  <a:tcPr marL="108000" marR="36000" marT="36000" marB="36000" anchor="ctr"/>
                </a:tc>
                <a:tc>
                  <a:txBody>
                    <a:bodyPr/>
                    <a:lstStyle/>
                    <a:p>
                      <a:pPr algn="l"/>
                      <a:r>
                        <a:rPr lang="en-GB" sz="900" dirty="0"/>
                        <a:t>Yes</a:t>
                      </a:r>
                      <a:endParaRPr lang="en-GB" sz="900" dirty="0">
                        <a:latin typeface="+mn-lt"/>
                      </a:endParaRPr>
                    </a:p>
                  </a:txBody>
                  <a:tcPr marL="72000" marR="72000" marT="36000" marB="36000" anchor="ctr"/>
                </a:tc>
                <a:extLst>
                  <a:ext uri="{0D108BD9-81ED-4DB2-BD59-A6C34878D82A}">
                    <a16:rowId xmlns:a16="http://schemas.microsoft.com/office/drawing/2014/main" val="2965892685"/>
                  </a:ext>
                </a:extLst>
              </a:tr>
              <a:tr h="346320">
                <a:tc>
                  <a:txBody>
                    <a:bodyPr/>
                    <a:lstStyle/>
                    <a:p>
                      <a:pPr algn="l" fontAlgn="ctr"/>
                      <a:r>
                        <a:rPr lang="en-US" sz="900" u="none" strike="noStrike" dirty="0">
                          <a:effectLst/>
                        </a:rPr>
                        <a:t>4. Does country</a:t>
                      </a:r>
                      <a:r>
                        <a:rPr lang="en-US" sz="900" u="none" strike="noStrike" baseline="0" dirty="0">
                          <a:effectLst/>
                        </a:rPr>
                        <a:t> </a:t>
                      </a:r>
                      <a:r>
                        <a:rPr lang="en-US" sz="900" u="none" strike="noStrike" dirty="0">
                          <a:effectLst/>
                        </a:rPr>
                        <a:t>have an association(s) managing the collection and disposal of used oil? </a:t>
                      </a:r>
                      <a:endParaRPr lang="en-GB" sz="900" b="0" i="0" u="none" strike="noStrike" dirty="0">
                        <a:effectLst/>
                        <a:latin typeface="+mn-lt"/>
                      </a:endParaRPr>
                    </a:p>
                  </a:txBody>
                  <a:tcPr marL="108000" marR="36000" marT="36000" marB="36000" anchor="ctr"/>
                </a:tc>
                <a:tc>
                  <a:txBody>
                    <a:bodyPr/>
                    <a:lstStyle/>
                    <a:p>
                      <a:pPr algn="l"/>
                      <a:r>
                        <a:rPr lang="en-GB" sz="900" dirty="0">
                          <a:solidFill>
                            <a:schemeClr val="tx1"/>
                          </a:solidFill>
                        </a:rPr>
                        <a:t>NORA represents the industry but does not manage collection or use</a:t>
                      </a:r>
                      <a:endParaRPr lang="en-GB" sz="900" dirty="0">
                        <a:solidFill>
                          <a:schemeClr val="tx1"/>
                        </a:solidFill>
                        <a:latin typeface="+mn-lt"/>
                      </a:endParaRPr>
                    </a:p>
                  </a:txBody>
                  <a:tcPr marL="72000" marR="72000" marT="36000" marB="36000" anchor="ctr"/>
                </a:tc>
                <a:extLst>
                  <a:ext uri="{0D108BD9-81ED-4DB2-BD59-A6C34878D82A}">
                    <a16:rowId xmlns:a16="http://schemas.microsoft.com/office/drawing/2014/main" val="115455050"/>
                  </a:ext>
                </a:extLst>
              </a:tr>
              <a:tr h="346320">
                <a:tc>
                  <a:txBody>
                    <a:bodyPr/>
                    <a:lstStyle/>
                    <a:p>
                      <a:pPr algn="l" fontAlgn="ctr"/>
                      <a:r>
                        <a:rPr lang="en-US" sz="900" u="none" strike="noStrike" dirty="0">
                          <a:effectLst/>
                        </a:rPr>
                        <a:t>5. Is a levy charged on sales of lubricants to support used oil collection associations?</a:t>
                      </a:r>
                      <a:endParaRPr lang="en-GB" sz="900" b="0" i="0" u="none" strike="noStrike" dirty="0">
                        <a:effectLst/>
                        <a:latin typeface="+mn-lt"/>
                      </a:endParaRPr>
                    </a:p>
                  </a:txBody>
                  <a:tcPr marL="108000" marR="36000" marT="36000" marB="36000" anchor="ctr"/>
                </a:tc>
                <a:tc>
                  <a:txBody>
                    <a:bodyPr/>
                    <a:lstStyle/>
                    <a:p>
                      <a:pPr algn="l"/>
                      <a:r>
                        <a:rPr lang="en-GB" sz="900" dirty="0">
                          <a:solidFill>
                            <a:schemeClr val="tx1"/>
                          </a:solidFill>
                        </a:rPr>
                        <a:t>Not at the Federal level</a:t>
                      </a:r>
                      <a:endParaRPr lang="en-GB" sz="900" dirty="0">
                        <a:solidFill>
                          <a:schemeClr val="tx1"/>
                        </a:solidFill>
                        <a:latin typeface="+mn-lt"/>
                      </a:endParaRPr>
                    </a:p>
                  </a:txBody>
                  <a:tcPr marL="72000" marR="72000" marT="36000" marB="36000" anchor="ctr"/>
                </a:tc>
                <a:extLst>
                  <a:ext uri="{0D108BD9-81ED-4DB2-BD59-A6C34878D82A}">
                    <a16:rowId xmlns:a16="http://schemas.microsoft.com/office/drawing/2014/main" val="3880495867"/>
                  </a:ext>
                </a:extLst>
              </a:tr>
              <a:tr h="346320">
                <a:tc>
                  <a:txBody>
                    <a:bodyPr/>
                    <a:lstStyle/>
                    <a:p>
                      <a:pPr algn="l" fontAlgn="ctr"/>
                      <a:r>
                        <a:rPr lang="en-US" sz="900" u="none" strike="noStrike" dirty="0">
                          <a:effectLst/>
                        </a:rPr>
                        <a:t>6. Are there any requirements for how used oil generators manage used oil? </a:t>
                      </a:r>
                      <a:endParaRPr lang="en-GB" sz="900" b="0" i="0" u="none" strike="noStrike" dirty="0">
                        <a:effectLst/>
                        <a:latin typeface="+mn-lt"/>
                      </a:endParaRPr>
                    </a:p>
                  </a:txBody>
                  <a:tcPr marL="108000" marR="36000" marT="36000" marB="36000" anchor="ctr"/>
                </a:tc>
                <a:tc>
                  <a:txBody>
                    <a:bodyPr/>
                    <a:lstStyle/>
                    <a:p>
                      <a:pPr algn="l"/>
                      <a:r>
                        <a:rPr lang="en-GB" sz="900" dirty="0"/>
                        <a:t>Yes</a:t>
                      </a:r>
                      <a:endParaRPr lang="en-GB" sz="900" dirty="0">
                        <a:latin typeface="+mn-lt"/>
                      </a:endParaRPr>
                    </a:p>
                  </a:txBody>
                  <a:tcPr marL="72000" marR="72000" marT="36000" marB="36000" anchor="ctr"/>
                </a:tc>
                <a:extLst>
                  <a:ext uri="{0D108BD9-81ED-4DB2-BD59-A6C34878D82A}">
                    <a16:rowId xmlns:a16="http://schemas.microsoft.com/office/drawing/2014/main" val="1759476409"/>
                  </a:ext>
                </a:extLst>
              </a:tr>
              <a:tr h="346320">
                <a:tc>
                  <a:txBody>
                    <a:bodyPr/>
                    <a:lstStyle/>
                    <a:p>
                      <a:pPr algn="l" fontAlgn="ctr"/>
                      <a:r>
                        <a:rPr lang="en-US" sz="900" u="none" strike="noStrike" dirty="0">
                          <a:effectLst/>
                        </a:rPr>
                        <a:t>7. Are there requirements for oil manufacturers, marketers, or retailers to take back used oil?</a:t>
                      </a:r>
                      <a:endParaRPr lang="en-GB" sz="900" b="0" i="0" u="none" strike="noStrike" dirty="0">
                        <a:effectLst/>
                        <a:latin typeface="+mn-lt"/>
                      </a:endParaRPr>
                    </a:p>
                  </a:txBody>
                  <a:tcPr marL="108000" marR="36000" marT="36000" marB="36000" anchor="ctr"/>
                </a:tc>
                <a:tc>
                  <a:txBody>
                    <a:bodyPr/>
                    <a:lstStyle/>
                    <a:p>
                      <a:pPr algn="l"/>
                      <a:r>
                        <a:rPr lang="en-GB" sz="900" kern="1200" dirty="0">
                          <a:solidFill>
                            <a:schemeClr val="tx1"/>
                          </a:solidFill>
                        </a:rPr>
                        <a:t>No</a:t>
                      </a:r>
                      <a:endParaRPr lang="en-GB" sz="900" kern="1200" dirty="0">
                        <a:solidFill>
                          <a:schemeClr val="tx1"/>
                        </a:solidFill>
                        <a:latin typeface="+mn-lt"/>
                        <a:ea typeface="+mn-ea"/>
                        <a:cs typeface="+mn-cs"/>
                      </a:endParaRPr>
                    </a:p>
                  </a:txBody>
                  <a:tcPr marL="72000" marR="72000" marT="36000" marB="36000" anchor="ctr"/>
                </a:tc>
                <a:extLst>
                  <a:ext uri="{0D108BD9-81ED-4DB2-BD59-A6C34878D82A}">
                    <a16:rowId xmlns:a16="http://schemas.microsoft.com/office/drawing/2014/main" val="3816860988"/>
                  </a:ext>
                </a:extLst>
              </a:tr>
              <a:tr h="346320">
                <a:tc>
                  <a:txBody>
                    <a:bodyPr/>
                    <a:lstStyle/>
                    <a:p>
                      <a:pPr algn="l" fontAlgn="ctr"/>
                      <a:r>
                        <a:rPr lang="en-US" sz="900" u="none" strike="noStrike" dirty="0">
                          <a:effectLst/>
                        </a:rPr>
                        <a:t>8. Do any requirements/legislation exist around different types of used oil?</a:t>
                      </a:r>
                      <a:endParaRPr lang="en-GB" sz="900" b="0" i="0" u="none" strike="noStrike" dirty="0">
                        <a:effectLst/>
                        <a:latin typeface="+mn-lt"/>
                      </a:endParaRPr>
                    </a:p>
                  </a:txBody>
                  <a:tcPr marL="108000" marR="36000" marT="36000" marB="36000" anchor="ctr"/>
                </a:tc>
                <a:tc>
                  <a:txBody>
                    <a:bodyPr/>
                    <a:lstStyle/>
                    <a:p>
                      <a:pPr algn="l"/>
                      <a:r>
                        <a:rPr lang="en-GB" sz="900" dirty="0">
                          <a:solidFill>
                            <a:schemeClr val="tx1"/>
                          </a:solidFill>
                        </a:rPr>
                        <a:t>Yes</a:t>
                      </a:r>
                      <a:endParaRPr lang="en-GB" sz="900" dirty="0">
                        <a:solidFill>
                          <a:schemeClr val="tx1"/>
                        </a:solidFill>
                        <a:latin typeface="+mn-lt"/>
                      </a:endParaRPr>
                    </a:p>
                  </a:txBody>
                  <a:tcPr marL="72000" marR="72000" marT="36000" marB="36000" anchor="ctr"/>
                </a:tc>
                <a:extLst>
                  <a:ext uri="{0D108BD9-81ED-4DB2-BD59-A6C34878D82A}">
                    <a16:rowId xmlns:a16="http://schemas.microsoft.com/office/drawing/2014/main" val="3237072835"/>
                  </a:ext>
                </a:extLst>
              </a:tr>
              <a:tr h="346320">
                <a:tc>
                  <a:txBody>
                    <a:bodyPr/>
                    <a:lstStyle/>
                    <a:p>
                      <a:pPr algn="l" fontAlgn="ctr"/>
                      <a:r>
                        <a:rPr lang="en-US" sz="900" u="none" strike="noStrike" dirty="0">
                          <a:effectLst/>
                        </a:rPr>
                        <a:t>9. Does the country have requirements or regulations regarding the export or import of used oil?</a:t>
                      </a:r>
                      <a:endParaRPr lang="en-GB" sz="900" b="0" i="0" u="none" strike="noStrike" dirty="0">
                        <a:effectLst/>
                        <a:latin typeface="+mn-lt"/>
                      </a:endParaRPr>
                    </a:p>
                  </a:txBody>
                  <a:tcPr marL="108000" marR="36000" marT="36000" marB="36000" anchor="ctr"/>
                </a:tc>
                <a:tc>
                  <a:txBody>
                    <a:bodyPr/>
                    <a:lstStyle/>
                    <a:p>
                      <a:pPr algn="l"/>
                      <a:r>
                        <a:rPr lang="en-GB" sz="900" dirty="0">
                          <a:solidFill>
                            <a:schemeClr val="tx1"/>
                          </a:solidFill>
                        </a:rPr>
                        <a:t>Not specific to UO</a:t>
                      </a:r>
                      <a:endParaRPr lang="en-GB" sz="900" dirty="0">
                        <a:solidFill>
                          <a:schemeClr val="tx1"/>
                        </a:solidFill>
                        <a:latin typeface="+mn-lt"/>
                      </a:endParaRPr>
                    </a:p>
                  </a:txBody>
                  <a:tcPr marL="72000" marR="72000" marT="36000" marB="36000" anchor="ctr"/>
                </a:tc>
                <a:extLst>
                  <a:ext uri="{0D108BD9-81ED-4DB2-BD59-A6C34878D82A}">
                    <a16:rowId xmlns:a16="http://schemas.microsoft.com/office/drawing/2014/main" val="4056522245"/>
                  </a:ext>
                </a:extLst>
              </a:tr>
              <a:tr h="346320">
                <a:tc>
                  <a:txBody>
                    <a:bodyPr/>
                    <a:lstStyle/>
                    <a:p>
                      <a:pPr algn="l" fontAlgn="ctr"/>
                      <a:r>
                        <a:rPr lang="en-US" sz="900" u="none" strike="noStrike" dirty="0">
                          <a:effectLst/>
                        </a:rPr>
                        <a:t>10. Does the country have any legislation that requires used oil to be re-refined?</a:t>
                      </a:r>
                      <a:endParaRPr lang="en-GB" sz="900" b="0" i="0" u="none" strike="noStrike" dirty="0">
                        <a:effectLst/>
                        <a:latin typeface="+mn-lt"/>
                      </a:endParaRPr>
                    </a:p>
                  </a:txBody>
                  <a:tcPr marL="108000" marR="36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No</a:t>
                      </a:r>
                      <a:endParaRPr lang="en-GB" sz="900" dirty="0">
                        <a:solidFill>
                          <a:schemeClr val="tx1"/>
                        </a:solidFill>
                        <a:latin typeface="+mn-lt"/>
                      </a:endParaRPr>
                    </a:p>
                  </a:txBody>
                  <a:tcPr marL="72000" marR="72000" marT="36000" marB="36000" anchor="ctr"/>
                </a:tc>
                <a:extLst>
                  <a:ext uri="{0D108BD9-81ED-4DB2-BD59-A6C34878D82A}">
                    <a16:rowId xmlns:a16="http://schemas.microsoft.com/office/drawing/2014/main" val="1750050038"/>
                  </a:ext>
                </a:extLst>
              </a:tr>
              <a:tr h="346320">
                <a:tc>
                  <a:txBody>
                    <a:bodyPr/>
                    <a:lstStyle/>
                    <a:p>
                      <a:pPr algn="l" fontAlgn="ctr"/>
                      <a:r>
                        <a:rPr lang="en-US" sz="900" u="none" strike="noStrike" dirty="0">
                          <a:effectLst/>
                        </a:rPr>
                        <a:t>11. Does the country have legislation that requires lubricating oil to contain a percentage of re-refined basestock?</a:t>
                      </a:r>
                      <a:endParaRPr lang="en-GB" sz="900" b="0" i="0" u="none" strike="noStrike" dirty="0">
                        <a:effectLst/>
                        <a:latin typeface="+mn-lt"/>
                      </a:endParaRPr>
                    </a:p>
                  </a:txBody>
                  <a:tcPr marL="108000" marR="36000" marT="36000" marB="36000" anchor="ctr"/>
                </a:tc>
                <a:tc>
                  <a:txBody>
                    <a:bodyPr/>
                    <a:lstStyle/>
                    <a:p>
                      <a:pPr algn="l"/>
                      <a:r>
                        <a:rPr lang="en-GB" sz="900" dirty="0">
                          <a:solidFill>
                            <a:schemeClr val="tx1"/>
                          </a:solidFill>
                        </a:rPr>
                        <a:t>No</a:t>
                      </a:r>
                      <a:endParaRPr lang="en-GB" sz="900" dirty="0">
                        <a:solidFill>
                          <a:schemeClr val="tx1"/>
                        </a:solidFill>
                        <a:latin typeface="+mn-lt"/>
                      </a:endParaRPr>
                    </a:p>
                  </a:txBody>
                  <a:tcPr marL="72000" marR="72000" marT="36000" marB="36000" anchor="ctr"/>
                </a:tc>
                <a:extLst>
                  <a:ext uri="{0D108BD9-81ED-4DB2-BD59-A6C34878D82A}">
                    <a16:rowId xmlns:a16="http://schemas.microsoft.com/office/drawing/2014/main" val="75479728"/>
                  </a:ext>
                </a:extLst>
              </a:tr>
              <a:tr h="34632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12. Does the country allow used oil to be burned as a fuel (cement kilns, industrial boilers or furnaces, power plants, etc.)?</a:t>
                      </a:r>
                      <a:endParaRPr lang="en-GB" sz="900" b="0" i="0" u="none" strike="noStrike" dirty="0">
                        <a:effectLst/>
                        <a:latin typeface="+mn-lt"/>
                      </a:endParaRPr>
                    </a:p>
                  </a:txBody>
                  <a:tcPr marL="108000" marR="36000" marT="36000" marB="36000" anchor="ctr"/>
                </a:tc>
                <a:tc>
                  <a:txBody>
                    <a:bodyPr/>
                    <a:lstStyle/>
                    <a:p>
                      <a:pPr algn="l"/>
                      <a:r>
                        <a:rPr lang="en-GB" sz="900" dirty="0">
                          <a:solidFill>
                            <a:schemeClr val="tx1"/>
                          </a:solidFill>
                        </a:rPr>
                        <a:t>Yes</a:t>
                      </a:r>
                      <a:endParaRPr lang="en-GB" sz="900" dirty="0">
                        <a:solidFill>
                          <a:schemeClr val="tx1"/>
                        </a:solidFill>
                        <a:latin typeface="+mn-lt"/>
                      </a:endParaRPr>
                    </a:p>
                  </a:txBody>
                  <a:tcPr marL="72000" marR="72000" marT="36000" marB="3600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607D7F38-7252-4C75-BFEE-BB46F6F7D512}"/>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00C9C47C-8839-4370-8932-5AAE3FA658F9}"/>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EB7B1B92-C78B-4BCC-B469-7DDA0D117097}"/>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42843260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United States Regulations Summary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057183"/>
          <a:ext cx="10658476" cy="3058265"/>
        </p:xfrm>
        <a:graphic>
          <a:graphicData uri="http://schemas.openxmlformats.org/drawingml/2006/table">
            <a:tbl>
              <a:tblPr firstRow="1">
                <a:tableStyleId>{5C22544A-7EE6-4342-B048-85BDC9FD1C3A}</a:tableStyleId>
              </a:tblPr>
              <a:tblGrid>
                <a:gridCol w="2664619">
                  <a:extLst>
                    <a:ext uri="{9D8B030D-6E8A-4147-A177-3AD203B41FA5}">
                      <a16:colId xmlns:a16="http://schemas.microsoft.com/office/drawing/2014/main" val="3179253707"/>
                    </a:ext>
                  </a:extLst>
                </a:gridCol>
                <a:gridCol w="3733524">
                  <a:extLst>
                    <a:ext uri="{9D8B030D-6E8A-4147-A177-3AD203B41FA5}">
                      <a16:colId xmlns:a16="http://schemas.microsoft.com/office/drawing/2014/main" val="1357552302"/>
                    </a:ext>
                  </a:extLst>
                </a:gridCol>
                <a:gridCol w="4260333">
                  <a:extLst>
                    <a:ext uri="{9D8B030D-6E8A-4147-A177-3AD203B41FA5}">
                      <a16:colId xmlns:a16="http://schemas.microsoft.com/office/drawing/2014/main" val="2331960324"/>
                    </a:ext>
                  </a:extLst>
                </a:gridCol>
              </a:tblGrid>
              <a:tr h="285842">
                <a:tc gridSpan="3">
                  <a:txBody>
                    <a:bodyPr/>
                    <a:lstStyle/>
                    <a:p>
                      <a:r>
                        <a:rPr lang="en-US" sz="1000" dirty="0">
                          <a:latin typeface="+mn-lt"/>
                        </a:rPr>
                        <a:t>SUMMARY OF REGULATION FOR UNITED STATES</a:t>
                      </a: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13769">
                <a:tc gridSpan="2">
                  <a:txBody>
                    <a:bodyPr/>
                    <a:lstStyle/>
                    <a:p>
                      <a:r>
                        <a:rPr lang="en-US" sz="900" b="1" dirty="0">
                          <a:solidFill>
                            <a:schemeClr val="tx1"/>
                          </a:solidFill>
                          <a:latin typeface="+mn-lt"/>
                        </a:rPr>
                        <a:t>QUESTION</a:t>
                      </a:r>
                    </a:p>
                  </a:txBody>
                  <a:tcPr marL="45720" marR="45720" anchor="ctr"/>
                </a:tc>
                <a:tc hMerge="1">
                  <a:txBody>
                    <a:bodyPr/>
                    <a:lstStyle/>
                    <a:p>
                      <a:endParaRPr lang="en-IN"/>
                    </a:p>
                  </a:txBody>
                  <a:tcPr/>
                </a:tc>
                <a:tc>
                  <a:txBody>
                    <a:bodyPr/>
                    <a:lstStyle/>
                    <a:p>
                      <a:r>
                        <a:rPr lang="en-US" sz="900" b="1" dirty="0">
                          <a:solidFill>
                            <a:schemeClr val="tx1"/>
                          </a:solidFill>
                          <a:latin typeface="+mn-lt"/>
                        </a:rPr>
                        <a:t>ANSWER</a:t>
                      </a:r>
                    </a:p>
                  </a:txBody>
                  <a:tcPr marL="45720" marR="45720" anchor="ctr"/>
                </a:tc>
                <a:extLst>
                  <a:ext uri="{0D108BD9-81ED-4DB2-BD59-A6C34878D82A}">
                    <a16:rowId xmlns:a16="http://schemas.microsoft.com/office/drawing/2014/main" val="4149384710"/>
                  </a:ext>
                </a:extLst>
              </a:tr>
              <a:tr h="518444">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pPr algn="l"/>
                      <a:r>
                        <a:rPr lang="en-GB" sz="900" dirty="0">
                          <a:solidFill>
                            <a:schemeClr val="tx1"/>
                          </a:solidFill>
                          <a:latin typeface="+mn-lt"/>
                        </a:rPr>
                        <a:t>Not at the federal level</a:t>
                      </a:r>
                    </a:p>
                  </a:txBody>
                  <a:tcPr marL="72000" marR="72000" marT="36000" marB="36000" anchor="ctr"/>
                </a:tc>
                <a:extLst>
                  <a:ext uri="{0D108BD9-81ED-4DB2-BD59-A6C34878D82A}">
                    <a16:rowId xmlns:a16="http://schemas.microsoft.com/office/drawing/2014/main" val="3283290818"/>
                  </a:ext>
                </a:extLst>
              </a:tr>
              <a:tr h="313769">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14. Is used oil allowed to be placed in a landfill?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pPr algn="l"/>
                      <a:r>
                        <a:rPr lang="en-GB" sz="900" dirty="0">
                          <a:solidFill>
                            <a:schemeClr val="tx1"/>
                          </a:solidFill>
                          <a:latin typeface="+mn-lt"/>
                        </a:rPr>
                        <a:t>No</a:t>
                      </a:r>
                    </a:p>
                  </a:txBody>
                  <a:tcPr marL="72000" marR="72000" marT="36000" marB="36000" anchor="ctr"/>
                </a:tc>
                <a:extLst>
                  <a:ext uri="{0D108BD9-81ED-4DB2-BD59-A6C34878D82A}">
                    <a16:rowId xmlns:a16="http://schemas.microsoft.com/office/drawing/2014/main" val="2258432784"/>
                  </a:ext>
                </a:extLst>
              </a:tr>
              <a:tr h="371365">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15. Does the country have legislation that gives incentives, financial subsidies or priority to any particular Used Oil disposition – e.g., re-refining, fuel for burning, landfill etc.</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pPr algn="l"/>
                      <a:r>
                        <a:rPr lang="en-GB" sz="900" dirty="0">
                          <a:solidFill>
                            <a:schemeClr val="tx1"/>
                          </a:solidFill>
                          <a:latin typeface="+mn-lt"/>
                        </a:rPr>
                        <a:t>Not at the federal level</a:t>
                      </a:r>
                    </a:p>
                  </a:txBody>
                  <a:tcPr marL="72000" marR="72000" marT="36000" marB="36000" anchor="ctr"/>
                </a:tc>
                <a:extLst>
                  <a:ext uri="{0D108BD9-81ED-4DB2-BD59-A6C34878D82A}">
                    <a16:rowId xmlns:a16="http://schemas.microsoft.com/office/drawing/2014/main" val="3423722158"/>
                  </a:ext>
                </a:extLst>
              </a:tr>
              <a:tr h="313769">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16. Please indicate whether used oil can be legally used (i.e., regulations do not prohibit) for the following purposes, assuming that used oil is not being mixed first with a hazardous waste:</a:t>
                      </a: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latin typeface="+mn-lt"/>
                          <a:ea typeface="+mn-ea"/>
                          <a:cs typeface="+mn-cs"/>
                        </a:rPr>
                        <a:t>i.  Burning in space heaters</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pPr algn="l"/>
                      <a:r>
                        <a:rPr lang="en-GB" sz="900" dirty="0">
                          <a:solidFill>
                            <a:schemeClr val="tx1"/>
                          </a:solidFill>
                          <a:latin typeface="+mn-lt"/>
                        </a:rPr>
                        <a:t>Allowed</a:t>
                      </a:r>
                    </a:p>
                  </a:txBody>
                  <a:tcPr marL="72000" marR="72000" marT="36000" marB="36000" anchor="ctr"/>
                </a:tc>
                <a:extLst>
                  <a:ext uri="{0D108BD9-81ED-4DB2-BD59-A6C34878D82A}">
                    <a16:rowId xmlns:a16="http://schemas.microsoft.com/office/drawing/2014/main" val="2237739610"/>
                  </a:ext>
                </a:extLst>
              </a:tr>
              <a:tr h="313769">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latin typeface="+mn-lt"/>
                          <a:ea typeface="+mn-ea"/>
                          <a:cs typeface="+mn-cs"/>
                        </a:rPr>
                        <a:t>ii. Blending with crude oil at a refinery</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pPr algn="l"/>
                      <a:r>
                        <a:rPr lang="en-GB" sz="900" kern="1200" dirty="0">
                          <a:solidFill>
                            <a:schemeClr val="tx1"/>
                          </a:solidFill>
                          <a:latin typeface="+mn-lt"/>
                          <a:ea typeface="+mn-ea"/>
                          <a:cs typeface="+mn-cs"/>
                        </a:rPr>
                        <a:t>Allowed</a:t>
                      </a:r>
                    </a:p>
                  </a:txBody>
                  <a:tcPr marL="72000" marR="72000" marT="36000" marB="36000" anchor="ctr"/>
                </a:tc>
                <a:extLst>
                  <a:ext uri="{0D108BD9-81ED-4DB2-BD59-A6C34878D82A}">
                    <a16:rowId xmlns:a16="http://schemas.microsoft.com/office/drawing/2014/main" val="3218735477"/>
                  </a:ext>
                </a:extLst>
              </a:tr>
              <a:tr h="313769">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latin typeface="+mn-lt"/>
                          <a:ea typeface="+mn-ea"/>
                          <a:cs typeface="+mn-cs"/>
                        </a:rPr>
                        <a:t>iii. Dust suppressant</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pPr algn="l"/>
                      <a:r>
                        <a:rPr lang="en-GB" sz="900" dirty="0">
                          <a:solidFill>
                            <a:schemeClr val="tx1"/>
                          </a:solidFill>
                          <a:latin typeface="+mn-lt"/>
                        </a:rPr>
                        <a:t>Prohibited</a:t>
                      </a:r>
                    </a:p>
                  </a:txBody>
                  <a:tcPr marL="72000" marR="72000" marT="36000" marB="36000" anchor="ctr"/>
                </a:tc>
                <a:extLst>
                  <a:ext uri="{0D108BD9-81ED-4DB2-BD59-A6C34878D82A}">
                    <a16:rowId xmlns:a16="http://schemas.microsoft.com/office/drawing/2014/main" val="3107706899"/>
                  </a:ext>
                </a:extLst>
              </a:tr>
              <a:tr h="313769">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dirty="0"/>
                        <a:t>17. Are there companies/associations advocating in used oil category?</a:t>
                      </a:r>
                      <a:endParaRPr lang="en-GB" sz="900" kern="1200" dirty="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pPr algn="l"/>
                      <a:r>
                        <a:rPr lang="en-GB" sz="900" dirty="0">
                          <a:solidFill>
                            <a:schemeClr val="tx1"/>
                          </a:solidFill>
                          <a:latin typeface="+mn-lt"/>
                        </a:rPr>
                        <a:t>Yes</a:t>
                      </a:r>
                    </a:p>
                  </a:txBody>
                  <a:tcPr marL="72000" marR="72000" marT="36000" marB="36000" anchor="ctr"/>
                </a:tc>
                <a:extLst>
                  <a:ext uri="{0D108BD9-81ED-4DB2-BD59-A6C34878D82A}">
                    <a16:rowId xmlns:a16="http://schemas.microsoft.com/office/drawing/2014/main" val="2995436736"/>
                  </a:ext>
                </a:extLst>
              </a:tr>
            </a:tbl>
          </a:graphicData>
        </a:graphic>
      </p:graphicFrame>
      <p:grpSp>
        <p:nvGrpSpPr>
          <p:cNvPr id="4" name="Group 3">
            <a:extLst>
              <a:ext uri="{FF2B5EF4-FFF2-40B4-BE49-F238E27FC236}">
                <a16:creationId xmlns:a16="http://schemas.microsoft.com/office/drawing/2014/main" id="{98F95552-F9E2-4DDE-A545-AC1301D4C49C}"/>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230EED23-F2E8-4F06-AC79-49288DA0DBD5}"/>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02F9BCF6-FE9E-491F-9D72-BCDF85DAE37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10810052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CAAC2-6228-421B-933D-F25D78223D05}"/>
              </a:ext>
            </a:extLst>
          </p:cNvPr>
          <p:cNvSpPr>
            <a:spLocks noGrp="1"/>
          </p:cNvSpPr>
          <p:nvPr>
            <p:ph type="title"/>
          </p:nvPr>
        </p:nvSpPr>
        <p:spPr/>
        <p:txBody>
          <a:bodyPr/>
          <a:lstStyle/>
          <a:p>
            <a:r>
              <a:rPr lang="en-US" dirty="0"/>
              <a:t>United States Regulations Summary </a:t>
            </a:r>
          </a:p>
        </p:txBody>
      </p:sp>
      <p:sp>
        <p:nvSpPr>
          <p:cNvPr id="3" name="Content Placeholder 2">
            <a:extLst>
              <a:ext uri="{FF2B5EF4-FFF2-40B4-BE49-F238E27FC236}">
                <a16:creationId xmlns:a16="http://schemas.microsoft.com/office/drawing/2014/main" id="{EE936328-F594-4D3C-A285-B98487D162D7}"/>
              </a:ext>
            </a:extLst>
          </p:cNvPr>
          <p:cNvSpPr>
            <a:spLocks noGrp="1"/>
          </p:cNvSpPr>
          <p:nvPr>
            <p:ph sz="quarter" idx="16"/>
          </p:nvPr>
        </p:nvSpPr>
        <p:spPr>
          <a:xfrm>
            <a:off x="569395" y="1021102"/>
            <a:ext cx="5258359" cy="5067413"/>
          </a:xfrm>
        </p:spPr>
        <p:txBody>
          <a:bodyPr/>
          <a:lstStyle/>
          <a:p>
            <a:pPr marL="0" indent="0">
              <a:lnSpc>
                <a:spcPct val="125000"/>
              </a:lnSpc>
              <a:spcBef>
                <a:spcPts val="0"/>
              </a:spcBef>
              <a:buClr>
                <a:schemeClr val="tx1"/>
              </a:buClr>
              <a:buSzPct val="100000"/>
              <a:buNone/>
            </a:pPr>
            <a:r>
              <a:rPr lang="en-US" b="1" dirty="0" err="1">
                <a:latin typeface="+mn-lt"/>
              </a:rPr>
              <a:t>i</a:t>
            </a:r>
            <a:r>
              <a:rPr lang="en-US" b="1" dirty="0">
                <a:latin typeface="+mn-lt"/>
              </a:rPr>
              <a:t>. Generation</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dirty="0">
                <a:latin typeface="+mn-lt"/>
              </a:rPr>
              <a:t>Generators are responsible for environmental release cleanup.</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dirty="0">
                <a:latin typeface="+mn-lt"/>
              </a:rPr>
              <a:t>Information or testing is required to ensure that the contaminants are under an acceptable limit.</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endParaRPr lang="en-US" dirty="0">
              <a:latin typeface="+mn-lt"/>
            </a:endParaRPr>
          </a:p>
          <a:p>
            <a:pPr marL="91440" indent="-182880">
              <a:spcBef>
                <a:spcPts val="200"/>
              </a:spcBef>
              <a:spcAft>
                <a:spcPts val="0"/>
              </a:spcAft>
              <a:buClr>
                <a:schemeClr val="tx1"/>
              </a:buClr>
              <a:buSzPct val="100000"/>
              <a:buFont typeface="+mj-lt"/>
              <a:buAutoNum type="romanLcPeriod" startAt="2"/>
            </a:pPr>
            <a:r>
              <a:rPr lang="en-US" b="1" dirty="0">
                <a:latin typeface="+mn-lt"/>
              </a:rPr>
              <a:t>Classification (Special Waste)</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dirty="0">
                <a:latin typeface="+mn-lt"/>
              </a:rPr>
              <a:t>Used oil is classified into on-specification and off-specification used oil for using it as a fuel. On-specification used oil has an arsenic concentration of up to 5 parts per million (ppm), cadmium up to 2 ppm, chromium up to 10 ppm, lead up to 100 ppm, total halogens up to 4,000 ppm, and a minimum flash point of 100°F. Used oil is classified as off-specification if it does not meet the criteria mentioned above. </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dirty="0">
                <a:latin typeface="+mn-lt"/>
              </a:rPr>
              <a:t>However, if the total halogen concentration goes beyond 1,000 ppm, used oil is classified as a hazardous waste. In case of hazardous waste, used oil must be disposed of per criteria laid out under 40 CFR 260 through 266, 268, 270, and 124. In case of non-hazardous solid waste, it must comply with regulations included under 40 CFR 239 through 259. </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dirty="0">
                <a:latin typeface="+mn-lt"/>
              </a:rPr>
              <a:t>Used oil contaminated with PCBs</a:t>
            </a:r>
          </a:p>
          <a:p>
            <a:pPr marL="479743" lvl="1" indent="-91440">
              <a:spcBef>
                <a:spcPts val="200"/>
              </a:spcBef>
              <a:spcAft>
                <a:spcPts val="0"/>
              </a:spcAft>
              <a:buClr>
                <a:schemeClr val="tx1"/>
              </a:buClr>
              <a:buSzPct val="100000"/>
            </a:pPr>
            <a:r>
              <a:rPr lang="en-US" dirty="0">
                <a:latin typeface="+mn-lt"/>
              </a:rPr>
              <a:t>Used oil with PCB concentrations ≥ 50 ppm is regulated for disposal under the Toxic Substances Control Act (TSCA).</a:t>
            </a:r>
          </a:p>
          <a:p>
            <a:pPr marL="479743" lvl="1" indent="-91440">
              <a:spcBef>
                <a:spcPts val="200"/>
              </a:spcBef>
              <a:spcAft>
                <a:spcPts val="0"/>
              </a:spcAft>
              <a:buClr>
                <a:schemeClr val="tx1"/>
              </a:buClr>
              <a:buSzPct val="100000"/>
            </a:pPr>
            <a:r>
              <a:rPr lang="en-US" dirty="0">
                <a:latin typeface="+mn-lt"/>
              </a:rPr>
              <a:t>Used oil with lower PCB concentrations (≥ 2 ppm and &lt; 50 ppm) may be burned as a fuel, subject to restrictions listed in 40 CFR §761.20(e), 40 CFR part 279, and any applicable state and local laws.</a:t>
            </a:r>
          </a:p>
          <a:p>
            <a:pPr marL="479743" lvl="1" indent="-91440">
              <a:spcBef>
                <a:spcPts val="200"/>
              </a:spcBef>
              <a:spcAft>
                <a:spcPts val="0"/>
              </a:spcAft>
              <a:buClr>
                <a:schemeClr val="tx1"/>
              </a:buClr>
              <a:buSzPct val="100000"/>
            </a:pPr>
            <a:r>
              <a:rPr lang="en-US" dirty="0">
                <a:latin typeface="+mn-lt"/>
              </a:rPr>
              <a:t>Used oil with &lt; 2 ppm may be managed as used oil.</a:t>
            </a:r>
          </a:p>
          <a:p>
            <a:pPr marL="479743" lvl="1" indent="-91440">
              <a:spcBef>
                <a:spcPts val="200"/>
              </a:spcBef>
              <a:spcAft>
                <a:spcPts val="0"/>
              </a:spcAft>
              <a:buClr>
                <a:schemeClr val="tx1"/>
              </a:buClr>
              <a:buSzPct val="100000"/>
            </a:pPr>
            <a:r>
              <a:rPr lang="en-US" dirty="0">
                <a:latin typeface="+mn-lt"/>
              </a:rPr>
              <a:t>TSCA requirements may not be avoided through dilution.</a:t>
            </a:r>
          </a:p>
          <a:p>
            <a:pPr marL="479743" lvl="1" indent="-91440">
              <a:spcBef>
                <a:spcPts val="200"/>
              </a:spcBef>
              <a:spcAft>
                <a:spcPts val="0"/>
              </a:spcAft>
              <a:buClr>
                <a:schemeClr val="tx1"/>
              </a:buClr>
              <a:buSzPct val="100000"/>
            </a:pPr>
            <a:r>
              <a:rPr lang="en-US" dirty="0">
                <a:latin typeface="+mn-lt"/>
              </a:rPr>
              <a:t>Contaminated oil must be disposed of in accordance with PCB regulations 40 CFR §761.79.</a:t>
            </a:r>
          </a:p>
        </p:txBody>
      </p:sp>
      <p:sp>
        <p:nvSpPr>
          <p:cNvPr id="4" name="Content Placeholder 3">
            <a:extLst>
              <a:ext uri="{FF2B5EF4-FFF2-40B4-BE49-F238E27FC236}">
                <a16:creationId xmlns:a16="http://schemas.microsoft.com/office/drawing/2014/main" id="{343F4706-EE2F-4B1E-B053-87233D3F7014}"/>
              </a:ext>
            </a:extLst>
          </p:cNvPr>
          <p:cNvSpPr>
            <a:spLocks noGrp="1"/>
          </p:cNvSpPr>
          <p:nvPr>
            <p:ph sz="quarter" idx="17"/>
          </p:nvPr>
        </p:nvSpPr>
        <p:spPr>
          <a:xfrm>
            <a:off x="6364247" y="1021102"/>
            <a:ext cx="5184648" cy="4151778"/>
          </a:xfrm>
        </p:spPr>
        <p:txBody>
          <a:bodyPr/>
          <a:lstStyle/>
          <a:p>
            <a:pPr marL="0" indent="0">
              <a:lnSpc>
                <a:spcPct val="125000"/>
              </a:lnSpc>
              <a:buClr>
                <a:srgbClr val="27638E"/>
              </a:buClr>
              <a:buNone/>
              <a:defRPr/>
            </a:pPr>
            <a:r>
              <a:rPr lang="en-US" b="1" dirty="0">
                <a:latin typeface="+mn-lt"/>
              </a:rPr>
              <a:t>ii. a Prohibitions</a:t>
            </a:r>
          </a:p>
          <a:p>
            <a:pPr>
              <a:lnSpc>
                <a:spcPct val="125000"/>
              </a:lnSpc>
              <a:buClr>
                <a:srgbClr val="27638E"/>
              </a:buClr>
              <a:defRPr/>
            </a:pPr>
            <a:r>
              <a:rPr lang="en-US" dirty="0">
                <a:latin typeface="+mn-lt"/>
              </a:rPr>
              <a:t>Used oil as a dust suppressant (effectively)</a:t>
            </a:r>
          </a:p>
          <a:p>
            <a:pPr lvl="1">
              <a:lnSpc>
                <a:spcPct val="125000"/>
              </a:lnSpc>
              <a:buClr>
                <a:srgbClr val="27638E"/>
              </a:buClr>
              <a:defRPr/>
            </a:pPr>
            <a:r>
              <a:rPr lang="en-US" dirty="0">
                <a:latin typeface="+mn-lt"/>
              </a:rPr>
              <a:t>The regulations allow a state to petition the EPA for an exception; however, no states have been granted this permission.</a:t>
            </a:r>
          </a:p>
          <a:p>
            <a:pPr>
              <a:lnSpc>
                <a:spcPct val="125000"/>
              </a:lnSpc>
              <a:buClr>
                <a:srgbClr val="27638E"/>
              </a:buClr>
              <a:defRPr/>
            </a:pPr>
            <a:r>
              <a:rPr lang="en-US" dirty="0">
                <a:latin typeface="+mn-lt"/>
              </a:rPr>
              <a:t>Surface impoundments</a:t>
            </a:r>
          </a:p>
          <a:p>
            <a:pPr>
              <a:lnSpc>
                <a:spcPct val="125000"/>
              </a:lnSpc>
              <a:buClr>
                <a:srgbClr val="27638E"/>
              </a:buClr>
              <a:defRPr/>
            </a:pPr>
            <a:r>
              <a:rPr lang="en-US" dirty="0">
                <a:latin typeface="+mn-lt"/>
              </a:rPr>
              <a:t>Off-specification used oil fuel may only be burned for energy recovery in particular units</a:t>
            </a:r>
          </a:p>
          <a:p>
            <a:pPr>
              <a:lnSpc>
                <a:spcPct val="125000"/>
              </a:lnSpc>
              <a:buClr>
                <a:srgbClr val="27638E"/>
              </a:buClr>
              <a:defRPr/>
            </a:pPr>
            <a:endParaRPr lang="en-US" b="1" dirty="0">
              <a:latin typeface="+mn-lt"/>
            </a:endParaRPr>
          </a:p>
          <a:p>
            <a:pPr marL="0" indent="0">
              <a:spcBef>
                <a:spcPts val="0"/>
              </a:spcBef>
              <a:buClr>
                <a:schemeClr val="tx1"/>
              </a:buClr>
              <a:buSzPct val="100000"/>
              <a:buNone/>
            </a:pPr>
            <a:r>
              <a:rPr lang="en-US" b="1" dirty="0">
                <a:latin typeface="+mn-lt"/>
              </a:rPr>
              <a:t>iii. Collection</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mn-lt"/>
                <a:ea typeface="+mn-ea"/>
                <a:cs typeface="+mn-cs"/>
              </a:rPr>
              <a:t>Information or testing required to rebut the hazardous waste mixing presumption</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mn-lt"/>
                <a:ea typeface="+mn-ea"/>
                <a:cs typeface="+mn-cs"/>
              </a:rPr>
              <a:t>Responsible for environmental release cleanup </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mn-lt"/>
                <a:ea typeface="+mn-ea"/>
                <a:cs typeface="+mn-cs"/>
              </a:rPr>
              <a:t>Must be registered/licensed/permitted/recognized by a state/county/municipal government to manage used oil</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mn-lt"/>
                <a:ea typeface="+mn-ea"/>
                <a:cs typeface="+mn-cs"/>
              </a:rPr>
              <a:t>When feasible, collection centers should obtain a sample of used oil from each batch received, known as a retain sample</a:t>
            </a:r>
          </a:p>
          <a:p>
            <a:pPr marL="0" marR="0" lvl="0" indent="0" algn="l" defTabSz="914400" rtl="0" eaLnBrk="1" fontAlgn="auto" latinLnBrk="0" hangingPunct="1">
              <a:spcBef>
                <a:spcPts val="0"/>
              </a:spcBef>
              <a:spcAft>
                <a:spcPts val="0"/>
              </a:spcAft>
              <a:buClr>
                <a:srgbClr val="27638E"/>
              </a:buClr>
              <a:buSzPct val="110000"/>
              <a:buNone/>
              <a:tabLst/>
              <a:defRPr/>
            </a:pPr>
            <a:endParaRPr kumimoji="0" lang="en-US" b="0" u="none" strike="noStrike" kern="1200" cap="none" spc="0" normalizeH="0" baseline="0" noProof="0" dirty="0">
              <a:ln>
                <a:noFill/>
              </a:ln>
              <a:solidFill>
                <a:srgbClr val="000000"/>
              </a:solidFill>
              <a:effectLst/>
              <a:uLnTx/>
              <a:uFillTx/>
              <a:latin typeface="+mn-lt"/>
              <a:ea typeface="+mn-ea"/>
              <a:cs typeface="+mn-cs"/>
            </a:endParaRPr>
          </a:p>
          <a:p>
            <a:pPr marL="0" indent="0">
              <a:spcBef>
                <a:spcPts val="0"/>
              </a:spcBef>
              <a:buClr>
                <a:schemeClr val="tx1"/>
              </a:buClr>
              <a:buSzPct val="100000"/>
              <a:buNone/>
            </a:pPr>
            <a:r>
              <a:rPr lang="en-US" b="1" dirty="0">
                <a:latin typeface="+mn-lt"/>
              </a:rPr>
              <a:t>iv. Transportation and Storage</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mn-lt"/>
                <a:ea typeface="+mn-ea"/>
                <a:cs typeface="+mn-cs"/>
              </a:rPr>
              <a:t>Minimum storage tank and container requirements:</a:t>
            </a:r>
          </a:p>
          <a:p>
            <a:pPr lvl="1">
              <a:buClr>
                <a:srgbClr val="27638E"/>
              </a:buClr>
              <a:buSzPct val="110000"/>
              <a:buFont typeface="Lucida Sans" panose="020B0602030504020204" pitchFamily="34" charset="0"/>
              <a:buChar char="—"/>
              <a:defRPr/>
            </a:pPr>
            <a:r>
              <a:rPr kumimoji="0" lang="en-US" b="0" u="none" strike="noStrike" kern="1200" cap="none" spc="0" normalizeH="0" baseline="0" noProof="0" dirty="0">
                <a:ln>
                  <a:noFill/>
                </a:ln>
                <a:solidFill>
                  <a:srgbClr val="000000"/>
                </a:solidFill>
                <a:effectLst/>
                <a:uLnTx/>
                <a:uFillTx/>
                <a:latin typeface="+mn-lt"/>
                <a:ea typeface="+mn-ea"/>
                <a:cs typeface="+mn-cs"/>
              </a:rPr>
              <a:t>Must be in good condition</a:t>
            </a:r>
          </a:p>
          <a:p>
            <a:pPr lvl="1">
              <a:buClr>
                <a:srgbClr val="27638E"/>
              </a:buClr>
              <a:buSzPct val="110000"/>
              <a:buFont typeface="Lucida Sans" panose="020B0602030504020204" pitchFamily="34" charset="0"/>
              <a:buChar char="—"/>
              <a:defRPr/>
            </a:pPr>
            <a:r>
              <a:rPr kumimoji="0" lang="en-US" b="0" u="none" strike="noStrike" kern="1200" cap="none" spc="0" normalizeH="0" baseline="0" noProof="0" dirty="0">
                <a:ln>
                  <a:noFill/>
                </a:ln>
                <a:solidFill>
                  <a:srgbClr val="000000"/>
                </a:solidFill>
                <a:effectLst/>
                <a:uLnTx/>
                <a:uFillTx/>
                <a:latin typeface="+mn-lt"/>
                <a:ea typeface="+mn-ea"/>
                <a:cs typeface="+mn-cs"/>
              </a:rPr>
              <a:t>Must be labeled “Used Oil”</a:t>
            </a:r>
          </a:p>
          <a:p>
            <a:endParaRPr lang="en-US" dirty="0">
              <a:latin typeface="+mn-lt"/>
            </a:endParaRPr>
          </a:p>
        </p:txBody>
      </p:sp>
      <p:grpSp>
        <p:nvGrpSpPr>
          <p:cNvPr id="5" name="Group 4">
            <a:extLst>
              <a:ext uri="{FF2B5EF4-FFF2-40B4-BE49-F238E27FC236}">
                <a16:creationId xmlns:a16="http://schemas.microsoft.com/office/drawing/2014/main" id="{36A935A8-AD86-4C68-AF3F-C45B0C94B1A6}"/>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86467684-DCBE-4B6B-A506-6374B012228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C08E20D2-1D0D-4AD6-9CA3-EF7FBC1174C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23652427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5CC7-5B0D-489D-96F6-5B0B8F55F557}"/>
              </a:ext>
            </a:extLst>
          </p:cNvPr>
          <p:cNvSpPr>
            <a:spLocks noGrp="1"/>
          </p:cNvSpPr>
          <p:nvPr>
            <p:ph type="title"/>
          </p:nvPr>
        </p:nvSpPr>
        <p:spPr/>
        <p:txBody>
          <a:bodyPr/>
          <a:lstStyle/>
          <a:p>
            <a:r>
              <a:rPr lang="en-US" dirty="0"/>
              <a:t>United States Regulations Summary </a:t>
            </a:r>
          </a:p>
        </p:txBody>
      </p:sp>
      <p:sp>
        <p:nvSpPr>
          <p:cNvPr id="3" name="Content Placeholder 2">
            <a:extLst>
              <a:ext uri="{FF2B5EF4-FFF2-40B4-BE49-F238E27FC236}">
                <a16:creationId xmlns:a16="http://schemas.microsoft.com/office/drawing/2014/main" id="{05F7F916-3235-475C-B595-48932DC9BAD6}"/>
              </a:ext>
            </a:extLst>
          </p:cNvPr>
          <p:cNvSpPr>
            <a:spLocks noGrp="1"/>
          </p:cNvSpPr>
          <p:nvPr>
            <p:ph sz="quarter" idx="16"/>
          </p:nvPr>
        </p:nvSpPr>
        <p:spPr>
          <a:xfrm>
            <a:off x="569396" y="992527"/>
            <a:ext cx="4983680" cy="4832733"/>
          </a:xfrm>
        </p:spPr>
        <p:txBody>
          <a:bodyPr/>
          <a:lstStyle/>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dirty="0">
                <a:ln>
                  <a:noFill/>
                </a:ln>
                <a:solidFill>
                  <a:srgbClr val="000000"/>
                </a:solidFill>
                <a:effectLst/>
                <a:uLnTx/>
                <a:uFillTx/>
                <a:latin typeface="Lucida Sans"/>
                <a:ea typeface="+mn-ea"/>
                <a:cs typeface="+mn-cs"/>
              </a:rPr>
              <a:t>Generators, transporters, processors/re-refiners, and burners are also subject to Spill Prevention, Control, and Countermeasures (40 CFR part 112).</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dirty="0">
                <a:ln>
                  <a:noFill/>
                </a:ln>
                <a:solidFill>
                  <a:srgbClr val="000000"/>
                </a:solidFill>
                <a:effectLst/>
                <a:uLnTx/>
                <a:uFillTx/>
                <a:latin typeface="Lucida Sans"/>
                <a:ea typeface="+mn-ea"/>
                <a:cs typeface="+mn-cs"/>
              </a:rPr>
              <a:t>Storage in underground tanks is regulated under RCRA Subtitle I, 40 CFR 280.</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dirty="0">
                <a:ln>
                  <a:noFill/>
                </a:ln>
                <a:solidFill>
                  <a:srgbClr val="000000"/>
                </a:solidFill>
                <a:effectLst/>
                <a:uLnTx/>
                <a:uFillTx/>
                <a:latin typeface="Lucida Sans"/>
                <a:ea typeface="+mn-ea"/>
                <a:cs typeface="+mn-cs"/>
              </a:rPr>
              <a:t>Transportation &amp; Transfer Facilities:</a:t>
            </a:r>
          </a:p>
          <a:p>
            <a:pPr lvl="1">
              <a:buClr>
                <a:srgbClr val="27638E"/>
              </a:buClr>
              <a:buSzPct val="110000"/>
              <a:buFontTx/>
              <a:buChar char="—"/>
              <a:defRPr/>
            </a:pPr>
            <a:r>
              <a:rPr kumimoji="0" lang="en-US" b="0" u="none" strike="noStrike" kern="1200" cap="none" spc="0" normalizeH="0" baseline="0" dirty="0">
                <a:ln>
                  <a:noFill/>
                </a:ln>
                <a:solidFill>
                  <a:srgbClr val="000000"/>
                </a:solidFill>
                <a:effectLst/>
                <a:uLnTx/>
                <a:uFillTx/>
                <a:latin typeface="Lucida Sans"/>
                <a:ea typeface="+mn-ea"/>
                <a:cs typeface="+mn-cs"/>
              </a:rPr>
              <a:t>Anyone transporting used oil, except under the self-transport provisions of 279.24(a), must also comply with 40 CFR Subpart E.</a:t>
            </a:r>
          </a:p>
          <a:p>
            <a:pPr lvl="1">
              <a:buClr>
                <a:srgbClr val="27638E"/>
              </a:buClr>
              <a:buSzPct val="110000"/>
              <a:buFontTx/>
              <a:buChar char="—"/>
              <a:defRPr/>
            </a:pPr>
            <a:r>
              <a:rPr kumimoji="0" lang="en-US" b="0" u="none" strike="noStrike" kern="1200" cap="none" spc="0" normalizeH="0" baseline="0" dirty="0">
                <a:ln>
                  <a:noFill/>
                </a:ln>
                <a:solidFill>
                  <a:srgbClr val="000000"/>
                </a:solidFill>
                <a:effectLst/>
                <a:uLnTx/>
                <a:uFillTx/>
                <a:latin typeface="Lucida Sans"/>
                <a:ea typeface="+mn-ea"/>
                <a:cs typeface="+mn-cs"/>
              </a:rPr>
              <a:t>Secondary containment required (not for transporters)</a:t>
            </a:r>
          </a:p>
          <a:p>
            <a:pPr lvl="1">
              <a:buClr>
                <a:srgbClr val="27638E"/>
              </a:buClr>
              <a:buSzPct val="110000"/>
              <a:buFontTx/>
              <a:buChar char="—"/>
              <a:defRPr/>
            </a:pPr>
            <a:r>
              <a:rPr kumimoji="0" lang="en-US" b="0" u="none" strike="noStrike" kern="1200" cap="none" spc="0" normalizeH="0" baseline="0" dirty="0">
                <a:ln>
                  <a:noFill/>
                </a:ln>
                <a:solidFill>
                  <a:srgbClr val="000000"/>
                </a:solidFill>
                <a:effectLst/>
                <a:uLnTx/>
                <a:uFillTx/>
                <a:latin typeface="Lucida Sans"/>
                <a:ea typeface="+mn-ea"/>
                <a:cs typeface="+mn-cs"/>
              </a:rPr>
              <a:t>Responsible for environmental release cleanup</a:t>
            </a:r>
          </a:p>
          <a:p>
            <a:pPr lvl="1">
              <a:buClr>
                <a:srgbClr val="27638E"/>
              </a:buClr>
              <a:buSzPct val="110000"/>
              <a:buFontTx/>
              <a:buChar char="—"/>
              <a:defRPr/>
            </a:pPr>
            <a:r>
              <a:rPr kumimoji="0" lang="en-US" b="0" u="none" strike="noStrike" kern="1200" cap="none" spc="0" normalizeH="0" baseline="0" dirty="0">
                <a:ln>
                  <a:noFill/>
                </a:ln>
                <a:solidFill>
                  <a:srgbClr val="000000"/>
                </a:solidFill>
                <a:effectLst/>
                <a:uLnTx/>
                <a:uFillTx/>
                <a:latin typeface="Lucida Sans"/>
                <a:ea typeface="+mn-ea"/>
                <a:cs typeface="+mn-cs"/>
              </a:rPr>
              <a:t>EPA Identification Number and notification required</a:t>
            </a:r>
          </a:p>
          <a:p>
            <a:pPr>
              <a:buClr>
                <a:srgbClr val="27638E"/>
              </a:buClr>
              <a:defRPr/>
            </a:pPr>
            <a:r>
              <a:rPr lang="en-US" dirty="0">
                <a:solidFill>
                  <a:srgbClr val="000000"/>
                </a:solidFill>
                <a:latin typeface="Lucida Sans"/>
              </a:rPr>
              <a:t>A</a:t>
            </a:r>
            <a:r>
              <a:rPr kumimoji="0" lang="en-US" b="0" u="none" strike="noStrike" kern="1200" cap="none" spc="0" normalizeH="0" baseline="0" dirty="0">
                <a:ln>
                  <a:noFill/>
                </a:ln>
                <a:solidFill>
                  <a:srgbClr val="000000"/>
                </a:solidFill>
                <a:effectLst/>
                <a:uLnTx/>
                <a:uFillTx/>
                <a:latin typeface="Lucida Sans"/>
                <a:ea typeface="+mn-ea"/>
                <a:cs typeface="+mn-cs"/>
              </a:rPr>
              <a:t>cceptance and delivery records (three years) must be kept.</a:t>
            </a:r>
          </a:p>
          <a:p>
            <a:pPr>
              <a:buClr>
                <a:srgbClr val="27638E"/>
              </a:buClr>
              <a:defRPr/>
            </a:pPr>
            <a:r>
              <a:rPr kumimoji="0" lang="en-US" b="0" u="none" strike="noStrike" kern="1200" cap="none" spc="0" normalizeH="0" baseline="0" dirty="0">
                <a:ln>
                  <a:noFill/>
                </a:ln>
                <a:solidFill>
                  <a:srgbClr val="000000"/>
                </a:solidFill>
                <a:effectLst/>
                <a:uLnTx/>
                <a:uFillTx/>
                <a:latin typeface="Lucida Sans"/>
                <a:ea typeface="+mn-ea"/>
                <a:cs typeface="+mn-cs"/>
              </a:rPr>
              <a:t>Information or testing is needed to rebut the hazardous waste mixing presumption (keep records for three years).</a:t>
            </a:r>
          </a:p>
          <a:p>
            <a:pPr>
              <a:buClr>
                <a:srgbClr val="27638E"/>
              </a:buClr>
              <a:defRPr/>
            </a:pPr>
            <a:r>
              <a:rPr kumimoji="0" lang="en-US" b="0" u="none" strike="noStrike" kern="1200" cap="none" spc="0" normalizeH="0" baseline="0" dirty="0">
                <a:ln>
                  <a:noFill/>
                </a:ln>
                <a:solidFill>
                  <a:srgbClr val="000000"/>
                </a:solidFill>
                <a:effectLst/>
                <a:uLnTx/>
                <a:uFillTx/>
                <a:latin typeface="Lucida Sans"/>
                <a:ea typeface="+mn-ea"/>
                <a:cs typeface="+mn-cs"/>
              </a:rPr>
              <a:t>Persons transporting used oil that meets the definition of hazardous material in 49 CFR 171.8 must comply with all applicable USDOT regulations in 49 CFR parts 171 through 180.</a:t>
            </a:r>
          </a:p>
          <a:p>
            <a:pPr marL="0" indent="0">
              <a:lnSpc>
                <a:spcPct val="125000"/>
              </a:lnSpc>
              <a:buClr>
                <a:schemeClr val="tx1"/>
              </a:buClr>
              <a:buSzPct val="100000"/>
              <a:buNone/>
            </a:pPr>
            <a:endParaRPr lang="en-US" sz="1200" b="1" dirty="0"/>
          </a:p>
          <a:p>
            <a:pPr marL="0" indent="0">
              <a:lnSpc>
                <a:spcPct val="125000"/>
              </a:lnSpc>
              <a:buClr>
                <a:schemeClr val="tx1"/>
              </a:buClr>
              <a:buSzPct val="100000"/>
              <a:buNone/>
            </a:pPr>
            <a:r>
              <a:rPr lang="en-US" b="1" dirty="0"/>
              <a:t>v. Disposal – Re-refining</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dirty="0">
                <a:ln>
                  <a:noFill/>
                </a:ln>
                <a:solidFill>
                  <a:srgbClr val="000000"/>
                </a:solidFill>
                <a:effectLst/>
                <a:uLnTx/>
                <a:uFillTx/>
                <a:latin typeface="Lucida Sans"/>
                <a:ea typeface="+mn-ea"/>
                <a:cs typeface="+mn-cs"/>
              </a:rPr>
              <a:t>Secondary containment required</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dirty="0">
                <a:ln>
                  <a:noFill/>
                </a:ln>
                <a:solidFill>
                  <a:srgbClr val="000000"/>
                </a:solidFill>
                <a:effectLst/>
                <a:uLnTx/>
                <a:uFillTx/>
                <a:latin typeface="Lucida Sans"/>
                <a:ea typeface="+mn-ea"/>
                <a:cs typeface="+mn-cs"/>
              </a:rPr>
              <a:t>Responsible for environmental release cleanup</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dirty="0">
                <a:ln>
                  <a:noFill/>
                </a:ln>
                <a:solidFill>
                  <a:srgbClr val="000000"/>
                </a:solidFill>
                <a:effectLst/>
                <a:uLnTx/>
                <a:uFillTx/>
                <a:latin typeface="Lucida Sans"/>
                <a:ea typeface="+mn-ea"/>
                <a:cs typeface="+mn-cs"/>
              </a:rPr>
              <a:t>Required EPA Identification Number and notification</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dirty="0">
                <a:ln>
                  <a:noFill/>
                </a:ln>
                <a:solidFill>
                  <a:srgbClr val="000000"/>
                </a:solidFill>
                <a:effectLst/>
                <a:uLnTx/>
                <a:uFillTx/>
                <a:latin typeface="Lucida Sans"/>
                <a:ea typeface="+mn-ea"/>
                <a:cs typeface="+mn-cs"/>
              </a:rPr>
              <a:t>Required to keep acceptance and delivery records (three years)</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lang="en-US" dirty="0">
                <a:solidFill>
                  <a:srgbClr val="000000"/>
                </a:solidFill>
                <a:latin typeface="Lucida Sans"/>
              </a:rPr>
              <a:t>Required to c</a:t>
            </a:r>
            <a:r>
              <a:rPr kumimoji="0" lang="en-US" sz="900" b="0" u="none" strike="noStrike" kern="1200" cap="none" spc="0" normalizeH="0" baseline="0" dirty="0">
                <a:ln>
                  <a:noFill/>
                </a:ln>
                <a:solidFill>
                  <a:srgbClr val="000000"/>
                </a:solidFill>
                <a:effectLst/>
                <a:uLnTx/>
                <a:uFillTx/>
                <a:latin typeface="Lucida Sans"/>
                <a:ea typeface="+mn-ea"/>
                <a:cs typeface="+mn-cs"/>
              </a:rPr>
              <a:t>reate and follow an analysis plan that details how the hazardous waste mixing presumption will be rebutted</a:t>
            </a:r>
          </a:p>
        </p:txBody>
      </p:sp>
      <p:sp>
        <p:nvSpPr>
          <p:cNvPr id="4" name="Content Placeholder 3">
            <a:extLst>
              <a:ext uri="{FF2B5EF4-FFF2-40B4-BE49-F238E27FC236}">
                <a16:creationId xmlns:a16="http://schemas.microsoft.com/office/drawing/2014/main" id="{2F39D9C4-75C4-44EA-AFF3-2CF92841725A}"/>
              </a:ext>
            </a:extLst>
          </p:cNvPr>
          <p:cNvSpPr>
            <a:spLocks noGrp="1"/>
          </p:cNvSpPr>
          <p:nvPr>
            <p:ph sz="quarter" idx="17"/>
          </p:nvPr>
        </p:nvSpPr>
        <p:spPr>
          <a:xfrm>
            <a:off x="6364247" y="992527"/>
            <a:ext cx="5184648" cy="5227298"/>
          </a:xfrm>
        </p:spPr>
        <p:txBody>
          <a:bodyPr/>
          <a:lstStyle/>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Information or testing needed to rebut the hazardous waste mixing presumption (keep records for three years)</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A contingency plan and emergency procedures (same as Parts 264 &amp; 265 subpart D)</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Written report on biennial basis</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endParaRPr lang="en-US" b="1" i="1" dirty="0"/>
          </a:p>
          <a:p>
            <a:pPr marL="0" indent="0">
              <a:lnSpc>
                <a:spcPct val="125000"/>
              </a:lnSpc>
              <a:buClr>
                <a:schemeClr val="tx1"/>
              </a:buClr>
              <a:buSzPct val="100000"/>
              <a:buNone/>
            </a:pPr>
            <a:r>
              <a:rPr lang="en-US" b="1" dirty="0"/>
              <a:t>vi. Disposal – Fuel</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Secondary containment required</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Responsible for environmental release cleanup</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Required EPA Identification Number and notification</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Must keep acceptance records (three years)</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Information or testing needed to rebut the hazardous waste mixing presumption (keep records for three years)</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Off-specification used oil fuel may be burned for energy recovery in only the following devices:</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Industrial furnaces identified in §260.10</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Boilers as defined in §260.10 and identified in §279.12</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Hazardous waste incinerators subject to regulation under the Subpart O of parts 264 or 265</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l"/>
              <a:tabLst/>
              <a:defRPr/>
            </a:pPr>
            <a:endParaRPr lang="en-US" b="1" dirty="0"/>
          </a:p>
          <a:p>
            <a:pPr marL="0" indent="0">
              <a:buNone/>
            </a:pPr>
            <a:r>
              <a:rPr lang="en-US" b="1" dirty="0"/>
              <a:t>vii. Regulations on Imports or Exports of Used Oil</a:t>
            </a:r>
          </a:p>
          <a:p>
            <a:r>
              <a:rPr lang="en-US" dirty="0"/>
              <a:t>Transporters who import or export used oil are subject to the requirements of 40 CFR Subpart E from the time the used oil enters until the time it exits the United States.</a:t>
            </a:r>
          </a:p>
          <a:p>
            <a:r>
              <a:rPr lang="en-US" dirty="0"/>
              <a:t>Anyone transporting used oil, except under the self-transport provisions of 279.24(a), must also comply with 40 CFR Subpart E.</a:t>
            </a:r>
          </a:p>
        </p:txBody>
      </p:sp>
      <p:grpSp>
        <p:nvGrpSpPr>
          <p:cNvPr id="5" name="Group 4">
            <a:extLst>
              <a:ext uri="{FF2B5EF4-FFF2-40B4-BE49-F238E27FC236}">
                <a16:creationId xmlns:a16="http://schemas.microsoft.com/office/drawing/2014/main" id="{548A117D-5298-42EA-9CFF-43D2F02A318A}"/>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B2DF11AF-9793-4A2A-8582-B5768398143E}"/>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9F69C3E2-4991-4457-A1A8-757A710D8767}"/>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174735702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026D-B2B9-4FC8-A393-4FE1A782F15E}"/>
              </a:ext>
            </a:extLst>
          </p:cNvPr>
          <p:cNvSpPr>
            <a:spLocks noGrp="1"/>
          </p:cNvSpPr>
          <p:nvPr>
            <p:ph type="title"/>
          </p:nvPr>
        </p:nvSpPr>
        <p:spPr/>
        <p:txBody>
          <a:bodyPr/>
          <a:lstStyle/>
          <a:p>
            <a:r>
              <a:rPr lang="en-US" dirty="0"/>
              <a:t>United States Regulations Summary </a:t>
            </a:r>
          </a:p>
        </p:txBody>
      </p:sp>
      <p:sp>
        <p:nvSpPr>
          <p:cNvPr id="3" name="Content Placeholder 2">
            <a:extLst>
              <a:ext uri="{FF2B5EF4-FFF2-40B4-BE49-F238E27FC236}">
                <a16:creationId xmlns:a16="http://schemas.microsoft.com/office/drawing/2014/main" id="{DC3263A0-A848-4E75-8351-9C3F7E8380BE}"/>
              </a:ext>
            </a:extLst>
          </p:cNvPr>
          <p:cNvSpPr>
            <a:spLocks noGrp="1"/>
          </p:cNvSpPr>
          <p:nvPr>
            <p:ph sz="quarter" idx="16"/>
          </p:nvPr>
        </p:nvSpPr>
        <p:spPr>
          <a:xfrm>
            <a:off x="569395" y="963952"/>
            <a:ext cx="5182475" cy="4893647"/>
          </a:xfrm>
        </p:spPr>
        <p:txBody>
          <a:bodyPr/>
          <a:lstStyle/>
          <a:p>
            <a:pPr marL="0" indent="0">
              <a:buNone/>
            </a:pPr>
            <a:r>
              <a:rPr lang="en-US" sz="1000" b="1" dirty="0"/>
              <a:t>Regulatory Enforcement</a:t>
            </a:r>
          </a:p>
          <a:p>
            <a:pPr marL="0" indent="0">
              <a:buClr>
                <a:schemeClr val="tx1"/>
              </a:buClr>
              <a:buSzPct val="100000"/>
              <a:buNone/>
            </a:pPr>
            <a:r>
              <a:rPr lang="en-US" b="1" dirty="0" err="1"/>
              <a:t>i</a:t>
            </a:r>
            <a:r>
              <a:rPr lang="en-US" b="1" dirty="0"/>
              <a:t>. Responsible Agencies</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EPA</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State, county, and/or municipal governments</a:t>
            </a:r>
          </a:p>
          <a:p>
            <a:pPr marL="0" marR="0" lvl="0" indent="0" algn="l" defTabSz="914400" rtl="0" eaLnBrk="1" fontAlgn="auto" latinLnBrk="0" hangingPunct="1">
              <a:buClr>
                <a:srgbClr val="27638E"/>
              </a:buClr>
              <a:buSzPct val="110000"/>
              <a:buNone/>
              <a:tabLst/>
              <a:defRPr/>
            </a:pPr>
            <a:endParaRPr kumimoji="0" lang="en-US" b="0" strike="noStrike" kern="1200" cap="none" spc="0" normalizeH="0" baseline="0" noProof="0" dirty="0">
              <a:ln>
                <a:noFill/>
              </a:ln>
              <a:solidFill>
                <a:srgbClr val="000000"/>
              </a:solidFill>
              <a:effectLst/>
              <a:uLnTx/>
              <a:uFillTx/>
              <a:latin typeface="Lucida Sans"/>
              <a:ea typeface="+mn-ea"/>
              <a:cs typeface="+mn-cs"/>
            </a:endParaRPr>
          </a:p>
          <a:p>
            <a:pPr marL="0" indent="0">
              <a:buClr>
                <a:schemeClr val="tx1"/>
              </a:buClr>
              <a:buSzPct val="100000"/>
              <a:buNone/>
            </a:pPr>
            <a:r>
              <a:rPr lang="en-US" b="1" dirty="0"/>
              <a:t>ii. Enforcement Mechanisms</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Federally required record-keeping</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EPA notifications and identification numbers</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State required reporting, registration, and/or notification</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Federal EPA identification numbers</a:t>
            </a:r>
          </a:p>
          <a:p>
            <a:pPr marL="0" marR="0" lvl="0" indent="0" algn="l" defTabSz="914400" rtl="0" eaLnBrk="1" fontAlgn="auto" latinLnBrk="0" hangingPunct="1">
              <a:buClr>
                <a:srgbClr val="27638E"/>
              </a:buClr>
              <a:buSzPct val="110000"/>
              <a:buNone/>
              <a:tabLst/>
              <a:defRPr/>
            </a:pPr>
            <a:endParaRPr kumimoji="0" lang="en-US" b="0" strike="noStrike" kern="1200" cap="none" spc="0" normalizeH="0" baseline="0" noProof="0" dirty="0">
              <a:ln>
                <a:noFill/>
              </a:ln>
              <a:solidFill>
                <a:srgbClr val="000000"/>
              </a:solidFill>
              <a:effectLst/>
              <a:uLnTx/>
              <a:uFillTx/>
              <a:latin typeface="Lucida Sans"/>
              <a:ea typeface="+mn-ea"/>
              <a:cs typeface="+mn-cs"/>
            </a:endParaRPr>
          </a:p>
          <a:p>
            <a:pPr marL="0" indent="0">
              <a:buClr>
                <a:schemeClr val="tx1"/>
              </a:buClr>
              <a:buSzPct val="100000"/>
              <a:buNone/>
            </a:pPr>
            <a:r>
              <a:rPr lang="en-US" b="1" dirty="0"/>
              <a:t>iii. Effectiveness of Regulations Enforcement</a:t>
            </a:r>
          </a:p>
          <a:p>
            <a:pPr marL="0" marR="0" lvl="0" indent="0" algn="l" defTabSz="914400" rtl="0" eaLnBrk="1" fontAlgn="auto" latinLnBrk="0" hangingPunct="1">
              <a:buClr>
                <a:srgbClr val="27638E"/>
              </a:buClr>
              <a:buSzPct val="110000"/>
              <a:buNone/>
              <a:tabLst/>
              <a:defRPr/>
            </a:pPr>
            <a:r>
              <a:rPr kumimoji="0" lang="en-US" b="1" i="1" strike="noStrike" kern="1200" cap="none" spc="0" normalizeH="0" baseline="0" noProof="0" dirty="0">
                <a:ln>
                  <a:noFill/>
                </a:ln>
                <a:solidFill>
                  <a:srgbClr val="FF0000"/>
                </a:solidFill>
                <a:effectLst/>
                <a:uLnTx/>
                <a:uFillTx/>
                <a:latin typeface="Lucida Sans"/>
                <a:ea typeface="+mn-ea"/>
                <a:cs typeface="+mn-cs"/>
              </a:rPr>
              <a:t>Moderate</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The federal regulations and standards dictate the minimum standards of used oil management programs in the individual states</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Individual states’ oversight is far more effective and differs widely between states</a:t>
            </a:r>
          </a:p>
          <a:p>
            <a:pPr marL="0" marR="0" lvl="0" indent="0" algn="l" defTabSz="914400" rtl="0" eaLnBrk="1" fontAlgn="auto" latinLnBrk="0" hangingPunct="1">
              <a:buClr>
                <a:srgbClr val="27638E"/>
              </a:buClr>
              <a:buSzPct val="110000"/>
              <a:buNone/>
              <a:tabLst/>
              <a:defRPr/>
            </a:pPr>
            <a:endParaRPr kumimoji="0" lang="en-US" b="0" strike="noStrike" kern="1200" cap="none" spc="0" normalizeH="0" baseline="0" noProof="0" dirty="0">
              <a:ln>
                <a:noFill/>
              </a:ln>
              <a:solidFill>
                <a:srgbClr val="000000"/>
              </a:solidFill>
              <a:effectLst/>
              <a:uLnTx/>
              <a:uFillTx/>
              <a:latin typeface="Lucida Sans"/>
              <a:ea typeface="+mn-ea"/>
              <a:cs typeface="+mn-cs"/>
            </a:endParaRPr>
          </a:p>
          <a:p>
            <a:pPr marL="0" indent="0">
              <a:buNone/>
            </a:pPr>
            <a:r>
              <a:rPr lang="en-US" sz="1000" b="1" dirty="0"/>
              <a:t>Key Influencers</a:t>
            </a:r>
          </a:p>
          <a:p>
            <a:pPr marL="0" indent="0">
              <a:buClr>
                <a:schemeClr val="tx1"/>
              </a:buClr>
              <a:buSzPct val="100000"/>
              <a:buNone/>
            </a:pPr>
            <a:r>
              <a:rPr lang="en-US" b="1" dirty="0" err="1"/>
              <a:t>i</a:t>
            </a:r>
            <a:r>
              <a:rPr lang="en-US" b="1" dirty="0"/>
              <a:t>. Public Sector</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EPA</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DOE</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State, county, and municipal governments</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strike="noStrike" kern="1200" cap="none" spc="0" normalizeH="0" baseline="0" noProof="0" dirty="0">
                <a:ln>
                  <a:noFill/>
                </a:ln>
                <a:solidFill>
                  <a:srgbClr val="000000"/>
                </a:solidFill>
                <a:effectLst/>
                <a:uLnTx/>
                <a:uFillTx/>
                <a:latin typeface="Lucida Sans"/>
                <a:ea typeface="+mn-ea"/>
                <a:cs typeface="+mn-cs"/>
              </a:rPr>
              <a:t>Executive Orders</a:t>
            </a:r>
          </a:p>
        </p:txBody>
      </p:sp>
      <p:sp>
        <p:nvSpPr>
          <p:cNvPr id="4" name="Content Placeholder 3">
            <a:extLst>
              <a:ext uri="{FF2B5EF4-FFF2-40B4-BE49-F238E27FC236}">
                <a16:creationId xmlns:a16="http://schemas.microsoft.com/office/drawing/2014/main" id="{1E67AF81-3494-485B-80F6-6208EA6AC4C7}"/>
              </a:ext>
            </a:extLst>
          </p:cNvPr>
          <p:cNvSpPr>
            <a:spLocks noGrp="1"/>
          </p:cNvSpPr>
          <p:nvPr>
            <p:ph sz="quarter" idx="17"/>
          </p:nvPr>
        </p:nvSpPr>
        <p:spPr>
          <a:xfrm>
            <a:off x="6364247" y="963952"/>
            <a:ext cx="5084803" cy="4036361"/>
          </a:xfrm>
        </p:spPr>
        <p:txBody>
          <a:bodyPr/>
          <a:lstStyle/>
          <a:p>
            <a:pPr marL="0" indent="0">
              <a:buClr>
                <a:schemeClr val="tx1"/>
              </a:buClr>
              <a:buSzPct val="100000"/>
              <a:buNone/>
            </a:pPr>
            <a:r>
              <a:rPr lang="en-US" b="1" dirty="0"/>
              <a:t>ii. Private Sector</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ExxonMobil</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Chevron</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Shell</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Valvoline</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ConocoPhillips</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BP</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Safety-Kleen</a:t>
            </a:r>
          </a:p>
          <a:p>
            <a:pPr marL="0" indent="0">
              <a:buNone/>
            </a:pPr>
            <a:endParaRPr lang="en-US" b="1" dirty="0"/>
          </a:p>
          <a:p>
            <a:pPr marL="0" indent="0">
              <a:buNone/>
            </a:pPr>
            <a:r>
              <a:rPr lang="en-US" sz="1000" b="1" dirty="0"/>
              <a:t>Impact of Current Regulations</a:t>
            </a:r>
          </a:p>
          <a:p>
            <a:pPr marL="0" marR="0" lvl="0" indent="0" fontAlgn="auto">
              <a:buClr>
                <a:schemeClr val="tx1"/>
              </a:buClr>
              <a:buSzPct val="100000"/>
              <a:buNone/>
              <a:tabLst/>
              <a:defRPr/>
            </a:pPr>
            <a:r>
              <a:rPr lang="en-US" b="1" i="1" dirty="0">
                <a:solidFill>
                  <a:srgbClr val="FF0000"/>
                </a:solidFill>
              </a:rPr>
              <a:t>Moderate</a:t>
            </a:r>
          </a:p>
          <a:p>
            <a:pPr marL="228600" marR="0" lvl="0" indent="-228600" algn="l" defTabSz="914400" rtl="0" eaLnBrk="1" fontAlgn="auto" latinLnBrk="0" hangingPunct="1">
              <a:buClr>
                <a:srgbClr val="27638E"/>
              </a:buClr>
              <a:buSzPct val="110000"/>
              <a:buFont typeface="Wingdings" panose="05000000000000000000" pitchFamily="2" charset="2"/>
              <a:buChar char="l"/>
              <a:tabLst/>
              <a:defRPr/>
            </a:pPr>
            <a:r>
              <a:rPr kumimoji="0" lang="en-US" b="0" u="none" strike="noStrike" kern="1200" cap="none" spc="0" normalizeH="0" baseline="0" noProof="0" dirty="0">
                <a:ln>
                  <a:noFill/>
                </a:ln>
                <a:solidFill>
                  <a:srgbClr val="000000"/>
                </a:solidFill>
                <a:effectLst/>
                <a:uLnTx/>
                <a:uFillTx/>
                <a:latin typeface="Lucida Sans"/>
                <a:ea typeface="+mn-ea"/>
                <a:cs typeface="+mn-cs"/>
              </a:rPr>
              <a:t>Federal used oil regulations and standards provide a general framework for used oil handlers to manage used oil operations and minimize the potential for environmental impact. However, the system largely relies on self-regulation and enforcement at the state and local levels. The implementation and oversight of a used oil management program is largely left to individual states, provided the state regulations are at least as strict as the federal used oil standards. Compliance and enforcement varies widely, with California (through </a:t>
            </a:r>
            <a:r>
              <a:rPr kumimoji="0" lang="en-US" b="0" u="none" strike="noStrike" kern="1200" cap="none" spc="0" normalizeH="0" baseline="0" noProof="0" dirty="0" err="1">
                <a:ln>
                  <a:noFill/>
                </a:ln>
                <a:solidFill>
                  <a:srgbClr val="000000"/>
                </a:solidFill>
                <a:effectLst/>
                <a:uLnTx/>
                <a:uFillTx/>
                <a:latin typeface="Lucida Sans"/>
                <a:ea typeface="+mn-ea"/>
                <a:cs typeface="+mn-cs"/>
              </a:rPr>
              <a:t>CalRecycle</a:t>
            </a:r>
            <a:r>
              <a:rPr kumimoji="0" lang="en-US" b="0" u="none" strike="noStrike" kern="1200" cap="none" spc="0" normalizeH="0" baseline="0" noProof="0" dirty="0">
                <a:ln>
                  <a:noFill/>
                </a:ln>
                <a:solidFill>
                  <a:srgbClr val="000000"/>
                </a:solidFill>
                <a:effectLst/>
                <a:uLnTx/>
                <a:uFillTx/>
                <a:latin typeface="Lucida Sans"/>
                <a:ea typeface="+mn-ea"/>
                <a:cs typeface="+mn-cs"/>
              </a:rPr>
              <a:t>) leading the way with state initiatives, which go well beyond Federal guidelines.</a:t>
            </a:r>
          </a:p>
        </p:txBody>
      </p:sp>
    </p:spTree>
    <p:extLst>
      <p:ext uri="{BB962C8B-B14F-4D97-AF65-F5344CB8AC3E}">
        <p14:creationId xmlns:p14="http://schemas.microsoft.com/office/powerpoint/2010/main" val="10548048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Canada Regulations Summary </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650357" y="1019175"/>
          <a:ext cx="10658475" cy="4262592"/>
        </p:xfrm>
        <a:graphic>
          <a:graphicData uri="http://schemas.openxmlformats.org/drawingml/2006/table">
            <a:tbl>
              <a:tblPr firstRow="1">
                <a:tableStyleId>{5C22544A-7EE6-4342-B048-85BDC9FD1C3A}</a:tableStyleId>
              </a:tblPr>
              <a:tblGrid>
                <a:gridCol w="5329237">
                  <a:extLst>
                    <a:ext uri="{9D8B030D-6E8A-4147-A177-3AD203B41FA5}">
                      <a16:colId xmlns:a16="http://schemas.microsoft.com/office/drawing/2014/main" val="3179253707"/>
                    </a:ext>
                  </a:extLst>
                </a:gridCol>
                <a:gridCol w="5329238">
                  <a:extLst>
                    <a:ext uri="{9D8B030D-6E8A-4147-A177-3AD203B41FA5}">
                      <a16:colId xmlns:a16="http://schemas.microsoft.com/office/drawing/2014/main" val="2331960324"/>
                    </a:ext>
                  </a:extLst>
                </a:gridCol>
              </a:tblGrid>
              <a:tr h="168691">
                <a:tc gridSpan="2">
                  <a:txBody>
                    <a:bodyPr/>
                    <a:lstStyle/>
                    <a:p>
                      <a:r>
                        <a:rPr lang="en-US" sz="1000" dirty="0">
                          <a:latin typeface="+mn-lt"/>
                        </a:rPr>
                        <a:t>SUMMARY OF REGULATION FOR CANADA</a:t>
                      </a: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dirty="0">
                          <a:solidFill>
                            <a:schemeClr val="tx1"/>
                          </a:solidFill>
                          <a:latin typeface="+mn-lt"/>
                        </a:rPr>
                        <a:t>QUESTION</a:t>
                      </a:r>
                    </a:p>
                  </a:txBody>
                  <a:tcPr marL="45720" marR="45720" anchor="ctr"/>
                </a:tc>
                <a:tc>
                  <a:txBody>
                    <a:bodyPr/>
                    <a:lstStyle/>
                    <a:p>
                      <a:r>
                        <a:rPr lang="en-US" sz="900" b="1" dirty="0">
                          <a:solidFill>
                            <a:schemeClr val="tx1"/>
                          </a:solidFill>
                          <a:latin typeface="+mn-lt"/>
                        </a:rPr>
                        <a:t>ANSWER</a:t>
                      </a:r>
                    </a:p>
                  </a:txBody>
                  <a:tcPr marL="45720" marR="45720" anchor="ctr"/>
                </a:tc>
                <a:extLst>
                  <a:ext uri="{0D108BD9-81ED-4DB2-BD59-A6C34878D82A}">
                    <a16:rowId xmlns:a16="http://schemas.microsoft.com/office/drawing/2014/main" val="4149384710"/>
                  </a:ext>
                </a:extLst>
              </a:tr>
              <a:tr h="292608">
                <a:tc>
                  <a:txBody>
                    <a:bodyPr/>
                    <a:lstStyle/>
                    <a:p>
                      <a:pPr marL="0" indent="0" algn="l" fontAlgn="ctr"/>
                      <a:r>
                        <a:rPr lang="en-US" sz="900" u="none" strike="noStrike" dirty="0">
                          <a:effectLst/>
                        </a:rPr>
                        <a:t>1.</a:t>
                      </a:r>
                      <a:r>
                        <a:rPr lang="en-US" sz="900" u="none" strike="noStrike" baseline="0" dirty="0">
                          <a:effectLst/>
                        </a:rPr>
                        <a:t> </a:t>
                      </a:r>
                      <a:r>
                        <a:rPr lang="en-US" sz="900" u="none" strike="noStrike" dirty="0">
                          <a:effectLst/>
                        </a:rPr>
                        <a:t>Do regulations exist specifically for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1557228252"/>
                  </a:ext>
                </a:extLst>
              </a:tr>
              <a:tr h="292608">
                <a:tc>
                  <a:txBody>
                    <a:bodyPr/>
                    <a:lstStyle/>
                    <a:p>
                      <a:pPr algn="l" fontAlgn="ctr"/>
                      <a:r>
                        <a:rPr lang="en-US" sz="900" u="none" strike="noStrike" dirty="0">
                          <a:effectLst/>
                        </a:rPr>
                        <a:t>2.</a:t>
                      </a:r>
                      <a:r>
                        <a:rPr lang="en-US" sz="900" u="none" strike="noStrike" baseline="0" dirty="0">
                          <a:effectLst/>
                        </a:rPr>
                        <a:t> H</a:t>
                      </a:r>
                      <a:r>
                        <a:rPr lang="en-US" sz="900" u="none" strike="noStrike" dirty="0">
                          <a:effectLst/>
                        </a:rPr>
                        <a:t>ow is used oil classified, i.e., hazardous waste, special waste etc.?</a:t>
                      </a:r>
                      <a:endParaRPr lang="en-GB" sz="900" b="0" i="0" u="none" strike="noStrike" dirty="0">
                        <a:effectLst/>
                        <a:latin typeface="+mn-lt"/>
                      </a:endParaRPr>
                    </a:p>
                  </a:txBody>
                  <a:tcPr marL="108000" marR="36000" marT="36000" marB="36000" anchor="ctr"/>
                </a:tc>
                <a:tc>
                  <a:txBody>
                    <a:bodyPr/>
                    <a:lstStyle/>
                    <a:p>
                      <a:r>
                        <a:rPr lang="en-US" sz="900" u="none" strike="noStrike" dirty="0">
                          <a:effectLst/>
                        </a:rPr>
                        <a:t>Hazardous Waste</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292608">
                <a:tc>
                  <a:txBody>
                    <a:bodyPr/>
                    <a:lstStyle/>
                    <a:p>
                      <a:pPr algn="l" fontAlgn="ctr"/>
                      <a:r>
                        <a:rPr lang="en-US" sz="900" u="none" strike="noStrike" dirty="0">
                          <a:effectLst/>
                        </a:rPr>
                        <a:t>3. Are there any requirements on who can collect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2965892685"/>
                  </a:ext>
                </a:extLst>
              </a:tr>
              <a:tr h="292608">
                <a:tc>
                  <a:txBody>
                    <a:bodyPr/>
                    <a:lstStyle/>
                    <a:p>
                      <a:pPr algn="l" fontAlgn="ctr"/>
                      <a:r>
                        <a:rPr lang="en-US" sz="900" u="none" strike="noStrike" dirty="0">
                          <a:effectLst/>
                        </a:rPr>
                        <a:t>4. Does country</a:t>
                      </a:r>
                      <a:r>
                        <a:rPr lang="en-US" sz="900" u="none" strike="noStrike" baseline="0" dirty="0">
                          <a:effectLst/>
                        </a:rPr>
                        <a:t> </a:t>
                      </a:r>
                      <a:r>
                        <a:rPr lang="en-US" sz="900" u="none" strike="noStrike" dirty="0">
                          <a:effectLst/>
                        </a:rPr>
                        <a:t>have an association(s) managing the collection and disposal of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115455050"/>
                  </a:ext>
                </a:extLst>
              </a:tr>
              <a:tr h="292608">
                <a:tc>
                  <a:txBody>
                    <a:bodyPr/>
                    <a:lstStyle/>
                    <a:p>
                      <a:pPr algn="l" fontAlgn="ctr"/>
                      <a:r>
                        <a:rPr lang="en-US" sz="900" u="none" strike="noStrike" dirty="0">
                          <a:effectLst/>
                        </a:rPr>
                        <a:t>5. Is a levy charged on sales of lubricants to support used oil collection associations?</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3880495867"/>
                  </a:ext>
                </a:extLst>
              </a:tr>
              <a:tr h="292608">
                <a:tc>
                  <a:txBody>
                    <a:bodyPr/>
                    <a:lstStyle/>
                    <a:p>
                      <a:pPr algn="l" fontAlgn="ctr"/>
                      <a:r>
                        <a:rPr lang="en-US" sz="900" u="none" strike="noStrike" dirty="0">
                          <a:effectLst/>
                        </a:rPr>
                        <a:t>6. Are there any requirements for how used oil generators manage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1759476409"/>
                  </a:ext>
                </a:extLst>
              </a:tr>
              <a:tr h="292608">
                <a:tc>
                  <a:txBody>
                    <a:bodyPr/>
                    <a:lstStyle/>
                    <a:p>
                      <a:pPr algn="l" fontAlgn="ctr"/>
                      <a:r>
                        <a:rPr lang="en-US" sz="900" u="none" strike="noStrike" dirty="0">
                          <a:effectLst/>
                        </a:rPr>
                        <a:t>7. Are there requirements for oil manufacturers, marketers, or retailers to take back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Extended producer responsibility principle applied​</a:t>
                      </a:r>
                    </a:p>
                  </a:txBody>
                  <a:tcPr marL="45720" marR="45720" anchor="ctr"/>
                </a:tc>
                <a:extLst>
                  <a:ext uri="{0D108BD9-81ED-4DB2-BD59-A6C34878D82A}">
                    <a16:rowId xmlns:a16="http://schemas.microsoft.com/office/drawing/2014/main" val="3816860988"/>
                  </a:ext>
                </a:extLst>
              </a:tr>
              <a:tr h="292608">
                <a:tc>
                  <a:txBody>
                    <a:bodyPr/>
                    <a:lstStyle/>
                    <a:p>
                      <a:pPr algn="l" fontAlgn="ctr"/>
                      <a:r>
                        <a:rPr lang="en-US" sz="900" u="none" strike="noStrike" dirty="0">
                          <a:effectLst/>
                        </a:rPr>
                        <a:t>8. Do any requirements/legislation exist around different types of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No</a:t>
                      </a:r>
                    </a:p>
                  </a:txBody>
                  <a:tcPr marL="45720" marR="45720" anchor="ctr"/>
                </a:tc>
                <a:extLst>
                  <a:ext uri="{0D108BD9-81ED-4DB2-BD59-A6C34878D82A}">
                    <a16:rowId xmlns:a16="http://schemas.microsoft.com/office/drawing/2014/main" val="3237072835"/>
                  </a:ext>
                </a:extLst>
              </a:tr>
              <a:tr h="292608">
                <a:tc>
                  <a:txBody>
                    <a:bodyPr/>
                    <a:lstStyle/>
                    <a:p>
                      <a:pPr algn="l" fontAlgn="ctr"/>
                      <a:r>
                        <a:rPr lang="en-US" sz="900" u="none" strike="noStrike" dirty="0">
                          <a:effectLst/>
                        </a:rPr>
                        <a:t>9. Does the country have requirements or regulations regarding the export or import of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4056522245"/>
                  </a:ext>
                </a:extLst>
              </a:tr>
              <a:tr h="292608">
                <a:tc>
                  <a:txBody>
                    <a:bodyPr/>
                    <a:lstStyle/>
                    <a:p>
                      <a:pPr algn="l" fontAlgn="ctr"/>
                      <a:r>
                        <a:rPr lang="en-US" sz="900" u="none" strike="noStrike" dirty="0">
                          <a:effectLst/>
                        </a:rPr>
                        <a:t>10. Does the country have any legislation that requires used oil to be re-refined?</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1750050038"/>
                  </a:ext>
                </a:extLst>
              </a:tr>
              <a:tr h="292608">
                <a:tc>
                  <a:txBody>
                    <a:bodyPr/>
                    <a:lstStyle/>
                    <a:p>
                      <a:pPr algn="l" fontAlgn="ctr"/>
                      <a:r>
                        <a:rPr lang="en-US" sz="900" u="none" strike="noStrike" dirty="0">
                          <a:effectLst/>
                        </a:rPr>
                        <a:t>11. Does the country have legislation that requires lubricating oil to contain a percentage of re-refined basestock?</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No</a:t>
                      </a:r>
                    </a:p>
                  </a:txBody>
                  <a:tcPr marL="45720" marR="45720" anchor="ctr"/>
                </a:tc>
                <a:extLst>
                  <a:ext uri="{0D108BD9-81ED-4DB2-BD59-A6C34878D82A}">
                    <a16:rowId xmlns:a16="http://schemas.microsoft.com/office/drawing/2014/main" val="75479728"/>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12. Does the country allow used oil to be burned as a fuel (cement kilns, industrial boilers or furnaces, power plants,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latin typeface="+mn-lt"/>
                        </a:rPr>
                        <a:t>Yes, but only if used oil is pre-treated and its contaminants are reduced below certain levels</a:t>
                      </a: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EDF99CCB-AB41-479C-ABBA-6644B6B8A7CC}"/>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A1B9D5E1-9FDF-4C42-B44E-4DA8ABE61C38}"/>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0F61EEF3-FA9F-4A0B-A200-98FC8E63C244}"/>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66379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Canada Regulations Summary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038133"/>
          <a:ext cx="10658476" cy="3088368"/>
        </p:xfrm>
        <a:graphic>
          <a:graphicData uri="http://schemas.openxmlformats.org/drawingml/2006/table">
            <a:tbl>
              <a:tblPr firstRow="1">
                <a:tableStyleId>{5C22544A-7EE6-4342-B048-85BDC9FD1C3A}</a:tableStyleId>
              </a:tblPr>
              <a:tblGrid>
                <a:gridCol w="2664619">
                  <a:extLst>
                    <a:ext uri="{9D8B030D-6E8A-4147-A177-3AD203B41FA5}">
                      <a16:colId xmlns:a16="http://schemas.microsoft.com/office/drawing/2014/main" val="3179253707"/>
                    </a:ext>
                  </a:extLst>
                </a:gridCol>
                <a:gridCol w="3004861">
                  <a:extLst>
                    <a:ext uri="{9D8B030D-6E8A-4147-A177-3AD203B41FA5}">
                      <a16:colId xmlns:a16="http://schemas.microsoft.com/office/drawing/2014/main" val="1357552302"/>
                    </a:ext>
                  </a:extLst>
                </a:gridCol>
                <a:gridCol w="4988996">
                  <a:extLst>
                    <a:ext uri="{9D8B030D-6E8A-4147-A177-3AD203B41FA5}">
                      <a16:colId xmlns:a16="http://schemas.microsoft.com/office/drawing/2014/main" val="2331960324"/>
                    </a:ext>
                  </a:extLst>
                </a:gridCol>
              </a:tblGrid>
              <a:tr h="292608">
                <a:tc gridSpan="3">
                  <a:txBody>
                    <a:bodyPr/>
                    <a:lstStyle/>
                    <a:p>
                      <a:r>
                        <a:rPr lang="en-US" sz="1000" dirty="0">
                          <a:latin typeface="+mn-lt"/>
                        </a:rPr>
                        <a:t>SUMMARY OF REGULATION FOR CANADA</a:t>
                      </a: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dirty="0">
                          <a:solidFill>
                            <a:schemeClr val="tx1"/>
                          </a:solidFill>
                          <a:latin typeface="+mn-lt"/>
                        </a:rPr>
                        <a:t>QUESTION</a:t>
                      </a:r>
                    </a:p>
                  </a:txBody>
                  <a:tcPr marL="45720" marR="45720" anchor="ctr"/>
                </a:tc>
                <a:tc hMerge="1">
                  <a:txBody>
                    <a:bodyPr/>
                    <a:lstStyle/>
                    <a:p>
                      <a:endParaRPr lang="en-IN"/>
                    </a:p>
                  </a:txBody>
                  <a:tcPr/>
                </a:tc>
                <a:tc>
                  <a:txBody>
                    <a:bodyPr/>
                    <a:lstStyle/>
                    <a:p>
                      <a:r>
                        <a:rPr lang="en-US" sz="900" b="1" dirty="0">
                          <a:solidFill>
                            <a:schemeClr val="tx1"/>
                          </a:solidFill>
                          <a:latin typeface="+mn-lt"/>
                        </a:rPr>
                        <a:t>ANSWER</a:t>
                      </a: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b="0" i="0" kern="1200" dirty="0">
                          <a:solidFill>
                            <a:schemeClr val="dk1"/>
                          </a:solidFill>
                          <a:effectLst/>
                          <a:latin typeface="+mn-lt"/>
                          <a:ea typeface="+mn-ea"/>
                          <a:cs typeface="+mn-cs"/>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14. Is used oil allowed to be placed in a landfill?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latin typeface="+mn-lt"/>
                        </a:rPr>
                        <a:t>No</a:t>
                      </a: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15. Does the country have legislation that gives incentives, financial subsidies or priority to any particular Used Oil disposition – e.g., re-refining, fuel for burning, landfill etc.</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16. Please indicate whether used oil can be legally used (i.e., regulations do not prohibit) for the following purposes, assuming that used oil is not being mixed first with a hazardous waste:</a:t>
                      </a: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latin typeface="+mn-lt"/>
                          <a:ea typeface="+mn-ea"/>
                          <a:cs typeface="+mn-cs"/>
                        </a:rPr>
                        <a:t>i.  Burning in space heaters</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latin typeface="+mn-lt"/>
                        </a:rPr>
                        <a:t>No</a:t>
                      </a: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latin typeface="+mn-lt"/>
                          <a:ea typeface="+mn-ea"/>
                          <a:cs typeface="+mn-cs"/>
                        </a:rPr>
                        <a:t>ii. Blending with crude oil at a refinery</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latin typeface="+mn-lt"/>
                        </a:rPr>
                        <a:t>No</a:t>
                      </a: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latin typeface="+mn-lt"/>
                          <a:ea typeface="+mn-ea"/>
                          <a:cs typeface="+mn-cs"/>
                        </a:rPr>
                        <a:t>iii. Dust suppressant</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latin typeface="+mn-lt"/>
                        </a:rPr>
                        <a:t>No, all the provinces and territories except Alberta have banned the usage of used oil as dust suppressant</a:t>
                      </a: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dirty="0"/>
                        <a:t>17. Are there companies/associations advocating in Used Oil category?</a:t>
                      </a:r>
                      <a:endParaRPr lang="en-GB" sz="900" kern="1200" dirty="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2995436736"/>
                  </a:ext>
                </a:extLst>
              </a:tr>
            </a:tbl>
          </a:graphicData>
        </a:graphic>
      </p:graphicFrame>
      <p:grpSp>
        <p:nvGrpSpPr>
          <p:cNvPr id="4" name="Group 3">
            <a:extLst>
              <a:ext uri="{FF2B5EF4-FFF2-40B4-BE49-F238E27FC236}">
                <a16:creationId xmlns:a16="http://schemas.microsoft.com/office/drawing/2014/main" id="{C6587AC1-23A8-4118-9D59-E42A94A5786A}"/>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A4862945-FB9C-4A90-942B-D08894F89C43}"/>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C8F6B56B-DC38-4BD9-81BF-426C89F07727}"/>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353170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Japan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990508"/>
          <a:ext cx="11232000" cy="3107808"/>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292608">
                <a:tc gridSpan="3">
                  <a:txBody>
                    <a:bodyPr/>
                    <a:lstStyle/>
                    <a:p>
                      <a:r>
                        <a:rPr lang="en-US" sz="900">
                          <a:latin typeface="+mn-lt"/>
                        </a:rPr>
                        <a:t>SUMMARY OF REGULATIONS</a:t>
                      </a: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a:solidFill>
                            <a:schemeClr val="tx1"/>
                          </a:solidFill>
                          <a:latin typeface="+mn-lt"/>
                        </a:rPr>
                        <a:t>QUESTION</a:t>
                      </a:r>
                    </a:p>
                  </a:txBody>
                  <a:tcPr marL="45720" marR="45720" anchor="ctr"/>
                </a:tc>
                <a:tc hMerge="1">
                  <a:txBody>
                    <a:bodyPr/>
                    <a:lstStyle/>
                    <a:p>
                      <a:endParaRPr lang="en-IN"/>
                    </a:p>
                  </a:txBody>
                  <a:tcPr/>
                </a:tc>
                <a:tc>
                  <a:txBody>
                    <a:bodyPr/>
                    <a:lstStyle/>
                    <a:p>
                      <a:r>
                        <a:rPr lang="en-US" sz="900" b="1">
                          <a:solidFill>
                            <a:schemeClr val="tx1"/>
                          </a:solidFill>
                          <a:latin typeface="+mn-lt"/>
                        </a:rPr>
                        <a:t>ANSWER</a:t>
                      </a: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latin typeface="+mn-l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rPr>
                        <a:t>Partially yes – </a:t>
                      </a:r>
                      <a:r>
                        <a:rPr lang="en-US" altLang="ja-JP" sz="900">
                          <a:solidFill>
                            <a:schemeClr val="tx1"/>
                          </a:solidFill>
                          <a:latin typeface="+mn-lt"/>
                        </a:rPr>
                        <a:t>users of fuel must report to the Ministry of Environment through their local municipalities to notify their activities and sizes (boilers with a heat transfer area of 10m2 or more/combustion capacity of 50litres/hour or more). However, used oil burners (processors) are not obligated to install additional pollution control equipment (although this is encouraged).</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latin typeface="+mn-l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latin typeface="+mn-lt"/>
                        </a:rPr>
                        <a:t>Yes – they are used in landfills and must be incinerated as a preliminary step. Incineration does not consume everything and the leftover waste which is then disposed of in landfill.</a:t>
                      </a: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latin typeface="+mn-l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a:solidFill>
                            <a:schemeClr val="tx1"/>
                          </a:solidFill>
                          <a:latin typeface="+mn-lt"/>
                        </a:rPr>
                        <a:t>No,</a:t>
                      </a:r>
                      <a:r>
                        <a:rPr lang="ja-JP" altLang="en-US" sz="900">
                          <a:solidFill>
                            <a:schemeClr val="tx1"/>
                          </a:solidFill>
                          <a:latin typeface="+mn-lt"/>
                        </a:rPr>
                        <a:t> </a:t>
                      </a:r>
                      <a:r>
                        <a:rPr lang="en-US" altLang="ja-JP" sz="900">
                          <a:solidFill>
                            <a:schemeClr val="tx1"/>
                          </a:solidFill>
                          <a:latin typeface="+mn-lt"/>
                        </a:rPr>
                        <a:t>there</a:t>
                      </a:r>
                      <a:r>
                        <a:rPr lang="ja-JP" altLang="en-US" sz="900">
                          <a:solidFill>
                            <a:schemeClr val="tx1"/>
                          </a:solidFill>
                          <a:latin typeface="+mn-lt"/>
                        </a:rPr>
                        <a:t> </a:t>
                      </a:r>
                      <a:r>
                        <a:rPr lang="en-US" altLang="ja-JP" sz="900">
                          <a:solidFill>
                            <a:schemeClr val="tx1"/>
                          </a:solidFill>
                          <a:latin typeface="+mn-lt"/>
                        </a:rPr>
                        <a:t>is</a:t>
                      </a:r>
                      <a:r>
                        <a:rPr lang="ja-JP" altLang="en-US" sz="900">
                          <a:solidFill>
                            <a:schemeClr val="tx1"/>
                          </a:solidFill>
                          <a:latin typeface="+mn-lt"/>
                        </a:rPr>
                        <a:t> </a:t>
                      </a:r>
                      <a:r>
                        <a:rPr lang="en-US" altLang="ja-JP" sz="900">
                          <a:solidFill>
                            <a:schemeClr val="tx1"/>
                          </a:solidFill>
                          <a:latin typeface="+mn-lt"/>
                        </a:rPr>
                        <a:t>nothing to encourage to re-refining, processing, etc. of used oil.</a:t>
                      </a: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latin typeface="+mn-l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latin typeface="+mn-lt"/>
                          <a:ea typeface="+mn-ea"/>
                          <a:cs typeface="+mn-cs"/>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latin typeface="+mn-lt"/>
                        </a:rPr>
                        <a:t>Yes – no regulations prohibit this use </a:t>
                      </a: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latin typeface="+mn-lt"/>
                          <a:ea typeface="+mn-ea"/>
                          <a:cs typeface="+mn-cs"/>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a:solidFill>
                            <a:schemeClr val="tx1"/>
                          </a:solidFill>
                          <a:latin typeface="+mn-lt"/>
                        </a:rPr>
                        <a:t>Yes – no regulations prohibit this use </a:t>
                      </a: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latin typeface="+mn-lt"/>
                          <a:ea typeface="+mn-ea"/>
                          <a:cs typeface="+mn-cs"/>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a:solidFill>
                            <a:schemeClr val="tx1"/>
                          </a:solidFill>
                          <a:latin typeface="+mn-lt"/>
                        </a:rPr>
                        <a:t>Yes – no regulations prohibit this use </a:t>
                      </a: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latin typeface="+mn-lt"/>
                        </a:rPr>
                        <a:t>17. Are there companies / 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a:solidFill>
                            <a:schemeClr val="tx1"/>
                          </a:solidFill>
                          <a:latin typeface="+mn-lt"/>
                        </a:rPr>
                        <a:t>Yes – Japan Oil Recycling Association </a:t>
                      </a: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15865544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7FBE1E-3318-478F-9BA3-F3454F3A66E7}"/>
              </a:ext>
            </a:extLst>
          </p:cNvPr>
          <p:cNvSpPr>
            <a:spLocks noGrp="1"/>
          </p:cNvSpPr>
          <p:nvPr>
            <p:ph type="title"/>
          </p:nvPr>
        </p:nvSpPr>
        <p:spPr/>
        <p:txBody>
          <a:bodyPr/>
          <a:lstStyle/>
          <a:p>
            <a:r>
              <a:rPr lang="en-US" dirty="0"/>
              <a:t>Canada Regulations Summary </a:t>
            </a:r>
          </a:p>
        </p:txBody>
      </p:sp>
      <p:sp>
        <p:nvSpPr>
          <p:cNvPr id="4" name="Content Placeholder 3">
            <a:extLst>
              <a:ext uri="{FF2B5EF4-FFF2-40B4-BE49-F238E27FC236}">
                <a16:creationId xmlns:a16="http://schemas.microsoft.com/office/drawing/2014/main" id="{B8A940C1-7E10-4B96-A52C-719D81CC4218}"/>
              </a:ext>
            </a:extLst>
          </p:cNvPr>
          <p:cNvSpPr>
            <a:spLocks noGrp="1"/>
          </p:cNvSpPr>
          <p:nvPr>
            <p:ph sz="quarter" idx="16"/>
          </p:nvPr>
        </p:nvSpPr>
        <p:spPr>
          <a:xfrm>
            <a:off x="569394" y="944902"/>
            <a:ext cx="5182475" cy="4290277"/>
          </a:xfrm>
        </p:spPr>
        <p:txBody>
          <a:bodyPr wrap="square">
            <a:spAutoFit/>
          </a:bodyPr>
          <a:lstStyle/>
          <a:p>
            <a:pPr marL="0" indent="0">
              <a:buNone/>
            </a:pPr>
            <a:r>
              <a:rPr lang="en-US" sz="1000" b="1" dirty="0"/>
              <a:t>Key Used Oil Regulations</a:t>
            </a:r>
          </a:p>
          <a:p>
            <a:pPr>
              <a:buChar char=""/>
            </a:pPr>
            <a:r>
              <a:rPr lang="en-US" dirty="0"/>
              <a:t>In Canada, the focus of regulation is mainly on the crankcase oils (lubricating oils used in internal combustions engines), as they generate most of the used oil in Canada. Used crankcase oil is defined as any used lubricating oil that is obtained from the crankcase of internal combustion engines. Such oils are a mixture of basestocks and additives. These oils also include various chemicals such as arsenic, cadmium, acidic, sulfidic and soluble inorganic nickel, trichloroethylene, 1, 1, 1-trichloroethane, PCBs, benzene, chromium and its compounds, polycyclic aromatic hydrocarbons, tetrachloroethylene, and lead.</a:t>
            </a:r>
          </a:p>
          <a:p>
            <a:pPr>
              <a:buChar char=""/>
            </a:pPr>
            <a:r>
              <a:rPr lang="en-US" dirty="0"/>
              <a:t>Other lubricants such as hydraulic fluids and gear oils are also covered under the regulations for used oil. Furthermore, used oil filters and containers (containers used for holding lubricants) are also covered under these regulations as they might contain some residual oil, and disposing of them in the environment will lead to disposing of used oil in the environment.</a:t>
            </a:r>
          </a:p>
          <a:p>
            <a:pPr>
              <a:buChar char=""/>
            </a:pPr>
            <a:r>
              <a:rPr lang="en-US" dirty="0"/>
              <a:t>In Canada, the reprocessing of used oil into lubricant or re-refining used oil into basestocks is allowed. However, in provinces such as British Columbia, permits are required to re-refine used oil. The capacity for regeneration and re-refining of used oils in Canada varies from one province to another. There are re-refineries present in all the provinces of Canada excluding Newfoundland and Labrador, Quebec, and Prince Edward Island.</a:t>
            </a:r>
          </a:p>
        </p:txBody>
      </p:sp>
      <p:graphicFrame>
        <p:nvGraphicFramePr>
          <p:cNvPr id="7" name="Table 3">
            <a:extLst>
              <a:ext uri="{FF2B5EF4-FFF2-40B4-BE49-F238E27FC236}">
                <a16:creationId xmlns:a16="http://schemas.microsoft.com/office/drawing/2014/main" id="{6C265B2B-7D78-4AF2-8BFB-D32E6642E65E}"/>
              </a:ext>
            </a:extLst>
          </p:cNvPr>
          <p:cNvGraphicFramePr>
            <a:graphicFrameLocks noGrp="1"/>
          </p:cNvGraphicFramePr>
          <p:nvPr/>
        </p:nvGraphicFramePr>
        <p:xfrm>
          <a:off x="6055795" y="1049677"/>
          <a:ext cx="5676900" cy="4306589"/>
        </p:xfrm>
        <a:graphic>
          <a:graphicData uri="http://schemas.openxmlformats.org/drawingml/2006/table">
            <a:tbl>
              <a:tblPr firstRow="1">
                <a:tableStyleId>{5C22544A-7EE6-4342-B048-85BDC9FD1C3A}</a:tableStyleId>
              </a:tblPr>
              <a:tblGrid>
                <a:gridCol w="2059505">
                  <a:extLst>
                    <a:ext uri="{9D8B030D-6E8A-4147-A177-3AD203B41FA5}">
                      <a16:colId xmlns:a16="http://schemas.microsoft.com/office/drawing/2014/main" val="3179253707"/>
                    </a:ext>
                  </a:extLst>
                </a:gridCol>
                <a:gridCol w="3617395">
                  <a:extLst>
                    <a:ext uri="{9D8B030D-6E8A-4147-A177-3AD203B41FA5}">
                      <a16:colId xmlns:a16="http://schemas.microsoft.com/office/drawing/2014/main" val="2331960324"/>
                    </a:ext>
                  </a:extLst>
                </a:gridCol>
              </a:tblGrid>
              <a:tr h="286018">
                <a:tc gridSpan="2">
                  <a:txBody>
                    <a:bodyPr/>
                    <a:lstStyle/>
                    <a:p>
                      <a:r>
                        <a:rPr lang="en-US" sz="900" dirty="0"/>
                        <a:t>REGULATIONS APPLICABLE IN CANADA FOR OF USED OIL, 2020</a:t>
                      </a:r>
                      <a:endParaRPr lang="en-US" sz="900" dirty="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86018">
                <a:tc>
                  <a:txBody>
                    <a:bodyPr/>
                    <a:lstStyle/>
                    <a:p>
                      <a:r>
                        <a:rPr lang="en-US" sz="900" b="1" dirty="0">
                          <a:solidFill>
                            <a:schemeClr val="tx1"/>
                          </a:solidFill>
                        </a:rPr>
                        <a:t>PROVINCE/TERRITORY</a:t>
                      </a:r>
                      <a:endParaRPr lang="en-US" sz="900" b="1" dirty="0">
                        <a:solidFill>
                          <a:schemeClr val="tx1"/>
                        </a:solidFill>
                        <a:latin typeface="+mn-lt"/>
                      </a:endParaRPr>
                    </a:p>
                  </a:txBody>
                  <a:tcPr marL="45720" marR="45720" anchor="ctr"/>
                </a:tc>
                <a:tc>
                  <a:txBody>
                    <a:bodyPr/>
                    <a:lstStyle/>
                    <a:p>
                      <a:r>
                        <a:rPr lang="en-US" sz="900" b="1" dirty="0">
                          <a:solidFill>
                            <a:schemeClr val="tx1"/>
                          </a:solidFill>
                        </a:rPr>
                        <a:t>REGULATION APPLICABLE</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302337">
                <a:tc>
                  <a:txBody>
                    <a:bodyPr/>
                    <a:lstStyle/>
                    <a:p>
                      <a:pPr marL="0" marR="0" algn="l">
                        <a:spcBef>
                          <a:spcPts val="200"/>
                        </a:spcBef>
                        <a:spcAft>
                          <a:spcPts val="200"/>
                        </a:spcAft>
                      </a:pPr>
                      <a:r>
                        <a:rPr lang="en-US" sz="900" b="0" dirty="0">
                          <a:solidFill>
                            <a:schemeClr val="tx1"/>
                          </a:solidFill>
                          <a:effectLst/>
                        </a:rPr>
                        <a:t>Newfoundland and Labrador</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dirty="0">
                          <a:solidFill>
                            <a:schemeClr val="tx1"/>
                          </a:solidFill>
                          <a:effectLst/>
                        </a:rPr>
                        <a:t>Used Oil and Used Glycol Control Regulation, 2018,  Waste Management Regulation, 2003</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283290818"/>
                  </a:ext>
                </a:extLst>
              </a:tr>
              <a:tr h="286018">
                <a:tc>
                  <a:txBody>
                    <a:bodyPr/>
                    <a:lstStyle/>
                    <a:p>
                      <a:pPr marL="0" marR="0" algn="l">
                        <a:spcBef>
                          <a:spcPts val="200"/>
                        </a:spcBef>
                        <a:spcAft>
                          <a:spcPts val="200"/>
                        </a:spcAft>
                      </a:pPr>
                      <a:r>
                        <a:rPr lang="en-US" sz="900" dirty="0">
                          <a:solidFill>
                            <a:srgbClr val="000000"/>
                          </a:solidFill>
                          <a:effectLst/>
                        </a:rPr>
                        <a:t>Nova Scotia</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rPr>
                        <a:t>Activities Designation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258432784"/>
                  </a:ext>
                </a:extLst>
              </a:tr>
              <a:tr h="286018">
                <a:tc>
                  <a:txBody>
                    <a:bodyPr/>
                    <a:lstStyle/>
                    <a:p>
                      <a:pPr marL="0" marR="0" algn="l">
                        <a:spcBef>
                          <a:spcPts val="200"/>
                        </a:spcBef>
                        <a:spcAft>
                          <a:spcPts val="200"/>
                        </a:spcAft>
                      </a:pPr>
                      <a:r>
                        <a:rPr lang="en-US" sz="900" dirty="0">
                          <a:solidFill>
                            <a:srgbClr val="000000"/>
                          </a:solidFill>
                          <a:effectLst/>
                        </a:rPr>
                        <a:t>New Brunswick</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rPr>
                        <a:t>Used Oil Regulation, Air Quality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423722158"/>
                  </a:ext>
                </a:extLst>
              </a:tr>
              <a:tr h="286018">
                <a:tc>
                  <a:txBody>
                    <a:bodyPr/>
                    <a:lstStyle/>
                    <a:p>
                      <a:pPr marL="0" marR="0" algn="l">
                        <a:spcBef>
                          <a:spcPts val="200"/>
                        </a:spcBef>
                        <a:spcAft>
                          <a:spcPts val="200"/>
                        </a:spcAft>
                      </a:pPr>
                      <a:r>
                        <a:rPr lang="en-US" sz="900" dirty="0">
                          <a:solidFill>
                            <a:srgbClr val="000000"/>
                          </a:solidFill>
                          <a:effectLst/>
                        </a:rPr>
                        <a:t>Prince Edward Island</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a:solidFill>
                            <a:srgbClr val="000000"/>
                          </a:solidFill>
                          <a:effectLst/>
                        </a:rPr>
                        <a:t>Used Oil Handling Regulation</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013942784"/>
                  </a:ext>
                </a:extLst>
              </a:tr>
              <a:tr h="286018">
                <a:tc>
                  <a:txBody>
                    <a:bodyPr/>
                    <a:lstStyle/>
                    <a:p>
                      <a:pPr marL="0" marR="0" algn="l">
                        <a:spcBef>
                          <a:spcPts val="200"/>
                        </a:spcBef>
                        <a:spcAft>
                          <a:spcPts val="200"/>
                        </a:spcAft>
                      </a:pPr>
                      <a:r>
                        <a:rPr lang="en-US" sz="900">
                          <a:solidFill>
                            <a:srgbClr val="000000"/>
                          </a:solidFill>
                          <a:effectLst/>
                        </a:rPr>
                        <a:t>Quebec</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a:solidFill>
                            <a:srgbClr val="000000"/>
                          </a:solidFill>
                          <a:effectLst/>
                        </a:rPr>
                        <a:t>Article 70.9 paragraphe 2 de la Loi sur la qualité de l’environnement</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291445453"/>
                  </a:ext>
                </a:extLst>
              </a:tr>
              <a:tr h="286018">
                <a:tc>
                  <a:txBody>
                    <a:bodyPr/>
                    <a:lstStyle/>
                    <a:p>
                      <a:pPr marL="0" marR="0" algn="l">
                        <a:spcBef>
                          <a:spcPts val="200"/>
                        </a:spcBef>
                        <a:spcAft>
                          <a:spcPts val="200"/>
                        </a:spcAft>
                      </a:pPr>
                      <a:r>
                        <a:rPr lang="en-US" sz="900">
                          <a:solidFill>
                            <a:srgbClr val="000000"/>
                          </a:solidFill>
                          <a:effectLst/>
                        </a:rPr>
                        <a:t>Ontario</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rPr>
                        <a:t>Regulation 347 (General - Waste Management)</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37521547"/>
                  </a:ext>
                </a:extLst>
              </a:tr>
              <a:tr h="286018">
                <a:tc>
                  <a:txBody>
                    <a:bodyPr/>
                    <a:lstStyle/>
                    <a:p>
                      <a:pPr marL="0" marR="0" algn="l">
                        <a:spcBef>
                          <a:spcPts val="200"/>
                        </a:spcBef>
                        <a:spcAft>
                          <a:spcPts val="200"/>
                        </a:spcAft>
                      </a:pPr>
                      <a:r>
                        <a:rPr lang="en-US" sz="900">
                          <a:solidFill>
                            <a:srgbClr val="000000"/>
                          </a:solidFill>
                          <a:effectLst/>
                        </a:rPr>
                        <a:t>Manitoba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a:solidFill>
                            <a:srgbClr val="000000"/>
                          </a:solidFill>
                          <a:effectLst/>
                        </a:rPr>
                        <a:t>Waste Reduction and Prevention Act</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638178340"/>
                  </a:ext>
                </a:extLst>
              </a:tr>
              <a:tr h="286018">
                <a:tc>
                  <a:txBody>
                    <a:bodyPr/>
                    <a:lstStyle/>
                    <a:p>
                      <a:pPr marL="0" marR="0" algn="l">
                        <a:spcBef>
                          <a:spcPts val="200"/>
                        </a:spcBef>
                        <a:spcAft>
                          <a:spcPts val="200"/>
                        </a:spcAft>
                      </a:pPr>
                      <a:r>
                        <a:rPr lang="en-US" sz="900">
                          <a:solidFill>
                            <a:srgbClr val="000000"/>
                          </a:solidFill>
                          <a:effectLst/>
                        </a:rPr>
                        <a:t>Saskatchewan</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a:solidFill>
                            <a:srgbClr val="000000"/>
                          </a:solidFill>
                          <a:effectLst/>
                        </a:rPr>
                        <a:t>Environmental Management and Protection Act, Clean Air Act</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085089115"/>
                  </a:ext>
                </a:extLst>
              </a:tr>
              <a:tr h="286018">
                <a:tc>
                  <a:txBody>
                    <a:bodyPr/>
                    <a:lstStyle/>
                    <a:p>
                      <a:pPr marL="0" marR="0" algn="l">
                        <a:spcBef>
                          <a:spcPts val="200"/>
                        </a:spcBef>
                        <a:spcAft>
                          <a:spcPts val="200"/>
                        </a:spcAft>
                      </a:pPr>
                      <a:r>
                        <a:rPr lang="en-US" sz="900" dirty="0">
                          <a:solidFill>
                            <a:srgbClr val="000000"/>
                          </a:solidFill>
                          <a:effectLst/>
                        </a:rPr>
                        <a:t>Alberta</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a:solidFill>
                            <a:srgbClr val="000000"/>
                          </a:solidFill>
                          <a:effectLst/>
                        </a:rPr>
                        <a:t>Activities Designation Regulation</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37643183"/>
                  </a:ext>
                </a:extLst>
              </a:tr>
              <a:tr h="286018">
                <a:tc>
                  <a:txBody>
                    <a:bodyPr/>
                    <a:lstStyle/>
                    <a:p>
                      <a:pPr marL="0" marR="0" algn="l">
                        <a:spcBef>
                          <a:spcPts val="200"/>
                        </a:spcBef>
                        <a:spcAft>
                          <a:spcPts val="200"/>
                        </a:spcAft>
                      </a:pPr>
                      <a:r>
                        <a:rPr lang="en-US" sz="900" dirty="0">
                          <a:solidFill>
                            <a:srgbClr val="000000"/>
                          </a:solidFill>
                          <a:effectLst/>
                        </a:rPr>
                        <a:t>British Columbia</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a:solidFill>
                            <a:srgbClr val="000000"/>
                          </a:solidFill>
                          <a:effectLst/>
                        </a:rPr>
                        <a:t>Local Air Regulations</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6485833"/>
                  </a:ext>
                </a:extLst>
              </a:tr>
              <a:tr h="286018">
                <a:tc>
                  <a:txBody>
                    <a:bodyPr/>
                    <a:lstStyle/>
                    <a:p>
                      <a:pPr marL="0" marR="0" algn="l">
                        <a:spcBef>
                          <a:spcPts val="200"/>
                        </a:spcBef>
                        <a:spcAft>
                          <a:spcPts val="200"/>
                        </a:spcAft>
                      </a:pPr>
                      <a:r>
                        <a:rPr lang="en-US" sz="900">
                          <a:solidFill>
                            <a:srgbClr val="000000"/>
                          </a:solidFill>
                          <a:effectLst/>
                        </a:rPr>
                        <a:t>Yukon</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rPr>
                        <a:t>Special Waste Regulations</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691072834"/>
                  </a:ext>
                </a:extLst>
              </a:tr>
              <a:tr h="286018">
                <a:tc>
                  <a:txBody>
                    <a:bodyPr/>
                    <a:lstStyle/>
                    <a:p>
                      <a:pPr marL="0" marR="0" algn="l">
                        <a:spcBef>
                          <a:spcPts val="200"/>
                        </a:spcBef>
                        <a:spcAft>
                          <a:spcPts val="200"/>
                        </a:spcAft>
                      </a:pPr>
                      <a:r>
                        <a:rPr lang="en-US" sz="900">
                          <a:solidFill>
                            <a:srgbClr val="000000"/>
                          </a:solidFill>
                          <a:effectLst/>
                        </a:rPr>
                        <a:t>Northwest Territories</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rPr>
                        <a:t>Used Oil and Waste Fuel Regulations</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2254277"/>
                  </a:ext>
                </a:extLst>
              </a:tr>
              <a:tr h="286018">
                <a:tc gridSpan="2">
                  <a:txBody>
                    <a:bodyPr/>
                    <a:lstStyle/>
                    <a:p>
                      <a:pPr marL="0" marR="0" algn="l">
                        <a:spcBef>
                          <a:spcPts val="200"/>
                        </a:spcBef>
                        <a:spcAft>
                          <a:spcPts val="200"/>
                        </a:spcAft>
                      </a:pPr>
                      <a:r>
                        <a:rPr lang="en-US" sz="900" dirty="0">
                          <a:solidFill>
                            <a:srgbClr val="000000"/>
                          </a:solidFill>
                          <a:effectLst/>
                        </a:rPr>
                        <a:t>SOURCE: Government of Canada.</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hMerge="1">
                  <a:txBody>
                    <a:bodyPr/>
                    <a:lstStyle/>
                    <a:p>
                      <a:endParaRPr lang="en-US" dirty="0"/>
                    </a:p>
                  </a:txBody>
                  <a:tcPr/>
                </a:tc>
                <a:extLst>
                  <a:ext uri="{0D108BD9-81ED-4DB2-BD59-A6C34878D82A}">
                    <a16:rowId xmlns:a16="http://schemas.microsoft.com/office/drawing/2014/main" val="2130367523"/>
                  </a:ext>
                </a:extLst>
              </a:tr>
            </a:tbl>
          </a:graphicData>
        </a:graphic>
      </p:graphicFrame>
      <p:grpSp>
        <p:nvGrpSpPr>
          <p:cNvPr id="5" name="Group 4">
            <a:extLst>
              <a:ext uri="{FF2B5EF4-FFF2-40B4-BE49-F238E27FC236}">
                <a16:creationId xmlns:a16="http://schemas.microsoft.com/office/drawing/2014/main" id="{697FA06A-BD5A-42C7-A5AA-EE7B0D895157}"/>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52D2723C-326B-48FD-8D9C-063676A780E4}"/>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8E615BFB-B94F-4E03-83EB-1E0AEC078160}"/>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65118117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EBA9-9738-4AEB-B7EE-462C9DD291E2}"/>
              </a:ext>
            </a:extLst>
          </p:cNvPr>
          <p:cNvSpPr>
            <a:spLocks noGrp="1"/>
          </p:cNvSpPr>
          <p:nvPr>
            <p:ph type="title"/>
          </p:nvPr>
        </p:nvSpPr>
        <p:spPr/>
        <p:txBody>
          <a:bodyPr/>
          <a:lstStyle/>
          <a:p>
            <a:r>
              <a:rPr lang="en-US" dirty="0"/>
              <a:t>Canada Regulations Summary </a:t>
            </a:r>
          </a:p>
        </p:txBody>
      </p:sp>
      <p:sp>
        <p:nvSpPr>
          <p:cNvPr id="3" name="Content Placeholder 2">
            <a:extLst>
              <a:ext uri="{FF2B5EF4-FFF2-40B4-BE49-F238E27FC236}">
                <a16:creationId xmlns:a16="http://schemas.microsoft.com/office/drawing/2014/main" id="{D6229CF1-BF54-4760-B0FF-EBA401488226}"/>
              </a:ext>
            </a:extLst>
          </p:cNvPr>
          <p:cNvSpPr>
            <a:spLocks noGrp="1"/>
          </p:cNvSpPr>
          <p:nvPr>
            <p:ph sz="quarter" idx="16"/>
          </p:nvPr>
        </p:nvSpPr>
        <p:spPr>
          <a:xfrm>
            <a:off x="569394" y="944902"/>
            <a:ext cx="5182475" cy="3588803"/>
          </a:xfrm>
        </p:spPr>
        <p:txBody>
          <a:bodyPr/>
          <a:lstStyle/>
          <a:p>
            <a:pPr marL="0" indent="0">
              <a:lnSpc>
                <a:spcPct val="125000"/>
              </a:lnSpc>
              <a:spcBef>
                <a:spcPts val="0"/>
              </a:spcBef>
              <a:buClr>
                <a:schemeClr val="tx1"/>
              </a:buClr>
              <a:buSzPct val="100000"/>
              <a:buNone/>
            </a:pPr>
            <a:r>
              <a:rPr lang="en-US" b="1" dirty="0" err="1"/>
              <a:t>i</a:t>
            </a:r>
            <a:r>
              <a:rPr lang="en-US" b="1" dirty="0"/>
              <a:t>. Generation</a:t>
            </a:r>
          </a:p>
          <a:p>
            <a:r>
              <a:rPr lang="en-US" dirty="0"/>
              <a:t>Used oil producers must register themselves under the regulations for managing and handling used oil in the provinces.</a:t>
            </a:r>
          </a:p>
          <a:p>
            <a:r>
              <a:rPr lang="en-US" dirty="0"/>
              <a:t>The used oil producers and owners must guarantee the delivery of used oils to an authorized collection center for their valorization or regeneration.</a:t>
            </a:r>
          </a:p>
          <a:p>
            <a:r>
              <a:rPr lang="en-US" dirty="0"/>
              <a:t>Producers that generate less than 200 liters per year or are generating used oil or waste fuel in the normal use of a residence are exempt from certain sections of the regulations. These users are still required to manage materials as directed in the Environmental Protection Act.</a:t>
            </a:r>
          </a:p>
          <a:p>
            <a:r>
              <a:rPr lang="en-US" dirty="0"/>
              <a:t>Except for an industrial vendor, all other generators of used oil shall have a proper storage system in accordance with section 21 and a written agreement, to accept used oil, with the owner of an approved storage facility for used oil. Industrial vendors or generators shall submit the specified life cycle management portion of their contract to the minister for approval.</a:t>
            </a:r>
          </a:p>
          <a:p>
            <a:pPr marL="91440" indent="-182880">
              <a:spcBef>
                <a:spcPts val="200"/>
              </a:spcBef>
              <a:spcAft>
                <a:spcPts val="0"/>
              </a:spcAft>
              <a:buClr>
                <a:schemeClr val="tx1"/>
              </a:buClr>
              <a:buSzPct val="100000"/>
              <a:buFont typeface="+mj-lt"/>
              <a:buAutoNum type="romanLcPeriod" startAt="2"/>
            </a:pPr>
            <a:r>
              <a:rPr lang="en-US" b="1" dirty="0"/>
              <a:t>Classification (Hazardous Waste)</a:t>
            </a:r>
          </a:p>
          <a:p>
            <a:r>
              <a:rPr lang="en-US" dirty="0"/>
              <a:t>Used oil is classified as hazardous waste that must be registered and disposed of at a licensed facility according to the Hazardous Waste Regulation in the country.</a:t>
            </a:r>
          </a:p>
        </p:txBody>
      </p:sp>
      <p:graphicFrame>
        <p:nvGraphicFramePr>
          <p:cNvPr id="7" name="Table 3">
            <a:extLst>
              <a:ext uri="{FF2B5EF4-FFF2-40B4-BE49-F238E27FC236}">
                <a16:creationId xmlns:a16="http://schemas.microsoft.com/office/drawing/2014/main" id="{C6F8325F-ABA3-4F99-9C61-89F4FFD44870}"/>
              </a:ext>
            </a:extLst>
          </p:cNvPr>
          <p:cNvGraphicFramePr>
            <a:graphicFrameLocks noGrp="1"/>
          </p:cNvGraphicFramePr>
          <p:nvPr/>
        </p:nvGraphicFramePr>
        <p:xfrm>
          <a:off x="6096000" y="944902"/>
          <a:ext cx="5753100" cy="4648338"/>
        </p:xfrm>
        <a:graphic>
          <a:graphicData uri="http://schemas.openxmlformats.org/drawingml/2006/table">
            <a:tbl>
              <a:tblPr firstRow="1">
                <a:tableStyleId>{5C22544A-7EE6-4342-B048-85BDC9FD1C3A}</a:tableStyleId>
              </a:tblPr>
              <a:tblGrid>
                <a:gridCol w="1053760">
                  <a:extLst>
                    <a:ext uri="{9D8B030D-6E8A-4147-A177-3AD203B41FA5}">
                      <a16:colId xmlns:a16="http://schemas.microsoft.com/office/drawing/2014/main" val="3179253707"/>
                    </a:ext>
                  </a:extLst>
                </a:gridCol>
                <a:gridCol w="4699340">
                  <a:extLst>
                    <a:ext uri="{9D8B030D-6E8A-4147-A177-3AD203B41FA5}">
                      <a16:colId xmlns:a16="http://schemas.microsoft.com/office/drawing/2014/main" val="2441936476"/>
                    </a:ext>
                  </a:extLst>
                </a:gridCol>
              </a:tblGrid>
              <a:tr h="226038">
                <a:tc gridSpan="2">
                  <a:txBody>
                    <a:bodyPr/>
                    <a:lstStyle/>
                    <a:p>
                      <a:r>
                        <a:rPr lang="en-US" sz="900" dirty="0">
                          <a:latin typeface="+mn-lt"/>
                        </a:rPr>
                        <a:t>CLASSIFICATION OF USED OIL BY DIFFERENT CLASSES IN CANADA</a:t>
                      </a:r>
                    </a:p>
                  </a:txBody>
                  <a:tcPr marL="45720" marR="45720" anchor="ctr"/>
                </a:tc>
                <a:tc hMerge="1">
                  <a:txBody>
                    <a:bodyPr/>
                    <a:lstStyle/>
                    <a:p>
                      <a:endParaRPr lang="en-US"/>
                    </a:p>
                  </a:txBody>
                  <a:tcPr/>
                </a:tc>
                <a:extLst>
                  <a:ext uri="{0D108BD9-81ED-4DB2-BD59-A6C34878D82A}">
                    <a16:rowId xmlns:a16="http://schemas.microsoft.com/office/drawing/2014/main" val="2647999941"/>
                  </a:ext>
                </a:extLst>
              </a:tr>
              <a:tr h="345578">
                <a:tc>
                  <a:txBody>
                    <a:bodyPr/>
                    <a:lstStyle/>
                    <a:p>
                      <a:r>
                        <a:rPr lang="en-US" sz="900" b="1" dirty="0">
                          <a:solidFill>
                            <a:schemeClr val="tx1"/>
                          </a:solidFill>
                          <a:latin typeface="+mn-lt"/>
                        </a:rPr>
                        <a:t>CLASS</a:t>
                      </a:r>
                    </a:p>
                  </a:txBody>
                  <a:tcPr marL="45720" marR="45720" anchor="ctr"/>
                </a:tc>
                <a:tc>
                  <a:txBody>
                    <a:bodyPr/>
                    <a:lstStyle/>
                    <a:p>
                      <a:r>
                        <a:rPr lang="en-US" sz="900" b="1" dirty="0">
                          <a:solidFill>
                            <a:schemeClr val="tx1"/>
                          </a:solidFill>
                          <a:latin typeface="+mn-lt"/>
                        </a:rPr>
                        <a:t>CONCENTRATION OF CONTAMINANTS</a:t>
                      </a:r>
                    </a:p>
                  </a:txBody>
                  <a:tcPr marL="45720" marR="45720" anchor="ctr"/>
                </a:tc>
                <a:extLst>
                  <a:ext uri="{0D108BD9-81ED-4DB2-BD59-A6C34878D82A}">
                    <a16:rowId xmlns:a16="http://schemas.microsoft.com/office/drawing/2014/main" val="4149384710"/>
                  </a:ext>
                </a:extLst>
              </a:tr>
              <a:tr h="517825">
                <a:tc>
                  <a:txBody>
                    <a:bodyPr/>
                    <a:lstStyle/>
                    <a:p>
                      <a:pPr marL="0" marR="0" algn="l">
                        <a:spcBef>
                          <a:spcPts val="200"/>
                        </a:spcBef>
                        <a:spcAft>
                          <a:spcPts val="200"/>
                        </a:spcAft>
                      </a:pPr>
                      <a:r>
                        <a:rPr lang="en-US" sz="900" b="0" dirty="0">
                          <a:solidFill>
                            <a:schemeClr val="tx1"/>
                          </a:solidFill>
                          <a:effectLst/>
                          <a:latin typeface="+mn-lt"/>
                          <a:ea typeface="Calibri" panose="020F0502020204030204" pitchFamily="34" charset="0"/>
                          <a:cs typeface="Times New Roman" panose="02020603050405020304" pitchFamily="18" charset="0"/>
                        </a:rPr>
                        <a:t>Class 1</a:t>
                      </a:r>
                    </a:p>
                  </a:txBody>
                  <a:tcPr marL="73025" marR="73025" marT="0" marB="0" anchor="ctr"/>
                </a:tc>
                <a:tc>
                  <a:txBody>
                    <a:bodyPr/>
                    <a:lstStyle/>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endParaRPr kumimoji="0" lang="en-US" sz="900" b="0" strike="noStrike" kern="1200" cap="none" spc="0" normalizeH="0" baseline="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Polychlorinated Biphenyls (PCBs) &lt;= 5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Total Organic Halogens (as Chlorine) &lt;= 1,000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Cadmium &lt;=2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Chromium &lt;= 10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Lead &lt;= 10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endParaRPr kumimoji="0" lang="en-US" sz="900" b="0" strike="noStrike" kern="1200" cap="none" spc="0" normalizeH="0" baseline="0" dirty="0">
                        <a:ln>
                          <a:noFill/>
                        </a:ln>
                        <a:solidFill>
                          <a:srgbClr val="000000"/>
                        </a:solidFill>
                        <a:effectLst/>
                        <a:uLnTx/>
                        <a:uFillTx/>
                        <a:latin typeface="Lucida Sans"/>
                        <a:ea typeface="+mn-ea"/>
                        <a:cs typeface="+mn-cs"/>
                      </a:endParaRPr>
                    </a:p>
                  </a:txBody>
                  <a:tcPr marL="73025" marR="73025" marT="0" marB="0" anchor="ctr"/>
                </a:tc>
                <a:extLst>
                  <a:ext uri="{0D108BD9-81ED-4DB2-BD59-A6C34878D82A}">
                    <a16:rowId xmlns:a16="http://schemas.microsoft.com/office/drawing/2014/main" val="3283290818"/>
                  </a:ext>
                </a:extLst>
              </a:tr>
              <a:tr h="307181">
                <a:tc>
                  <a:txBody>
                    <a:bodyPr/>
                    <a:lstStyle/>
                    <a:p>
                      <a:pPr marL="0" marR="0" algn="l">
                        <a:spcBef>
                          <a:spcPts val="200"/>
                        </a:spcBef>
                        <a:spcAft>
                          <a:spcPts val="200"/>
                        </a:spcAft>
                      </a:pPr>
                      <a:r>
                        <a:rPr lang="en-US" sz="900" dirty="0">
                          <a:effectLst/>
                          <a:latin typeface="+mn-lt"/>
                          <a:ea typeface="Calibri" panose="020F0502020204030204" pitchFamily="34" charset="0"/>
                          <a:cs typeface="Times New Roman" panose="02020603050405020304" pitchFamily="18" charset="0"/>
                        </a:rPr>
                        <a:t>Class 2</a:t>
                      </a:r>
                    </a:p>
                  </a:txBody>
                  <a:tcPr marL="73025" marR="73025" marT="0" marB="0" anchor="ctr"/>
                </a:tc>
                <a:tc>
                  <a:txBody>
                    <a:bodyPr/>
                    <a:lstStyle/>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endParaRPr kumimoji="0" lang="en-US" sz="900" b="0" strike="noStrike" kern="1200" cap="none" spc="0" normalizeH="0" baseline="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Polychlorinated Biphenyls (PCBs) &lt;= 5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Total Organic Halogens (as Chlorine) &lt;= 1,000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Cadmium &lt;=2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Chromium &lt;= 10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Lead (10 ppm &lt; concentration &lt;= 100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endParaRPr kumimoji="0" lang="en-US" sz="900" b="0" strike="noStrike" kern="1200" cap="none" spc="0" normalizeH="0" baseline="0" dirty="0">
                        <a:ln>
                          <a:noFill/>
                        </a:ln>
                        <a:solidFill>
                          <a:srgbClr val="000000"/>
                        </a:solidFill>
                        <a:effectLst/>
                        <a:uLnTx/>
                        <a:uFillTx/>
                        <a:latin typeface="Lucida Sans"/>
                        <a:ea typeface="+mn-ea"/>
                        <a:cs typeface="+mn-cs"/>
                      </a:endParaRPr>
                    </a:p>
                  </a:txBody>
                  <a:tcPr marL="73025" marR="73025" marT="0" marB="0" anchor="ctr"/>
                </a:tc>
                <a:extLst>
                  <a:ext uri="{0D108BD9-81ED-4DB2-BD59-A6C34878D82A}">
                    <a16:rowId xmlns:a16="http://schemas.microsoft.com/office/drawing/2014/main" val="2258432784"/>
                  </a:ext>
                </a:extLst>
              </a:tr>
              <a:tr h="259184">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Class 3</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endParaRPr kumimoji="0" lang="en-US" sz="900" b="0" strike="noStrike" kern="1200" cap="none" spc="0" normalizeH="0" baseline="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Polychlorinated Biphenyls (PCBs) (5 ppm &lt; concentration &lt;= 50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Total Organic Halogens (as Chlorine) (1,000 ppm &lt; concentration &lt;= 3,000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Cadmium &lt;=2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Chromium &lt;= 10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Lead &lt;= 10 ppm</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endParaRPr kumimoji="0" lang="en-US" sz="900" b="0" strike="noStrike" kern="1200" cap="none" spc="0" normalizeH="0" baseline="0" dirty="0">
                        <a:ln>
                          <a:noFill/>
                        </a:ln>
                        <a:solidFill>
                          <a:srgbClr val="000000"/>
                        </a:solidFill>
                        <a:effectLst/>
                        <a:uLnTx/>
                        <a:uFillTx/>
                        <a:latin typeface="Lucida Sans"/>
                        <a:ea typeface="+mn-ea"/>
                        <a:cs typeface="+mn-cs"/>
                      </a:endParaRPr>
                    </a:p>
                  </a:txBody>
                  <a:tcPr marL="73025" marR="73025" marT="0" marB="0" anchor="ctr"/>
                </a:tc>
                <a:extLst>
                  <a:ext uri="{0D108BD9-81ED-4DB2-BD59-A6C34878D82A}">
                    <a16:rowId xmlns:a16="http://schemas.microsoft.com/office/drawing/2014/main" val="3423722158"/>
                  </a:ext>
                </a:extLst>
              </a:tr>
              <a:tr h="208653">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Class 4</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endParaRPr kumimoji="0" lang="en-US" sz="900" b="0" strike="noStrike" kern="1200" cap="none" spc="0" normalizeH="0" baseline="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r>
                        <a:rPr kumimoji="0" lang="en-US" sz="900" b="0" strike="noStrike" kern="1200" cap="none" spc="0" normalizeH="0" baseline="0" dirty="0">
                          <a:ln>
                            <a:noFill/>
                          </a:ln>
                          <a:solidFill>
                            <a:srgbClr val="000000"/>
                          </a:solidFill>
                          <a:effectLst/>
                          <a:uLnTx/>
                          <a:uFillTx/>
                          <a:latin typeface="Lucida Sans"/>
                          <a:ea typeface="+mn-ea"/>
                          <a:cs typeface="+mn-cs"/>
                        </a:rPr>
                        <a:t>If any one of the five contaminants is above the maximum defined limit in Class 1-3</a:t>
                      </a:r>
                    </a:p>
                    <a:p>
                      <a:pPr marL="228600" marR="0" lvl="0" indent="-228600" algn="l" defTabSz="914400" rtl="0" eaLnBrk="1" fontAlgn="auto" latinLnBrk="0" hangingPunct="1">
                        <a:lnSpc>
                          <a:spcPct val="100000"/>
                        </a:lnSpc>
                        <a:spcBef>
                          <a:spcPts val="0"/>
                        </a:spcBef>
                        <a:spcAft>
                          <a:spcPts val="200"/>
                        </a:spcAft>
                        <a:buClr>
                          <a:srgbClr val="27638E"/>
                        </a:buClr>
                        <a:buSzPct val="100000"/>
                        <a:buFont typeface="Wingdings" panose="05000000000000000000" pitchFamily="2" charset="2"/>
                        <a:buChar char="l"/>
                        <a:tabLst/>
                        <a:defRPr/>
                      </a:pPr>
                      <a:endParaRPr kumimoji="0" lang="en-US" sz="900" b="0" strike="noStrike" kern="1200" cap="none" spc="0" normalizeH="0" baseline="0" dirty="0">
                        <a:ln>
                          <a:noFill/>
                        </a:ln>
                        <a:solidFill>
                          <a:srgbClr val="000000"/>
                        </a:solidFill>
                        <a:effectLst/>
                        <a:uLnTx/>
                        <a:uFillTx/>
                        <a:latin typeface="Lucida Sans"/>
                        <a:ea typeface="+mn-ea"/>
                        <a:cs typeface="+mn-cs"/>
                      </a:endParaRPr>
                    </a:p>
                  </a:txBody>
                  <a:tcPr marL="73025" marR="73025" marT="0" marB="0" anchor="ctr"/>
                </a:tc>
                <a:extLst>
                  <a:ext uri="{0D108BD9-81ED-4DB2-BD59-A6C34878D82A}">
                    <a16:rowId xmlns:a16="http://schemas.microsoft.com/office/drawing/2014/main" val="4013942784"/>
                  </a:ext>
                </a:extLst>
              </a:tr>
            </a:tbl>
          </a:graphicData>
        </a:graphic>
      </p:graphicFrame>
      <p:grpSp>
        <p:nvGrpSpPr>
          <p:cNvPr id="5" name="Group 4">
            <a:extLst>
              <a:ext uri="{FF2B5EF4-FFF2-40B4-BE49-F238E27FC236}">
                <a16:creationId xmlns:a16="http://schemas.microsoft.com/office/drawing/2014/main" id="{9BC1B8E4-43A5-4DE2-A977-EF2269612069}"/>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B91B6E3E-A05B-4135-AC10-C74A0BA638E4}"/>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D8BBDF86-19F4-472E-8576-A8B238983160}"/>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36070841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50D5-15A7-4138-908E-1E79D6764718}"/>
              </a:ext>
            </a:extLst>
          </p:cNvPr>
          <p:cNvSpPr>
            <a:spLocks noGrp="1"/>
          </p:cNvSpPr>
          <p:nvPr>
            <p:ph type="title"/>
          </p:nvPr>
        </p:nvSpPr>
        <p:spPr/>
        <p:txBody>
          <a:bodyPr/>
          <a:lstStyle/>
          <a:p>
            <a:r>
              <a:rPr lang="en-US" dirty="0"/>
              <a:t>Canada Regulations Summary </a:t>
            </a:r>
          </a:p>
        </p:txBody>
      </p:sp>
      <p:sp>
        <p:nvSpPr>
          <p:cNvPr id="3" name="Content Placeholder 2">
            <a:extLst>
              <a:ext uri="{FF2B5EF4-FFF2-40B4-BE49-F238E27FC236}">
                <a16:creationId xmlns:a16="http://schemas.microsoft.com/office/drawing/2014/main" id="{35C2A54A-8DBB-4E71-9248-C8CA91B50960}"/>
              </a:ext>
            </a:extLst>
          </p:cNvPr>
          <p:cNvSpPr>
            <a:spLocks noGrp="1"/>
          </p:cNvSpPr>
          <p:nvPr>
            <p:ph sz="quarter" idx="16"/>
          </p:nvPr>
        </p:nvSpPr>
        <p:spPr>
          <a:xfrm>
            <a:off x="6437959" y="986944"/>
            <a:ext cx="5182475" cy="4428776"/>
          </a:xfrm>
        </p:spPr>
        <p:txBody>
          <a:bodyPr/>
          <a:lstStyle/>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A Return Incentive (RI) is paid to private sector collectors and processors to pick up and deliver to government-approved recycling facilities where the materials are processed into new products.</a:t>
            </a:r>
          </a:p>
          <a:p>
            <a:pPr marL="0" indent="0">
              <a:spcBef>
                <a:spcPts val="0"/>
              </a:spcBef>
              <a:buClr>
                <a:schemeClr val="tx1"/>
              </a:buClr>
              <a:buSzPct val="100000"/>
              <a:buNone/>
            </a:pPr>
            <a:r>
              <a:rPr lang="en-US" b="1" dirty="0"/>
              <a:t>iv. Transportation and Storage</a:t>
            </a:r>
          </a:p>
          <a:p>
            <a:r>
              <a:rPr lang="en-US" dirty="0"/>
              <a:t>In Canada, the transportation of used oil is subjected to the Transportation Of Dangerous Good (TDG) Act. Therefore, collectors transporting the used oil need to follow the standard procedure laid under the TDG regulation. </a:t>
            </a:r>
          </a:p>
          <a:p>
            <a:r>
              <a:rPr lang="en-US" dirty="0"/>
              <a:t>For the transportation of used oil from the storage facility, the storage facility owner must have approval from either the Environmental Protection Act or the regulation authority of provinces.</a:t>
            </a:r>
          </a:p>
          <a:p>
            <a:r>
              <a:rPr lang="en-US" dirty="0"/>
              <a:t>For storage purposes, users and collectors that store used oil need to ensure that class 1, class 2, class 3, and class 4 used oils are stored separately in approved storage tanks. A storage tank used to store used oil bears a label or other suitable identification that indicates the class of used oil contained in that tank.</a:t>
            </a:r>
          </a:p>
          <a:p>
            <a:r>
              <a:rPr lang="en-US" dirty="0"/>
              <a:t>There must be proper labeling of the used oil container to identify its contents – either “Used Oil” or “Waste Fuel”. If used oil and waste fuel are being stored in an institutional, commercial, or industrial location, the containers must also be labeled in accordance with the Workplace Hazardous Materials Information System (WHMIS).</a:t>
            </a:r>
          </a:p>
          <a:p>
            <a:r>
              <a:rPr lang="en-US" dirty="0"/>
              <a:t>In the case of an underground storage tank, the label or other identification is located on the fill pipe for the storage tank, and it needs not include the name and address of the storage facility.</a:t>
            </a:r>
          </a:p>
        </p:txBody>
      </p:sp>
      <p:sp>
        <p:nvSpPr>
          <p:cNvPr id="6" name="Content Placeholder 3">
            <a:extLst>
              <a:ext uri="{FF2B5EF4-FFF2-40B4-BE49-F238E27FC236}">
                <a16:creationId xmlns:a16="http://schemas.microsoft.com/office/drawing/2014/main" id="{BB8F52AB-E75A-4C9F-AC42-334A4EC48CC8}"/>
              </a:ext>
            </a:extLst>
          </p:cNvPr>
          <p:cNvSpPr>
            <a:spLocks noGrp="1"/>
          </p:cNvSpPr>
          <p:nvPr>
            <p:ph sz="quarter" idx="17"/>
          </p:nvPr>
        </p:nvSpPr>
        <p:spPr>
          <a:xfrm>
            <a:off x="569395" y="986944"/>
            <a:ext cx="5184648" cy="4601901"/>
          </a:xfrm>
        </p:spPr>
        <p:txBody>
          <a:bodyPr/>
          <a:lstStyle/>
          <a:p>
            <a:pPr marL="0" indent="0">
              <a:buClr>
                <a:schemeClr val="tx1"/>
              </a:buClr>
              <a:buSzPct val="100000"/>
              <a:buNone/>
            </a:pPr>
            <a:r>
              <a:rPr lang="en-US" b="1" dirty="0"/>
              <a:t>iii. Collection</a:t>
            </a:r>
            <a:endParaRPr lang="en-US" b="1" i="1" dirty="0"/>
          </a:p>
          <a:p>
            <a:r>
              <a:rPr lang="en-US" dirty="0"/>
              <a:t>Programs to collect used oil are well-established in most provinces but not in the territories. A legislated Extended Producer Responsibility (EPR) approach is used in BC, Saskatchewan, Manitoba, Ontario (containers and filters only), Québec, and New Brunswick. With respect to the used oil collection gap for Ontario, the province encourages used oil collection and prohibits used oil disposal in the landfill, open burning, or other non-authorized uses via legislation.</a:t>
            </a:r>
          </a:p>
          <a:p>
            <a:r>
              <a:rPr lang="en-US" dirty="0"/>
              <a:t>Nova Scotia, Alberta, and Newfoundland and Labrador use a product stewardship model for used oil collection, in which associations have defined the framework for generators and collectors for minimizing the product’s environmental impact throughout all stages of the product’s life cycle.</a:t>
            </a:r>
          </a:p>
          <a:p>
            <a:r>
              <a:rPr lang="en-US" dirty="0"/>
              <a:t>In Yukon, under the Special Waste Regulations, a permit is required for the generation, collection, and handling of used oil.</a:t>
            </a:r>
          </a:p>
          <a:p>
            <a:r>
              <a:rPr lang="en-US" dirty="0"/>
              <a:t>Prince Edward Island (PEI) does have used oil regulations in place to require the collection and proper disposal as hazardous waste. This approach targets the commercial retail sector, rather than residential and does not involve stewards since the province does not have a significant steward base located in PEI. </a:t>
            </a:r>
          </a:p>
          <a:p>
            <a:r>
              <a:rPr lang="en-US" dirty="0"/>
              <a:t>In accordance with the provisions for collection of used oil, an operator of a used oil collection facility must register as a hazardous waste generator by submitting a completed registration form to regulatory authority in the provinces to obtain a Hazardous Waste Generator Registration Number (also referred to as a Provincial Registration I.D. or MBG Number) assigned by the Department. </a:t>
            </a:r>
          </a:p>
        </p:txBody>
      </p:sp>
      <p:grpSp>
        <p:nvGrpSpPr>
          <p:cNvPr id="5" name="Group 4">
            <a:extLst>
              <a:ext uri="{FF2B5EF4-FFF2-40B4-BE49-F238E27FC236}">
                <a16:creationId xmlns:a16="http://schemas.microsoft.com/office/drawing/2014/main" id="{6E0D2ECE-08C8-4AAF-A190-BB46178DCDCF}"/>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BF4579A5-7BC8-433A-9766-6CFF228C8C9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68AB0E74-4E6A-439B-9D64-E9BBC8A1B0F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9574908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6A82B-DFDD-4FB5-B039-ACDA5AC859D6}"/>
              </a:ext>
            </a:extLst>
          </p:cNvPr>
          <p:cNvSpPr>
            <a:spLocks noGrp="1"/>
          </p:cNvSpPr>
          <p:nvPr>
            <p:ph type="title"/>
          </p:nvPr>
        </p:nvSpPr>
        <p:spPr/>
        <p:txBody>
          <a:bodyPr/>
          <a:lstStyle/>
          <a:p>
            <a:r>
              <a:rPr lang="en-US" dirty="0"/>
              <a:t>Canada Regulations Summary </a:t>
            </a:r>
          </a:p>
        </p:txBody>
      </p:sp>
      <p:sp>
        <p:nvSpPr>
          <p:cNvPr id="3" name="Content Placeholder 2">
            <a:extLst>
              <a:ext uri="{FF2B5EF4-FFF2-40B4-BE49-F238E27FC236}">
                <a16:creationId xmlns:a16="http://schemas.microsoft.com/office/drawing/2014/main" id="{9706D6F3-FA35-4620-BCC4-AF4615B54C90}"/>
              </a:ext>
            </a:extLst>
          </p:cNvPr>
          <p:cNvSpPr>
            <a:spLocks noGrp="1"/>
          </p:cNvSpPr>
          <p:nvPr>
            <p:ph sz="quarter" idx="16"/>
          </p:nvPr>
        </p:nvSpPr>
        <p:spPr/>
        <p:txBody>
          <a:bodyPr/>
          <a:lstStyle/>
          <a:p>
            <a:endParaRPr lang="en-US"/>
          </a:p>
        </p:txBody>
      </p:sp>
      <p:sp>
        <p:nvSpPr>
          <p:cNvPr id="4" name="Content Placeholder 3">
            <a:extLst>
              <a:ext uri="{FF2B5EF4-FFF2-40B4-BE49-F238E27FC236}">
                <a16:creationId xmlns:a16="http://schemas.microsoft.com/office/drawing/2014/main" id="{8C66CCF1-B37B-4393-950D-F98614D0CB07}"/>
              </a:ext>
            </a:extLst>
          </p:cNvPr>
          <p:cNvSpPr>
            <a:spLocks noGrp="1"/>
          </p:cNvSpPr>
          <p:nvPr>
            <p:ph sz="quarter" idx="17"/>
          </p:nvPr>
        </p:nvSpPr>
        <p:spPr/>
        <p:txBody>
          <a:bodyPr/>
          <a:lstStyle/>
          <a:p>
            <a:endParaRPr lang="en-US"/>
          </a:p>
        </p:txBody>
      </p:sp>
      <p:graphicFrame>
        <p:nvGraphicFramePr>
          <p:cNvPr id="5" name="Table 3">
            <a:extLst>
              <a:ext uri="{FF2B5EF4-FFF2-40B4-BE49-F238E27FC236}">
                <a16:creationId xmlns:a16="http://schemas.microsoft.com/office/drawing/2014/main" id="{91162F94-00A4-4898-A4E8-3A54F014CF94}"/>
              </a:ext>
            </a:extLst>
          </p:cNvPr>
          <p:cNvGraphicFramePr>
            <a:graphicFrameLocks noGrp="1"/>
          </p:cNvGraphicFramePr>
          <p:nvPr/>
        </p:nvGraphicFramePr>
        <p:xfrm>
          <a:off x="562695" y="944902"/>
          <a:ext cx="10979500" cy="5255868"/>
        </p:xfrm>
        <a:graphic>
          <a:graphicData uri="http://schemas.openxmlformats.org/drawingml/2006/table">
            <a:tbl>
              <a:tblPr firstRow="1">
                <a:tableStyleId>{5C22544A-7EE6-4342-B048-85BDC9FD1C3A}</a:tableStyleId>
              </a:tblPr>
              <a:tblGrid>
                <a:gridCol w="1966360">
                  <a:extLst>
                    <a:ext uri="{9D8B030D-6E8A-4147-A177-3AD203B41FA5}">
                      <a16:colId xmlns:a16="http://schemas.microsoft.com/office/drawing/2014/main" val="3179253707"/>
                    </a:ext>
                  </a:extLst>
                </a:gridCol>
                <a:gridCol w="1366670">
                  <a:extLst>
                    <a:ext uri="{9D8B030D-6E8A-4147-A177-3AD203B41FA5}">
                      <a16:colId xmlns:a16="http://schemas.microsoft.com/office/drawing/2014/main" val="2441936476"/>
                    </a:ext>
                  </a:extLst>
                </a:gridCol>
                <a:gridCol w="3000375">
                  <a:extLst>
                    <a:ext uri="{9D8B030D-6E8A-4147-A177-3AD203B41FA5}">
                      <a16:colId xmlns:a16="http://schemas.microsoft.com/office/drawing/2014/main" val="1939854149"/>
                    </a:ext>
                  </a:extLst>
                </a:gridCol>
                <a:gridCol w="4646095">
                  <a:extLst>
                    <a:ext uri="{9D8B030D-6E8A-4147-A177-3AD203B41FA5}">
                      <a16:colId xmlns:a16="http://schemas.microsoft.com/office/drawing/2014/main" val="2331960324"/>
                    </a:ext>
                  </a:extLst>
                </a:gridCol>
              </a:tblGrid>
              <a:tr h="321908">
                <a:tc gridSpan="4">
                  <a:txBody>
                    <a:bodyPr/>
                    <a:lstStyle/>
                    <a:p>
                      <a:r>
                        <a:rPr lang="en-US" sz="900" dirty="0">
                          <a:latin typeface="+mn-lt"/>
                        </a:rPr>
                        <a:t>REGULATIONS APPLICABLE IN CANADA FOR THE RE‐REFINING AND RE‐PROCESSING OF USED OILS</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71967">
                <a:tc>
                  <a:txBody>
                    <a:bodyPr/>
                    <a:lstStyle/>
                    <a:p>
                      <a:r>
                        <a:rPr lang="en-US" sz="900" b="1" dirty="0">
                          <a:solidFill>
                            <a:schemeClr val="tx1"/>
                          </a:solidFill>
                          <a:latin typeface="+mn-lt"/>
                        </a:rPr>
                        <a:t>PROVINCE/TERRITORY</a:t>
                      </a:r>
                    </a:p>
                  </a:txBody>
                  <a:tcPr marL="45720" marR="45720" anchor="ctr"/>
                </a:tc>
                <a:tc>
                  <a:txBody>
                    <a:bodyPr/>
                    <a:lstStyle/>
                    <a:p>
                      <a:pPr marL="0" marR="0" algn="l" defTabSz="914400" rtl="0" eaLnBrk="1" latinLnBrk="0" hangingPunct="1">
                        <a:spcBef>
                          <a:spcPts val="200"/>
                        </a:spcBef>
                        <a:spcAft>
                          <a:spcPts val="200"/>
                        </a:spcAft>
                      </a:pPr>
                      <a:r>
                        <a:rPr lang="en-US" sz="900" b="1" kern="1200" dirty="0">
                          <a:solidFill>
                            <a:schemeClr val="tx1"/>
                          </a:solidFill>
                          <a:latin typeface="+mn-lt"/>
                          <a:ea typeface="+mn-ea"/>
                          <a:cs typeface="+mn-cs"/>
                        </a:rPr>
                        <a:t>USED OIL RECOVERY</a:t>
                      </a:r>
                    </a:p>
                  </a:txBody>
                  <a:tcPr marL="73025" marR="73025" marT="0" marB="0" anchor="ctr"/>
                </a:tc>
                <a:tc>
                  <a:txBody>
                    <a:bodyPr/>
                    <a:lstStyle/>
                    <a:p>
                      <a:pPr marL="0" marR="0" algn="l" defTabSz="914400" rtl="0" eaLnBrk="1" latinLnBrk="0" hangingPunct="1">
                        <a:spcBef>
                          <a:spcPts val="200"/>
                        </a:spcBef>
                        <a:spcAft>
                          <a:spcPts val="200"/>
                        </a:spcAft>
                      </a:pPr>
                      <a:r>
                        <a:rPr lang="en-US" sz="900" b="1" kern="1200" dirty="0">
                          <a:solidFill>
                            <a:schemeClr val="tx1"/>
                          </a:solidFill>
                          <a:latin typeface="+mn-lt"/>
                          <a:ea typeface="+mn-ea"/>
                          <a:cs typeface="+mn-cs"/>
                        </a:rPr>
                        <a:t>REGULATION APPLICABLE</a:t>
                      </a:r>
                    </a:p>
                  </a:txBody>
                  <a:tcPr marL="73025" marR="73025" marT="0" marB="0" anchor="ctr"/>
                </a:tc>
                <a:tc>
                  <a:txBody>
                    <a:bodyPr/>
                    <a:lstStyle/>
                    <a:p>
                      <a:r>
                        <a:rPr lang="en-US" sz="900" b="1" dirty="0">
                          <a:solidFill>
                            <a:schemeClr val="tx1"/>
                          </a:solidFill>
                          <a:latin typeface="+mn-lt"/>
                        </a:rPr>
                        <a:t>REGULATION APPLICABLE</a:t>
                      </a:r>
                    </a:p>
                  </a:txBody>
                  <a:tcPr marL="45720" marR="45720" anchor="ctr"/>
                </a:tc>
                <a:extLst>
                  <a:ext uri="{0D108BD9-81ED-4DB2-BD59-A6C34878D82A}">
                    <a16:rowId xmlns:a16="http://schemas.microsoft.com/office/drawing/2014/main" val="4149384710"/>
                  </a:ext>
                </a:extLst>
              </a:tr>
              <a:tr h="295452">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Newfoundland and Labrador</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Mandatory</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Used Oil Control Regulation, 2002</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Lubricant sellers are required to accept used oil or suggest alternative return facility if they cannot accept the used oil.</a:t>
                      </a:r>
                    </a:p>
                  </a:txBody>
                  <a:tcPr marL="73025" marR="73025" marT="0" marB="0" anchor="ctr"/>
                </a:tc>
                <a:extLst>
                  <a:ext uri="{0D108BD9-81ED-4DB2-BD59-A6C34878D82A}">
                    <a16:rowId xmlns:a16="http://schemas.microsoft.com/office/drawing/2014/main" val="3283290818"/>
                  </a:ext>
                </a:extLst>
              </a:tr>
              <a:tr h="295452">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Nova Scotia</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Mandatory</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Used Oil Regulations</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Lubricant sellers are required to accept used oil or suggest alternative return facility if they cannot accept the used oil.</a:t>
                      </a:r>
                    </a:p>
                  </a:txBody>
                  <a:tcPr marL="73025" marR="73025" marT="0" marB="0" anchor="ctr"/>
                </a:tc>
                <a:extLst>
                  <a:ext uri="{0D108BD9-81ED-4DB2-BD59-A6C34878D82A}">
                    <a16:rowId xmlns:a16="http://schemas.microsoft.com/office/drawing/2014/main" val="2258432784"/>
                  </a:ext>
                </a:extLst>
              </a:tr>
              <a:tr h="295452">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New Brunswick</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Mandatory</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Used Oil Regulations</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Lubricant sellers are required to accept used oil or suggest alternative return facility if they cannot accept the used oil.</a:t>
                      </a:r>
                    </a:p>
                  </a:txBody>
                  <a:tcPr marL="73025" marR="73025" marT="0" marB="0" anchor="ctr"/>
                </a:tc>
                <a:extLst>
                  <a:ext uri="{0D108BD9-81ED-4DB2-BD59-A6C34878D82A}">
                    <a16:rowId xmlns:a16="http://schemas.microsoft.com/office/drawing/2014/main" val="3423722158"/>
                  </a:ext>
                </a:extLst>
              </a:tr>
              <a:tr h="295452">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Prince Edward Island</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Mandatory</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Used Oil Handling Regulations</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Lubricant sellers are required to accept used oil or suggest alternative return facility if they cannot accept the used oil.</a:t>
                      </a:r>
                    </a:p>
                  </a:txBody>
                  <a:tcPr marL="73025" marR="73025" marT="0" marB="0" anchor="ctr"/>
                </a:tc>
                <a:extLst>
                  <a:ext uri="{0D108BD9-81ED-4DB2-BD59-A6C34878D82A}">
                    <a16:rowId xmlns:a16="http://schemas.microsoft.com/office/drawing/2014/main" val="4013942784"/>
                  </a:ext>
                </a:extLst>
              </a:tr>
              <a:tr h="437340">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Quebec</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Mandatory</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Regulation respecting the recovery and reclamation of used oils, oil or fluid containers and used filters</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Managed by the Société de gestion des </a:t>
                      </a:r>
                      <a:r>
                        <a:rPr lang="en-US" sz="900" kern="1200" dirty="0" err="1">
                          <a:solidFill>
                            <a:srgbClr val="000000"/>
                          </a:solidFill>
                          <a:effectLst/>
                          <a:latin typeface="+mn-lt"/>
                          <a:ea typeface="SimSun" panose="02010600030101010101" pitchFamily="2" charset="-122"/>
                          <a:cs typeface="Calibri" panose="020F0502020204030204" pitchFamily="34" charset="0"/>
                        </a:rPr>
                        <a:t>huiles</a:t>
                      </a:r>
                      <a:r>
                        <a:rPr lang="en-US" sz="900" kern="1200" dirty="0">
                          <a:solidFill>
                            <a:srgbClr val="000000"/>
                          </a:solidFill>
                          <a:effectLst/>
                          <a:latin typeface="+mn-lt"/>
                          <a:ea typeface="SimSun" panose="02010600030101010101" pitchFamily="2" charset="-122"/>
                          <a:cs typeface="Calibri" panose="020F0502020204030204" pitchFamily="34" charset="0"/>
                        </a:rPr>
                        <a:t> </a:t>
                      </a:r>
                      <a:r>
                        <a:rPr lang="en-US" sz="900" kern="1200" dirty="0" err="1">
                          <a:solidFill>
                            <a:srgbClr val="000000"/>
                          </a:solidFill>
                          <a:effectLst/>
                          <a:latin typeface="+mn-lt"/>
                          <a:ea typeface="SimSun" panose="02010600030101010101" pitchFamily="2" charset="-122"/>
                          <a:cs typeface="Calibri" panose="020F0502020204030204" pitchFamily="34" charset="0"/>
                        </a:rPr>
                        <a:t>usagées</a:t>
                      </a:r>
                      <a:r>
                        <a:rPr lang="en-US" sz="900" kern="1200" dirty="0">
                          <a:solidFill>
                            <a:srgbClr val="000000"/>
                          </a:solidFill>
                          <a:effectLst/>
                          <a:latin typeface="+mn-lt"/>
                          <a:ea typeface="SimSun" panose="02010600030101010101" pitchFamily="2" charset="-122"/>
                          <a:cs typeface="Calibri" panose="020F0502020204030204" pitchFamily="34" charset="0"/>
                        </a:rPr>
                        <a:t> (SOGHU)</a:t>
                      </a:r>
                    </a:p>
                  </a:txBody>
                  <a:tcPr marL="73025" marR="73025" marT="0" marB="0" anchor="ctr"/>
                </a:tc>
                <a:extLst>
                  <a:ext uri="{0D108BD9-81ED-4DB2-BD59-A6C34878D82A}">
                    <a16:rowId xmlns:a16="http://schemas.microsoft.com/office/drawing/2014/main" val="1291445453"/>
                  </a:ext>
                </a:extLst>
              </a:tr>
              <a:tr h="295452">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Ontario</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Encouraged</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No program in place</a:t>
                      </a:r>
                    </a:p>
                  </a:txBody>
                  <a:tcPr marL="73025" marR="73025" marT="0" marB="0" anchor="ctr"/>
                </a:tc>
                <a:extLst>
                  <a:ext uri="{0D108BD9-81ED-4DB2-BD59-A6C34878D82A}">
                    <a16:rowId xmlns:a16="http://schemas.microsoft.com/office/drawing/2014/main" val="237521547"/>
                  </a:ext>
                </a:extLst>
              </a:tr>
              <a:tr h="295452">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Manitoba</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Mandatory</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Used Oil, Oil Filters and Containers Stewardship Regulation</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Managed by Manitoba Association for Resource Recovery Corporation</a:t>
                      </a:r>
                    </a:p>
                  </a:txBody>
                  <a:tcPr marL="73025" marR="73025" marT="0" marB="0" anchor="ctr"/>
                </a:tc>
                <a:extLst>
                  <a:ext uri="{0D108BD9-81ED-4DB2-BD59-A6C34878D82A}">
                    <a16:rowId xmlns:a16="http://schemas.microsoft.com/office/drawing/2014/main" val="638178340"/>
                  </a:ext>
                </a:extLst>
              </a:tr>
              <a:tr h="295452">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Saskatchewan</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Mandatory</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Used Oil Collection Regulations</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Managed by Saskatchewan Association for Resource Recovery Corporation</a:t>
                      </a:r>
                    </a:p>
                  </a:txBody>
                  <a:tcPr marL="73025" marR="73025" marT="0" marB="0" anchor="ctr"/>
                </a:tc>
                <a:extLst>
                  <a:ext uri="{0D108BD9-81ED-4DB2-BD59-A6C34878D82A}">
                    <a16:rowId xmlns:a16="http://schemas.microsoft.com/office/drawing/2014/main" val="3085089115"/>
                  </a:ext>
                </a:extLst>
              </a:tr>
              <a:tr h="295452">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Alberta</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Mandatory</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Lubricating Oil Material Recycling and Management Regulation</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Managed by the Alberta Used Oil Management Association</a:t>
                      </a:r>
                    </a:p>
                  </a:txBody>
                  <a:tcPr marL="73025" marR="73025" marT="0" marB="0" anchor="ctr"/>
                </a:tc>
                <a:extLst>
                  <a:ext uri="{0D108BD9-81ED-4DB2-BD59-A6C34878D82A}">
                    <a16:rowId xmlns:a16="http://schemas.microsoft.com/office/drawing/2014/main" val="3737643183"/>
                  </a:ext>
                </a:extLst>
              </a:tr>
              <a:tr h="295452">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British Columbia</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Mandatory</a:t>
                      </a:r>
                    </a:p>
                  </a:txBody>
                  <a:tcPr marL="73025" marR="73025" marT="0" marB="0" anchor="ctr"/>
                </a:tc>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Recycling Regulation</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Managed by the British Columbia Used Oil Management Association</a:t>
                      </a:r>
                    </a:p>
                  </a:txBody>
                  <a:tcPr marL="73025" marR="73025" marT="0" marB="0" anchor="ctr"/>
                </a:tc>
                <a:extLst>
                  <a:ext uri="{0D108BD9-81ED-4DB2-BD59-A6C34878D82A}">
                    <a16:rowId xmlns:a16="http://schemas.microsoft.com/office/drawing/2014/main" val="3776485833"/>
                  </a:ext>
                </a:extLst>
              </a:tr>
              <a:tr h="874681">
                <a:tc>
                  <a:txBody>
                    <a:bodyPr/>
                    <a:lstStyle/>
                    <a:p>
                      <a:pPr marL="0" marR="0" algn="l">
                        <a:spcBef>
                          <a:spcPts val="200"/>
                        </a:spcBef>
                        <a:spcAft>
                          <a:spcPts val="200"/>
                        </a:spcAft>
                      </a:pPr>
                      <a:r>
                        <a:rPr lang="en-US" sz="900" kern="1200">
                          <a:solidFill>
                            <a:srgbClr val="000000"/>
                          </a:solidFill>
                          <a:effectLst/>
                          <a:latin typeface="+mn-lt"/>
                          <a:ea typeface="SimSun" panose="02010600030101010101" pitchFamily="2" charset="-122"/>
                          <a:cs typeface="Calibri" panose="020F0502020204030204" pitchFamily="34" charset="0"/>
                        </a:rPr>
                        <a:t>Yukon</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Yukon Environment Act</a:t>
                      </a:r>
                    </a:p>
                  </a:txBody>
                  <a:tcPr marL="73025" marR="73025" marT="0" marB="0" anchor="ctr"/>
                </a:tc>
                <a:tc>
                  <a:txBody>
                    <a:bodyPr/>
                    <a:lstStyle/>
                    <a:p>
                      <a:pPr marL="0" marR="0" algn="l">
                        <a:spcBef>
                          <a:spcPts val="200"/>
                        </a:spcBef>
                        <a:spcAft>
                          <a:spcPts val="200"/>
                        </a:spcAft>
                      </a:pPr>
                      <a:r>
                        <a:rPr lang="en-US" sz="900" kern="1200" dirty="0">
                          <a:solidFill>
                            <a:srgbClr val="000000"/>
                          </a:solidFill>
                          <a:effectLst/>
                          <a:latin typeface="+mn-lt"/>
                          <a:ea typeface="SimSun" panose="02010600030101010101" pitchFamily="2" charset="-122"/>
                          <a:cs typeface="Calibri" panose="020F0502020204030204" pitchFamily="34" charset="0"/>
                        </a:rPr>
                        <a:t>Pilot program completed</a:t>
                      </a:r>
                      <a:br>
                        <a:rPr lang="en-US" sz="900" kern="1200" dirty="0">
                          <a:solidFill>
                            <a:srgbClr val="000000"/>
                          </a:solidFill>
                          <a:effectLst/>
                          <a:latin typeface="+mn-lt"/>
                          <a:ea typeface="SimSun" panose="02010600030101010101" pitchFamily="2" charset="-122"/>
                          <a:cs typeface="Calibri" panose="020F0502020204030204" pitchFamily="34" charset="0"/>
                        </a:rPr>
                      </a:br>
                      <a:r>
                        <a:rPr lang="en-US" sz="900" kern="1200" dirty="0">
                          <a:solidFill>
                            <a:srgbClr val="000000"/>
                          </a:solidFill>
                          <a:effectLst/>
                          <a:latin typeface="+mn-lt"/>
                          <a:ea typeface="SimSun" panose="02010600030101010101" pitchFamily="2" charset="-122"/>
                          <a:cs typeface="Calibri" panose="020F0502020204030204" pitchFamily="34" charset="0"/>
                        </a:rPr>
                        <a:t>Per this program, a person needs special permit to generate, dispose of, collect, transport, or handle special waste. The state government has mentioned specific quantities of various types of special waste that require special permits. Used oil is also included under the special waste category. A person will require this special permit for storing used oil on site. </a:t>
                      </a:r>
                    </a:p>
                  </a:txBody>
                  <a:tcPr marL="73025" marR="73025" marT="0" marB="0" anchor="ctr"/>
                </a:tc>
                <a:extLst>
                  <a:ext uri="{0D108BD9-81ED-4DB2-BD59-A6C34878D82A}">
                    <a16:rowId xmlns:a16="http://schemas.microsoft.com/office/drawing/2014/main" val="691072834"/>
                  </a:ext>
                </a:extLst>
              </a:tr>
              <a:tr h="29545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Northwest Territories</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Encouraged</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No program in place</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2254277"/>
                  </a:ext>
                </a:extLst>
              </a:tr>
              <a:tr h="295452">
                <a:tc>
                  <a:txBody>
                    <a:bodyPr/>
                    <a:lstStyle/>
                    <a:p>
                      <a:pPr marL="0" marR="0"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Nunavut</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a:solidFill>
                            <a:srgbClr val="000000"/>
                          </a:solidFill>
                          <a:effectLst/>
                          <a:latin typeface="+mn-lt"/>
                          <a:ea typeface="Calibri" panose="020F0502020204030204" pitchFamily="34" charset="0"/>
                          <a:cs typeface="Calibri" panose="020F0502020204030204" pitchFamily="34" charset="0"/>
                        </a:rPr>
                        <a:t>Allowed</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Community programs for collection and storage</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93036192"/>
                  </a:ext>
                </a:extLst>
              </a:tr>
            </a:tbl>
          </a:graphicData>
        </a:graphic>
      </p:graphicFrame>
      <p:grpSp>
        <p:nvGrpSpPr>
          <p:cNvPr id="6" name="Group 5">
            <a:extLst>
              <a:ext uri="{FF2B5EF4-FFF2-40B4-BE49-F238E27FC236}">
                <a16:creationId xmlns:a16="http://schemas.microsoft.com/office/drawing/2014/main" id="{33E00032-CE9C-497F-AF7C-C98A07466CB8}"/>
              </a:ext>
            </a:extLst>
          </p:cNvPr>
          <p:cNvGrpSpPr/>
          <p:nvPr/>
        </p:nvGrpSpPr>
        <p:grpSpPr>
          <a:xfrm>
            <a:off x="10256149" y="6265004"/>
            <a:ext cx="1090782" cy="246221"/>
            <a:chOff x="10831993" y="6206610"/>
            <a:chExt cx="1090782" cy="246221"/>
          </a:xfrm>
        </p:grpSpPr>
        <p:sp>
          <p:nvSpPr>
            <p:cNvPr id="7" name="Freeform: Shape 6">
              <a:extLst>
                <a:ext uri="{FF2B5EF4-FFF2-40B4-BE49-F238E27FC236}">
                  <a16:creationId xmlns:a16="http://schemas.microsoft.com/office/drawing/2014/main" id="{82BAE5B3-2326-47D3-B9B9-8C328EBCC94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96A7C654-11C3-49DD-8AB5-F587FACBCF2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2396670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50D5-15A7-4138-908E-1E79D6764718}"/>
              </a:ext>
            </a:extLst>
          </p:cNvPr>
          <p:cNvSpPr>
            <a:spLocks noGrp="1"/>
          </p:cNvSpPr>
          <p:nvPr>
            <p:ph type="title"/>
          </p:nvPr>
        </p:nvSpPr>
        <p:spPr/>
        <p:txBody>
          <a:bodyPr/>
          <a:lstStyle/>
          <a:p>
            <a:r>
              <a:rPr lang="en-US" dirty="0"/>
              <a:t>Canada Regulations Summary </a:t>
            </a:r>
          </a:p>
        </p:txBody>
      </p:sp>
      <p:sp>
        <p:nvSpPr>
          <p:cNvPr id="4" name="Content Placeholder 3">
            <a:extLst>
              <a:ext uri="{FF2B5EF4-FFF2-40B4-BE49-F238E27FC236}">
                <a16:creationId xmlns:a16="http://schemas.microsoft.com/office/drawing/2014/main" id="{91ABE9EE-FA73-46F3-BB9F-C347AAE0814C}"/>
              </a:ext>
            </a:extLst>
          </p:cNvPr>
          <p:cNvSpPr>
            <a:spLocks noGrp="1"/>
          </p:cNvSpPr>
          <p:nvPr>
            <p:ph sz="quarter" idx="17"/>
          </p:nvPr>
        </p:nvSpPr>
        <p:spPr>
          <a:xfrm>
            <a:off x="569395" y="1033963"/>
            <a:ext cx="5184648" cy="2143536"/>
          </a:xfrm>
        </p:spPr>
        <p:txBody>
          <a:bodyPr wrap="square">
            <a:spAutoFit/>
          </a:bodyPr>
          <a:lstStyle/>
          <a:p>
            <a:pPr marL="0" indent="0">
              <a:buNone/>
            </a:pPr>
            <a:r>
              <a:rPr lang="en-US" b="1" dirty="0"/>
              <a:t>v. Disposal – Re-refining</a:t>
            </a:r>
          </a:p>
          <a:p>
            <a:pPr>
              <a:buChar char=""/>
            </a:pPr>
            <a:r>
              <a:rPr lang="en-US" dirty="0"/>
              <a:t>In Canada, reprocessing of used oil into original lubricant or re-refining used oil into basestocks is allowed. However, in some provinces, permits are required to re-refine used oil. The capacity for reprocessing and re-refining of used oils in Canada varies from one province to another. There are re-refineries present in all the provinces of Canada excluding Newfoundland and Labrador, Quebec, and Prince Edward Island. </a:t>
            </a:r>
          </a:p>
          <a:p>
            <a:pPr>
              <a:buChar char=""/>
            </a:pPr>
            <a:r>
              <a:rPr lang="en-US" dirty="0"/>
              <a:t>All the Re-refiner shall follow environmentally sound technologies such as </a:t>
            </a:r>
          </a:p>
          <a:p>
            <a:pPr lvl="1"/>
            <a:r>
              <a:rPr lang="en-US" dirty="0"/>
              <a:t>Vacuum distillation with clay treatment;</a:t>
            </a:r>
          </a:p>
          <a:p>
            <a:pPr lvl="1"/>
            <a:r>
              <a:rPr lang="en-US" dirty="0"/>
              <a:t>Vacuum distillation with hydrotreating;</a:t>
            </a:r>
          </a:p>
          <a:p>
            <a:pPr lvl="1"/>
            <a:r>
              <a:rPr lang="en-US" dirty="0"/>
              <a:t>Chemical dementalization/distillation/hydrotreating</a:t>
            </a:r>
          </a:p>
        </p:txBody>
      </p:sp>
      <p:graphicFrame>
        <p:nvGraphicFramePr>
          <p:cNvPr id="5" name="Table 3">
            <a:extLst>
              <a:ext uri="{FF2B5EF4-FFF2-40B4-BE49-F238E27FC236}">
                <a16:creationId xmlns:a16="http://schemas.microsoft.com/office/drawing/2014/main" id="{FA66D7EB-8B07-4381-8CB5-CD3C80866B19}"/>
              </a:ext>
            </a:extLst>
          </p:cNvPr>
          <p:cNvGraphicFramePr>
            <a:graphicFrameLocks noGrp="1"/>
          </p:cNvGraphicFramePr>
          <p:nvPr/>
        </p:nvGraphicFramePr>
        <p:xfrm>
          <a:off x="5846606" y="1033963"/>
          <a:ext cx="5943600" cy="4533435"/>
        </p:xfrm>
        <a:graphic>
          <a:graphicData uri="http://schemas.openxmlformats.org/drawingml/2006/table">
            <a:tbl>
              <a:tblPr firstRow="1">
                <a:tableStyleId>{5C22544A-7EE6-4342-B048-85BDC9FD1C3A}</a:tableStyleId>
              </a:tblPr>
              <a:tblGrid>
                <a:gridCol w="2240119">
                  <a:extLst>
                    <a:ext uri="{9D8B030D-6E8A-4147-A177-3AD203B41FA5}">
                      <a16:colId xmlns:a16="http://schemas.microsoft.com/office/drawing/2014/main" val="3179253707"/>
                    </a:ext>
                  </a:extLst>
                </a:gridCol>
                <a:gridCol w="1276350">
                  <a:extLst>
                    <a:ext uri="{9D8B030D-6E8A-4147-A177-3AD203B41FA5}">
                      <a16:colId xmlns:a16="http://schemas.microsoft.com/office/drawing/2014/main" val="2441936476"/>
                    </a:ext>
                  </a:extLst>
                </a:gridCol>
                <a:gridCol w="2427131">
                  <a:extLst>
                    <a:ext uri="{9D8B030D-6E8A-4147-A177-3AD203B41FA5}">
                      <a16:colId xmlns:a16="http://schemas.microsoft.com/office/drawing/2014/main" val="2331960324"/>
                    </a:ext>
                  </a:extLst>
                </a:gridCol>
              </a:tblGrid>
              <a:tr h="210224">
                <a:tc gridSpan="3">
                  <a:txBody>
                    <a:bodyPr/>
                    <a:lstStyle/>
                    <a:p>
                      <a:r>
                        <a:rPr lang="en-US" sz="900" dirty="0">
                          <a:latin typeface="+mn-lt"/>
                        </a:rPr>
                        <a:t>REGULATIONS APPLICABLE IN CANADA FOR THE RE‐REFINING AND RE‐PROCESSING OF USED OILS</a:t>
                      </a: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36358">
                <a:tc>
                  <a:txBody>
                    <a:bodyPr/>
                    <a:lstStyle/>
                    <a:p>
                      <a:r>
                        <a:rPr lang="en-US" sz="900" b="1" dirty="0">
                          <a:solidFill>
                            <a:schemeClr val="tx1"/>
                          </a:solidFill>
                          <a:latin typeface="+mn-lt"/>
                        </a:rPr>
                        <a:t>PROVINCE/TERRITORY</a:t>
                      </a:r>
                    </a:p>
                  </a:txBody>
                  <a:tcPr marL="45720" marR="45720" anchor="ctr"/>
                </a:tc>
                <a:tc>
                  <a:txBody>
                    <a:bodyPr/>
                    <a:lstStyle/>
                    <a:p>
                      <a:r>
                        <a:rPr lang="en-US" sz="900" b="1" dirty="0">
                          <a:solidFill>
                            <a:schemeClr val="tx1"/>
                          </a:solidFill>
                          <a:latin typeface="+mn-lt"/>
                        </a:rPr>
                        <a:t>RE‐REFINING &amp; RE‐PROCESSING</a:t>
                      </a:r>
                    </a:p>
                  </a:txBody>
                  <a:tcPr marL="45720" marR="45720" anchor="ctr"/>
                </a:tc>
                <a:tc>
                  <a:txBody>
                    <a:bodyPr/>
                    <a:lstStyle/>
                    <a:p>
                      <a:r>
                        <a:rPr lang="en-US" sz="900" b="1" dirty="0">
                          <a:solidFill>
                            <a:schemeClr val="tx1"/>
                          </a:solidFill>
                          <a:latin typeface="+mn-lt"/>
                        </a:rPr>
                        <a:t>REGULATION APPLICABLE</a:t>
                      </a:r>
                    </a:p>
                  </a:txBody>
                  <a:tcPr marL="45720" marR="45720" anchor="ctr"/>
                </a:tc>
                <a:extLst>
                  <a:ext uri="{0D108BD9-81ED-4DB2-BD59-A6C34878D82A}">
                    <a16:rowId xmlns:a16="http://schemas.microsoft.com/office/drawing/2014/main" val="4149384710"/>
                  </a:ext>
                </a:extLst>
              </a:tr>
              <a:tr h="298985">
                <a:tc>
                  <a:txBody>
                    <a:bodyPr/>
                    <a:lstStyle/>
                    <a:p>
                      <a:pPr marL="0" marR="0" algn="l">
                        <a:spcBef>
                          <a:spcPts val="200"/>
                        </a:spcBef>
                        <a:spcAft>
                          <a:spcPts val="200"/>
                        </a:spcAft>
                      </a:pPr>
                      <a:r>
                        <a:rPr lang="en-US" sz="900" b="0" dirty="0">
                          <a:solidFill>
                            <a:schemeClr val="tx1"/>
                          </a:solidFill>
                          <a:effectLst/>
                          <a:latin typeface="+mn-lt"/>
                          <a:ea typeface="Calibri" panose="020F0502020204030204" pitchFamily="34" charset="0"/>
                          <a:cs typeface="Times New Roman" panose="02020603050405020304" pitchFamily="18" charset="0"/>
                        </a:rPr>
                        <a:t>Newfoundland and Labrador</a:t>
                      </a:r>
                    </a:p>
                  </a:txBody>
                  <a:tcPr marL="73025" marR="73025" marT="0" marB="0" anchor="ctr"/>
                </a:tc>
                <a:tc>
                  <a:txBody>
                    <a:bodyPr/>
                    <a:lstStyle/>
                    <a:p>
                      <a:pPr marL="0" marR="0" algn="l">
                        <a:spcBef>
                          <a:spcPts val="200"/>
                        </a:spcBef>
                        <a:spcAft>
                          <a:spcPts val="200"/>
                        </a:spcAft>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b="0" dirty="0">
                          <a:solidFill>
                            <a:schemeClr val="tx1"/>
                          </a:solidFill>
                          <a:effectLst/>
                          <a:latin typeface="+mn-lt"/>
                          <a:ea typeface="Calibri" panose="020F0502020204030204" pitchFamily="34" charset="0"/>
                          <a:cs typeface="Times New Roman" panose="02020603050405020304" pitchFamily="18" charset="0"/>
                        </a:rPr>
                        <a:t>Used Oil Control Regulation 2002</a:t>
                      </a:r>
                    </a:p>
                    <a:p>
                      <a:pPr marL="0" marR="0" algn="l">
                        <a:spcBef>
                          <a:spcPts val="200"/>
                        </a:spcBef>
                        <a:spcAft>
                          <a:spcPts val="200"/>
                        </a:spcAft>
                      </a:pP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283290818"/>
                  </a:ext>
                </a:extLst>
              </a:tr>
              <a:tr h="298985">
                <a:tc>
                  <a:txBody>
                    <a:bodyPr/>
                    <a:lstStyle/>
                    <a:p>
                      <a:pPr marL="0" marR="0" algn="l">
                        <a:spcBef>
                          <a:spcPts val="200"/>
                        </a:spcBef>
                        <a:spcAft>
                          <a:spcPts val="200"/>
                        </a:spcAft>
                      </a:pPr>
                      <a:r>
                        <a:rPr lang="en-US" sz="900" dirty="0">
                          <a:effectLst/>
                          <a:latin typeface="+mn-lt"/>
                          <a:ea typeface="Calibri" panose="020F0502020204030204" pitchFamily="34" charset="0"/>
                          <a:cs typeface="Times New Roman" panose="02020603050405020304" pitchFamily="18" charset="0"/>
                        </a:rPr>
                        <a:t>Nova Scotia</a:t>
                      </a: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p>
                      <a:pPr marL="0" marR="0" algn="l">
                        <a:spcBef>
                          <a:spcPts val="200"/>
                        </a:spcBef>
                        <a:spcAft>
                          <a:spcPts val="200"/>
                        </a:spcAft>
                      </a:pP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effectLst/>
                          <a:latin typeface="+mn-lt"/>
                          <a:ea typeface="Calibri" panose="020F0502020204030204" pitchFamily="34" charset="0"/>
                          <a:cs typeface="Times New Roman" panose="02020603050405020304" pitchFamily="18" charset="0"/>
                        </a:rPr>
                        <a:t>Activities Designation Regulation</a:t>
                      </a:r>
                    </a:p>
                  </a:txBody>
                  <a:tcPr marL="73025" marR="73025" marT="0" marB="0" anchor="ctr"/>
                </a:tc>
                <a:extLst>
                  <a:ext uri="{0D108BD9-81ED-4DB2-BD59-A6C34878D82A}">
                    <a16:rowId xmlns:a16="http://schemas.microsoft.com/office/drawing/2014/main" val="2258432784"/>
                  </a:ext>
                </a:extLst>
              </a:tr>
              <a:tr h="298985">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New Brunswick</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Used Oil Regulation, Air Quality Regulation</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423722158"/>
                  </a:ext>
                </a:extLst>
              </a:tr>
              <a:tr h="298985">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Prince Edward Island</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Used Oil Handling Regulation</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013942784"/>
                  </a:ext>
                </a:extLst>
              </a:tr>
              <a:tr h="298985">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Québec</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kern="1200" dirty="0">
                          <a:solidFill>
                            <a:schemeClr val="dk1"/>
                          </a:solidFill>
                          <a:effectLst/>
                          <a:latin typeface="+mn-lt"/>
                          <a:ea typeface="Calibri" panose="020F0502020204030204" pitchFamily="34" charset="0"/>
                          <a:cs typeface="Times New Roman" panose="02020603050405020304" pitchFamily="18" charset="0"/>
                        </a:rPr>
                        <a:t>No controls</a:t>
                      </a:r>
                    </a:p>
                  </a:txBody>
                  <a:tcPr marL="73025" marR="73025" marT="0" marB="0" anchor="ctr"/>
                </a:tc>
                <a:tc>
                  <a:txBody>
                    <a:bodyPr/>
                    <a:lstStyle/>
                    <a:p>
                      <a:pPr marL="0" marR="0" algn="l">
                        <a:spcBef>
                          <a:spcPts val="200"/>
                        </a:spcBef>
                        <a:spcAft>
                          <a:spcPts val="200"/>
                        </a:spcAft>
                      </a:pPr>
                      <a:r>
                        <a:rPr lang="fr-FR" sz="900" kern="1200" dirty="0">
                          <a:solidFill>
                            <a:schemeClr val="dk1"/>
                          </a:solidFill>
                          <a:effectLst/>
                          <a:latin typeface="+mn-lt"/>
                          <a:cs typeface="Times New Roman" panose="02020603050405020304" pitchFamily="18" charset="0"/>
                        </a:rPr>
                        <a:t>Article 70.9 paragraphe 2 de la Loi sur la qualité de l’environnement</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291445453"/>
                  </a:ext>
                </a:extLst>
              </a:tr>
              <a:tr h="298985">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Ontario</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Regulation 347 (General – Waste Management)</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37521547"/>
                  </a:ext>
                </a:extLst>
              </a:tr>
              <a:tr h="298985">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Manitoba</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Waste Reduction and Prevention Act</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638178340"/>
                  </a:ext>
                </a:extLst>
              </a:tr>
              <a:tr h="298985">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Saskatchewan</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Environmental Management and Protection Act, Clean Air Act</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085089115"/>
                  </a:ext>
                </a:extLst>
              </a:tr>
              <a:tr h="298985">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Alberta</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Activities Designation Regulation</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37643183"/>
                  </a:ext>
                </a:extLst>
              </a:tr>
              <a:tr h="298985">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British Columbia</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Local Air Regulations</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6485833"/>
                  </a:ext>
                </a:extLst>
              </a:tr>
              <a:tr h="298985">
                <a:tc>
                  <a:txBody>
                    <a:bodyPr/>
                    <a:lstStyle/>
                    <a:p>
                      <a:pPr marL="0" marR="0" algn="l">
                        <a:spcBef>
                          <a:spcPts val="200"/>
                        </a:spcBef>
                        <a:spcAft>
                          <a:spcPts val="200"/>
                        </a:spcAft>
                      </a:pPr>
                      <a:r>
                        <a:rPr lang="en-US" sz="900" kern="1200" dirty="0">
                          <a:solidFill>
                            <a:schemeClr val="dk1"/>
                          </a:solidFill>
                          <a:effectLst/>
                          <a:latin typeface="+mn-lt"/>
                          <a:ea typeface="Calibri" panose="020F0502020204030204" pitchFamily="34" charset="0"/>
                          <a:cs typeface="Times New Roman" panose="02020603050405020304" pitchFamily="18" charset="0"/>
                        </a:rPr>
                        <a:t>Yukon</a:t>
                      </a: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kern="1200" dirty="0">
                          <a:solidFill>
                            <a:schemeClr val="dk1"/>
                          </a:solidFill>
                          <a:effectLst/>
                          <a:latin typeface="+mn-lt"/>
                          <a:cs typeface="Times New Roman" panose="02020603050405020304" pitchFamily="18" charset="0"/>
                        </a:rPr>
                        <a:t>Special Waste Regulations</a:t>
                      </a:r>
                      <a:endParaRPr lang="en-US" sz="900" kern="1200" dirty="0">
                        <a:solidFill>
                          <a:schemeClr val="dk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691072834"/>
                  </a:ext>
                </a:extLst>
              </a:tr>
              <a:tr h="298985">
                <a:tc>
                  <a:txBody>
                    <a:bodyPr/>
                    <a:lstStyle/>
                    <a:p>
                      <a:pPr marL="0" marR="0" algn="l">
                        <a:spcBef>
                          <a:spcPts val="200"/>
                        </a:spcBef>
                        <a:spcAft>
                          <a:spcPts val="200"/>
                        </a:spcAft>
                      </a:pPr>
                      <a:r>
                        <a:rPr lang="en-US" sz="900" dirty="0">
                          <a:effectLst/>
                          <a:latin typeface="+mn-lt"/>
                          <a:ea typeface="Calibri" panose="020F0502020204030204" pitchFamily="34" charset="0"/>
                          <a:cs typeface="Times New Roman" panose="02020603050405020304" pitchFamily="18" charset="0"/>
                        </a:rPr>
                        <a:t>Northwest Territories</a:t>
                      </a:r>
                    </a:p>
                  </a:txBody>
                  <a:tcPr marL="73025" marR="73025" marT="0" marB="0" anchor="ctr"/>
                </a:tc>
                <a:tc>
                  <a:txBody>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lang="en-US" sz="900" b="0" dirty="0">
                          <a:solidFill>
                            <a:schemeClr val="tx1"/>
                          </a:solidFill>
                          <a:effectLst/>
                          <a:latin typeface="+mn-lt"/>
                          <a:ea typeface="Calibri" panose="020F0502020204030204" pitchFamily="34" charset="0"/>
                          <a:cs typeface="Times New Roman" panose="02020603050405020304" pitchFamily="18" charset="0"/>
                        </a:rPr>
                        <a:t>Controlled</a:t>
                      </a:r>
                    </a:p>
                  </a:txBody>
                  <a:tcPr marL="73025" marR="73025" marT="0" marB="0" anchor="ctr"/>
                </a:tc>
                <a:tc>
                  <a:txBody>
                    <a:bodyPr/>
                    <a:lstStyle/>
                    <a:p>
                      <a:pPr marL="0" marR="0" algn="l">
                        <a:spcBef>
                          <a:spcPts val="200"/>
                        </a:spcBef>
                        <a:spcAft>
                          <a:spcPts val="200"/>
                        </a:spcAft>
                      </a:pPr>
                      <a:r>
                        <a:rPr lang="en-US" sz="900" dirty="0">
                          <a:effectLst/>
                          <a:latin typeface="+mn-lt"/>
                          <a:ea typeface="Calibri" panose="020F0502020204030204" pitchFamily="34" charset="0"/>
                          <a:cs typeface="Times New Roman" panose="02020603050405020304" pitchFamily="18" charset="0"/>
                        </a:rPr>
                        <a:t>Used Oil and Waste Fuel Regulations</a:t>
                      </a:r>
                    </a:p>
                  </a:txBody>
                  <a:tcPr marL="73025" marR="73025" marT="0" marB="0" anchor="ctr"/>
                </a:tc>
                <a:extLst>
                  <a:ext uri="{0D108BD9-81ED-4DB2-BD59-A6C34878D82A}">
                    <a16:rowId xmlns:a16="http://schemas.microsoft.com/office/drawing/2014/main" val="3772254277"/>
                  </a:ext>
                </a:extLst>
              </a:tr>
              <a:tr h="298985">
                <a:tc grid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i="0" u="none" strike="noStrike" dirty="0">
                          <a:effectLst/>
                          <a:latin typeface="+mn-lt"/>
                        </a:rPr>
                        <a:t>SOURCE: Government of Canada.</a:t>
                      </a:r>
                    </a:p>
                  </a:txBody>
                  <a:tcPr marL="108000" marR="36000" marT="36000" marB="36000" anchor="ctr"/>
                </a:tc>
                <a:tc hMerge="1">
                  <a:txBody>
                    <a:bodyPr/>
                    <a:lstStyle/>
                    <a:p>
                      <a:endParaRPr lang="en-US"/>
                    </a:p>
                  </a:txBody>
                  <a:tcPr/>
                </a:tc>
                <a:tc hMerge="1">
                  <a:txBody>
                    <a:bodyPr/>
                    <a:lstStyle/>
                    <a:p>
                      <a:endParaRPr lang="en-US" sz="900" dirty="0">
                        <a:solidFill>
                          <a:schemeClr val="tx1"/>
                        </a:solidFill>
                        <a:latin typeface="+mn-lt"/>
                      </a:endParaRPr>
                    </a:p>
                  </a:txBody>
                  <a:tcPr marL="45720" marR="45720" anchor="ctr"/>
                </a:tc>
                <a:extLst>
                  <a:ext uri="{0D108BD9-81ED-4DB2-BD59-A6C34878D82A}">
                    <a16:rowId xmlns:a16="http://schemas.microsoft.com/office/drawing/2014/main" val="493036192"/>
                  </a:ext>
                </a:extLst>
              </a:tr>
            </a:tbl>
          </a:graphicData>
        </a:graphic>
      </p:graphicFrame>
      <p:grpSp>
        <p:nvGrpSpPr>
          <p:cNvPr id="6" name="Group 5">
            <a:extLst>
              <a:ext uri="{FF2B5EF4-FFF2-40B4-BE49-F238E27FC236}">
                <a16:creationId xmlns:a16="http://schemas.microsoft.com/office/drawing/2014/main" id="{70EABB5C-B778-4924-BA76-6CF7E92057AB}"/>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39966E1F-1836-4ED0-ACC1-080972DFEE9C}"/>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18BE91F5-BDAB-4017-AE58-55DACA839044}"/>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938913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981A6-5633-404C-8CA7-F91DBC616CAB}"/>
              </a:ext>
            </a:extLst>
          </p:cNvPr>
          <p:cNvSpPr>
            <a:spLocks noGrp="1"/>
          </p:cNvSpPr>
          <p:nvPr>
            <p:ph type="title"/>
          </p:nvPr>
        </p:nvSpPr>
        <p:spPr/>
        <p:txBody>
          <a:bodyPr/>
          <a:lstStyle/>
          <a:p>
            <a:r>
              <a:rPr lang="en-US" dirty="0"/>
              <a:t>Canada Regulations Summary </a:t>
            </a:r>
          </a:p>
        </p:txBody>
      </p:sp>
      <p:sp>
        <p:nvSpPr>
          <p:cNvPr id="3" name="Content Placeholder 2">
            <a:extLst>
              <a:ext uri="{FF2B5EF4-FFF2-40B4-BE49-F238E27FC236}">
                <a16:creationId xmlns:a16="http://schemas.microsoft.com/office/drawing/2014/main" id="{7DB6653B-296B-44CC-BD4A-F5C23FDE3B01}"/>
              </a:ext>
            </a:extLst>
          </p:cNvPr>
          <p:cNvSpPr>
            <a:spLocks noGrp="1"/>
          </p:cNvSpPr>
          <p:nvPr>
            <p:ph sz="quarter" idx="16"/>
          </p:nvPr>
        </p:nvSpPr>
        <p:spPr>
          <a:xfrm>
            <a:off x="497643" y="944902"/>
            <a:ext cx="5182475" cy="594073"/>
          </a:xfrm>
        </p:spPr>
        <p:txBody>
          <a:bodyPr/>
          <a:lstStyle/>
          <a:p>
            <a:pPr marL="0" indent="0">
              <a:lnSpc>
                <a:spcPct val="125000"/>
              </a:lnSpc>
              <a:buClr>
                <a:schemeClr val="tx1"/>
              </a:buClr>
              <a:buSzPct val="100000"/>
              <a:buNone/>
            </a:pPr>
            <a:r>
              <a:rPr lang="en-US" sz="900" b="1" dirty="0">
                <a:latin typeface="+mn-lt"/>
              </a:rPr>
              <a:t>vi. </a:t>
            </a:r>
            <a:r>
              <a:rPr lang="en-US" b="1" dirty="0">
                <a:latin typeface="+mn-lt"/>
              </a:rPr>
              <a:t>Disposal – Fuel</a:t>
            </a:r>
          </a:p>
          <a:p>
            <a:pPr>
              <a:lnSpc>
                <a:spcPct val="125000"/>
              </a:lnSpc>
              <a:buClr>
                <a:srgbClr val="27638E"/>
              </a:buClr>
              <a:defRPr/>
            </a:pPr>
            <a:r>
              <a:rPr lang="en-US" dirty="0">
                <a:solidFill>
                  <a:srgbClr val="000000"/>
                </a:solidFill>
                <a:latin typeface="+mn-lt"/>
              </a:rPr>
              <a:t>Burning of used oil as a fuel is allowed in the country; however, only if it complies with the provincial regulations.</a:t>
            </a:r>
          </a:p>
        </p:txBody>
      </p:sp>
      <p:sp>
        <p:nvSpPr>
          <p:cNvPr id="4" name="Content Placeholder 3">
            <a:extLst>
              <a:ext uri="{FF2B5EF4-FFF2-40B4-BE49-F238E27FC236}">
                <a16:creationId xmlns:a16="http://schemas.microsoft.com/office/drawing/2014/main" id="{53E85607-4AC7-4DDE-89AF-D56F70A81D41}"/>
              </a:ext>
            </a:extLst>
          </p:cNvPr>
          <p:cNvSpPr>
            <a:spLocks noGrp="1"/>
          </p:cNvSpPr>
          <p:nvPr>
            <p:ph sz="quarter" idx="17"/>
          </p:nvPr>
        </p:nvSpPr>
        <p:spPr>
          <a:xfrm>
            <a:off x="6264685" y="944902"/>
            <a:ext cx="5383767" cy="2046714"/>
          </a:xfrm>
        </p:spPr>
        <p:txBody>
          <a:bodyPr/>
          <a:lstStyle/>
          <a:p>
            <a:pPr marL="0" marR="0" lvl="0" indent="0" fontAlgn="auto">
              <a:lnSpc>
                <a:spcPct val="100000"/>
              </a:lnSpc>
              <a:spcAft>
                <a:spcPts val="600"/>
              </a:spcAft>
              <a:buClr>
                <a:schemeClr val="tx1"/>
              </a:buClr>
              <a:buSzPct val="100000"/>
              <a:buNone/>
              <a:tabLst/>
              <a:defRPr/>
            </a:pPr>
            <a:r>
              <a:rPr lang="en-US" b="1" dirty="0">
                <a:latin typeface="+mn-lt"/>
              </a:rPr>
              <a:t>vii. Disposal – Other</a:t>
            </a:r>
          </a:p>
          <a:p>
            <a:pPr>
              <a:lnSpc>
                <a:spcPct val="100000"/>
              </a:lnSpc>
              <a:spcAft>
                <a:spcPts val="600"/>
              </a:spcAft>
              <a:buClr>
                <a:srgbClr val="27638E"/>
              </a:buClr>
              <a:defRPr/>
            </a:pPr>
            <a:r>
              <a:rPr lang="en-US" dirty="0">
                <a:latin typeface="+mn-lt"/>
              </a:rPr>
              <a:t>Incineration of used oil, waste fuel, and waste-derived fuel, such as in a used oil furnace, is permitted. However, it is not permissible to do so in residential areas. This restriction is intended to protect public health. </a:t>
            </a:r>
            <a:r>
              <a:rPr kumimoji="0" lang="en-US" sz="900" b="0" u="none" strike="noStrike" kern="1200" cap="none" spc="0" normalizeH="0" baseline="0" noProof="0" dirty="0">
                <a:ln>
                  <a:noFill/>
                </a:ln>
                <a:solidFill>
                  <a:srgbClr val="000000"/>
                </a:solidFill>
                <a:effectLst/>
                <a:uLnTx/>
                <a:uFillTx/>
                <a:latin typeface="+mn-lt"/>
                <a:ea typeface="+mn-ea"/>
                <a:cs typeface="+mn-cs"/>
              </a:rPr>
              <a:t>Burning is allowed either through permitting or through Certificates of Approval; allowable limits for contaminants are also listed in most regulations. Space heaters are a problem due to the concern that burner units will not be maintained, and contaminants will be released to the </a:t>
            </a:r>
            <a:r>
              <a:rPr lang="en-US" dirty="0">
                <a:solidFill>
                  <a:srgbClr val="000000"/>
                </a:solidFill>
                <a:latin typeface="+mn-lt"/>
              </a:rPr>
              <a:t>environment and cause localized air degradation for humans.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dirty="0">
                <a:solidFill>
                  <a:srgbClr val="000000"/>
                </a:solidFill>
                <a:latin typeface="+mn-lt"/>
              </a:rPr>
              <a:t>The disposal of used oil as dust suppression is banned in eight provinces and three territories, except Alberta. In Alberta, interim guidelines for the application of Used or Waste Refined Oil to Road Surfaces for Dust Control recommend contaminant limits; continued use of used or waste oil on roads was reviewed and guidelines were revised in April 1999.</a:t>
            </a:r>
          </a:p>
        </p:txBody>
      </p:sp>
      <p:graphicFrame>
        <p:nvGraphicFramePr>
          <p:cNvPr id="5" name="Table 3">
            <a:extLst>
              <a:ext uri="{FF2B5EF4-FFF2-40B4-BE49-F238E27FC236}">
                <a16:creationId xmlns:a16="http://schemas.microsoft.com/office/drawing/2014/main" id="{BC5730EC-3824-44A5-A3E2-0A71CB7B0609}"/>
              </a:ext>
            </a:extLst>
          </p:cNvPr>
          <p:cNvGraphicFramePr>
            <a:graphicFrameLocks noGrp="1"/>
          </p:cNvGraphicFramePr>
          <p:nvPr/>
        </p:nvGraphicFramePr>
        <p:xfrm>
          <a:off x="543548" y="1626289"/>
          <a:ext cx="5383767" cy="4476305"/>
        </p:xfrm>
        <a:graphic>
          <a:graphicData uri="http://schemas.openxmlformats.org/drawingml/2006/table">
            <a:tbl>
              <a:tblPr firstRow="1">
                <a:tableStyleId>{5C22544A-7EE6-4342-B048-85BDC9FD1C3A}</a:tableStyleId>
              </a:tblPr>
              <a:tblGrid>
                <a:gridCol w="1434391">
                  <a:extLst>
                    <a:ext uri="{9D8B030D-6E8A-4147-A177-3AD203B41FA5}">
                      <a16:colId xmlns:a16="http://schemas.microsoft.com/office/drawing/2014/main" val="3179253707"/>
                    </a:ext>
                  </a:extLst>
                </a:gridCol>
                <a:gridCol w="861265">
                  <a:extLst>
                    <a:ext uri="{9D8B030D-6E8A-4147-A177-3AD203B41FA5}">
                      <a16:colId xmlns:a16="http://schemas.microsoft.com/office/drawing/2014/main" val="534945539"/>
                    </a:ext>
                  </a:extLst>
                </a:gridCol>
                <a:gridCol w="1348068">
                  <a:extLst>
                    <a:ext uri="{9D8B030D-6E8A-4147-A177-3AD203B41FA5}">
                      <a16:colId xmlns:a16="http://schemas.microsoft.com/office/drawing/2014/main" val="2864733118"/>
                    </a:ext>
                  </a:extLst>
                </a:gridCol>
                <a:gridCol w="1740043">
                  <a:extLst>
                    <a:ext uri="{9D8B030D-6E8A-4147-A177-3AD203B41FA5}">
                      <a16:colId xmlns:a16="http://schemas.microsoft.com/office/drawing/2014/main" val="2331960324"/>
                    </a:ext>
                  </a:extLst>
                </a:gridCol>
              </a:tblGrid>
              <a:tr h="270065">
                <a:tc gridSpan="4">
                  <a:txBody>
                    <a:bodyPr/>
                    <a:lstStyle/>
                    <a:p>
                      <a:r>
                        <a:rPr lang="en-US" sz="900" dirty="0">
                          <a:latin typeface="+mn-lt"/>
                        </a:rPr>
                        <a:t>REGULATIONS APPLICABLE IN CANADA ON BURNING USED OIL AS A FUEL, 2020</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45069">
                <a:tc>
                  <a:txBody>
                    <a:bodyPr/>
                    <a:lstStyle/>
                    <a:p>
                      <a:r>
                        <a:rPr lang="en-US" sz="900" b="1" dirty="0">
                          <a:solidFill>
                            <a:schemeClr val="tx1"/>
                          </a:solidFill>
                          <a:latin typeface="+mn-lt"/>
                        </a:rPr>
                        <a:t>PROVINCE/TERRITORY</a:t>
                      </a:r>
                    </a:p>
                  </a:txBody>
                  <a:tcPr marL="45720" marR="45720" anchor="ctr"/>
                </a:tc>
                <a:tc>
                  <a:txBody>
                    <a:bodyPr/>
                    <a:lstStyle/>
                    <a:p>
                      <a:r>
                        <a:rPr lang="en-US" sz="900" b="1" dirty="0">
                          <a:solidFill>
                            <a:schemeClr val="tx1"/>
                          </a:solidFill>
                          <a:latin typeface="+mn-lt"/>
                        </a:rPr>
                        <a:t>OPEN</a:t>
                      </a:r>
                    </a:p>
                    <a:p>
                      <a:r>
                        <a:rPr lang="en-US" sz="900" b="1" dirty="0">
                          <a:solidFill>
                            <a:schemeClr val="tx1"/>
                          </a:solidFill>
                          <a:latin typeface="+mn-lt"/>
                        </a:rPr>
                        <a:t>BURNING</a:t>
                      </a:r>
                    </a:p>
                  </a:txBody>
                  <a:tcPr marL="45720" marR="45720" anchor="ctr"/>
                </a:tc>
                <a:tc>
                  <a:txBody>
                    <a:bodyPr/>
                    <a:lstStyle/>
                    <a:p>
                      <a:r>
                        <a:rPr lang="en-US" sz="900" b="1" dirty="0">
                          <a:solidFill>
                            <a:schemeClr val="tx1"/>
                          </a:solidFill>
                          <a:latin typeface="+mn-lt"/>
                        </a:rPr>
                        <a:t>BURNING AS A FUEL</a:t>
                      </a:r>
                    </a:p>
                    <a:p>
                      <a:r>
                        <a:rPr lang="en-US" sz="900" b="1" dirty="0">
                          <a:solidFill>
                            <a:schemeClr val="tx1"/>
                          </a:solidFill>
                          <a:latin typeface="+mn-lt"/>
                        </a:rPr>
                        <a:t>WITH RESTRICTIONS</a:t>
                      </a:r>
                    </a:p>
                  </a:txBody>
                  <a:tcPr marL="45720" marR="45720" anchor="ctr"/>
                </a:tc>
                <a:tc>
                  <a:txBody>
                    <a:bodyPr/>
                    <a:lstStyle/>
                    <a:p>
                      <a:r>
                        <a:rPr lang="en-US" sz="900" b="1" dirty="0">
                          <a:solidFill>
                            <a:schemeClr val="tx1"/>
                          </a:solidFill>
                          <a:latin typeface="+mn-lt"/>
                        </a:rPr>
                        <a:t>REGULATION APPLICABLE</a:t>
                      </a:r>
                    </a:p>
                  </a:txBody>
                  <a:tcPr marL="45720" marR="45720" anchor="ctr"/>
                </a:tc>
                <a:extLst>
                  <a:ext uri="{0D108BD9-81ED-4DB2-BD59-A6C34878D82A}">
                    <a16:rowId xmlns:a16="http://schemas.microsoft.com/office/drawing/2014/main" val="4149384710"/>
                  </a:ext>
                </a:extLst>
              </a:tr>
              <a:tr h="274320">
                <a:tc>
                  <a:txBody>
                    <a:bodyPr/>
                    <a:lstStyle/>
                    <a:p>
                      <a:pPr marL="0" marR="0" algn="l">
                        <a:spcBef>
                          <a:spcPts val="200"/>
                        </a:spcBef>
                        <a:spcAft>
                          <a:spcPts val="200"/>
                        </a:spcAft>
                      </a:pPr>
                      <a:r>
                        <a:rPr lang="en-US" sz="900" b="0" dirty="0">
                          <a:solidFill>
                            <a:schemeClr val="tx1"/>
                          </a:solidFill>
                          <a:effectLst/>
                          <a:latin typeface="+mn-lt"/>
                          <a:ea typeface="SimSun" panose="02010600030101010101" pitchFamily="2" charset="-122"/>
                          <a:cs typeface="Calibri" panose="020F0502020204030204" pitchFamily="34" charset="0"/>
                        </a:rPr>
                        <a:t>Newfoundland and Labrador</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b="0" dirty="0">
                          <a:solidFill>
                            <a:schemeClr val="tx1"/>
                          </a:solidFill>
                          <a:effectLst/>
                          <a:latin typeface="+mn-lt"/>
                          <a:ea typeface="SimSun" panose="02010600030101010101" pitchFamily="2" charset="-122"/>
                          <a:cs typeface="Calibri" panose="020F0502020204030204" pitchFamily="34" charset="0"/>
                        </a:rPr>
                        <a:t>Air Pollution Control Regulation, 2004</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283290818"/>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Nova Scotia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Used Oil Regulation, Air Quality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258432784"/>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New Brunswick</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Used Oil Regulation, Air Quality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423722158"/>
                  </a:ext>
                </a:extLst>
              </a:tr>
              <a:tr h="274320">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Prince Edward Island</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Air Quality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013942784"/>
                  </a:ext>
                </a:extLst>
              </a:tr>
              <a:tr h="274320">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Quebec</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Regulation respecting hazardous materials</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291445453"/>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Ontario</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Regulation 347 (General - Waste Management)</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37521547"/>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Manitoba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Gas and Oil Burner Act</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638178340"/>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Saskatchewan</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Clean Air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085089115"/>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Alberta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Draft Code of Practice for Energy Recovery</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37643183"/>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British Columbia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Hazardous Waste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6485833"/>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Yukon</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Special Waste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691072834"/>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Northwest Territories</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Used Oil and Waste Fuel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2254277"/>
                  </a:ext>
                </a:extLst>
              </a:tr>
              <a:tr h="274320">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Nunavut</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Allowed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Environmental Protection Act</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130367523"/>
                  </a:ext>
                </a:extLst>
              </a:tr>
              <a:tr h="274320">
                <a:tc gridSpan="4">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i="0" u="none" strike="noStrike" dirty="0">
                          <a:effectLst/>
                          <a:latin typeface="+mn-lt"/>
                        </a:rPr>
                        <a:t>SOURCE: Government of Canada.</a:t>
                      </a:r>
                    </a:p>
                  </a:txBody>
                  <a:tcPr marL="108000" marR="36000" marT="36000" marB="36000" anchor="ctr"/>
                </a:tc>
                <a:tc hMerge="1">
                  <a:txBody>
                    <a:bodyPr/>
                    <a:lstStyle/>
                    <a:p>
                      <a:endParaRPr lang="en-US"/>
                    </a:p>
                  </a:txBody>
                  <a:tcPr/>
                </a:tc>
                <a:tc hMerge="1">
                  <a:txBody>
                    <a:bodyPr/>
                    <a:lstStyle/>
                    <a:p>
                      <a:endParaRPr lang="en-US"/>
                    </a:p>
                  </a:txBody>
                  <a:tcPr/>
                </a:tc>
                <a:tc hMerge="1">
                  <a:txBody>
                    <a:bodyPr/>
                    <a:lstStyle/>
                    <a:p>
                      <a:endParaRPr lang="en-US" sz="900" dirty="0">
                        <a:solidFill>
                          <a:schemeClr val="tx1"/>
                        </a:solidFill>
                        <a:latin typeface="+mn-lt"/>
                      </a:endParaRPr>
                    </a:p>
                  </a:txBody>
                  <a:tcPr marL="45720" marR="45720" anchor="ctr"/>
                </a:tc>
                <a:extLst>
                  <a:ext uri="{0D108BD9-81ED-4DB2-BD59-A6C34878D82A}">
                    <a16:rowId xmlns:a16="http://schemas.microsoft.com/office/drawing/2014/main" val="493036192"/>
                  </a:ext>
                </a:extLst>
              </a:tr>
            </a:tbl>
          </a:graphicData>
        </a:graphic>
      </p:graphicFrame>
      <p:graphicFrame>
        <p:nvGraphicFramePr>
          <p:cNvPr id="6" name="Table 3">
            <a:extLst>
              <a:ext uri="{FF2B5EF4-FFF2-40B4-BE49-F238E27FC236}">
                <a16:creationId xmlns:a16="http://schemas.microsoft.com/office/drawing/2014/main" id="{62EDDAF3-81DD-43C4-A27C-A7BAED54CCB3}"/>
              </a:ext>
            </a:extLst>
          </p:cNvPr>
          <p:cNvGraphicFramePr>
            <a:graphicFrameLocks noGrp="1"/>
          </p:cNvGraphicFramePr>
          <p:nvPr/>
        </p:nvGraphicFramePr>
        <p:xfrm>
          <a:off x="6398036" y="2970229"/>
          <a:ext cx="5383767" cy="3601368"/>
        </p:xfrm>
        <a:graphic>
          <a:graphicData uri="http://schemas.openxmlformats.org/drawingml/2006/table">
            <a:tbl>
              <a:tblPr firstRow="1">
                <a:tableStyleId>{5C22544A-7EE6-4342-B048-85BDC9FD1C3A}</a:tableStyleId>
              </a:tblPr>
              <a:tblGrid>
                <a:gridCol w="1597040">
                  <a:extLst>
                    <a:ext uri="{9D8B030D-6E8A-4147-A177-3AD203B41FA5}">
                      <a16:colId xmlns:a16="http://schemas.microsoft.com/office/drawing/2014/main" val="3179253707"/>
                    </a:ext>
                  </a:extLst>
                </a:gridCol>
                <a:gridCol w="1477989">
                  <a:extLst>
                    <a:ext uri="{9D8B030D-6E8A-4147-A177-3AD203B41FA5}">
                      <a16:colId xmlns:a16="http://schemas.microsoft.com/office/drawing/2014/main" val="534945539"/>
                    </a:ext>
                  </a:extLst>
                </a:gridCol>
                <a:gridCol w="2308738">
                  <a:extLst>
                    <a:ext uri="{9D8B030D-6E8A-4147-A177-3AD203B41FA5}">
                      <a16:colId xmlns:a16="http://schemas.microsoft.com/office/drawing/2014/main" val="2331960324"/>
                    </a:ext>
                  </a:extLst>
                </a:gridCol>
              </a:tblGrid>
              <a:tr h="215918">
                <a:tc gridSpan="3">
                  <a:txBody>
                    <a:bodyPr/>
                    <a:lstStyle/>
                    <a:p>
                      <a:r>
                        <a:rPr lang="en-US" sz="900" dirty="0">
                          <a:latin typeface="+mn-lt"/>
                        </a:rPr>
                        <a:t>REGULATIONS APPLICABLE IN CANADA ON DISPOSAL OF USED OIL, 2020</a:t>
                      </a: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45469">
                <a:tc>
                  <a:txBody>
                    <a:bodyPr/>
                    <a:lstStyle/>
                    <a:p>
                      <a:r>
                        <a:rPr lang="en-US" sz="900" b="1" dirty="0">
                          <a:solidFill>
                            <a:schemeClr val="tx1"/>
                          </a:solidFill>
                          <a:latin typeface="+mn-lt"/>
                        </a:rPr>
                        <a:t>PROVINCE/TERRITORY</a:t>
                      </a:r>
                    </a:p>
                  </a:txBody>
                  <a:tcPr marL="45720" marR="45720" anchor="ctr"/>
                </a:tc>
                <a:tc>
                  <a:txBody>
                    <a:bodyPr/>
                    <a:lstStyle/>
                    <a:p>
                      <a:r>
                        <a:rPr lang="en-US" sz="900" b="1" dirty="0">
                          <a:solidFill>
                            <a:schemeClr val="tx1"/>
                          </a:solidFill>
                          <a:latin typeface="+mn-lt"/>
                        </a:rPr>
                        <a:t>DISPOSAL TO LAND,</a:t>
                      </a:r>
                    </a:p>
                    <a:p>
                      <a:r>
                        <a:rPr lang="en-US" sz="900" b="1" dirty="0">
                          <a:solidFill>
                            <a:schemeClr val="tx1"/>
                          </a:solidFill>
                          <a:latin typeface="+mn-lt"/>
                        </a:rPr>
                        <a:t>LANDFILL AND SEWER</a:t>
                      </a:r>
                    </a:p>
                  </a:txBody>
                  <a:tcPr marL="45720" marR="45720" anchor="ctr"/>
                </a:tc>
                <a:tc>
                  <a:txBody>
                    <a:bodyPr/>
                    <a:lstStyle/>
                    <a:p>
                      <a:r>
                        <a:rPr lang="en-US" sz="900" b="1" dirty="0">
                          <a:solidFill>
                            <a:schemeClr val="tx1"/>
                          </a:solidFill>
                          <a:latin typeface="+mn-lt"/>
                        </a:rPr>
                        <a:t>REGULATION APPLICABLE</a:t>
                      </a:r>
                    </a:p>
                  </a:txBody>
                  <a:tcPr marL="45720" marR="45720" anchor="ctr"/>
                </a:tc>
                <a:extLst>
                  <a:ext uri="{0D108BD9-81ED-4DB2-BD59-A6C34878D82A}">
                    <a16:rowId xmlns:a16="http://schemas.microsoft.com/office/drawing/2014/main" val="4149384710"/>
                  </a:ext>
                </a:extLst>
              </a:tr>
              <a:tr h="259102">
                <a:tc>
                  <a:txBody>
                    <a:bodyPr/>
                    <a:lstStyle/>
                    <a:p>
                      <a:pPr marL="0" marR="0" algn="l">
                        <a:spcBef>
                          <a:spcPts val="200"/>
                        </a:spcBef>
                        <a:spcAft>
                          <a:spcPts val="200"/>
                        </a:spcAft>
                      </a:pPr>
                      <a:r>
                        <a:rPr lang="en-US" sz="900" b="0" dirty="0">
                          <a:solidFill>
                            <a:schemeClr val="tx1"/>
                          </a:solidFill>
                          <a:effectLst/>
                          <a:latin typeface="+mn-lt"/>
                          <a:ea typeface="SimSun" panose="02010600030101010101" pitchFamily="2" charset="-122"/>
                          <a:cs typeface="Calibri" panose="020F0502020204030204" pitchFamily="34" charset="0"/>
                        </a:rPr>
                        <a:t>Newfoundland and Labrador</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b="0" dirty="0">
                          <a:solidFill>
                            <a:schemeClr val="tx1"/>
                          </a:solidFill>
                          <a:effectLst/>
                          <a:latin typeface="+mn-lt"/>
                          <a:ea typeface="SimSun" panose="02010600030101010101" pitchFamily="2" charset="-122"/>
                          <a:cs typeface="Calibri" panose="020F0502020204030204" pitchFamily="34" charset="0"/>
                        </a:rPr>
                        <a:t>Air Pollution Control Regulation, 2004</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283290818"/>
                  </a:ext>
                </a:extLst>
              </a:tr>
              <a:tr h="17371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Nova Scotia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Used Oil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258432784"/>
                  </a:ext>
                </a:extLst>
              </a:tr>
              <a:tr h="17371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New Brunswick</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Used Oil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423722158"/>
                  </a:ext>
                </a:extLst>
              </a:tr>
              <a:tr h="17371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Prince Edward Island</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Used Oil Handling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013942784"/>
                  </a:ext>
                </a:extLst>
              </a:tr>
              <a:tr h="25910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Quebec</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Regulation respecting hazardous materials</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291445453"/>
                  </a:ext>
                </a:extLst>
              </a:tr>
              <a:tr h="25910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Ontario</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Regulation 347 (General - Waste Management)</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37521547"/>
                  </a:ext>
                </a:extLst>
              </a:tr>
              <a:tr h="17371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Manitoba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Waste Disposal Grounds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638178340"/>
                  </a:ext>
                </a:extLst>
              </a:tr>
              <a:tr h="388653">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Saskatchewan</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Used Oil Collection Regulation, Municipal Refuse Management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085089115"/>
                  </a:ext>
                </a:extLst>
              </a:tr>
              <a:tr h="17371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Alberta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Waste Control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37643183"/>
                  </a:ext>
                </a:extLst>
              </a:tr>
              <a:tr h="17371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British Columbia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Hazardous Waste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6485833"/>
                  </a:ext>
                </a:extLst>
              </a:tr>
              <a:tr h="17371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Yukon</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Special Waste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691072834"/>
                  </a:ext>
                </a:extLst>
              </a:tr>
              <a:tr h="17371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Northwest Territories</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Used Oil and Waste Fuel Regulation</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2254277"/>
                  </a:ext>
                </a:extLst>
              </a:tr>
              <a:tr h="173712">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Nunavut</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kern="1200" dirty="0">
                          <a:solidFill>
                            <a:schemeClr val="tx1"/>
                          </a:solidFill>
                          <a:effectLst/>
                          <a:latin typeface="+mn-lt"/>
                          <a:ea typeface="SimSun" panose="02010600030101010101" pitchFamily="2" charset="-122"/>
                          <a:cs typeface="Calibri" panose="020F0502020204030204" pitchFamily="34" charset="0"/>
                        </a:rPr>
                        <a:t>Prohibited</a:t>
                      </a:r>
                    </a:p>
                  </a:txBody>
                  <a:tcPr marL="73025" marR="73025" marT="0" marB="0" anchor="ctr"/>
                </a:tc>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Environmental Protection Act</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130367523"/>
                  </a:ext>
                </a:extLst>
              </a:tr>
              <a:tr h="197557">
                <a:tc grid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i="0" u="none" strike="noStrike" dirty="0">
                          <a:effectLst/>
                          <a:latin typeface="+mn-lt"/>
                        </a:rPr>
                        <a:t>SOURCE: Government of Canada.</a:t>
                      </a:r>
                    </a:p>
                  </a:txBody>
                  <a:tcPr marL="108000" marR="36000" marT="36000" marB="36000" anchor="ctr"/>
                </a:tc>
                <a:tc hMerge="1">
                  <a:txBody>
                    <a:bodyPr/>
                    <a:lstStyle/>
                    <a:p>
                      <a:endParaRPr lang="en-US"/>
                    </a:p>
                  </a:txBody>
                  <a:tcPr/>
                </a:tc>
                <a:tc hMerge="1">
                  <a:txBody>
                    <a:bodyPr/>
                    <a:lstStyle/>
                    <a:p>
                      <a:endParaRPr lang="en-US" sz="900" dirty="0">
                        <a:solidFill>
                          <a:schemeClr val="tx1"/>
                        </a:solidFill>
                        <a:latin typeface="+mn-lt"/>
                      </a:endParaRPr>
                    </a:p>
                  </a:txBody>
                  <a:tcPr marL="45720" marR="45720" anchor="ctr"/>
                </a:tc>
                <a:extLst>
                  <a:ext uri="{0D108BD9-81ED-4DB2-BD59-A6C34878D82A}">
                    <a16:rowId xmlns:a16="http://schemas.microsoft.com/office/drawing/2014/main" val="493036192"/>
                  </a:ext>
                </a:extLst>
              </a:tr>
            </a:tbl>
          </a:graphicData>
        </a:graphic>
      </p:graphicFrame>
      <p:grpSp>
        <p:nvGrpSpPr>
          <p:cNvPr id="7" name="Group 6">
            <a:extLst>
              <a:ext uri="{FF2B5EF4-FFF2-40B4-BE49-F238E27FC236}">
                <a16:creationId xmlns:a16="http://schemas.microsoft.com/office/drawing/2014/main" id="{E9CEF8F9-F550-4811-9E71-6FE80B72C15F}"/>
              </a:ext>
            </a:extLst>
          </p:cNvPr>
          <p:cNvGrpSpPr/>
          <p:nvPr/>
        </p:nvGrpSpPr>
        <p:grpSpPr>
          <a:xfrm>
            <a:off x="4965013" y="6325376"/>
            <a:ext cx="1090782" cy="246221"/>
            <a:chOff x="10831993" y="6206610"/>
            <a:chExt cx="1090782" cy="246221"/>
          </a:xfrm>
        </p:grpSpPr>
        <p:sp>
          <p:nvSpPr>
            <p:cNvPr id="8" name="Freeform: Shape 7">
              <a:extLst>
                <a:ext uri="{FF2B5EF4-FFF2-40B4-BE49-F238E27FC236}">
                  <a16:creationId xmlns:a16="http://schemas.microsoft.com/office/drawing/2014/main" id="{DAE60778-04C5-4B9C-8FF9-BCFFFFEF163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5B27ED68-14A4-4709-9D0D-AB3D23B55DF6}"/>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63248701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5B7E-9337-49DC-99EA-3F4235AC531B}"/>
              </a:ext>
            </a:extLst>
          </p:cNvPr>
          <p:cNvSpPr>
            <a:spLocks noGrp="1"/>
          </p:cNvSpPr>
          <p:nvPr>
            <p:ph type="title"/>
          </p:nvPr>
        </p:nvSpPr>
        <p:spPr/>
        <p:txBody>
          <a:bodyPr/>
          <a:lstStyle/>
          <a:p>
            <a:r>
              <a:rPr lang="en-US" dirty="0"/>
              <a:t>Canada Regulations Summary </a:t>
            </a:r>
          </a:p>
        </p:txBody>
      </p:sp>
      <p:sp>
        <p:nvSpPr>
          <p:cNvPr id="3" name="Content Placeholder 2">
            <a:extLst>
              <a:ext uri="{FF2B5EF4-FFF2-40B4-BE49-F238E27FC236}">
                <a16:creationId xmlns:a16="http://schemas.microsoft.com/office/drawing/2014/main" id="{F4488F4E-5CDB-4342-ACFA-B32DF69161BA}"/>
              </a:ext>
            </a:extLst>
          </p:cNvPr>
          <p:cNvSpPr>
            <a:spLocks noGrp="1"/>
          </p:cNvSpPr>
          <p:nvPr>
            <p:ph sz="quarter" idx="16"/>
          </p:nvPr>
        </p:nvSpPr>
        <p:spPr>
          <a:xfrm>
            <a:off x="569395" y="944902"/>
            <a:ext cx="5182475" cy="5084423"/>
          </a:xfrm>
        </p:spPr>
        <p:txBody>
          <a:bodyPr/>
          <a:lstStyle/>
          <a:p>
            <a:pPr marL="0" indent="0">
              <a:buClr>
                <a:schemeClr val="tx1"/>
              </a:buClr>
              <a:buSzPct val="100000"/>
              <a:buNone/>
              <a:defRPr/>
            </a:pPr>
            <a:r>
              <a:rPr lang="en-US" sz="1000" b="1" dirty="0"/>
              <a:t>Regulatory Enforcement</a:t>
            </a:r>
          </a:p>
          <a:p>
            <a:pPr marL="0" marR="0" lvl="0" indent="0" fontAlgn="auto">
              <a:buClr>
                <a:schemeClr val="tx1"/>
              </a:buClr>
              <a:buSzPct val="100000"/>
              <a:buNone/>
              <a:tabLst/>
              <a:defRPr/>
            </a:pPr>
            <a:r>
              <a:rPr lang="en-US" sz="900" b="1" dirty="0" err="1"/>
              <a:t>i</a:t>
            </a:r>
            <a:r>
              <a:rPr lang="en-US" sz="900" b="1" dirty="0"/>
              <a:t>. </a:t>
            </a:r>
            <a:r>
              <a:rPr lang="en-US" b="1" dirty="0"/>
              <a:t>Responsible Agencies</a:t>
            </a:r>
          </a:p>
          <a:p>
            <a:pPr marL="0" marR="0" lvl="0" indent="0" algn="l" defTabSz="914400" rtl="0" eaLnBrk="1" fontAlgn="auto" latinLnBrk="0" hangingPunct="1">
              <a:spcBef>
                <a:spcPts val="0"/>
              </a:spcBef>
              <a:buClr>
                <a:srgbClr val="27638E"/>
              </a:buClr>
              <a:buSzPct val="110000"/>
              <a:buNone/>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Canada, provincial used oil associations are responsible for enforcing regulations in their respective provinces.</a:t>
            </a:r>
          </a:p>
          <a:p>
            <a:pPr lvl="1">
              <a:buClr>
                <a:srgbClr val="27638E"/>
              </a:buClr>
              <a:buSzPct val="110000"/>
              <a:buFont typeface="Lucida Sans" panose="020B0602030504020204" pitchFamily="34" charset="0"/>
              <a:buChar char="—"/>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British Columbia Used Oil Management Association (BCUOMA)</a:t>
            </a:r>
          </a:p>
          <a:p>
            <a:pPr lvl="1">
              <a:buClr>
                <a:srgbClr val="27638E"/>
              </a:buClr>
              <a:buSzPct val="110000"/>
              <a:buFont typeface="Lucida Sans" panose="020B0602030504020204" pitchFamily="34" charset="0"/>
              <a:buChar char="—"/>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Alberta Recycling Management Authority (Alberta Recycling)</a:t>
            </a:r>
          </a:p>
          <a:p>
            <a:pPr lvl="1">
              <a:buClr>
                <a:srgbClr val="27638E"/>
              </a:buClr>
              <a:buSzPct val="110000"/>
              <a:buFont typeface="Lucida Sans" panose="020B0602030504020204" pitchFamily="34" charset="0"/>
              <a:buChar char="—"/>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Saskatchewan Association for Resource Recovery Corp. (SARRC)</a:t>
            </a:r>
          </a:p>
          <a:p>
            <a:pPr lvl="1">
              <a:buClr>
                <a:srgbClr val="27638E"/>
              </a:buClr>
              <a:buSzPct val="110000"/>
              <a:buFont typeface="Lucida Sans" panose="020B0602030504020204" pitchFamily="34" charset="0"/>
              <a:buChar char="—"/>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Manitoba Association for Resource Recovery Corp. (MARRC)</a:t>
            </a:r>
          </a:p>
          <a:p>
            <a:pPr lvl="1">
              <a:buClr>
                <a:srgbClr val="27638E"/>
              </a:buClr>
              <a:buSzPct val="110000"/>
              <a:buFont typeface="Lucida Sans" panose="020B0602030504020204" pitchFamily="34" charset="0"/>
              <a:buChar char="—"/>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Société de gestion des </a:t>
            </a:r>
            <a:r>
              <a:rPr kumimoji="0" lang="en-US" b="0" i="0" u="none" strike="noStrike" kern="1200" cap="none" spc="0" normalizeH="0" baseline="0" noProof="0" dirty="0" err="1">
                <a:ln>
                  <a:noFill/>
                </a:ln>
                <a:solidFill>
                  <a:srgbClr val="000000"/>
                </a:solidFill>
                <a:effectLst/>
                <a:uLnTx/>
                <a:uFillTx/>
                <a:latin typeface="Lucida Sans" panose="020B0602030504020204" pitchFamily="34" charset="0"/>
                <a:ea typeface="+mn-ea"/>
                <a:cs typeface="+mn-cs"/>
              </a:rPr>
              <a:t>huiles</a:t>
            </a: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 </a:t>
            </a:r>
            <a:r>
              <a:rPr kumimoji="0" lang="en-US" b="0" i="0" u="none" strike="noStrike" kern="1200" cap="none" spc="0" normalizeH="0" baseline="0" noProof="0" dirty="0" err="1">
                <a:ln>
                  <a:noFill/>
                </a:ln>
                <a:solidFill>
                  <a:srgbClr val="000000"/>
                </a:solidFill>
                <a:effectLst/>
                <a:uLnTx/>
                <a:uFillTx/>
                <a:latin typeface="Lucida Sans" panose="020B0602030504020204" pitchFamily="34" charset="0"/>
                <a:ea typeface="+mn-ea"/>
                <a:cs typeface="+mn-cs"/>
              </a:rPr>
              <a:t>usagées</a:t>
            </a: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 (SOGHU)</a:t>
            </a:r>
          </a:p>
          <a:p>
            <a:pPr lvl="1">
              <a:buClr>
                <a:srgbClr val="27638E"/>
              </a:buClr>
              <a:buSzPct val="110000"/>
              <a:buFont typeface="Lucida Sans" panose="020B0602030504020204" pitchFamily="34" charset="0"/>
              <a:buChar char="—"/>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UOMA Atlantic – New Brunswick (UOMA NB)</a:t>
            </a:r>
          </a:p>
          <a:p>
            <a:pPr lvl="1">
              <a:buClr>
                <a:srgbClr val="27638E"/>
              </a:buClr>
              <a:buSzPct val="110000"/>
              <a:buFont typeface="Lucida Sans" panose="020B0602030504020204" pitchFamily="34" charset="0"/>
              <a:buChar char="—"/>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UOMA Atlantic – Prince Edward Island (UOMA PE)</a:t>
            </a:r>
          </a:p>
          <a:p>
            <a:pPr lvl="1">
              <a:buClr>
                <a:srgbClr val="27638E"/>
              </a:buClr>
              <a:buSzPct val="110000"/>
              <a:buFont typeface="Lucida Sans" panose="020B0602030504020204" pitchFamily="34" charset="0"/>
              <a:buChar char="—"/>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UOMA Atlantic – Newfoundland and Labrador (UOMA NL)</a:t>
            </a:r>
          </a:p>
          <a:p>
            <a:pPr lvl="1">
              <a:buClr>
                <a:srgbClr val="27638E"/>
              </a:buClr>
              <a:buSzPct val="110000"/>
              <a:buFont typeface="Lucida Sans" panose="020B0602030504020204" pitchFamily="34" charset="0"/>
              <a:buChar char="—"/>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UOMA Atlantic – Nova Scotia (UOMA NS)</a:t>
            </a:r>
            <a:endParaRPr lang="en-US" noProof="0" dirty="0">
              <a:solidFill>
                <a:srgbClr val="000000"/>
              </a:solidFill>
            </a:endParaRPr>
          </a:p>
          <a:p>
            <a:pPr marL="0" indent="0">
              <a:buClr>
                <a:srgbClr val="27638E"/>
              </a:buClr>
              <a:buNone/>
              <a:defRPr/>
            </a:pPr>
            <a:r>
              <a:rPr lang="en-US" sz="900" b="1" dirty="0"/>
              <a:t>ii. </a:t>
            </a:r>
            <a:r>
              <a:rPr kumimoji="0" lang="en-US" b="1"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Enforcement Mechanisms</a:t>
            </a: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regulation of appropriate used oil management is the responsibility of the provincial and territorial governments in Canada. At instances where provincial regulations do not exist for adequate management of used oil, (i.e., storage, disposal, treatment, or transportation), federal regulations are applied. </a:t>
            </a:r>
            <a:r>
              <a:rPr lang="en-US" dirty="0">
                <a:solidFill>
                  <a:srgbClr val="000000"/>
                </a:solidFill>
              </a:rPr>
              <a:t>Provincially, however, the extent of the regulations and the degree to which these regulations are enforced vary. </a:t>
            </a: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lang="en-US" dirty="0">
                <a:solidFill>
                  <a:srgbClr val="000000"/>
                </a:solidFill>
              </a:rPr>
              <a:t>At the federal level, 24 departments have a responsibility under about 30 statutes over different aspects of controlling toxic substances; added to these are provincial and municipal regulations. The federal government’s approach to waste management is an integrated one based on the 4Rs: Reduce, reuse, recycle, and recovery.</a:t>
            </a:r>
          </a:p>
        </p:txBody>
      </p:sp>
      <p:sp>
        <p:nvSpPr>
          <p:cNvPr id="4" name="Content Placeholder 3">
            <a:extLst>
              <a:ext uri="{FF2B5EF4-FFF2-40B4-BE49-F238E27FC236}">
                <a16:creationId xmlns:a16="http://schemas.microsoft.com/office/drawing/2014/main" id="{1D50C448-2180-4453-9C1E-0AD8EA585116}"/>
              </a:ext>
            </a:extLst>
          </p:cNvPr>
          <p:cNvSpPr>
            <a:spLocks noGrp="1"/>
          </p:cNvSpPr>
          <p:nvPr>
            <p:ph sz="quarter" idx="17"/>
          </p:nvPr>
        </p:nvSpPr>
        <p:spPr>
          <a:xfrm>
            <a:off x="6302902" y="944902"/>
            <a:ext cx="5590331" cy="1104790"/>
          </a:xfrm>
        </p:spPr>
        <p:txBody>
          <a:bodyPr/>
          <a:lstStyle/>
          <a:p>
            <a:r>
              <a:rPr lang="en-US" dirty="0">
                <a:solidFill>
                  <a:srgbClr val="000000"/>
                </a:solidFill>
              </a:rPr>
              <a:t>Compliances reviews and audits are conducted on three-to-four-year rotation with all members of the Used Oil Associations across Canada. It includes sample testing on Environmental Handling Charge (EHC) applicable sales. Based on this sample testing, assessing whether the EHC is being remitted on the applicable quantities sold, at the applicable provincial rate, and remitted to the appropriate provincial association.</a:t>
            </a:r>
          </a:p>
        </p:txBody>
      </p:sp>
      <p:graphicFrame>
        <p:nvGraphicFramePr>
          <p:cNvPr id="5" name="Table 3">
            <a:extLst>
              <a:ext uri="{FF2B5EF4-FFF2-40B4-BE49-F238E27FC236}">
                <a16:creationId xmlns:a16="http://schemas.microsoft.com/office/drawing/2014/main" id="{31FA2FC9-287C-4A29-A861-1583D59CB63E}"/>
              </a:ext>
            </a:extLst>
          </p:cNvPr>
          <p:cNvGraphicFramePr>
            <a:graphicFrameLocks noGrp="1"/>
          </p:cNvGraphicFramePr>
          <p:nvPr/>
        </p:nvGraphicFramePr>
        <p:xfrm>
          <a:off x="6647241" y="2139939"/>
          <a:ext cx="4975364" cy="2424650"/>
        </p:xfrm>
        <a:graphic>
          <a:graphicData uri="http://schemas.openxmlformats.org/drawingml/2006/table">
            <a:tbl>
              <a:tblPr firstRow="1">
                <a:tableStyleId>{5C22544A-7EE6-4342-B048-85BDC9FD1C3A}</a:tableStyleId>
              </a:tblPr>
              <a:tblGrid>
                <a:gridCol w="2669661">
                  <a:extLst>
                    <a:ext uri="{9D8B030D-6E8A-4147-A177-3AD203B41FA5}">
                      <a16:colId xmlns:a16="http://schemas.microsoft.com/office/drawing/2014/main" val="3179253707"/>
                    </a:ext>
                  </a:extLst>
                </a:gridCol>
                <a:gridCol w="2305703">
                  <a:extLst>
                    <a:ext uri="{9D8B030D-6E8A-4147-A177-3AD203B41FA5}">
                      <a16:colId xmlns:a16="http://schemas.microsoft.com/office/drawing/2014/main" val="534945539"/>
                    </a:ext>
                  </a:extLst>
                </a:gridCol>
              </a:tblGrid>
              <a:tr h="217156">
                <a:tc gridSpan="2">
                  <a:txBody>
                    <a:bodyPr/>
                    <a:lstStyle/>
                    <a:p>
                      <a:r>
                        <a:rPr lang="en-US" sz="900" dirty="0">
                          <a:latin typeface="+mn-lt"/>
                        </a:rPr>
                        <a:t>ENVIRONMENTAL HANDLING CHARGES IN CANADA, 2020</a:t>
                      </a:r>
                    </a:p>
                  </a:txBody>
                  <a:tcPr marL="45720" marR="45720" anchor="ctr"/>
                </a:tc>
                <a:tc hMerge="1">
                  <a:txBody>
                    <a:bodyPr/>
                    <a:lstStyle/>
                    <a:p>
                      <a:endParaRPr lang="en-US"/>
                    </a:p>
                  </a:txBody>
                  <a:tcPr/>
                </a:tc>
                <a:extLst>
                  <a:ext uri="{0D108BD9-81ED-4DB2-BD59-A6C34878D82A}">
                    <a16:rowId xmlns:a16="http://schemas.microsoft.com/office/drawing/2014/main" val="2647999941"/>
                  </a:ext>
                </a:extLst>
              </a:tr>
              <a:tr h="198689">
                <a:tc>
                  <a:txBody>
                    <a:bodyPr/>
                    <a:lstStyle/>
                    <a:p>
                      <a:pPr marL="0" marR="0">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PROVINCE</a:t>
                      </a:r>
                    </a:p>
                  </a:txBody>
                  <a:tcPr marL="73025" marR="73025" marT="0" marB="0" anchor="ctr"/>
                </a:tc>
                <a:tc>
                  <a:txBody>
                    <a:bodyPr/>
                    <a:lstStyle/>
                    <a:p>
                      <a:pPr marL="0" marR="0" algn="ctr">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CHARGES ON LUBRICANTS (USD/L)</a:t>
                      </a:r>
                    </a:p>
                  </a:txBody>
                  <a:tcPr marL="73025" marR="73025" marT="0" marB="0" anchor="ctr"/>
                </a:tc>
                <a:extLst>
                  <a:ext uri="{0D108BD9-81ED-4DB2-BD59-A6C34878D82A}">
                    <a16:rowId xmlns:a16="http://schemas.microsoft.com/office/drawing/2014/main" val="4149384710"/>
                  </a:ext>
                </a:extLst>
              </a:tr>
              <a:tr h="198689">
                <a:tc>
                  <a:txBody>
                    <a:bodyPr/>
                    <a:lstStyle/>
                    <a:p>
                      <a:pPr marL="0" marR="0" algn="l">
                        <a:spcBef>
                          <a:spcPts val="200"/>
                        </a:spcBef>
                        <a:spcAft>
                          <a:spcPts val="200"/>
                        </a:spcAft>
                      </a:pPr>
                      <a:r>
                        <a:rPr lang="en-US" sz="900" b="0" dirty="0">
                          <a:solidFill>
                            <a:schemeClr val="tx1"/>
                          </a:solidFill>
                          <a:effectLst/>
                          <a:latin typeface="+mn-lt"/>
                          <a:ea typeface="SimSun" panose="02010600030101010101" pitchFamily="2" charset="-122"/>
                          <a:cs typeface="Calibri" panose="020F0502020204030204" pitchFamily="34" charset="0"/>
                        </a:rPr>
                        <a:t>Newfoundland and Labrador</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latin typeface="+mn-lt"/>
                        </a:rPr>
                        <a:t>0.07</a:t>
                      </a:r>
                      <a:endParaRPr lang="en-US" sz="900" b="0" kern="1200" dirty="0">
                        <a:solidFill>
                          <a:schemeClr val="tx1"/>
                        </a:solidFill>
                        <a:effectLst/>
                        <a:latin typeface="+mn-lt"/>
                        <a:ea typeface="SimSun" panose="02010600030101010101" pitchFamily="2" charset="-122"/>
                        <a:cs typeface="Calibri" panose="020F0502020204030204" pitchFamily="34" charset="0"/>
                      </a:endParaRPr>
                    </a:p>
                  </a:txBody>
                  <a:tcPr marL="73025" marR="73025" marT="0" marB="0" anchor="ctr"/>
                </a:tc>
                <a:extLst>
                  <a:ext uri="{0D108BD9-81ED-4DB2-BD59-A6C34878D82A}">
                    <a16:rowId xmlns:a16="http://schemas.microsoft.com/office/drawing/2014/main" val="3283290818"/>
                  </a:ext>
                </a:extLst>
              </a:tr>
              <a:tr h="198689">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Nova Scotia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latin typeface="+mn-lt"/>
                        </a:rPr>
                        <a:t>0.04</a:t>
                      </a:r>
                      <a:endParaRPr lang="en-US" sz="900" b="0" kern="1200" dirty="0">
                        <a:solidFill>
                          <a:schemeClr val="tx1"/>
                        </a:solidFill>
                        <a:effectLst/>
                        <a:latin typeface="+mn-lt"/>
                        <a:ea typeface="SimSun" panose="02010600030101010101" pitchFamily="2" charset="-122"/>
                        <a:cs typeface="Calibri" panose="020F0502020204030204" pitchFamily="34" charset="0"/>
                      </a:endParaRPr>
                    </a:p>
                  </a:txBody>
                  <a:tcPr marL="73025" marR="73025" marT="0" marB="0" anchor="ctr"/>
                </a:tc>
                <a:extLst>
                  <a:ext uri="{0D108BD9-81ED-4DB2-BD59-A6C34878D82A}">
                    <a16:rowId xmlns:a16="http://schemas.microsoft.com/office/drawing/2014/main" val="2258432784"/>
                  </a:ext>
                </a:extLst>
              </a:tr>
              <a:tr h="198689">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New Brunswick</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latin typeface="+mn-lt"/>
                        </a:rPr>
                        <a:t>0.03</a:t>
                      </a:r>
                      <a:endParaRPr lang="en-US" sz="900" b="0" kern="1200" dirty="0">
                        <a:solidFill>
                          <a:schemeClr val="tx1"/>
                        </a:solidFill>
                        <a:effectLst/>
                        <a:latin typeface="+mn-lt"/>
                        <a:ea typeface="SimSun" panose="02010600030101010101" pitchFamily="2" charset="-122"/>
                        <a:cs typeface="Calibri" panose="020F0502020204030204" pitchFamily="34" charset="0"/>
                      </a:endParaRPr>
                    </a:p>
                  </a:txBody>
                  <a:tcPr marL="73025" marR="73025" marT="0" marB="0" anchor="ctr"/>
                </a:tc>
                <a:extLst>
                  <a:ext uri="{0D108BD9-81ED-4DB2-BD59-A6C34878D82A}">
                    <a16:rowId xmlns:a16="http://schemas.microsoft.com/office/drawing/2014/main" val="3423722158"/>
                  </a:ext>
                </a:extLst>
              </a:tr>
              <a:tr h="198689">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Prince Edward Island</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latin typeface="+mn-lt"/>
                        </a:rPr>
                        <a:t>0.03</a:t>
                      </a:r>
                      <a:endParaRPr lang="en-US" sz="900" b="0" kern="1200" dirty="0">
                        <a:solidFill>
                          <a:schemeClr val="tx1"/>
                        </a:solidFill>
                        <a:effectLst/>
                        <a:latin typeface="+mn-lt"/>
                        <a:ea typeface="SimSun" panose="02010600030101010101" pitchFamily="2" charset="-122"/>
                        <a:cs typeface="Calibri" panose="020F0502020204030204" pitchFamily="34" charset="0"/>
                      </a:endParaRPr>
                    </a:p>
                  </a:txBody>
                  <a:tcPr marL="73025" marR="73025" marT="0" marB="0" anchor="ctr"/>
                </a:tc>
                <a:extLst>
                  <a:ext uri="{0D108BD9-81ED-4DB2-BD59-A6C34878D82A}">
                    <a16:rowId xmlns:a16="http://schemas.microsoft.com/office/drawing/2014/main" val="4013942784"/>
                  </a:ext>
                </a:extLst>
              </a:tr>
              <a:tr h="198689">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Quebec</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latin typeface="+mn-lt"/>
                        </a:rPr>
                        <a:t>0.05</a:t>
                      </a:r>
                      <a:endParaRPr lang="en-US" sz="900" b="0" kern="1200" dirty="0">
                        <a:solidFill>
                          <a:schemeClr val="tx1"/>
                        </a:solidFill>
                        <a:effectLst/>
                        <a:latin typeface="+mn-lt"/>
                        <a:ea typeface="SimSun" panose="02010600030101010101" pitchFamily="2" charset="-122"/>
                        <a:cs typeface="Calibri" panose="020F0502020204030204" pitchFamily="34" charset="0"/>
                      </a:endParaRPr>
                    </a:p>
                  </a:txBody>
                  <a:tcPr marL="73025" marR="73025" marT="0" marB="0" anchor="ctr"/>
                </a:tc>
                <a:extLst>
                  <a:ext uri="{0D108BD9-81ED-4DB2-BD59-A6C34878D82A}">
                    <a16:rowId xmlns:a16="http://schemas.microsoft.com/office/drawing/2014/main" val="1291445453"/>
                  </a:ext>
                </a:extLst>
              </a:tr>
              <a:tr h="198689">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Manitoba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latin typeface="+mn-lt"/>
                        </a:rPr>
                        <a:t>0.05</a:t>
                      </a:r>
                      <a:endParaRPr lang="en-US" sz="900" b="0" kern="1200" dirty="0">
                        <a:solidFill>
                          <a:schemeClr val="tx1"/>
                        </a:solidFill>
                        <a:effectLst/>
                        <a:latin typeface="+mn-lt"/>
                        <a:ea typeface="SimSun" panose="02010600030101010101" pitchFamily="2" charset="-122"/>
                        <a:cs typeface="Calibri" panose="020F0502020204030204" pitchFamily="34" charset="0"/>
                      </a:endParaRPr>
                    </a:p>
                  </a:txBody>
                  <a:tcPr marL="73025" marR="73025" marT="0" marB="0" anchor="ctr"/>
                </a:tc>
                <a:extLst>
                  <a:ext uri="{0D108BD9-81ED-4DB2-BD59-A6C34878D82A}">
                    <a16:rowId xmlns:a16="http://schemas.microsoft.com/office/drawing/2014/main" val="638178340"/>
                  </a:ext>
                </a:extLst>
              </a:tr>
              <a:tr h="198689">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Saskatchewan</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latin typeface="+mn-lt"/>
                        </a:rPr>
                        <a:t>0.05</a:t>
                      </a:r>
                      <a:endParaRPr lang="en-US" sz="900" b="0" kern="1200" dirty="0">
                        <a:solidFill>
                          <a:schemeClr val="tx1"/>
                        </a:solidFill>
                        <a:effectLst/>
                        <a:latin typeface="+mn-lt"/>
                        <a:ea typeface="SimSun" panose="02010600030101010101" pitchFamily="2" charset="-122"/>
                        <a:cs typeface="Calibri" panose="020F0502020204030204" pitchFamily="34" charset="0"/>
                      </a:endParaRPr>
                    </a:p>
                  </a:txBody>
                  <a:tcPr marL="73025" marR="73025" marT="0" marB="0" anchor="ctr"/>
                </a:tc>
                <a:extLst>
                  <a:ext uri="{0D108BD9-81ED-4DB2-BD59-A6C34878D82A}">
                    <a16:rowId xmlns:a16="http://schemas.microsoft.com/office/drawing/2014/main" val="3085089115"/>
                  </a:ext>
                </a:extLst>
              </a:tr>
              <a:tr h="198689">
                <a:tc>
                  <a:txBody>
                    <a:bodyPr/>
                    <a:lstStyle/>
                    <a:p>
                      <a:pPr marL="0" marR="0" algn="l">
                        <a:spcBef>
                          <a:spcPts val="200"/>
                        </a:spcBef>
                        <a:spcAft>
                          <a:spcPts val="200"/>
                        </a:spcAft>
                      </a:pPr>
                      <a:r>
                        <a:rPr lang="en-US" sz="900">
                          <a:solidFill>
                            <a:srgbClr val="000000"/>
                          </a:solidFill>
                          <a:effectLst/>
                          <a:latin typeface="+mn-lt"/>
                          <a:ea typeface="SimSun" panose="02010600030101010101" pitchFamily="2" charset="-122"/>
                          <a:cs typeface="Calibri" panose="020F0502020204030204" pitchFamily="34" charset="0"/>
                        </a:rPr>
                        <a:t>Alberta</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latin typeface="+mn-lt"/>
                        </a:rPr>
                        <a:t>0.05</a:t>
                      </a:r>
                      <a:endParaRPr lang="en-US" sz="900" b="0" kern="1200" dirty="0">
                        <a:solidFill>
                          <a:schemeClr val="tx1"/>
                        </a:solidFill>
                        <a:effectLst/>
                        <a:latin typeface="+mn-lt"/>
                        <a:ea typeface="SimSun" panose="02010600030101010101" pitchFamily="2" charset="-122"/>
                        <a:cs typeface="Calibri" panose="020F0502020204030204" pitchFamily="34" charset="0"/>
                      </a:endParaRPr>
                    </a:p>
                  </a:txBody>
                  <a:tcPr marL="73025" marR="73025" marT="0" marB="0" anchor="ctr"/>
                </a:tc>
                <a:extLst>
                  <a:ext uri="{0D108BD9-81ED-4DB2-BD59-A6C34878D82A}">
                    <a16:rowId xmlns:a16="http://schemas.microsoft.com/office/drawing/2014/main" val="3737643183"/>
                  </a:ext>
                </a:extLst>
              </a:tr>
              <a:tr h="198689">
                <a:tc>
                  <a:txBody>
                    <a:bodyPr/>
                    <a:lstStyle/>
                    <a:p>
                      <a:pPr marL="0" marR="0" algn="l">
                        <a:spcBef>
                          <a:spcPts val="200"/>
                        </a:spcBef>
                        <a:spcAft>
                          <a:spcPts val="200"/>
                        </a:spcAft>
                      </a:pPr>
                      <a:r>
                        <a:rPr lang="en-US" sz="900" dirty="0">
                          <a:solidFill>
                            <a:srgbClr val="000000"/>
                          </a:solidFill>
                          <a:effectLst/>
                          <a:latin typeface="+mn-lt"/>
                          <a:ea typeface="SimSun" panose="02010600030101010101" pitchFamily="2" charset="-122"/>
                          <a:cs typeface="Calibri" panose="020F0502020204030204" pitchFamily="34" charset="0"/>
                        </a:rPr>
                        <a:t>British Columbia</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latin typeface="+mn-lt"/>
                        </a:rPr>
                        <a:t>0.06 per liter effective July 1, 2021</a:t>
                      </a:r>
                      <a:endParaRPr lang="en-US" sz="900" b="0" kern="1200" dirty="0">
                        <a:solidFill>
                          <a:schemeClr val="tx1"/>
                        </a:solidFill>
                        <a:effectLst/>
                        <a:latin typeface="+mn-lt"/>
                        <a:ea typeface="SimSun" panose="02010600030101010101" pitchFamily="2" charset="-122"/>
                        <a:cs typeface="Calibri" panose="020F0502020204030204" pitchFamily="34" charset="0"/>
                      </a:endParaRPr>
                    </a:p>
                  </a:txBody>
                  <a:tcPr marL="73025" marR="73025" marT="0" marB="0" anchor="ctr"/>
                </a:tc>
                <a:extLst>
                  <a:ext uri="{0D108BD9-81ED-4DB2-BD59-A6C34878D82A}">
                    <a16:rowId xmlns:a16="http://schemas.microsoft.com/office/drawing/2014/main" val="3776485833"/>
                  </a:ext>
                </a:extLst>
              </a:tr>
              <a:tr h="198689">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b="0" i="0" u="none" strike="noStrike" dirty="0">
                          <a:effectLst/>
                          <a:latin typeface="+mn-lt"/>
                        </a:rPr>
                        <a:t>SOURCE: </a:t>
                      </a:r>
                      <a:r>
                        <a:rPr lang="en-US" sz="900" dirty="0"/>
                        <a:t>Used Oil Management Associations</a:t>
                      </a:r>
                      <a:r>
                        <a:rPr lang="en-GB" sz="900" b="0" i="0" u="none" strike="noStrike" dirty="0">
                          <a:effectLst/>
                          <a:latin typeface="+mn-lt"/>
                        </a:rPr>
                        <a:t>.</a:t>
                      </a:r>
                    </a:p>
                  </a:txBody>
                  <a:tcPr marL="108000" marR="36000" marT="36000" marB="36000" anchor="ctr"/>
                </a:tc>
                <a:tc hMerge="1">
                  <a:txBody>
                    <a:bodyPr/>
                    <a:lstStyle/>
                    <a:p>
                      <a:endParaRPr lang="en-US"/>
                    </a:p>
                  </a:txBody>
                  <a:tcPr/>
                </a:tc>
                <a:extLst>
                  <a:ext uri="{0D108BD9-81ED-4DB2-BD59-A6C34878D82A}">
                    <a16:rowId xmlns:a16="http://schemas.microsoft.com/office/drawing/2014/main" val="493036192"/>
                  </a:ext>
                </a:extLst>
              </a:tr>
            </a:tbl>
          </a:graphicData>
        </a:graphic>
      </p:graphicFrame>
      <p:sp>
        <p:nvSpPr>
          <p:cNvPr id="9" name="TextBox 8">
            <a:extLst>
              <a:ext uri="{FF2B5EF4-FFF2-40B4-BE49-F238E27FC236}">
                <a16:creationId xmlns:a16="http://schemas.microsoft.com/office/drawing/2014/main" id="{512B5805-F0AD-4A33-B238-0D75368E26FC}"/>
              </a:ext>
            </a:extLst>
          </p:cNvPr>
          <p:cNvSpPr txBox="1"/>
          <p:nvPr/>
        </p:nvSpPr>
        <p:spPr>
          <a:xfrm>
            <a:off x="9961602" y="4644658"/>
            <a:ext cx="2001223" cy="1751120"/>
          </a:xfrm>
          <a:prstGeom prst="rect">
            <a:avLst/>
          </a:prstGeom>
          <a:noFill/>
        </p:spPr>
        <p:txBody>
          <a:bodyPr wrap="square">
            <a:spAutoFit/>
          </a:bodyPr>
          <a:lstStyle/>
          <a:p>
            <a:pPr marL="0" indent="0">
              <a:lnSpc>
                <a:spcPct val="150000"/>
              </a:lnSpc>
              <a:spcBef>
                <a:spcPts val="0"/>
              </a:spcBef>
              <a:buNone/>
            </a:pPr>
            <a:r>
              <a:rPr lang="en-US" sz="1000" b="1" dirty="0"/>
              <a:t>Key Influencers</a:t>
            </a:r>
          </a:p>
          <a:p>
            <a:pPr marL="0" indent="0">
              <a:lnSpc>
                <a:spcPct val="150000"/>
              </a:lnSpc>
              <a:spcBef>
                <a:spcPts val="0"/>
              </a:spcBef>
              <a:buClr>
                <a:schemeClr val="tx1"/>
              </a:buClr>
              <a:buSzPct val="100000"/>
              <a:buNone/>
            </a:pPr>
            <a:r>
              <a:rPr lang="en-US" sz="900" b="1" dirty="0" err="1"/>
              <a:t>i</a:t>
            </a:r>
            <a:r>
              <a:rPr lang="en-US" sz="900" b="1" dirty="0"/>
              <a:t>. Public Sector</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latin typeface="Lucida Sans"/>
                <a:ea typeface="+mn-ea"/>
                <a:cs typeface="+mn-cs"/>
              </a:rPr>
              <a:t>Provincial Associations</a:t>
            </a:r>
          </a:p>
          <a:p>
            <a:pPr marL="228600" indent="-228600">
              <a:lnSpc>
                <a:spcPct val="150000"/>
              </a:lnSpc>
              <a:buClr>
                <a:srgbClr val="27638E"/>
              </a:buClr>
              <a:buSzPct val="110000"/>
              <a:buFont typeface="Wingdings" panose="05000000000000000000" pitchFamily="2" charset="2"/>
              <a:buChar char="l"/>
              <a:defRPr/>
            </a:pPr>
            <a:r>
              <a:rPr lang="en-US" sz="900" dirty="0"/>
              <a:t>State, county, and municipal governments</a:t>
            </a:r>
          </a:p>
          <a:p>
            <a:pPr marL="0" indent="0">
              <a:lnSpc>
                <a:spcPct val="150000"/>
              </a:lnSpc>
              <a:spcBef>
                <a:spcPts val="0"/>
              </a:spcBef>
              <a:buClr>
                <a:schemeClr val="tx1"/>
              </a:buClr>
              <a:buSzPct val="100000"/>
              <a:buNone/>
            </a:pPr>
            <a:r>
              <a:rPr lang="en-US" sz="900" b="1" dirty="0"/>
              <a:t>ii. Private Sector</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u="none" strike="noStrike" kern="1200" cap="none" spc="0" normalizeH="0" baseline="0" noProof="0" dirty="0">
                <a:ln>
                  <a:noFill/>
                </a:ln>
                <a:solidFill>
                  <a:srgbClr val="000000"/>
                </a:solidFill>
                <a:effectLst/>
                <a:uLnTx/>
                <a:uFillTx/>
                <a:latin typeface="Lucida Sans"/>
                <a:ea typeface="+mn-ea"/>
                <a:cs typeface="+mn-cs"/>
              </a:rPr>
              <a:t>Safety </a:t>
            </a:r>
            <a:r>
              <a:rPr kumimoji="0" lang="en-US" sz="900" u="none" strike="noStrike" kern="1200" cap="none" spc="0" normalizeH="0" baseline="0" noProof="0" dirty="0" err="1">
                <a:ln>
                  <a:noFill/>
                </a:ln>
                <a:solidFill>
                  <a:srgbClr val="000000"/>
                </a:solidFill>
                <a:effectLst/>
                <a:uLnTx/>
                <a:uFillTx/>
                <a:latin typeface="Lucida Sans"/>
                <a:ea typeface="+mn-ea"/>
                <a:cs typeface="+mn-cs"/>
              </a:rPr>
              <a:t>Kleen</a:t>
            </a:r>
            <a:endParaRPr kumimoji="0" lang="en-US" sz="90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u="none" strike="noStrike" kern="1200" cap="none" spc="0" normalizeH="0" baseline="0" noProof="0" dirty="0" err="1">
                <a:ln>
                  <a:noFill/>
                </a:ln>
                <a:solidFill>
                  <a:srgbClr val="000000"/>
                </a:solidFill>
                <a:effectLst/>
                <a:uLnTx/>
                <a:uFillTx/>
                <a:latin typeface="Lucida Sans"/>
                <a:ea typeface="+mn-ea"/>
                <a:cs typeface="+mn-cs"/>
              </a:rPr>
              <a:t>Terrapure</a:t>
            </a:r>
            <a:r>
              <a:rPr kumimoji="0" lang="en-US" sz="900" u="none" strike="noStrike" kern="1200" cap="none" spc="0" normalizeH="0" baseline="0" noProof="0" dirty="0">
                <a:ln>
                  <a:noFill/>
                </a:ln>
                <a:solidFill>
                  <a:srgbClr val="000000"/>
                </a:solidFill>
                <a:effectLst/>
                <a:uLnTx/>
                <a:uFillTx/>
                <a:latin typeface="Lucida Sans"/>
                <a:ea typeface="+mn-ea"/>
                <a:cs typeface="+mn-cs"/>
              </a:rPr>
              <a:t> (GFL)</a:t>
            </a:r>
          </a:p>
        </p:txBody>
      </p:sp>
      <p:sp>
        <p:nvSpPr>
          <p:cNvPr id="11" name="TextBox 10">
            <a:extLst>
              <a:ext uri="{FF2B5EF4-FFF2-40B4-BE49-F238E27FC236}">
                <a16:creationId xmlns:a16="http://schemas.microsoft.com/office/drawing/2014/main" id="{DBEAEF94-8CCC-4B2E-BBB7-D4EB69E63CA5}"/>
              </a:ext>
            </a:extLst>
          </p:cNvPr>
          <p:cNvSpPr txBox="1"/>
          <p:nvPr/>
        </p:nvSpPr>
        <p:spPr>
          <a:xfrm>
            <a:off x="6440132" y="4644658"/>
            <a:ext cx="3426220" cy="1901161"/>
          </a:xfrm>
          <a:prstGeom prst="rect">
            <a:avLst/>
          </a:prstGeom>
          <a:noFill/>
        </p:spPr>
        <p:txBody>
          <a:bodyPr wrap="square">
            <a:spAutoFit/>
          </a:bodyPr>
          <a:lstStyle/>
          <a:p>
            <a:pPr marL="0" indent="0">
              <a:lnSpc>
                <a:spcPct val="125000"/>
              </a:lnSpc>
              <a:spcBef>
                <a:spcPts val="0"/>
              </a:spcBef>
              <a:buClr>
                <a:schemeClr val="tx1"/>
              </a:buClr>
              <a:buSzPct val="100000"/>
              <a:buNone/>
            </a:pPr>
            <a:r>
              <a:rPr lang="en-US" sz="900" b="1" dirty="0"/>
              <a:t>iii. Effectiveness of Regulations Enforcement</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lang="en-US" sz="900" dirty="0">
                <a:solidFill>
                  <a:srgbClr val="000000"/>
                </a:solidFill>
                <a:latin typeface="Lucida Sans"/>
              </a:rPr>
              <a:t>Provinces</a:t>
            </a:r>
            <a:r>
              <a:rPr kumimoji="0" lang="en-US" sz="900" b="0" strike="noStrike" kern="1200" cap="none" spc="0" normalizeH="0" baseline="0" noProof="0" dirty="0">
                <a:ln>
                  <a:noFill/>
                </a:ln>
                <a:solidFill>
                  <a:srgbClr val="000000"/>
                </a:solidFill>
                <a:effectLst/>
                <a:uLnTx/>
                <a:uFillTx/>
                <a:ea typeface="+mn-ea"/>
                <a:cs typeface="+mn-cs"/>
              </a:rPr>
              <a:t> have dedicated used oil management associations setup to dictate the standards </a:t>
            </a:r>
            <a:r>
              <a:rPr lang="en-US" sz="900" dirty="0">
                <a:solidFill>
                  <a:srgbClr val="000000"/>
                </a:solidFill>
              </a:rPr>
              <a:t>for the </a:t>
            </a:r>
            <a:r>
              <a:rPr kumimoji="0" lang="en-US" sz="900" b="0" strike="noStrike" kern="1200" cap="none" spc="0" normalizeH="0" baseline="0" noProof="0" dirty="0">
                <a:ln>
                  <a:noFill/>
                </a:ln>
                <a:solidFill>
                  <a:srgbClr val="000000"/>
                </a:solidFill>
                <a:effectLst/>
                <a:uLnTx/>
                <a:uFillTx/>
                <a:ea typeface="+mn-ea"/>
                <a:cs typeface="+mn-cs"/>
              </a:rPr>
              <a:t>collection, transportation, re-refining, disposal of, and regeneration of used oil.</a:t>
            </a:r>
            <a:endParaRPr lang="en-US" sz="900" dirty="0">
              <a:solidFill>
                <a:srgbClr val="000000"/>
              </a:solidFill>
            </a:endParaRP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lang="en-US" sz="900" dirty="0"/>
              <a:t>A legislated EPR approach is also used in BC, Saskatchewan, Manitoba, Ontario (containers and filters only), Québec, and New Brunswick for used oil generation and collection.</a:t>
            </a:r>
            <a:endParaRPr kumimoji="0" lang="en-US" sz="900" b="0" strike="noStrike" kern="1200" cap="none" spc="0" normalizeH="0" baseline="0" noProof="0" dirty="0">
              <a:ln>
                <a:noFill/>
              </a:ln>
              <a:solidFill>
                <a:srgbClr val="000000"/>
              </a:solidFill>
              <a:effectLst/>
              <a:uLnTx/>
              <a:uFillTx/>
              <a:ea typeface="+mn-ea"/>
              <a:cs typeface="+mn-cs"/>
            </a:endParaRPr>
          </a:p>
        </p:txBody>
      </p:sp>
    </p:spTree>
    <p:extLst>
      <p:ext uri="{BB962C8B-B14F-4D97-AF65-F5344CB8AC3E}">
        <p14:creationId xmlns:p14="http://schemas.microsoft.com/office/powerpoint/2010/main" val="7204986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a:xfrm>
            <a:off x="569395" y="344155"/>
            <a:ext cx="10972800" cy="400110"/>
          </a:xfrm>
        </p:spPr>
        <p:txBody>
          <a:bodyPr/>
          <a:lstStyle/>
          <a:p>
            <a:r>
              <a:rPr lang="en-US" dirty="0"/>
              <a:t>Material Balance 2020</a:t>
            </a:r>
            <a:endParaRPr lang="en-IN" dirty="0"/>
          </a:p>
        </p:txBody>
      </p:sp>
      <p:sp>
        <p:nvSpPr>
          <p:cNvPr id="3" name="Content Placeholder 2">
            <a:extLst>
              <a:ext uri="{FF2B5EF4-FFF2-40B4-BE49-F238E27FC236}">
                <a16:creationId xmlns:a16="http://schemas.microsoft.com/office/drawing/2014/main" id="{24ABA3D2-D7F7-4612-96FC-E8B78CC67A1A}"/>
              </a:ext>
            </a:extLst>
          </p:cNvPr>
          <p:cNvSpPr>
            <a:spLocks noGrp="1"/>
          </p:cNvSpPr>
          <p:nvPr>
            <p:ph sz="quarter" idx="16"/>
          </p:nvPr>
        </p:nvSpPr>
        <p:spPr>
          <a:xfrm>
            <a:off x="569395" y="4297309"/>
            <a:ext cx="11204391" cy="1520288"/>
          </a:xfrm>
        </p:spPr>
        <p:txBody>
          <a:bodyPr wrap="square">
            <a:spAutoFit/>
          </a:bodyPr>
          <a:lstStyle/>
          <a:p>
            <a:pPr>
              <a:buChar char=""/>
            </a:pPr>
            <a:r>
              <a:rPr lang="en-US" dirty="0"/>
              <a:t>Total lubricants consumption in the region accounted for 8,071.3 kilotonnes in 2020. Out of that, 57% of lubricant consumption is generated as used oil. </a:t>
            </a:r>
          </a:p>
          <a:p>
            <a:pPr lvl="1"/>
            <a:r>
              <a:rPr lang="en-US" dirty="0"/>
              <a:t>The used oil collection in the region is estimated at 73% of total used oil generated. An estimated 51% of collected used oil is re-refined into basestocks or VGO/MDO or regenerated into transformer oil in 2020. </a:t>
            </a:r>
          </a:p>
          <a:p>
            <a:pPr lvl="1"/>
            <a:r>
              <a:rPr lang="en-US" dirty="0"/>
              <a:t>In 2020, used oil collection declined nearly 11% compared to 2018 due to a decline in lubricant consumption as well as the closure of collection and service centers. </a:t>
            </a:r>
          </a:p>
          <a:p>
            <a:pPr>
              <a:buChar char=""/>
            </a:pPr>
            <a:r>
              <a:rPr lang="en-US" dirty="0"/>
              <a:t>38% of collected used oil burned as a fuel in industrial furnaces in both the countries. </a:t>
            </a:r>
          </a:p>
          <a:p>
            <a:pPr lvl="1"/>
            <a:r>
              <a:rPr lang="en-US" dirty="0"/>
              <a:t>Canada and parts of the United States face extreme cold conditions, and the used oil is used as a fuel for space heaters in industrial facilities in these countries. Used oil is either burnt directly or filtered before burning, depending on the amounts of impurities present in it. </a:t>
            </a:r>
          </a:p>
        </p:txBody>
      </p:sp>
      <p:graphicFrame>
        <p:nvGraphicFramePr>
          <p:cNvPr id="5" name="Chart 4">
            <a:extLst>
              <a:ext uri="{FF2B5EF4-FFF2-40B4-BE49-F238E27FC236}">
                <a16:creationId xmlns:a16="http://schemas.microsoft.com/office/drawing/2014/main" id="{02CCE9EC-BFBA-4ED7-92E8-AC355D7923B0}"/>
              </a:ext>
            </a:extLst>
          </p:cNvPr>
          <p:cNvGraphicFramePr/>
          <p:nvPr/>
        </p:nvGraphicFramePr>
        <p:xfrm>
          <a:off x="-435169" y="946275"/>
          <a:ext cx="4019154" cy="2305951"/>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127591" y="3213339"/>
            <a:ext cx="3162300" cy="246221"/>
          </a:xfrm>
          <a:prstGeom prst="rect">
            <a:avLst/>
          </a:prstGeom>
          <a:noFill/>
        </p:spPr>
        <p:txBody>
          <a:bodyPr wrap="square" rtlCol="0">
            <a:spAutoFit/>
          </a:bodyPr>
          <a:lstStyle/>
          <a:p>
            <a:pPr algn="ctr"/>
            <a:r>
              <a:rPr lang="en-US" sz="1000" b="1" dirty="0">
                <a:latin typeface="+mj-lt"/>
              </a:rPr>
              <a:t>Total: 8,071.3 Kilotonnes</a:t>
            </a:r>
          </a:p>
        </p:txBody>
      </p:sp>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367562" y="946275"/>
          <a:ext cx="4019154" cy="23059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AC591756-028F-4958-AC35-FE9CCE971093}"/>
              </a:ext>
            </a:extLst>
          </p:cNvPr>
          <p:cNvGraphicFramePr/>
          <p:nvPr>
            <p:extLst>
              <p:ext uri="{D42A27DB-BD31-4B8C-83A1-F6EECF244321}">
                <p14:modId xmlns:p14="http://schemas.microsoft.com/office/powerpoint/2010/main" val="3946316421"/>
              </p:ext>
            </p:extLst>
          </p:nvPr>
        </p:nvGraphicFramePr>
        <p:xfrm>
          <a:off x="5206409" y="946275"/>
          <a:ext cx="4019154" cy="230595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extLst>
              <p:ext uri="{D42A27DB-BD31-4B8C-83A1-F6EECF244321}">
                <p14:modId xmlns:p14="http://schemas.microsoft.com/office/powerpoint/2010/main" val="2036156861"/>
              </p:ext>
            </p:extLst>
          </p:nvPr>
        </p:nvGraphicFramePr>
        <p:xfrm>
          <a:off x="8045255" y="946275"/>
          <a:ext cx="4019154" cy="2305951"/>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2880514" y="3213339"/>
            <a:ext cx="3162300" cy="246221"/>
          </a:xfrm>
          <a:prstGeom prst="rect">
            <a:avLst/>
          </a:prstGeom>
          <a:noFill/>
        </p:spPr>
        <p:txBody>
          <a:bodyPr wrap="square" rtlCol="0">
            <a:spAutoFit/>
          </a:bodyPr>
          <a:lstStyle/>
          <a:p>
            <a:pPr algn="ctr"/>
            <a:r>
              <a:rPr lang="en-US" sz="1000" b="1" dirty="0">
                <a:latin typeface="+mj-lt"/>
              </a:rPr>
              <a:t>Total: 4,616.0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5642963" y="3213339"/>
            <a:ext cx="3162300" cy="246221"/>
          </a:xfrm>
          <a:prstGeom prst="rect">
            <a:avLst/>
          </a:prstGeom>
          <a:noFill/>
        </p:spPr>
        <p:txBody>
          <a:bodyPr wrap="square" rtlCol="0">
            <a:spAutoFit/>
          </a:bodyPr>
          <a:lstStyle/>
          <a:p>
            <a:pPr algn="ctr"/>
            <a:r>
              <a:rPr lang="en-US" sz="1000" b="1" dirty="0">
                <a:latin typeface="+mj-lt"/>
              </a:rPr>
              <a:t>Total: 3,386.1  Kilotonnes</a:t>
            </a:r>
          </a:p>
        </p:txBody>
      </p:sp>
      <p:sp>
        <p:nvSpPr>
          <p:cNvPr id="13" name="TextBox 12">
            <a:extLst>
              <a:ext uri="{FF2B5EF4-FFF2-40B4-BE49-F238E27FC236}">
                <a16:creationId xmlns:a16="http://schemas.microsoft.com/office/drawing/2014/main" id="{E054D5F6-2E68-4F81-A362-78C2B7E09F5F}"/>
              </a:ext>
            </a:extLst>
          </p:cNvPr>
          <p:cNvSpPr txBox="1"/>
          <p:nvPr/>
        </p:nvSpPr>
        <p:spPr>
          <a:xfrm>
            <a:off x="8487661" y="3213339"/>
            <a:ext cx="3162300" cy="246221"/>
          </a:xfrm>
          <a:prstGeom prst="rect">
            <a:avLst/>
          </a:prstGeom>
          <a:noFill/>
        </p:spPr>
        <p:txBody>
          <a:bodyPr wrap="square" rtlCol="0">
            <a:spAutoFit/>
          </a:bodyPr>
          <a:lstStyle/>
          <a:p>
            <a:pPr algn="ctr"/>
            <a:r>
              <a:rPr lang="en-US" sz="1000" b="1" dirty="0">
                <a:latin typeface="+mj-lt"/>
              </a:rPr>
              <a:t>Total: 1,156.7 Kilotonnes</a:t>
            </a:r>
          </a:p>
        </p:txBody>
      </p:sp>
      <p:sp>
        <p:nvSpPr>
          <p:cNvPr id="17" name="TextBox 16">
            <a:extLst>
              <a:ext uri="{FF2B5EF4-FFF2-40B4-BE49-F238E27FC236}">
                <a16:creationId xmlns:a16="http://schemas.microsoft.com/office/drawing/2014/main" id="{6F8CD4B3-FBDB-49D1-BFB6-5D24292D21F5}"/>
              </a:ext>
            </a:extLst>
          </p:cNvPr>
          <p:cNvSpPr txBox="1"/>
          <p:nvPr/>
        </p:nvSpPr>
        <p:spPr>
          <a:xfrm>
            <a:off x="5637601" y="3555269"/>
            <a:ext cx="3494097" cy="646331"/>
          </a:xfrm>
          <a:prstGeom prst="rect">
            <a:avLst/>
          </a:prstGeom>
          <a:noFill/>
        </p:spPr>
        <p:txBody>
          <a:bodyPr wrap="square">
            <a:spAutoFit/>
          </a:bodyPr>
          <a:lstStyle/>
          <a:p>
            <a:r>
              <a:rPr lang="en-US" sz="900" dirty="0"/>
              <a:t>a- Includes used oil re-refined into VGO/MDO or regeneration of transformer oil.</a:t>
            </a:r>
          </a:p>
          <a:p>
            <a:r>
              <a:rPr lang="en-US" sz="900" dirty="0"/>
              <a:t>b- Includes other application such as concrete demolding agents, blended into HSFO/ANFO, etc.</a:t>
            </a:r>
          </a:p>
        </p:txBody>
      </p:sp>
      <p:grpSp>
        <p:nvGrpSpPr>
          <p:cNvPr id="14" name="Group 13">
            <a:extLst>
              <a:ext uri="{FF2B5EF4-FFF2-40B4-BE49-F238E27FC236}">
                <a16:creationId xmlns:a16="http://schemas.microsoft.com/office/drawing/2014/main" id="{43278887-6C32-46F5-B40A-CA4D438EDAC4}"/>
              </a:ext>
            </a:extLst>
          </p:cNvPr>
          <p:cNvGrpSpPr/>
          <p:nvPr/>
        </p:nvGrpSpPr>
        <p:grpSpPr>
          <a:xfrm>
            <a:off x="10256149" y="6188804"/>
            <a:ext cx="1090782" cy="246221"/>
            <a:chOff x="10831993" y="6206610"/>
            <a:chExt cx="1090782" cy="246221"/>
          </a:xfrm>
        </p:grpSpPr>
        <p:sp>
          <p:nvSpPr>
            <p:cNvPr id="15" name="Freeform: Shape 14">
              <a:extLst>
                <a:ext uri="{FF2B5EF4-FFF2-40B4-BE49-F238E27FC236}">
                  <a16:creationId xmlns:a16="http://schemas.microsoft.com/office/drawing/2014/main" id="{53F4B163-019B-4421-AD17-6BB2ECDF7D7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Rectangle 15">
              <a:extLst>
                <a:ext uri="{FF2B5EF4-FFF2-40B4-BE49-F238E27FC236}">
                  <a16:creationId xmlns:a16="http://schemas.microsoft.com/office/drawing/2014/main" id="{FAF7B782-4D30-4CAA-A13C-0ADFB60BB71B}"/>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9118626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1E80E-770C-46F5-93D5-99E95CE6426B}"/>
              </a:ext>
            </a:extLst>
          </p:cNvPr>
          <p:cNvSpPr>
            <a:spLocks noGrp="1"/>
          </p:cNvSpPr>
          <p:nvPr>
            <p:ph type="title"/>
          </p:nvPr>
        </p:nvSpPr>
        <p:spPr/>
        <p:txBody>
          <a:bodyPr/>
          <a:lstStyle/>
          <a:p>
            <a:r>
              <a:rPr lang="en-US" dirty="0"/>
              <a:t>Material Balance 2020 </a:t>
            </a:r>
          </a:p>
        </p:txBody>
      </p:sp>
      <p:sp>
        <p:nvSpPr>
          <p:cNvPr id="5" name="Content Placeholder 4">
            <a:extLst>
              <a:ext uri="{FF2B5EF4-FFF2-40B4-BE49-F238E27FC236}">
                <a16:creationId xmlns:a16="http://schemas.microsoft.com/office/drawing/2014/main" id="{97EB4B07-2AD1-4844-8F9A-D6EEDF53783D}"/>
              </a:ext>
            </a:extLst>
          </p:cNvPr>
          <p:cNvSpPr>
            <a:spLocks noGrp="1"/>
          </p:cNvSpPr>
          <p:nvPr>
            <p:ph sz="quarter" idx="17"/>
          </p:nvPr>
        </p:nvSpPr>
        <p:spPr>
          <a:xfrm>
            <a:off x="501659" y="1067007"/>
            <a:ext cx="11427533" cy="3390031"/>
          </a:xfrm>
        </p:spPr>
        <p:txBody>
          <a:bodyPr wrap="square">
            <a:spAutoFit/>
          </a:bodyPr>
          <a:lstStyle/>
          <a:p>
            <a:pPr>
              <a:buChar char=""/>
            </a:pPr>
            <a:r>
              <a:rPr lang="en-US" dirty="0"/>
              <a:t>There are numerous used oil generators in the region. These can be divided into two groups: Used motor oil generators (oil from an internal combustion engine crankcase) and industrial oil generators. The first group includes every person who drives a car and either changes their own oil or takes their car to a garage or oil change service location.</a:t>
            </a:r>
          </a:p>
          <a:p>
            <a:pPr lvl="1"/>
            <a:r>
              <a:rPr lang="en-US" dirty="0"/>
              <a:t>Oil change services, also known as “quick-lube” or “fast lube” services are defined in the industry as businesses that derive the majority of their sales from quick, convenient oil changes and other automotive preventative maintenance services that can be done in 30 minutes or less. Within the industry, locations that have dual profit centers, such as a car wash/fast lube, auto repair garage, muffler shop, tire stores, or car dealerships with quick service lanes, are called “lube plus” shops.</a:t>
            </a:r>
          </a:p>
          <a:p>
            <a:pPr lvl="1"/>
            <a:r>
              <a:rPr lang="en-US" dirty="0"/>
              <a:t>The second group includes a wide range of companies that use equipment that relies on a variety of oils as elements of manufacturing or production processes. These oils can include engine oils, compressor oils, electrical transformer oils, hydraulic oils, metal cutting or processing oils, as well as oily wastewaters associated with these processes.</a:t>
            </a:r>
          </a:p>
          <a:p>
            <a:pPr lvl="1"/>
            <a:endParaRPr lang="en-US" dirty="0"/>
          </a:p>
          <a:p>
            <a:pPr>
              <a:buChar char=""/>
            </a:pPr>
            <a:r>
              <a:rPr lang="en-US" dirty="0"/>
              <a:t>The used oil generated by industrial generators is either used onsite in space heaters and furnaces as fuel or collected by collectors. The usage of used oil for burning as fuel is higher in the industrial segment than in the automotive segment, resulting in lower used oil collection from the industrial segment.</a:t>
            </a:r>
          </a:p>
          <a:p>
            <a:pPr lvl="1"/>
            <a:r>
              <a:rPr lang="en-US" dirty="0"/>
              <a:t>In automotive, do-it-yourself (DIY) customers, who change lubricant on their own, take the used oil to collection centers or local recycling centers. In some cases, such consumers also use used oil for their own purposes. </a:t>
            </a:r>
          </a:p>
          <a:p>
            <a:pPr lvl="1"/>
            <a:endParaRPr lang="en-US" dirty="0"/>
          </a:p>
          <a:p>
            <a:pPr>
              <a:buChar char=""/>
            </a:pPr>
            <a:r>
              <a:rPr lang="en-US" dirty="0"/>
              <a:t>There is a growing trend of do-it-for-me (DIFM) quick-lube operations in the region, where vehicle owners take their cars to oil change service locations for lube change because of the convenience that they offer both in terms of automobile maintenance and in avoiding the difficulties in disposing of their own used oil. The DIFM to DIY ratio has improved over the past 20 years to approximately 75% DIFM to 25% DIY for personal automobile oil changes. This has led to an increase in used oil collection in the past few years.</a:t>
            </a:r>
          </a:p>
        </p:txBody>
      </p:sp>
      <p:grpSp>
        <p:nvGrpSpPr>
          <p:cNvPr id="4" name="Group 3">
            <a:extLst>
              <a:ext uri="{FF2B5EF4-FFF2-40B4-BE49-F238E27FC236}">
                <a16:creationId xmlns:a16="http://schemas.microsoft.com/office/drawing/2014/main" id="{182E970E-44F6-4DE5-B14D-C757FD42451C}"/>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BBC191EB-5763-4430-8634-C21C41BC1091}"/>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17A94C62-71B2-4DE3-AB44-D520EE79202C}"/>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368977340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BB1DA-EEB6-4654-897B-09E36268AF45}"/>
              </a:ext>
            </a:extLst>
          </p:cNvPr>
          <p:cNvSpPr>
            <a:spLocks noGrp="1"/>
          </p:cNvSpPr>
          <p:nvPr>
            <p:ph type="title"/>
          </p:nvPr>
        </p:nvSpPr>
        <p:spPr/>
        <p:txBody>
          <a:bodyPr/>
          <a:lstStyle/>
          <a:p>
            <a:r>
              <a:rPr lang="en-US" dirty="0"/>
              <a:t>Material Balance 2020 </a:t>
            </a:r>
          </a:p>
        </p:txBody>
      </p:sp>
      <p:graphicFrame>
        <p:nvGraphicFramePr>
          <p:cNvPr id="5" name="Table 3">
            <a:extLst>
              <a:ext uri="{FF2B5EF4-FFF2-40B4-BE49-F238E27FC236}">
                <a16:creationId xmlns:a16="http://schemas.microsoft.com/office/drawing/2014/main" id="{D12F2207-22F8-4D02-BE4D-5388895C25EF}"/>
              </a:ext>
            </a:extLst>
          </p:cNvPr>
          <p:cNvGraphicFramePr>
            <a:graphicFrameLocks noGrp="1"/>
          </p:cNvGraphicFramePr>
          <p:nvPr>
            <p:extLst>
              <p:ext uri="{D42A27DB-BD31-4B8C-83A1-F6EECF244321}">
                <p14:modId xmlns:p14="http://schemas.microsoft.com/office/powerpoint/2010/main" val="3513199074"/>
              </p:ext>
            </p:extLst>
          </p:nvPr>
        </p:nvGraphicFramePr>
        <p:xfrm>
          <a:off x="569395" y="960348"/>
          <a:ext cx="11039442" cy="1635939"/>
        </p:xfrm>
        <a:graphic>
          <a:graphicData uri="http://schemas.openxmlformats.org/drawingml/2006/table">
            <a:tbl>
              <a:tblPr firstRow="1">
                <a:tableStyleId>{5C22544A-7EE6-4342-B048-85BDC9FD1C3A}</a:tableStyleId>
              </a:tblPr>
              <a:tblGrid>
                <a:gridCol w="1839907">
                  <a:extLst>
                    <a:ext uri="{9D8B030D-6E8A-4147-A177-3AD203B41FA5}">
                      <a16:colId xmlns:a16="http://schemas.microsoft.com/office/drawing/2014/main" val="3179253707"/>
                    </a:ext>
                  </a:extLst>
                </a:gridCol>
                <a:gridCol w="1839907">
                  <a:extLst>
                    <a:ext uri="{9D8B030D-6E8A-4147-A177-3AD203B41FA5}">
                      <a16:colId xmlns:a16="http://schemas.microsoft.com/office/drawing/2014/main" val="2331960324"/>
                    </a:ext>
                  </a:extLst>
                </a:gridCol>
                <a:gridCol w="1839907">
                  <a:extLst>
                    <a:ext uri="{9D8B030D-6E8A-4147-A177-3AD203B41FA5}">
                      <a16:colId xmlns:a16="http://schemas.microsoft.com/office/drawing/2014/main" val="2517212798"/>
                    </a:ext>
                  </a:extLst>
                </a:gridCol>
                <a:gridCol w="1839907">
                  <a:extLst>
                    <a:ext uri="{9D8B030D-6E8A-4147-A177-3AD203B41FA5}">
                      <a16:colId xmlns:a16="http://schemas.microsoft.com/office/drawing/2014/main" val="2450402969"/>
                    </a:ext>
                  </a:extLst>
                </a:gridCol>
                <a:gridCol w="1839907">
                  <a:extLst>
                    <a:ext uri="{9D8B030D-6E8A-4147-A177-3AD203B41FA5}">
                      <a16:colId xmlns:a16="http://schemas.microsoft.com/office/drawing/2014/main" val="3135860897"/>
                    </a:ext>
                  </a:extLst>
                </a:gridCol>
                <a:gridCol w="1839907">
                  <a:extLst>
                    <a:ext uri="{9D8B030D-6E8A-4147-A177-3AD203B41FA5}">
                      <a16:colId xmlns:a16="http://schemas.microsoft.com/office/drawing/2014/main" val="2947100668"/>
                    </a:ext>
                  </a:extLst>
                </a:gridCol>
              </a:tblGrid>
              <a:tr h="305545">
                <a:tc gridSpan="6">
                  <a:txBody>
                    <a:bodyPr/>
                    <a:lstStyle/>
                    <a:p>
                      <a:r>
                        <a:rPr lang="en-US" sz="900" b="1" dirty="0">
                          <a:effectLst/>
                          <a:latin typeface="+mn-lt"/>
                          <a:ea typeface="Calibri" panose="020F0502020204030204" pitchFamily="34" charset="0"/>
                          <a:cs typeface="Times New Roman" panose="02020603050405020304" pitchFamily="18" charset="0"/>
                        </a:rPr>
                        <a:t>USED OIL GENERATION AND COLLECTION BY COUNTRY IN WESTERN EUROPE, 2020</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dirty="0">
                        <a:latin typeface="+mn-lt"/>
                      </a:endParaRPr>
                    </a:p>
                  </a:txBody>
                  <a:tcPr marL="45720" marR="45720" anchor="ctr"/>
                </a:tc>
                <a:tc hMerge="1">
                  <a:txBody>
                    <a:bodyPr/>
                    <a:lstStyle/>
                    <a:p>
                      <a:endParaRPr lang="en-US" sz="1000" dirty="0">
                        <a:latin typeface="+mn-lt"/>
                      </a:endParaRPr>
                    </a:p>
                  </a:txBody>
                  <a:tcPr marL="45720" marR="45720" anchor="ctr"/>
                </a:tc>
                <a:tc hMerge="1">
                  <a:txBody>
                    <a:bodyPr/>
                    <a:lstStyle/>
                    <a:p>
                      <a:endParaRPr lang="en-US" sz="1000" dirty="0">
                        <a:latin typeface="+mn-lt"/>
                      </a:endParaRPr>
                    </a:p>
                  </a:txBody>
                  <a:tcPr marL="45720" marR="45720" anchor="ctr"/>
                </a:tc>
                <a:extLst>
                  <a:ext uri="{0D108BD9-81ED-4DB2-BD59-A6C34878D82A}">
                    <a16:rowId xmlns:a16="http://schemas.microsoft.com/office/drawing/2014/main" val="2647999941"/>
                  </a:ext>
                </a:extLst>
              </a:tr>
              <a:tr h="413759">
                <a:tc>
                  <a:txBody>
                    <a:bodyPr/>
                    <a:lstStyle/>
                    <a:p>
                      <a:pPr marL="0" marR="0">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COUNTRY</a:t>
                      </a:r>
                    </a:p>
                  </a:txBody>
                  <a:tcPr marL="45720" marR="45720" anchor="ctr"/>
                </a:tc>
                <a:tc>
                  <a:txBody>
                    <a:bodyPr/>
                    <a:lstStyle/>
                    <a:p>
                      <a:pPr marL="0" marR="0" algn="ctr">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LUBRICANT CONSUMPTION (KT)</a:t>
                      </a:r>
                    </a:p>
                  </a:txBody>
                  <a:tcPr marL="73025" marR="73025" marT="0" marB="0" anchor="ctr"/>
                </a:tc>
                <a:tc>
                  <a:txBody>
                    <a:bodyPr/>
                    <a:lstStyle/>
                    <a:p>
                      <a:pPr marL="0" marR="0" algn="ctr">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USED OIL GENERATED (KT)</a:t>
                      </a:r>
                    </a:p>
                  </a:txBody>
                  <a:tcPr marL="73025" marR="73025" marT="0" marB="0" anchor="ctr"/>
                </a:tc>
                <a:tc>
                  <a:txBody>
                    <a:bodyPr/>
                    <a:lstStyle/>
                    <a:p>
                      <a:pPr marL="0" marR="0" algn="ctr">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USED OIL COLLECTED (KT)</a:t>
                      </a:r>
                    </a:p>
                  </a:txBody>
                  <a:tcPr marL="73025" marR="73025" marT="0" marB="0" anchor="ctr"/>
                </a:tc>
                <a:tc>
                  <a:txBody>
                    <a:bodyPr/>
                    <a:lstStyle/>
                    <a:p>
                      <a:pPr algn="ctr"/>
                      <a:r>
                        <a:rPr lang="en-US" sz="900" b="1" dirty="0">
                          <a:solidFill>
                            <a:schemeClr val="tx1"/>
                          </a:solidFill>
                          <a:latin typeface="+mn-lt"/>
                        </a:rPr>
                        <a:t>GENERATION RATE</a:t>
                      </a:r>
                    </a:p>
                  </a:txBody>
                  <a:tcPr anchor="ctr"/>
                </a:tc>
                <a:tc>
                  <a:txBody>
                    <a:bodyPr/>
                    <a:lstStyle/>
                    <a:p>
                      <a:pPr algn="ctr"/>
                      <a:r>
                        <a:rPr lang="en-US" sz="900" b="1" dirty="0">
                          <a:solidFill>
                            <a:schemeClr val="tx1"/>
                          </a:solidFill>
                          <a:latin typeface="+mn-lt"/>
                        </a:rPr>
                        <a:t>COLLECTION RATE (FROM USED OIL GENERATED)</a:t>
                      </a:r>
                    </a:p>
                  </a:txBody>
                  <a:tcPr anchor="ctr"/>
                </a:tc>
                <a:extLst>
                  <a:ext uri="{0D108BD9-81ED-4DB2-BD59-A6C34878D82A}">
                    <a16:rowId xmlns:a16="http://schemas.microsoft.com/office/drawing/2014/main" val="4149384710"/>
                  </a:ext>
                </a:extLst>
              </a:tr>
              <a:tr h="305545">
                <a:tc>
                  <a:txBody>
                    <a:bodyPr/>
                    <a:lstStyle/>
                    <a:p>
                      <a:pPr algn="l" fontAlgn="b"/>
                      <a:r>
                        <a:rPr lang="en-US" sz="900" b="0" i="0" u="none" strike="noStrike" dirty="0">
                          <a:solidFill>
                            <a:srgbClr val="000000"/>
                          </a:solidFill>
                          <a:effectLst/>
                          <a:latin typeface="+mn-lt"/>
                        </a:rPr>
                        <a:t>United States</a:t>
                      </a:r>
                    </a:p>
                  </a:txBody>
                  <a:tcPr marL="45720" marR="45720" anchor="ctr"/>
                </a:tc>
                <a:tc>
                  <a:txBody>
                    <a:bodyPr/>
                    <a:lstStyle/>
                    <a:p>
                      <a:pPr algn="ctr" fontAlgn="b"/>
                      <a:r>
                        <a:rPr lang="en-US" sz="900" b="0" i="0" u="none" strike="noStrike" dirty="0">
                          <a:solidFill>
                            <a:srgbClr val="000000"/>
                          </a:solidFill>
                          <a:effectLst/>
                          <a:latin typeface="+mn-lt"/>
                        </a:rPr>
                        <a:t>7,373.3</a:t>
                      </a:r>
                    </a:p>
                  </a:txBody>
                  <a:tcPr marL="0" marR="0" marT="0" marB="0" anchor="ctr"/>
                </a:tc>
                <a:tc>
                  <a:txBody>
                    <a:bodyPr/>
                    <a:lstStyle/>
                    <a:p>
                      <a:pPr algn="ctr" fontAlgn="b"/>
                      <a:r>
                        <a:rPr lang="en-US" sz="900" b="0" i="0" u="none" strike="noStrike" dirty="0">
                          <a:solidFill>
                            <a:srgbClr val="000000"/>
                          </a:solidFill>
                          <a:effectLst/>
                          <a:latin typeface="+mn-lt"/>
                        </a:rPr>
                        <a:t>4,155.3</a:t>
                      </a:r>
                    </a:p>
                  </a:txBody>
                  <a:tcPr marL="0" marR="0" marT="0" marB="0" anchor="ctr"/>
                </a:tc>
                <a:tc>
                  <a:txBody>
                    <a:bodyPr/>
                    <a:lstStyle/>
                    <a:p>
                      <a:pPr algn="ctr" fontAlgn="b"/>
                      <a:r>
                        <a:rPr lang="en-US" sz="900" b="0" i="0" u="none" strike="noStrike" dirty="0">
                          <a:solidFill>
                            <a:srgbClr val="000000"/>
                          </a:solidFill>
                          <a:effectLst/>
                          <a:latin typeface="+mn-lt"/>
                        </a:rPr>
                        <a:t>2,996.7</a:t>
                      </a:r>
                    </a:p>
                  </a:txBody>
                  <a:tcPr marL="9525" marR="9525" marT="9525" marB="0" anchor="ctr"/>
                </a:tc>
                <a:tc>
                  <a:txBody>
                    <a:bodyPr/>
                    <a:lstStyle/>
                    <a:p>
                      <a:pPr algn="ctr" fontAlgn="b"/>
                      <a:r>
                        <a:rPr lang="en-US" sz="900" b="0" i="0" u="none" strike="noStrike" dirty="0">
                          <a:solidFill>
                            <a:srgbClr val="000000"/>
                          </a:solidFill>
                          <a:effectLst/>
                          <a:latin typeface="+mn-lt"/>
                        </a:rPr>
                        <a:t>56%</a:t>
                      </a:r>
                    </a:p>
                  </a:txBody>
                  <a:tcPr marL="0" marR="0" marT="0" marB="0" anchor="ctr"/>
                </a:tc>
                <a:tc>
                  <a:txBody>
                    <a:bodyPr/>
                    <a:lstStyle/>
                    <a:p>
                      <a:pPr algn="ctr" fontAlgn="b"/>
                      <a:r>
                        <a:rPr lang="en-US" sz="900" b="0" i="0" u="none" strike="noStrike" dirty="0">
                          <a:solidFill>
                            <a:srgbClr val="000000"/>
                          </a:solidFill>
                          <a:effectLst/>
                          <a:latin typeface="+mn-lt"/>
                        </a:rPr>
                        <a:t>72%</a:t>
                      </a:r>
                    </a:p>
                  </a:txBody>
                  <a:tcPr marL="0" marR="0" marT="0" marB="0" anchor="ctr"/>
                </a:tc>
                <a:extLst>
                  <a:ext uri="{0D108BD9-81ED-4DB2-BD59-A6C34878D82A}">
                    <a16:rowId xmlns:a16="http://schemas.microsoft.com/office/drawing/2014/main" val="1557228252"/>
                  </a:ext>
                </a:extLst>
              </a:tr>
              <a:tr h="305545">
                <a:tc>
                  <a:txBody>
                    <a:bodyPr/>
                    <a:lstStyle/>
                    <a:p>
                      <a:pPr algn="l" fontAlgn="b"/>
                      <a:r>
                        <a:rPr lang="en-US" sz="900" b="0" i="0" u="none" strike="noStrike" dirty="0">
                          <a:solidFill>
                            <a:srgbClr val="000000"/>
                          </a:solidFill>
                          <a:effectLst/>
                          <a:latin typeface="+mn-lt"/>
                        </a:rPr>
                        <a:t>Canada</a:t>
                      </a:r>
                    </a:p>
                  </a:txBody>
                  <a:tcPr marL="45720" marR="45720" anchor="ctr"/>
                </a:tc>
                <a:tc>
                  <a:txBody>
                    <a:bodyPr/>
                    <a:lstStyle/>
                    <a:p>
                      <a:pPr algn="ctr" fontAlgn="b"/>
                      <a:r>
                        <a:rPr lang="en-US" sz="900" b="0" i="0" u="none" strike="noStrike" dirty="0">
                          <a:solidFill>
                            <a:srgbClr val="000000"/>
                          </a:solidFill>
                          <a:effectLst/>
                          <a:latin typeface="+mn-lt"/>
                        </a:rPr>
                        <a:t>698.0</a:t>
                      </a:r>
                    </a:p>
                  </a:txBody>
                  <a:tcPr marL="0" marR="0" marT="0" marB="0" anchor="ctr"/>
                </a:tc>
                <a:tc>
                  <a:txBody>
                    <a:bodyPr/>
                    <a:lstStyle/>
                    <a:p>
                      <a:pPr algn="ctr" fontAlgn="b"/>
                      <a:r>
                        <a:rPr lang="en-US" sz="900" b="0" i="0" u="none" strike="noStrike" dirty="0">
                          <a:solidFill>
                            <a:srgbClr val="000000"/>
                          </a:solidFill>
                          <a:effectLst/>
                          <a:latin typeface="+mn-lt"/>
                        </a:rPr>
                        <a:t>460.7</a:t>
                      </a:r>
                    </a:p>
                  </a:txBody>
                  <a:tcPr marL="0" marR="0" marT="0" marB="0" anchor="ctr"/>
                </a:tc>
                <a:tc>
                  <a:txBody>
                    <a:bodyPr/>
                    <a:lstStyle/>
                    <a:p>
                      <a:pPr algn="ctr" fontAlgn="b"/>
                      <a:r>
                        <a:rPr lang="en-US" sz="900" b="0" i="0" u="none" strike="noStrike" dirty="0">
                          <a:solidFill>
                            <a:srgbClr val="000000"/>
                          </a:solidFill>
                          <a:effectLst/>
                          <a:latin typeface="+mn-lt"/>
                        </a:rPr>
                        <a:t>389.4</a:t>
                      </a:r>
                    </a:p>
                  </a:txBody>
                  <a:tcPr marL="9525" marR="9525" marT="9525" marB="0" anchor="ctr"/>
                </a:tc>
                <a:tc>
                  <a:txBody>
                    <a:bodyPr/>
                    <a:lstStyle/>
                    <a:p>
                      <a:pPr algn="ctr" fontAlgn="b"/>
                      <a:r>
                        <a:rPr lang="en-US" sz="900" b="0" i="0" u="none" strike="noStrike" dirty="0">
                          <a:solidFill>
                            <a:srgbClr val="000000"/>
                          </a:solidFill>
                          <a:effectLst/>
                          <a:latin typeface="+mn-lt"/>
                        </a:rPr>
                        <a:t>66%</a:t>
                      </a:r>
                    </a:p>
                  </a:txBody>
                  <a:tcPr marL="0" marR="0" marT="0" marB="0" anchor="ctr"/>
                </a:tc>
                <a:tc>
                  <a:txBody>
                    <a:bodyPr/>
                    <a:lstStyle/>
                    <a:p>
                      <a:pPr algn="ctr" fontAlgn="b"/>
                      <a:r>
                        <a:rPr lang="en-US" sz="900" b="0" i="0" u="none" strike="noStrike" dirty="0">
                          <a:solidFill>
                            <a:srgbClr val="000000"/>
                          </a:solidFill>
                          <a:effectLst/>
                          <a:latin typeface="+mn-lt"/>
                        </a:rPr>
                        <a:t>85%</a:t>
                      </a:r>
                    </a:p>
                  </a:txBody>
                  <a:tcPr marL="0" marR="0" marT="0" marB="0" anchor="ctr"/>
                </a:tc>
                <a:extLst>
                  <a:ext uri="{0D108BD9-81ED-4DB2-BD59-A6C34878D82A}">
                    <a16:rowId xmlns:a16="http://schemas.microsoft.com/office/drawing/2014/main" val="1640954900"/>
                  </a:ext>
                </a:extLst>
              </a:tr>
              <a:tr h="305545">
                <a:tc>
                  <a:txBody>
                    <a:bodyPr/>
                    <a:lstStyle/>
                    <a:p>
                      <a:pPr algn="l" fontAlgn="b"/>
                      <a:r>
                        <a:rPr lang="en-US" sz="900" b="1" i="0" u="none" strike="noStrike" dirty="0">
                          <a:solidFill>
                            <a:srgbClr val="000000"/>
                          </a:solidFill>
                          <a:effectLst/>
                          <a:latin typeface="+mn-lt"/>
                        </a:rPr>
                        <a:t>Total</a:t>
                      </a:r>
                    </a:p>
                  </a:txBody>
                  <a:tcPr marL="45720" marR="45720" anchor="ctr"/>
                </a:tc>
                <a:tc>
                  <a:txBody>
                    <a:bodyPr/>
                    <a:lstStyle/>
                    <a:p>
                      <a:pPr algn="ctr" fontAlgn="b"/>
                      <a:r>
                        <a:rPr lang="en-US" sz="900" b="1" i="0" u="none" strike="noStrike" dirty="0">
                          <a:solidFill>
                            <a:srgbClr val="000000"/>
                          </a:solidFill>
                          <a:effectLst/>
                          <a:latin typeface="+mn-lt"/>
                        </a:rPr>
                        <a:t>8,071.3</a:t>
                      </a:r>
                    </a:p>
                  </a:txBody>
                  <a:tcPr marL="0" marR="0" marT="0" marB="0" anchor="ctr"/>
                </a:tc>
                <a:tc>
                  <a:txBody>
                    <a:bodyPr/>
                    <a:lstStyle/>
                    <a:p>
                      <a:pPr algn="ctr" fontAlgn="b"/>
                      <a:r>
                        <a:rPr lang="en-US" sz="900" b="1" i="0" u="none" strike="noStrike" dirty="0">
                          <a:solidFill>
                            <a:srgbClr val="000000"/>
                          </a:solidFill>
                          <a:effectLst/>
                          <a:latin typeface="+mn-lt"/>
                        </a:rPr>
                        <a:t>4,616.0</a:t>
                      </a:r>
                    </a:p>
                  </a:txBody>
                  <a:tcPr marL="0" marR="0" marT="0" marB="0" anchor="ctr"/>
                </a:tc>
                <a:tc>
                  <a:txBody>
                    <a:bodyPr/>
                    <a:lstStyle/>
                    <a:p>
                      <a:pPr algn="ctr" fontAlgn="b"/>
                      <a:r>
                        <a:rPr lang="en-US" sz="900" b="1" i="0" u="none" strike="noStrike" dirty="0">
                          <a:solidFill>
                            <a:srgbClr val="000000"/>
                          </a:solidFill>
                          <a:effectLst/>
                          <a:latin typeface="+mn-lt"/>
                        </a:rPr>
                        <a:t>3,386.1</a:t>
                      </a:r>
                    </a:p>
                  </a:txBody>
                  <a:tcPr marL="0" marR="0" marT="0" marB="0" anchor="ctr"/>
                </a:tc>
                <a:tc>
                  <a:txBody>
                    <a:bodyPr/>
                    <a:lstStyle/>
                    <a:p>
                      <a:pPr algn="ctr" fontAlgn="b"/>
                      <a:r>
                        <a:rPr lang="en-US" sz="900" b="1" i="0" u="none" strike="noStrike" dirty="0">
                          <a:solidFill>
                            <a:srgbClr val="000000"/>
                          </a:solidFill>
                          <a:effectLst/>
                          <a:latin typeface="+mn-lt"/>
                        </a:rPr>
                        <a:t>57%</a:t>
                      </a:r>
                    </a:p>
                  </a:txBody>
                  <a:tcPr marL="0" marR="0" marT="0" marB="0" anchor="ctr"/>
                </a:tc>
                <a:tc>
                  <a:txBody>
                    <a:bodyPr/>
                    <a:lstStyle/>
                    <a:p>
                      <a:pPr algn="ctr" fontAlgn="b"/>
                      <a:r>
                        <a:rPr lang="en-US" sz="900" b="1" i="0" u="none" strike="noStrike" dirty="0">
                          <a:solidFill>
                            <a:srgbClr val="000000"/>
                          </a:solidFill>
                          <a:effectLst/>
                          <a:latin typeface="+mn-lt"/>
                        </a:rPr>
                        <a:t>73%</a:t>
                      </a:r>
                    </a:p>
                  </a:txBody>
                  <a:tcPr marL="0" marR="0" marT="0" marB="0" anchor="ctr"/>
                </a:tc>
                <a:extLst>
                  <a:ext uri="{0D108BD9-81ED-4DB2-BD59-A6C34878D82A}">
                    <a16:rowId xmlns:a16="http://schemas.microsoft.com/office/drawing/2014/main" val="1849867010"/>
                  </a:ext>
                </a:extLst>
              </a:tr>
            </a:tbl>
          </a:graphicData>
        </a:graphic>
      </p:graphicFrame>
      <p:sp>
        <p:nvSpPr>
          <p:cNvPr id="8" name="Content Placeholder 2">
            <a:extLst>
              <a:ext uri="{FF2B5EF4-FFF2-40B4-BE49-F238E27FC236}">
                <a16:creationId xmlns:a16="http://schemas.microsoft.com/office/drawing/2014/main" id="{4D0B1F2A-CB1B-4CCE-B730-076A638A08B7}"/>
              </a:ext>
            </a:extLst>
          </p:cNvPr>
          <p:cNvSpPr txBox="1">
            <a:spLocks/>
          </p:cNvSpPr>
          <p:nvPr/>
        </p:nvSpPr>
        <p:spPr>
          <a:xfrm>
            <a:off x="500615" y="2717722"/>
            <a:ext cx="11041580" cy="2351285"/>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mn-lt"/>
              </a:rPr>
              <a:t>The United States is the largest market for finished lubricants in North America and generates a larger amount of used oil than Canada. The United States accounted for 90% of used oil generated between the United States and Canada in 2020.</a:t>
            </a:r>
          </a:p>
          <a:p>
            <a:pPr lvl="1"/>
            <a:r>
              <a:rPr lang="en-US" dirty="0">
                <a:latin typeface="+mn-lt"/>
              </a:rPr>
              <a:t>The U.S. used oil generation rate is lower compared to Canada. However, the U.S. finished lubricant market is characterized by a large amount of process oils, which cannot generate used oil. Process oils such as rubber process oils and white oils, which do not generate used oils, accounted for close to 14% of the total lubricant demand in the United States. The corresponding share for Canada is around 10%.</a:t>
            </a:r>
          </a:p>
          <a:p>
            <a:pPr lvl="1"/>
            <a:r>
              <a:rPr lang="en-US" dirty="0">
                <a:latin typeface="+mn-lt"/>
              </a:rPr>
              <a:t>Since generation rates are higher in the automotive segment rather than the industrial segment, countries with higher lubricant demand from the automotive segment compared to the industrial segment have higher generation rates – as is the case in Italy, Spain, and Portugal.</a:t>
            </a:r>
          </a:p>
          <a:p>
            <a:pPr lvl="1"/>
            <a:r>
              <a:rPr lang="en-US" dirty="0">
                <a:latin typeface="+mn-lt"/>
              </a:rPr>
              <a:t>After the overhaul of the consortium overseeing used oil collection in Italy and public initiatives to promote collection, used oil collection in Italy increased to surpass 90%, the highest collection rate in Europe.</a:t>
            </a:r>
          </a:p>
          <a:p>
            <a:pPr lvl="1"/>
            <a:endParaRPr lang="en-US" dirty="0">
              <a:latin typeface="+mn-lt"/>
            </a:endParaRPr>
          </a:p>
          <a:p>
            <a:r>
              <a:rPr lang="en-US" dirty="0">
                <a:latin typeface="+mn-lt"/>
              </a:rPr>
              <a:t>The collection rate is higher in Canada than the United States, mainly because the collection of used oil is managed by individual used oil associations in provinces in Canada.</a:t>
            </a:r>
          </a:p>
        </p:txBody>
      </p:sp>
    </p:spTree>
    <p:extLst>
      <p:ext uri="{BB962C8B-B14F-4D97-AF65-F5344CB8AC3E}">
        <p14:creationId xmlns:p14="http://schemas.microsoft.com/office/powerpoint/2010/main" val="2061956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South Korea</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933840"/>
          <a:ext cx="11232000" cy="4853160"/>
        </p:xfrm>
        <a:graphic>
          <a:graphicData uri="http://schemas.openxmlformats.org/drawingml/2006/table">
            <a:tbl>
              <a:tblPr firstRow="1">
                <a:tableStyleId>{5C22544A-7EE6-4342-B048-85BDC9FD1C3A}</a:tableStyleId>
              </a:tblPr>
              <a:tblGrid>
                <a:gridCol w="5619628">
                  <a:extLst>
                    <a:ext uri="{9D8B030D-6E8A-4147-A177-3AD203B41FA5}">
                      <a16:colId xmlns:a16="http://schemas.microsoft.com/office/drawing/2014/main" val="3179253707"/>
                    </a:ext>
                  </a:extLst>
                </a:gridCol>
                <a:gridCol w="5612372">
                  <a:extLst>
                    <a:ext uri="{9D8B030D-6E8A-4147-A177-3AD203B41FA5}">
                      <a16:colId xmlns:a16="http://schemas.microsoft.com/office/drawing/2014/main" val="2331960324"/>
                    </a:ext>
                  </a:extLst>
                </a:gridCol>
              </a:tblGrid>
              <a:tr h="292608">
                <a:tc gridSpan="2">
                  <a:txBody>
                    <a:bodyPr/>
                    <a:lstStyle/>
                    <a:p>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a:solidFill>
                            <a:schemeClr val="tx1"/>
                          </a:solidFill>
                        </a:rPr>
                        <a:t>QUESTION</a:t>
                      </a:r>
                      <a:endParaRPr lang="en-US" sz="900" b="1">
                        <a:solidFill>
                          <a:schemeClr val="tx1"/>
                        </a:solidFill>
                        <a:latin typeface="+mn-lt"/>
                      </a:endParaRPr>
                    </a:p>
                  </a:txBody>
                  <a:tcPr marL="45720" marR="45720" anchor="ct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a:txBody>
                    <a:bodyPr/>
                    <a:lstStyle/>
                    <a:p>
                      <a:pPr marL="0" indent="0" algn="l" fontAlgn="ctr"/>
                      <a:r>
                        <a:rPr lang="en-US" sz="900" u="none" strike="noStrike">
                          <a:solidFill>
                            <a:schemeClr val="tx1"/>
                          </a:solidFill>
                          <a:effectLst/>
                        </a:rPr>
                        <a:t>1.</a:t>
                      </a:r>
                      <a:r>
                        <a:rPr lang="en-US" sz="900" u="none" strike="noStrike" baseline="0">
                          <a:solidFill>
                            <a:schemeClr val="tx1"/>
                          </a:solidFill>
                          <a:effectLst/>
                        </a:rPr>
                        <a:t> </a:t>
                      </a:r>
                      <a:r>
                        <a:rPr lang="en-US" sz="900" u="none" strike="noStrike">
                          <a:solidFill>
                            <a:schemeClr val="tx1"/>
                          </a:solidFill>
                          <a:effectLst/>
                        </a:rPr>
                        <a:t>Do regulations exist specifically for used oil?</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rPr>
                        <a:t>Yes, under the </a:t>
                      </a:r>
                      <a:r>
                        <a:rPr lang="en-US" altLang="ja-JP" sz="900">
                          <a:solidFill>
                            <a:schemeClr val="tx1"/>
                          </a:solidFill>
                        </a:rPr>
                        <a:t>Act on the Promotion of Saving and Recycling of Resources (known as the ‘Recycling Act’). South Korea introduced an Extended Producer Responsibility (EPR) system in 2000. (See slide 8) </a:t>
                      </a:r>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92608">
                <a:tc>
                  <a:txBody>
                    <a:bodyPr/>
                    <a:lstStyle/>
                    <a:p>
                      <a:pPr algn="l" fontAlgn="ctr"/>
                      <a:r>
                        <a:rPr lang="en-US" sz="900" u="none" strike="noStrike">
                          <a:solidFill>
                            <a:schemeClr val="tx1"/>
                          </a:solidFill>
                          <a:effectLst/>
                        </a:rPr>
                        <a:t>2.</a:t>
                      </a:r>
                      <a:r>
                        <a:rPr lang="en-US" sz="900" u="none" strike="noStrike" baseline="0">
                          <a:solidFill>
                            <a:schemeClr val="tx1"/>
                          </a:solidFill>
                          <a:effectLst/>
                        </a:rPr>
                        <a:t> H</a:t>
                      </a:r>
                      <a:r>
                        <a:rPr lang="en-US" sz="900" u="none" strike="noStrike">
                          <a:solidFill>
                            <a:schemeClr val="tx1"/>
                          </a:solidFill>
                          <a:effectLst/>
                        </a:rPr>
                        <a:t>ow is used oil classified i.e., hazardous waste, special waste etc.?</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rPr>
                        <a:t>No, it is not classified as hazardous waste; it is included in the greater category of all recycling product</a:t>
                      </a:r>
                      <a:r>
                        <a:rPr lang="en-US" altLang="ja-JP" sz="900">
                          <a:solidFill>
                            <a:schemeClr val="tx1"/>
                          </a:solidFill>
                        </a:rPr>
                        <a:t>s including Batteries, Tire, Lubricant, Fluorescent lamps, Styrofoam floats</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292608">
                <a:tc>
                  <a:txBody>
                    <a:bodyPr/>
                    <a:lstStyle/>
                    <a:p>
                      <a:pPr algn="l" fontAlgn="ctr"/>
                      <a:r>
                        <a:rPr lang="en-US" sz="900" u="none" strike="noStrike">
                          <a:solidFill>
                            <a:schemeClr val="tx1"/>
                          </a:solidFill>
                          <a:effectLst/>
                        </a:rPr>
                        <a:t>3. Are there any requirements on who can collect used oil?</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rPr>
                        <a:t>Yes, under Article 66 of the Act Regulations, local government must provide authorization for collection vehicles. </a:t>
                      </a:r>
                      <a:endParaRPr lang="en-US" sz="900">
                        <a:solidFill>
                          <a:schemeClr val="tx1"/>
                        </a:solidFill>
                        <a:latin typeface="+mn-lt"/>
                      </a:endParaRPr>
                    </a:p>
                  </a:txBody>
                  <a:tcPr marL="45720" marR="45720" anchor="ctr"/>
                </a:tc>
                <a:extLst>
                  <a:ext uri="{0D108BD9-81ED-4DB2-BD59-A6C34878D82A}">
                    <a16:rowId xmlns:a16="http://schemas.microsoft.com/office/drawing/2014/main" val="2965892685"/>
                  </a:ext>
                </a:extLst>
              </a:tr>
              <a:tr h="292608">
                <a:tc>
                  <a:txBody>
                    <a:bodyPr/>
                    <a:lstStyle/>
                    <a:p>
                      <a:pPr algn="l" fontAlgn="ctr"/>
                      <a:r>
                        <a:rPr lang="en-US" sz="900" u="none" strike="noStrike">
                          <a:solidFill>
                            <a:schemeClr val="tx1"/>
                          </a:solidFill>
                          <a:effectLst/>
                        </a:rPr>
                        <a:t>4. Does country</a:t>
                      </a:r>
                      <a:r>
                        <a:rPr lang="en-US" sz="900" u="none" strike="noStrike" baseline="0">
                          <a:solidFill>
                            <a:schemeClr val="tx1"/>
                          </a:solidFill>
                          <a:effectLst/>
                        </a:rPr>
                        <a:t> </a:t>
                      </a:r>
                      <a:r>
                        <a:rPr lang="en-US" sz="900" u="none" strike="noStrike">
                          <a:solidFill>
                            <a:schemeClr val="tx1"/>
                          </a:solidFill>
                          <a:effectLst/>
                        </a:rPr>
                        <a:t>have an association(s) managing the collection and disposal of used oil? </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rPr>
                        <a:t>Private, non-</a:t>
                      </a:r>
                      <a:r>
                        <a:rPr lang="en-US" altLang="ja-JP" sz="900">
                          <a:solidFill>
                            <a:schemeClr val="tx1"/>
                          </a:solidFill>
                        </a:rPr>
                        <a:t>profit Producer Responsibility Organization (PRO); for used oil the PRO is the Korea Lubricant Oil Industrial Association. </a:t>
                      </a:r>
                      <a:endParaRPr lang="en-US" sz="900">
                        <a:solidFill>
                          <a:schemeClr val="tx1"/>
                        </a:solidFill>
                        <a:latin typeface="+mn-lt"/>
                      </a:endParaRPr>
                    </a:p>
                  </a:txBody>
                  <a:tcPr marL="45720" marR="45720" anchor="ctr"/>
                </a:tc>
                <a:extLst>
                  <a:ext uri="{0D108BD9-81ED-4DB2-BD59-A6C34878D82A}">
                    <a16:rowId xmlns:a16="http://schemas.microsoft.com/office/drawing/2014/main" val="115455050"/>
                  </a:ext>
                </a:extLst>
              </a:tr>
              <a:tr h="292608">
                <a:tc>
                  <a:txBody>
                    <a:bodyPr/>
                    <a:lstStyle/>
                    <a:p>
                      <a:pPr algn="l" fontAlgn="ctr"/>
                      <a:r>
                        <a:rPr lang="en-US" sz="900" u="none" strike="noStrike">
                          <a:solidFill>
                            <a:schemeClr val="tx1"/>
                          </a:solidFill>
                          <a:effectLst/>
                        </a:rPr>
                        <a:t>5. Is a levy charged on sales of lubricants to support used oil collection associations?</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rPr>
                        <a:t>There is no levy applied to the products; producers/importers of used oil however will subsidize local government collection via the establishment of a PRO (Producer Responsibility Organization)</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292608">
                <a:tc>
                  <a:txBody>
                    <a:bodyPr/>
                    <a:lstStyle/>
                    <a:p>
                      <a:pPr algn="l" fontAlgn="ctr"/>
                      <a:r>
                        <a:rPr lang="en-US" sz="900" u="none" strike="noStrike">
                          <a:solidFill>
                            <a:schemeClr val="tx1"/>
                          </a:solidFill>
                          <a:effectLst/>
                        </a:rPr>
                        <a:t>6. Are there any requirements for how used oil generators manage used oil? </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rPr>
                        <a:t>Yes, storage and management facilities must meet approval from local government </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92608">
                <a:tc>
                  <a:txBody>
                    <a:bodyPr/>
                    <a:lstStyle/>
                    <a:p>
                      <a:pPr algn="l" fontAlgn="ctr"/>
                      <a:r>
                        <a:rPr lang="en-US" sz="900" u="none" strike="noStrike">
                          <a:solidFill>
                            <a:schemeClr val="tx1"/>
                          </a:solidFill>
                          <a:effectLst/>
                        </a:rPr>
                        <a:t>7. Are there requirements for oil manufacturers, marketers or retailers to take back used oil?</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rPr>
                        <a:t>Yes, under terms of the act, producers or importers are required to collect and recycle any EPR designated product, which includes lubricants. </a:t>
                      </a:r>
                      <a:endParaRPr lang="en-US" sz="900">
                        <a:solidFill>
                          <a:schemeClr val="tx1"/>
                        </a:solidFill>
                        <a:latin typeface="+mn-lt"/>
                      </a:endParaRPr>
                    </a:p>
                  </a:txBody>
                  <a:tcPr marL="45720" marR="45720" anchor="ctr"/>
                </a:tc>
                <a:extLst>
                  <a:ext uri="{0D108BD9-81ED-4DB2-BD59-A6C34878D82A}">
                    <a16:rowId xmlns:a16="http://schemas.microsoft.com/office/drawing/2014/main" val="3816860988"/>
                  </a:ext>
                </a:extLst>
              </a:tr>
              <a:tr h="292608">
                <a:tc>
                  <a:txBody>
                    <a:bodyPr/>
                    <a:lstStyle/>
                    <a:p>
                      <a:pPr algn="l" fontAlgn="ctr"/>
                      <a:r>
                        <a:rPr lang="en-US" sz="900" u="none" strike="noStrike">
                          <a:solidFill>
                            <a:schemeClr val="tx1"/>
                          </a:solidFill>
                          <a:effectLst/>
                        </a:rPr>
                        <a:t>8. Do any requirements / legislation exist around different types of used oil?</a:t>
                      </a:r>
                      <a:endParaRPr lang="en-GB" sz="900" b="0" i="0" u="none" strike="noStrike">
                        <a:solidFill>
                          <a:schemeClr val="tx1"/>
                        </a:solidFill>
                        <a:effectLst/>
                        <a:latin typeface="+mn-lt"/>
                      </a:endParaRPr>
                    </a:p>
                  </a:txBody>
                  <a:tcPr marL="108000" marR="36000" marT="36000" marB="36000" anchor="ctr"/>
                </a:tc>
                <a:tc>
                  <a:txBody>
                    <a:bodyPr/>
                    <a:lstStyle/>
                    <a:p>
                      <a:r>
                        <a:rPr lang="en-US" sz="900">
                          <a:solidFill>
                            <a:schemeClr val="tx1"/>
                          </a:solidFill>
                        </a:rPr>
                        <a:t>No, used oil/lubricant types are not delineated within the act. </a:t>
                      </a:r>
                      <a:endParaRPr lang="en-US" sz="900">
                        <a:solidFill>
                          <a:schemeClr val="tx1"/>
                        </a:solidFill>
                        <a:latin typeface="+mn-lt"/>
                      </a:endParaRPr>
                    </a:p>
                  </a:txBody>
                  <a:tcPr marL="45720" marR="45720" anchor="ctr"/>
                </a:tc>
                <a:extLst>
                  <a:ext uri="{0D108BD9-81ED-4DB2-BD59-A6C34878D82A}">
                    <a16:rowId xmlns:a16="http://schemas.microsoft.com/office/drawing/2014/main" val="3237072835"/>
                  </a:ext>
                </a:extLst>
              </a:tr>
              <a:tr h="292608">
                <a:tc>
                  <a:txBody>
                    <a:bodyPr/>
                    <a:lstStyle/>
                    <a:p>
                      <a:pPr algn="l" fontAlgn="ctr"/>
                      <a:r>
                        <a:rPr lang="en-US" sz="900" u="none" strike="noStrike">
                          <a:solidFill>
                            <a:schemeClr val="tx1"/>
                          </a:solidFill>
                          <a:effectLst/>
                        </a:rPr>
                        <a:t>9. Does the country have requirements or regulations regarding the export or import of used oil?</a:t>
                      </a:r>
                      <a:endParaRPr lang="en-GB" sz="900" b="0" i="0" u="none" strike="noStrike">
                        <a:solidFill>
                          <a:schemeClr val="tx1"/>
                        </a:solidFill>
                        <a:effectLst/>
                        <a:latin typeface="+mn-lt"/>
                      </a:endParaRPr>
                    </a:p>
                  </a:txBody>
                  <a:tcPr marL="108000" marR="36000" marT="36000" marB="36000" anchor="ctr"/>
                </a:tc>
                <a:tc>
                  <a:txBody>
                    <a:bodyPr/>
                    <a:lstStyle/>
                    <a:p>
                      <a:r>
                        <a:rPr lang="en-US" altLang="ja-JP" sz="900">
                          <a:solidFill>
                            <a:schemeClr val="tx1"/>
                          </a:solidFill>
                        </a:rPr>
                        <a:t>Lubricant waste export is not listed as a method of recycling by the Ministry of Environment, with the proportion of waste being exported considered at only 0.1%.</a:t>
                      </a:r>
                      <a:endParaRPr lang="en-US" sz="900">
                        <a:solidFill>
                          <a:schemeClr val="tx1"/>
                        </a:solidFill>
                        <a:latin typeface="+mn-lt"/>
                      </a:endParaRPr>
                    </a:p>
                  </a:txBody>
                  <a:tcPr marL="45720" marR="45720" anchor="ctr"/>
                </a:tc>
                <a:extLst>
                  <a:ext uri="{0D108BD9-81ED-4DB2-BD59-A6C34878D82A}">
                    <a16:rowId xmlns:a16="http://schemas.microsoft.com/office/drawing/2014/main" val="4056522245"/>
                  </a:ext>
                </a:extLst>
              </a:tr>
              <a:tr h="292608">
                <a:tc>
                  <a:txBody>
                    <a:bodyPr/>
                    <a:lstStyle/>
                    <a:p>
                      <a:pPr algn="l" fontAlgn="ct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r>
                        <a:rPr lang="en-US" sz="900">
                          <a:solidFill>
                            <a:srgbClr val="FF0000"/>
                          </a:solidFill>
                        </a:rPr>
                        <a:t> </a:t>
                      </a:r>
                      <a:endParaRPr lang="en-US" sz="900">
                        <a:solidFill>
                          <a:srgbClr val="FF0000"/>
                        </a:solidFill>
                        <a:latin typeface="+mn-lt"/>
                      </a:endParaRPr>
                    </a:p>
                  </a:txBody>
                  <a:tcPr marL="45720" marR="45720" anchor="ctr"/>
                </a:tc>
                <a:extLst>
                  <a:ext uri="{0D108BD9-81ED-4DB2-BD59-A6C34878D82A}">
                    <a16:rowId xmlns:a16="http://schemas.microsoft.com/office/drawing/2014/main" val="1750050038"/>
                  </a:ext>
                </a:extLst>
              </a:tr>
              <a:tr h="292608">
                <a:tc>
                  <a:txBody>
                    <a:bodyPr/>
                    <a:lstStyle/>
                    <a:p>
                      <a:pPr algn="l" fontAlgn="ct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 this is not required in any legislation. </a:t>
                      </a:r>
                      <a:endParaRPr lang="en-US" sz="900">
                        <a:solidFill>
                          <a:schemeClr val="tx1"/>
                        </a:solidFill>
                        <a:latin typeface="+mn-lt"/>
                      </a:endParaRPr>
                    </a:p>
                  </a:txBody>
                  <a:tcPr marL="45720" marR="45720" anchor="ctr"/>
                </a:tc>
                <a:extLst>
                  <a:ext uri="{0D108BD9-81ED-4DB2-BD59-A6C34878D82A}">
                    <a16:rowId xmlns:a16="http://schemas.microsoft.com/office/drawing/2014/main" val="75479728"/>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it is permitted to use used oil as fuel in cement kilns or furnaces. </a:t>
                      </a:r>
                      <a:endParaRPr lang="en-US" sz="90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2124DFAD-C0AA-4A1B-8453-175A048E4843}"/>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B41B3CBF-C234-47B6-9E15-F66B6644D05B}"/>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B8BF3B66-89EE-41AD-B6B0-08FFD497708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92758056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Material Balance 2021</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30175" y="938743"/>
          <a:ext cx="4053443" cy="237063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377615" y="3186980"/>
            <a:ext cx="3162300" cy="246221"/>
          </a:xfrm>
          <a:prstGeom prst="rect">
            <a:avLst/>
          </a:prstGeom>
          <a:noFill/>
        </p:spPr>
        <p:txBody>
          <a:bodyPr wrap="square" rtlCol="0">
            <a:spAutoFit/>
          </a:bodyPr>
          <a:lstStyle/>
          <a:p>
            <a:pPr algn="ctr"/>
            <a:r>
              <a:rPr lang="en-US" sz="1000" b="1" dirty="0">
                <a:latin typeface="+mj-lt"/>
              </a:rPr>
              <a:t>Total: 8,147.5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22538" y="938743"/>
          <a:ext cx="4053443" cy="23706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extLst>
              <p:ext uri="{D42A27DB-BD31-4B8C-83A1-F6EECF244321}">
                <p14:modId xmlns:p14="http://schemas.microsoft.com/office/powerpoint/2010/main" val="1590394138"/>
              </p:ext>
            </p:extLst>
          </p:nvPr>
        </p:nvGraphicFramePr>
        <p:xfrm>
          <a:off x="5175250" y="938743"/>
          <a:ext cx="4053443" cy="23706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extLst>
              <p:ext uri="{D42A27DB-BD31-4B8C-83A1-F6EECF244321}">
                <p14:modId xmlns:p14="http://schemas.microsoft.com/office/powerpoint/2010/main" val="1309757956"/>
              </p:ext>
            </p:extLst>
          </p:nvPr>
        </p:nvGraphicFramePr>
        <p:xfrm>
          <a:off x="8128000" y="938743"/>
          <a:ext cx="4053443" cy="2370633"/>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3059167" y="3186980"/>
            <a:ext cx="3162300" cy="246221"/>
          </a:xfrm>
          <a:prstGeom prst="rect">
            <a:avLst/>
          </a:prstGeom>
          <a:noFill/>
        </p:spPr>
        <p:txBody>
          <a:bodyPr wrap="square" rtlCol="0">
            <a:spAutoFit/>
          </a:bodyPr>
          <a:lstStyle/>
          <a:p>
            <a:pPr algn="ctr"/>
            <a:r>
              <a:rPr lang="en-US" sz="1000" b="1" dirty="0">
                <a:latin typeface="+mj-lt"/>
              </a:rPr>
              <a:t>Total: 4,662.0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731194" y="3186980"/>
            <a:ext cx="3162300" cy="246221"/>
          </a:xfrm>
          <a:prstGeom prst="rect">
            <a:avLst/>
          </a:prstGeom>
          <a:noFill/>
        </p:spPr>
        <p:txBody>
          <a:bodyPr wrap="square" rtlCol="0">
            <a:spAutoFit/>
          </a:bodyPr>
          <a:lstStyle/>
          <a:p>
            <a:pPr algn="ctr"/>
            <a:r>
              <a:rPr lang="en-US" sz="1000" b="1" dirty="0">
                <a:latin typeface="+mj-lt"/>
              </a:rPr>
              <a:t>Total: 3,419.2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708021" y="3186980"/>
            <a:ext cx="3162300" cy="246221"/>
          </a:xfrm>
          <a:prstGeom prst="rect">
            <a:avLst/>
          </a:prstGeom>
          <a:noFill/>
        </p:spPr>
        <p:txBody>
          <a:bodyPr wrap="square" rtlCol="0">
            <a:spAutoFit/>
          </a:bodyPr>
          <a:lstStyle/>
          <a:p>
            <a:pPr algn="ctr"/>
            <a:r>
              <a:rPr lang="en-US" sz="1000" b="1" dirty="0">
                <a:latin typeface="+mj-lt"/>
              </a:rPr>
              <a:t>Total: 1,167.2 Kilotonnes</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569395" y="4577484"/>
            <a:ext cx="11112590" cy="897040"/>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lubricant consumption increased an estimated 0.9%, to reach 8,147.5 kilotonnes in 2021. Total used oil generation shows a similar growing trend of finished lubricant demand in the region, increasing 1% to reach 4,662 kilotonnes in 2021.</a:t>
            </a:r>
          </a:p>
          <a:p>
            <a:r>
              <a:rPr lang="en-US" dirty="0"/>
              <a:t>Used oil collection is also expected to see slight increase of 1% in 2021. </a:t>
            </a:r>
          </a:p>
          <a:p>
            <a:r>
              <a:rPr lang="en-US" dirty="0"/>
              <a:t>Used oil disposal is expected to remain the same as 2020. </a:t>
            </a:r>
          </a:p>
        </p:txBody>
      </p:sp>
      <p:sp>
        <p:nvSpPr>
          <p:cNvPr id="15" name="TextBox 14">
            <a:extLst>
              <a:ext uri="{FF2B5EF4-FFF2-40B4-BE49-F238E27FC236}">
                <a16:creationId xmlns:a16="http://schemas.microsoft.com/office/drawing/2014/main" id="{DED4C8B9-B55C-4CFA-8A7E-73D73142BEE6}"/>
              </a:ext>
            </a:extLst>
          </p:cNvPr>
          <p:cNvSpPr txBox="1"/>
          <p:nvPr/>
        </p:nvSpPr>
        <p:spPr>
          <a:xfrm>
            <a:off x="5988199" y="3561606"/>
            <a:ext cx="3010070" cy="646331"/>
          </a:xfrm>
          <a:prstGeom prst="rect">
            <a:avLst/>
          </a:prstGeom>
          <a:noFill/>
        </p:spPr>
        <p:txBody>
          <a:bodyPr wrap="square">
            <a:spAutoFit/>
          </a:bodyPr>
          <a:lstStyle/>
          <a:p>
            <a:r>
              <a:rPr lang="en-US" sz="900" dirty="0"/>
              <a:t>a- Includes used oil re-refined into VGO/MDO or regeneration of transformer oil.</a:t>
            </a:r>
          </a:p>
          <a:p>
            <a:r>
              <a:rPr lang="en-US" sz="900" dirty="0"/>
              <a:t>b- Includes other application such as </a:t>
            </a:r>
            <a:r>
              <a:rPr lang="en-US" sz="900" dirty="0" err="1"/>
              <a:t>concerte</a:t>
            </a:r>
            <a:r>
              <a:rPr lang="en-US" sz="900" dirty="0"/>
              <a:t> demolding agents, blended into HSFO/ANFO, etc.</a:t>
            </a:r>
          </a:p>
        </p:txBody>
      </p:sp>
    </p:spTree>
    <p:custDataLst>
      <p:tags r:id="rId1"/>
    </p:custDataLst>
    <p:extLst>
      <p:ext uri="{BB962C8B-B14F-4D97-AF65-F5344CB8AC3E}">
        <p14:creationId xmlns:p14="http://schemas.microsoft.com/office/powerpoint/2010/main" val="36311312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A62DF-4A7E-40D2-B0A1-16D074AF2F02}"/>
              </a:ext>
            </a:extLst>
          </p:cNvPr>
          <p:cNvSpPr>
            <a:spLocks noGrp="1"/>
          </p:cNvSpPr>
          <p:nvPr>
            <p:ph type="title"/>
          </p:nvPr>
        </p:nvSpPr>
        <p:spPr/>
        <p:txBody>
          <a:bodyPr/>
          <a:lstStyle/>
          <a:p>
            <a:r>
              <a:rPr lang="en-US" dirty="0"/>
              <a:t>Used Oil Generation</a:t>
            </a:r>
          </a:p>
        </p:txBody>
      </p:sp>
      <p:sp>
        <p:nvSpPr>
          <p:cNvPr id="3" name="Content Placeholder 2">
            <a:extLst>
              <a:ext uri="{FF2B5EF4-FFF2-40B4-BE49-F238E27FC236}">
                <a16:creationId xmlns:a16="http://schemas.microsoft.com/office/drawing/2014/main" id="{DFEE7C00-7B02-4585-85BF-C4346E011366}"/>
              </a:ext>
            </a:extLst>
          </p:cNvPr>
          <p:cNvSpPr>
            <a:spLocks noGrp="1"/>
          </p:cNvSpPr>
          <p:nvPr>
            <p:ph sz="quarter" idx="16"/>
          </p:nvPr>
        </p:nvSpPr>
        <p:spPr>
          <a:xfrm>
            <a:off x="569395" y="985118"/>
            <a:ext cx="5419926" cy="4944302"/>
          </a:xfrm>
        </p:spPr>
        <p:txBody>
          <a:bodyPr/>
          <a:lstStyle/>
          <a:p>
            <a:pPr>
              <a:spcAft>
                <a:spcPts val="600"/>
              </a:spcAft>
            </a:pPr>
            <a:r>
              <a:rPr lang="en-US" dirty="0"/>
              <a:t>The used oil generation rate in the region was estimated at 57% in 2020. However, the used oil generated volume declined around 12% in 2020 compared to 2019. This is mainly due to a decline in lubricant demand due to COVID-19. </a:t>
            </a:r>
          </a:p>
          <a:p>
            <a:pPr lvl="1">
              <a:spcAft>
                <a:spcPts val="600"/>
              </a:spcAft>
            </a:pPr>
            <a:r>
              <a:rPr lang="en-US" dirty="0"/>
              <a:t>The overall decline in lubricant demand was around 10.2% in 2020. However, the decline in used oil generation was around 2.5% higher than the decline in lubricant demand. This is because the decline in lubricant demand was higher in automotive lubricants – lubricant demand in the consumer and the commercial segments declined by around 14.6% and 10.1%, respectively, in 2020. This is due to COVID-19-induced restriction leading to lower movement and thus lower demand for automotive lubricants. Automotive lubricant accounted for around 67% of total used oil generated in 2020.</a:t>
            </a:r>
          </a:p>
          <a:p>
            <a:pPr lvl="1">
              <a:spcAft>
                <a:spcPts val="600"/>
              </a:spcAft>
            </a:pPr>
            <a:endParaRPr lang="en-US" dirty="0"/>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dirty="0"/>
              <a:t>The COVID-19 outbreak is not considered to have greatly impacted used oil generation in the industrial segment in the region. There were strict closures of factories; however, most industries only saw a moderate decline in their production rate through the pandemic.</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lang="en-US" dirty="0"/>
          </a:p>
          <a:p>
            <a:pPr>
              <a:spcAft>
                <a:spcPts val="600"/>
              </a:spcAft>
            </a:pPr>
            <a:r>
              <a:rPr lang="en-US" dirty="0"/>
              <a:t>Automotive lubricants such as PCMO and HDMO generate most of the used oil in Canada and the United States. </a:t>
            </a:r>
          </a:p>
          <a:p>
            <a:pPr lvl="1">
              <a:spcAft>
                <a:spcPts val="600"/>
              </a:spcAft>
            </a:pPr>
            <a:r>
              <a:rPr lang="en-US" dirty="0"/>
              <a:t>In the automotive segment, used oil is mainly generated during oil change services. These oil change services are performed in quick lube centers, workshops, dealerships, general repair garages, tire, brake, and muffler shops, and fuel stations. </a:t>
            </a:r>
          </a:p>
        </p:txBody>
      </p:sp>
      <p:sp>
        <p:nvSpPr>
          <p:cNvPr id="4" name="Content Placeholder 3">
            <a:extLst>
              <a:ext uri="{FF2B5EF4-FFF2-40B4-BE49-F238E27FC236}">
                <a16:creationId xmlns:a16="http://schemas.microsoft.com/office/drawing/2014/main" id="{5F5A4587-89F1-4CE3-B49E-E83EED2383E6}"/>
              </a:ext>
            </a:extLst>
          </p:cNvPr>
          <p:cNvSpPr>
            <a:spLocks noGrp="1"/>
          </p:cNvSpPr>
          <p:nvPr>
            <p:ph sz="quarter" idx="17"/>
          </p:nvPr>
        </p:nvSpPr>
        <p:spPr>
          <a:xfrm>
            <a:off x="6364247" y="985118"/>
            <a:ext cx="5184648" cy="2974532"/>
          </a:xfrm>
        </p:spPr>
        <p:txBody>
          <a:bodyPr wrap="square">
            <a:spAutoFit/>
          </a:bodyPr>
          <a:lstStyle/>
          <a:p>
            <a:pPr lvl="1"/>
            <a:r>
              <a:rPr lang="en-US" dirty="0"/>
              <a:t>In 2020, the generation of used oil was less in the workshops, general repair garages, tire, brake, and muffler shops compared to lube centers and authorized service centers. During the pandemic, vehicle owners changed lube oil either at their places or at the authorized facility due to several movement restrictions.</a:t>
            </a:r>
          </a:p>
          <a:p>
            <a:pPr lvl="1"/>
            <a:r>
              <a:rPr lang="en-US" dirty="0"/>
              <a:t>Currently, most of the volume loss in the HDMO, PCMO, MCO, and other automotive fluids occurs due to the inadequate disposal of drained oil in the few less developed parts of the United States and Canada</a:t>
            </a:r>
          </a:p>
          <a:p>
            <a:pPr lvl="1"/>
            <a:r>
              <a:rPr lang="en-US" dirty="0"/>
              <a:t>While most of the regions of the United States and Canada have proper disposal policies in place, there are few areas in Mississippi, New Mexico, Alabama, and Louisiana, where used oil is not disposed of adequately, in the United States. This is due to the lack of a proper regulatory framework as these areas are less developed compared to other states in the United States. As a result, customer awareness regarding used oil is also low.</a:t>
            </a:r>
          </a:p>
        </p:txBody>
      </p:sp>
      <p:grpSp>
        <p:nvGrpSpPr>
          <p:cNvPr id="5" name="Group 4">
            <a:extLst>
              <a:ext uri="{FF2B5EF4-FFF2-40B4-BE49-F238E27FC236}">
                <a16:creationId xmlns:a16="http://schemas.microsoft.com/office/drawing/2014/main" id="{414A3998-4066-4090-8E43-5BE5F43944C8}"/>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5CCEED30-6916-4649-9B80-9A6EA0A2214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D2222B04-95CD-474A-8989-DCF2992895F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156056768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Generation</a:t>
            </a:r>
          </a:p>
        </p:txBody>
      </p:sp>
      <p:graphicFrame>
        <p:nvGraphicFramePr>
          <p:cNvPr id="9" name="Chart 8">
            <a:extLst>
              <a:ext uri="{FF2B5EF4-FFF2-40B4-BE49-F238E27FC236}">
                <a16:creationId xmlns:a16="http://schemas.microsoft.com/office/drawing/2014/main" id="{98B4A599-6410-4283-98C5-B4EAD3B7FD44}"/>
              </a:ext>
            </a:extLst>
          </p:cNvPr>
          <p:cNvGraphicFramePr/>
          <p:nvPr>
            <p:extLst>
              <p:ext uri="{D42A27DB-BD31-4B8C-83A1-F6EECF244321}">
                <p14:modId xmlns:p14="http://schemas.microsoft.com/office/powerpoint/2010/main" val="783289859"/>
              </p:ext>
            </p:extLst>
          </p:nvPr>
        </p:nvGraphicFramePr>
        <p:xfrm>
          <a:off x="5771364" y="871179"/>
          <a:ext cx="5770831" cy="3133545"/>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B74612B4-54CA-411D-B7D9-FED5D6C8D07E}"/>
              </a:ext>
            </a:extLst>
          </p:cNvPr>
          <p:cNvSpPr txBox="1">
            <a:spLocks/>
          </p:cNvSpPr>
          <p:nvPr/>
        </p:nvSpPr>
        <p:spPr>
          <a:xfrm>
            <a:off x="569395" y="4377102"/>
            <a:ext cx="10670106" cy="1935786"/>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Automotive was the largest segment with more than 67% of total used oil generation in 2020. Used oil generated in the automotive segment is usually stored in drums or tanks by service centers in dealerships, quick lube centers, or repair garages to ship it to collectors or re-refiners. </a:t>
            </a:r>
          </a:p>
          <a:p>
            <a:r>
              <a:rPr lang="en-US" dirty="0"/>
              <a:t>The industrial segment accounted for 33% of total used oil generation in the region. Hydraulic fluid is among the major contributor of used oil generated in the industrial segment.</a:t>
            </a:r>
          </a:p>
          <a:p>
            <a:pPr lvl="1"/>
            <a:r>
              <a:rPr lang="en-US" dirty="0"/>
              <a:t>Per government regulations, used oil should be properly transported in licensed carriers. These countries have established rules and criteria for licensing carriers used for transporting used oil. </a:t>
            </a:r>
          </a:p>
          <a:p>
            <a:pPr lvl="1"/>
            <a:r>
              <a:rPr lang="en-US" dirty="0"/>
              <a:t>In both countries, industries are subject to penalties if they dump used oil and contaminate the environment. Industries such as steel, mining, power, plastic, and automotive manufacturing, which consume lubricants in large quantities, have better used oil disposal policies in place compared to other industries. Very few industries, especially in Canada, are allowed to burn used oil.</a:t>
            </a:r>
          </a:p>
          <a:p>
            <a:r>
              <a:rPr lang="en-US" dirty="0"/>
              <a:t>In 2021, used oil generated in the region grew 1%, which is proportional to the 0.9% growth in the lubricant demand. </a:t>
            </a:r>
          </a:p>
        </p:txBody>
      </p:sp>
      <p:graphicFrame>
        <p:nvGraphicFramePr>
          <p:cNvPr id="6" name="Table 3">
            <a:extLst>
              <a:ext uri="{FF2B5EF4-FFF2-40B4-BE49-F238E27FC236}">
                <a16:creationId xmlns:a16="http://schemas.microsoft.com/office/drawing/2014/main" id="{3CB07AC8-642F-49D3-90F2-036AF12513E7}"/>
              </a:ext>
            </a:extLst>
          </p:cNvPr>
          <p:cNvGraphicFramePr>
            <a:graphicFrameLocks noGrp="1"/>
          </p:cNvGraphicFramePr>
          <p:nvPr>
            <p:extLst>
              <p:ext uri="{D42A27DB-BD31-4B8C-83A1-F6EECF244321}">
                <p14:modId xmlns:p14="http://schemas.microsoft.com/office/powerpoint/2010/main" val="4091560871"/>
              </p:ext>
            </p:extLst>
          </p:nvPr>
        </p:nvGraphicFramePr>
        <p:xfrm>
          <a:off x="649805" y="908048"/>
          <a:ext cx="4897344" cy="3295622"/>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1018238161"/>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643561842"/>
                    </a:ext>
                  </a:extLst>
                </a:gridCol>
              </a:tblGrid>
              <a:tr h="346425">
                <a:tc gridSpan="5">
                  <a:txBody>
                    <a:bodyPr/>
                    <a:lstStyle/>
                    <a:p>
                      <a:r>
                        <a:rPr lang="en-US" sz="900" dirty="0">
                          <a:latin typeface="+mn-lt"/>
                        </a:rPr>
                        <a:t>USED OIL GENERATION BY PRODUCT IN THE UNITED STATE AND CANADA,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386860">
                <a:tc>
                  <a:txBody>
                    <a:bodyPr/>
                    <a:lstStyle/>
                    <a:p>
                      <a:r>
                        <a:rPr lang="en-US" sz="900" b="1" dirty="0">
                          <a:solidFill>
                            <a:schemeClr val="tx1"/>
                          </a:solidFill>
                          <a:latin typeface="+mn-lt"/>
                        </a:rPr>
                        <a:t>LUBRICANT</a:t>
                      </a:r>
                    </a:p>
                  </a:txBody>
                  <a:tcPr marL="4572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pPr algn="ctr"/>
                      <a:r>
                        <a:rPr lang="en-US" sz="900" b="1" dirty="0">
                          <a:solidFill>
                            <a:schemeClr val="tx1"/>
                          </a:solidFill>
                          <a:latin typeface="+mn-lt"/>
                        </a:rPr>
                        <a:t>% OF TOTAL USED OIL GENERATED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1182">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extLst>
                  <a:ext uri="{0D108BD9-81ED-4DB2-BD59-A6C34878D82A}">
                    <a16:rowId xmlns:a16="http://schemas.microsoft.com/office/drawing/2014/main" val="2513378660"/>
                  </a:ext>
                </a:extLst>
              </a:tr>
              <a:tr h="231182">
                <a:tc>
                  <a:txBody>
                    <a:bodyPr/>
                    <a:lstStyle/>
                    <a:p>
                      <a:pPr algn="l" fontAlgn="b"/>
                      <a:r>
                        <a:rPr lang="en-US" sz="900" b="0" i="0" u="none" strike="noStrike" dirty="0">
                          <a:solidFill>
                            <a:srgbClr val="000000"/>
                          </a:solidFill>
                          <a:effectLst/>
                          <a:latin typeface="+mn-lt"/>
                        </a:rPr>
                        <a:t>PCMO</a:t>
                      </a:r>
                    </a:p>
                  </a:txBody>
                  <a:tcPr marL="45720" marR="45720" anchor="ctr"/>
                </a:tc>
                <a:tc>
                  <a:txBody>
                    <a:bodyPr/>
                    <a:lstStyle/>
                    <a:p>
                      <a:pPr algn="ctr" fontAlgn="b"/>
                      <a:r>
                        <a:rPr lang="en-US" sz="900" b="0" i="0" u="none" strike="noStrike" dirty="0">
                          <a:solidFill>
                            <a:srgbClr val="000000"/>
                          </a:solidFill>
                          <a:effectLst/>
                          <a:latin typeface="+mn-lt"/>
                        </a:rPr>
                        <a:t>1,498.8</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1,510.3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32.5</a:t>
                      </a:r>
                    </a:p>
                  </a:txBody>
                  <a:tcPr marL="9525" marR="9525" marT="9525" marB="0" anchor="ctr"/>
                </a:tc>
                <a:tc>
                  <a:txBody>
                    <a:bodyPr/>
                    <a:lstStyle/>
                    <a:p>
                      <a:pPr algn="ctr"/>
                      <a:r>
                        <a:rPr lang="en-US" sz="900" b="0" dirty="0">
                          <a:solidFill>
                            <a:schemeClr val="tx1"/>
                          </a:solidFill>
                          <a:latin typeface="+mn-lt"/>
                        </a:rPr>
                        <a:t>32.1</a:t>
                      </a:r>
                    </a:p>
                  </a:txBody>
                  <a:tcPr marL="45720" marR="45720" anchor="ctr"/>
                </a:tc>
                <a:extLst>
                  <a:ext uri="{0D108BD9-81ED-4DB2-BD59-A6C34878D82A}">
                    <a16:rowId xmlns:a16="http://schemas.microsoft.com/office/drawing/2014/main" val="1557228252"/>
                  </a:ext>
                </a:extLst>
              </a:tr>
              <a:tr h="231182">
                <a:tc>
                  <a:txBody>
                    <a:bodyPr/>
                    <a:lstStyle/>
                    <a:p>
                      <a:pPr algn="l" fontAlgn="b"/>
                      <a:r>
                        <a:rPr lang="en-US" sz="900" b="0" i="0" u="none" strike="noStrike" dirty="0">
                          <a:solidFill>
                            <a:srgbClr val="000000"/>
                          </a:solidFill>
                          <a:effectLst/>
                          <a:latin typeface="+mn-lt"/>
                        </a:rPr>
                        <a:t>HDMO</a:t>
                      </a:r>
                    </a:p>
                  </a:txBody>
                  <a:tcPr marL="45720" marR="45720" anchor="ctr"/>
                </a:tc>
                <a:tc>
                  <a:txBody>
                    <a:bodyPr/>
                    <a:lstStyle/>
                    <a:p>
                      <a:pPr algn="ctr" fontAlgn="b"/>
                      <a:r>
                        <a:rPr lang="en-US" sz="900" b="0" i="0" u="none" strike="noStrike" dirty="0">
                          <a:solidFill>
                            <a:srgbClr val="000000"/>
                          </a:solidFill>
                          <a:effectLst/>
                          <a:latin typeface="+mn-lt"/>
                        </a:rPr>
                        <a:t>1,015.9</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1,033.8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22.0</a:t>
                      </a:r>
                    </a:p>
                  </a:txBody>
                  <a:tcPr marL="9525" marR="9525" marT="9525" marB="0" anchor="ctr"/>
                </a:tc>
                <a:tc>
                  <a:txBody>
                    <a:bodyPr/>
                    <a:lstStyle/>
                    <a:p>
                      <a:pPr algn="ctr"/>
                      <a:r>
                        <a:rPr lang="en-US" sz="900" b="0" dirty="0">
                          <a:solidFill>
                            <a:schemeClr val="tx1"/>
                          </a:solidFill>
                          <a:latin typeface="+mn-lt"/>
                        </a:rPr>
                        <a:t>22.0</a:t>
                      </a:r>
                    </a:p>
                  </a:txBody>
                  <a:tcPr marL="45720" marR="45720" anchor="ctr"/>
                </a:tc>
                <a:extLst>
                  <a:ext uri="{0D108BD9-81ED-4DB2-BD59-A6C34878D82A}">
                    <a16:rowId xmlns:a16="http://schemas.microsoft.com/office/drawing/2014/main" val="3070259312"/>
                  </a:ext>
                </a:extLst>
              </a:tr>
              <a:tr h="231182">
                <a:tc>
                  <a:txBody>
                    <a:bodyPr/>
                    <a:lstStyle/>
                    <a:p>
                      <a:pPr algn="l" fontAlgn="b"/>
                      <a:r>
                        <a:rPr lang="en-US" sz="900" b="0" i="0" u="none" strike="noStrike" dirty="0">
                          <a:solidFill>
                            <a:srgbClr val="000000"/>
                          </a:solidFill>
                          <a:effectLst/>
                          <a:latin typeface="+mn-lt"/>
                        </a:rPr>
                        <a:t>Hydraulic Fluid</a:t>
                      </a:r>
                    </a:p>
                  </a:txBody>
                  <a:tcPr marL="45720" marR="45720" anchor="ctr"/>
                </a:tc>
                <a:tc>
                  <a:txBody>
                    <a:bodyPr/>
                    <a:lstStyle/>
                    <a:p>
                      <a:pPr algn="ctr" fontAlgn="b"/>
                      <a:r>
                        <a:rPr lang="en-US" sz="900" b="0" i="0" u="none" strike="noStrike" dirty="0">
                          <a:solidFill>
                            <a:srgbClr val="000000"/>
                          </a:solidFill>
                          <a:effectLst/>
                          <a:latin typeface="+mn-lt"/>
                        </a:rPr>
                        <a:t>476.4</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479.3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10.3</a:t>
                      </a:r>
                    </a:p>
                  </a:txBody>
                  <a:tcPr marL="9525" marR="9525" marT="9525" marB="0" anchor="ctr"/>
                </a:tc>
                <a:tc>
                  <a:txBody>
                    <a:bodyPr/>
                    <a:lstStyle/>
                    <a:p>
                      <a:pPr algn="ctr"/>
                      <a:r>
                        <a:rPr lang="en-US" sz="900" b="0" dirty="0">
                          <a:solidFill>
                            <a:schemeClr val="tx1"/>
                          </a:solidFill>
                          <a:latin typeface="+mn-lt"/>
                        </a:rPr>
                        <a:t>10.2</a:t>
                      </a:r>
                    </a:p>
                  </a:txBody>
                  <a:tcPr marL="45720" marR="45720" anchor="ctr"/>
                </a:tc>
                <a:extLst>
                  <a:ext uri="{0D108BD9-81ED-4DB2-BD59-A6C34878D82A}">
                    <a16:rowId xmlns:a16="http://schemas.microsoft.com/office/drawing/2014/main" val="813016543"/>
                  </a:ext>
                </a:extLst>
              </a:tr>
              <a:tr h="231182">
                <a:tc>
                  <a:txBody>
                    <a:bodyPr/>
                    <a:lstStyle/>
                    <a:p>
                      <a:pPr algn="l" fontAlgn="b"/>
                      <a:r>
                        <a:rPr lang="en-US" sz="900" b="0" i="0" u="none" strike="noStrike" dirty="0">
                          <a:solidFill>
                            <a:srgbClr val="000000"/>
                          </a:solidFill>
                          <a:effectLst/>
                          <a:latin typeface="+mn-lt"/>
                        </a:rPr>
                        <a:t>Industrial Engine Oil</a:t>
                      </a:r>
                    </a:p>
                  </a:txBody>
                  <a:tcPr marL="45720" marR="45720" anchor="ctr"/>
                </a:tc>
                <a:tc>
                  <a:txBody>
                    <a:bodyPr/>
                    <a:lstStyle/>
                    <a:p>
                      <a:pPr algn="ctr" fontAlgn="b"/>
                      <a:r>
                        <a:rPr lang="en-US" sz="900" b="0" i="0" u="none" strike="noStrike" dirty="0">
                          <a:solidFill>
                            <a:srgbClr val="000000"/>
                          </a:solidFill>
                          <a:effectLst/>
                          <a:latin typeface="+mn-lt"/>
                        </a:rPr>
                        <a:t>288.2</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288.6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6.2</a:t>
                      </a:r>
                    </a:p>
                  </a:txBody>
                  <a:tcPr marL="9525" marR="9525" marT="9525" marB="0" anchor="ctr"/>
                </a:tc>
                <a:tc>
                  <a:txBody>
                    <a:bodyPr/>
                    <a:lstStyle/>
                    <a:p>
                      <a:pPr algn="ctr"/>
                      <a:r>
                        <a:rPr lang="en-US" sz="900" b="0" dirty="0">
                          <a:solidFill>
                            <a:schemeClr val="tx1"/>
                          </a:solidFill>
                          <a:latin typeface="+mn-lt"/>
                        </a:rPr>
                        <a:t>6.1</a:t>
                      </a:r>
                    </a:p>
                  </a:txBody>
                  <a:tcPr marL="45720" marR="45720" anchor="ctr"/>
                </a:tc>
                <a:extLst>
                  <a:ext uri="{0D108BD9-81ED-4DB2-BD59-A6C34878D82A}">
                    <a16:rowId xmlns:a16="http://schemas.microsoft.com/office/drawing/2014/main" val="51788179"/>
                  </a:ext>
                </a:extLst>
              </a:tr>
              <a:tr h="231182">
                <a:tc>
                  <a:txBody>
                    <a:bodyPr/>
                    <a:lstStyle/>
                    <a:p>
                      <a:pPr algn="l" fontAlgn="b"/>
                      <a:r>
                        <a:rPr lang="en-US" sz="900" b="0" i="0" u="none" strike="noStrike" dirty="0">
                          <a:solidFill>
                            <a:srgbClr val="000000"/>
                          </a:solidFill>
                          <a:effectLst/>
                          <a:latin typeface="+mn-lt"/>
                        </a:rPr>
                        <a:t>MWF</a:t>
                      </a:r>
                    </a:p>
                  </a:txBody>
                  <a:tcPr marL="45720" marR="45720" anchor="ctr"/>
                </a:tc>
                <a:tc>
                  <a:txBody>
                    <a:bodyPr/>
                    <a:lstStyle/>
                    <a:p>
                      <a:pPr algn="ctr" fontAlgn="b"/>
                      <a:r>
                        <a:rPr lang="en-US" sz="900" b="0" i="0" u="none" strike="noStrike" dirty="0">
                          <a:solidFill>
                            <a:srgbClr val="000000"/>
                          </a:solidFill>
                          <a:effectLst/>
                          <a:latin typeface="+mn-lt"/>
                        </a:rPr>
                        <a:t>254.9</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256.5</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5.5</a:t>
                      </a:r>
                    </a:p>
                  </a:txBody>
                  <a:tcPr marL="9525" marR="9525" marT="9525" marB="0" anchor="ctr"/>
                </a:tc>
                <a:tc>
                  <a:txBody>
                    <a:bodyPr/>
                    <a:lstStyle/>
                    <a:p>
                      <a:pPr algn="ctr"/>
                      <a:r>
                        <a:rPr lang="en-US" sz="900" b="0" dirty="0">
                          <a:solidFill>
                            <a:schemeClr val="tx1"/>
                          </a:solidFill>
                          <a:latin typeface="+mn-lt"/>
                        </a:rPr>
                        <a:t>5.5</a:t>
                      </a:r>
                    </a:p>
                  </a:txBody>
                  <a:tcPr marL="45720" marR="45720" anchor="ctr"/>
                </a:tc>
                <a:extLst>
                  <a:ext uri="{0D108BD9-81ED-4DB2-BD59-A6C34878D82A}">
                    <a16:rowId xmlns:a16="http://schemas.microsoft.com/office/drawing/2014/main" val="1640954900"/>
                  </a:ext>
                </a:extLst>
              </a:tr>
              <a:tr h="231182">
                <a:tc>
                  <a:txBody>
                    <a:bodyPr/>
                    <a:lstStyle/>
                    <a:p>
                      <a:pPr algn="l" fontAlgn="ctr"/>
                      <a:r>
                        <a:rPr lang="en-US" sz="900" b="0" i="0" u="none" strike="noStrike" dirty="0">
                          <a:solidFill>
                            <a:srgbClr val="000000"/>
                          </a:solidFill>
                          <a:effectLst/>
                          <a:latin typeface="+mn-lt"/>
                          <a:ea typeface="等线" panose="02010600030101010101" pitchFamily="2" charset="-122"/>
                        </a:rPr>
                        <a:t>Process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223.3</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225.4</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4.8</a:t>
                      </a:r>
                    </a:p>
                  </a:txBody>
                  <a:tcPr marL="9525" marR="9525" marT="9525" marB="0" anchor="ctr"/>
                </a:tc>
                <a:tc>
                  <a:txBody>
                    <a:bodyPr/>
                    <a:lstStyle/>
                    <a:p>
                      <a:pPr algn="ctr"/>
                      <a:r>
                        <a:rPr lang="en-US" sz="900" b="0" dirty="0">
                          <a:solidFill>
                            <a:schemeClr val="tx1"/>
                          </a:solidFill>
                          <a:latin typeface="+mn-lt"/>
                        </a:rPr>
                        <a:t>4.8</a:t>
                      </a:r>
                    </a:p>
                  </a:txBody>
                  <a:tcPr marL="45720" marR="45720" anchor="ctr"/>
                </a:tc>
                <a:extLst>
                  <a:ext uri="{0D108BD9-81ED-4DB2-BD59-A6C34878D82A}">
                    <a16:rowId xmlns:a16="http://schemas.microsoft.com/office/drawing/2014/main" val="3927411414"/>
                  </a:ext>
                </a:extLst>
              </a:tr>
              <a:tr h="231182">
                <a:tc>
                  <a:txBody>
                    <a:bodyPr/>
                    <a:lstStyle/>
                    <a:p>
                      <a:pPr algn="l" fontAlgn="ctr"/>
                      <a:r>
                        <a:rPr lang="en-US" sz="900" b="0" i="0" u="none" strike="noStrike" dirty="0">
                          <a:solidFill>
                            <a:srgbClr val="000000"/>
                          </a:solidFill>
                          <a:effectLst/>
                          <a:latin typeface="+mn-lt"/>
                          <a:ea typeface="等线" panose="02010600030101010101" pitchFamily="2" charset="-122"/>
                        </a:rPr>
                        <a:t>MCO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34.7</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35.0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0.8</a:t>
                      </a:r>
                    </a:p>
                  </a:txBody>
                  <a:tcPr marL="9525" marR="9525" marT="9525" marB="0" anchor="ctr"/>
                </a:tc>
                <a:tc>
                  <a:txBody>
                    <a:bodyPr/>
                    <a:lstStyle/>
                    <a:p>
                      <a:pPr algn="ctr"/>
                      <a:r>
                        <a:rPr lang="en-US" sz="900" b="0" dirty="0">
                          <a:solidFill>
                            <a:schemeClr val="tx1"/>
                          </a:solidFill>
                          <a:latin typeface="+mn-lt"/>
                        </a:rPr>
                        <a:t>0.7</a:t>
                      </a:r>
                    </a:p>
                  </a:txBody>
                  <a:tcPr marL="45720" marR="45720" anchor="ctr"/>
                </a:tc>
                <a:extLst>
                  <a:ext uri="{0D108BD9-81ED-4DB2-BD59-A6C34878D82A}">
                    <a16:rowId xmlns:a16="http://schemas.microsoft.com/office/drawing/2014/main" val="684729018"/>
                  </a:ext>
                </a:extLst>
              </a:tr>
              <a:tr h="231182">
                <a:tc>
                  <a:txBody>
                    <a:bodyPr/>
                    <a:lstStyle/>
                    <a:p>
                      <a:pPr algn="l" fontAlgn="ctr"/>
                      <a:r>
                        <a:rPr lang="en-US" sz="900" b="0" i="0" u="none" strike="noStrike" dirty="0">
                          <a:solidFill>
                            <a:srgbClr val="000000"/>
                          </a:solidFill>
                          <a:effectLst/>
                          <a:latin typeface="+mn-lt"/>
                          <a:ea typeface="等线" panose="02010600030101010101" pitchFamily="2" charset="-122"/>
                        </a:rPr>
                        <a:t>All other</a:t>
                      </a:r>
                      <a:r>
                        <a:rPr lang="en-US" altLang="zh-CN" sz="900" b="0" i="0" u="none" strike="noStrike" dirty="0">
                          <a:solidFill>
                            <a:srgbClr val="000000"/>
                          </a:solidFill>
                          <a:effectLst/>
                          <a:latin typeface="+mn-lt"/>
                          <a:ea typeface="等线" panose="02010600030101010101" pitchFamily="2" charset="-122"/>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823.9</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833.2</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17.8</a:t>
                      </a:r>
                    </a:p>
                  </a:txBody>
                  <a:tcPr marL="9525" marR="9525" marT="9525" marB="0" anchor="ctr"/>
                </a:tc>
                <a:tc>
                  <a:txBody>
                    <a:bodyPr/>
                    <a:lstStyle/>
                    <a:p>
                      <a:pPr algn="ctr"/>
                      <a:r>
                        <a:rPr lang="en-US" sz="900" b="0" dirty="0">
                          <a:solidFill>
                            <a:schemeClr val="tx1"/>
                          </a:solidFill>
                          <a:latin typeface="+mn-lt"/>
                        </a:rPr>
                        <a:t>17.7</a:t>
                      </a:r>
                    </a:p>
                  </a:txBody>
                  <a:tcPr marL="45720" marR="45720" anchor="ctr"/>
                </a:tc>
                <a:extLst>
                  <a:ext uri="{0D108BD9-81ED-4DB2-BD59-A6C34878D82A}">
                    <a16:rowId xmlns:a16="http://schemas.microsoft.com/office/drawing/2014/main" val="2014577837"/>
                  </a:ext>
                </a:extLst>
              </a:tr>
              <a:tr h="231182">
                <a:tc>
                  <a:txBody>
                    <a:bodyPr/>
                    <a:lstStyle/>
                    <a:p>
                      <a:pPr algn="l" fontAlgn="ctr"/>
                      <a:r>
                        <a:rPr lang="en-US" sz="900" b="1" i="0" u="none" strike="noStrike" dirty="0">
                          <a:solidFill>
                            <a:srgbClr val="000000"/>
                          </a:solidFill>
                          <a:effectLst/>
                          <a:latin typeface="+mn-lt"/>
                          <a:ea typeface="等线" panose="02010600030101010101" pitchFamily="2" charset="-122"/>
                        </a:rPr>
                        <a:t>Total</a:t>
                      </a:r>
                    </a:p>
                  </a:txBody>
                  <a:tcPr marL="45720" marR="4572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4,616.0</a:t>
                      </a:r>
                    </a:p>
                  </a:txBody>
                  <a:tcPr marL="9525" marR="9525" marT="9525" marB="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4,698.1</a:t>
                      </a:r>
                    </a:p>
                  </a:txBody>
                  <a:tcPr marL="9525" marR="9525" marT="9525" marB="0" anchor="ctr"/>
                </a:tc>
                <a:tc>
                  <a:txBody>
                    <a:bodyPr/>
                    <a:lstStyle/>
                    <a:p>
                      <a:pPr algn="ctr"/>
                      <a:r>
                        <a:rPr lang="en-US" sz="900" b="1" dirty="0">
                          <a:solidFill>
                            <a:schemeClr val="tx1"/>
                          </a:solidFill>
                          <a:latin typeface="+mn-lt"/>
                        </a:rPr>
                        <a:t>100.0</a:t>
                      </a:r>
                    </a:p>
                  </a:txBody>
                  <a:tcPr marL="45720" marR="45720" anchor="ctr"/>
                </a:tc>
                <a:tc>
                  <a:txBody>
                    <a:bodyPr/>
                    <a:lstStyle/>
                    <a:p>
                      <a:pPr algn="ctr"/>
                      <a:r>
                        <a:rPr lang="en-US" sz="900" b="1" dirty="0">
                          <a:solidFill>
                            <a:schemeClr val="tx1"/>
                          </a:solidFill>
                          <a:latin typeface="+mn-lt"/>
                        </a:rPr>
                        <a:t>100.0</a:t>
                      </a:r>
                    </a:p>
                  </a:txBody>
                  <a:tcPr marL="45720" marR="45720" anchor="ctr"/>
                </a:tc>
                <a:extLst>
                  <a:ext uri="{0D108BD9-81ED-4DB2-BD59-A6C34878D82A}">
                    <a16:rowId xmlns:a16="http://schemas.microsoft.com/office/drawing/2014/main" val="1604700446"/>
                  </a:ext>
                </a:extLst>
              </a:tr>
              <a:tr h="231182">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Includes ATF, compressor oil, ref</a:t>
                      </a:r>
                      <a:r>
                        <a:rPr lang="en-US" altLang="zh-CN" sz="900" b="0" dirty="0">
                          <a:latin typeface="+mn-lt"/>
                        </a:rPr>
                        <a:t>rigeration oil, turbine oil, among others.</a:t>
                      </a:r>
                      <a:endParaRPr lang="en-US" sz="900" b="0" i="0" u="none" strike="noStrike" dirty="0">
                        <a:solidFill>
                          <a:srgbClr val="000000"/>
                        </a:solidFill>
                        <a:effectLst/>
                        <a:latin typeface="+mn-lt"/>
                        <a:ea typeface="等线" panose="02010600030101010101" pitchFamily="2" charset="-122"/>
                      </a:endParaRPr>
                    </a:p>
                  </a:txBody>
                  <a:tcPr marL="45720" marR="4572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r"/>
                      <a:endParaRPr lang="en-US" sz="1000" b="1" dirty="0">
                        <a:solidFill>
                          <a:schemeClr val="tx1"/>
                        </a:solidFill>
                        <a:latin typeface="+mn-lt"/>
                      </a:endParaRPr>
                    </a:p>
                  </a:txBody>
                  <a:tcPr marL="45720" marR="45720" anchor="ctr"/>
                </a:tc>
                <a:tc hMerge="1">
                  <a:txBody>
                    <a:bodyPr/>
                    <a:lstStyle/>
                    <a:p>
                      <a:endParaRPr lang="en-US" sz="1000" b="1" dirty="0">
                        <a:solidFill>
                          <a:schemeClr val="tx1"/>
                        </a:solidFill>
                        <a:latin typeface="+mn-lt"/>
                      </a:endParaRPr>
                    </a:p>
                  </a:txBody>
                  <a:tcPr marL="45720" marR="45720" anchor="ctr"/>
                </a:tc>
                <a:extLst>
                  <a:ext uri="{0D108BD9-81ED-4DB2-BD59-A6C34878D82A}">
                    <a16:rowId xmlns:a16="http://schemas.microsoft.com/office/drawing/2014/main" val="3172625650"/>
                  </a:ext>
                </a:extLst>
              </a:tr>
            </a:tbl>
          </a:graphicData>
        </a:graphic>
      </p:graphicFrame>
      <p:sp>
        <p:nvSpPr>
          <p:cNvPr id="10" name="文本框 9">
            <a:extLst>
              <a:ext uri="{FF2B5EF4-FFF2-40B4-BE49-F238E27FC236}">
                <a16:creationId xmlns:a16="http://schemas.microsoft.com/office/drawing/2014/main" id="{251D7B25-35AC-4AD4-9BF7-739DBAB54DDA}"/>
              </a:ext>
            </a:extLst>
          </p:cNvPr>
          <p:cNvSpPr txBox="1"/>
          <p:nvPr/>
        </p:nvSpPr>
        <p:spPr>
          <a:xfrm>
            <a:off x="5894924" y="3983965"/>
            <a:ext cx="51492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a- Generation rates are same for 2020 and 2021. Therefore, only one bar chart is shown.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b- Includes ATF, compressor oil, refrigeration oil, turbine oil, among others.</a:t>
            </a:r>
          </a:p>
        </p:txBody>
      </p:sp>
    </p:spTree>
    <p:custDataLst>
      <p:tags r:id="rId1"/>
    </p:custDataLst>
    <p:extLst>
      <p:ext uri="{BB962C8B-B14F-4D97-AF65-F5344CB8AC3E}">
        <p14:creationId xmlns:p14="http://schemas.microsoft.com/office/powerpoint/2010/main" val="321895720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Collection</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00615" y="4732665"/>
            <a:ext cx="11041580" cy="1312539"/>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Used oil collection in the United States and Canada is estimated at 3,386.1 </a:t>
            </a:r>
            <a:r>
              <a:rPr lang="en-US" dirty="0" err="1"/>
              <a:t>kilotonnes</a:t>
            </a:r>
            <a:r>
              <a:rPr lang="en-US" dirty="0"/>
              <a:t> in 2020. </a:t>
            </a:r>
          </a:p>
          <a:p>
            <a:pPr lvl="1"/>
            <a:r>
              <a:rPr lang="en-US" dirty="0"/>
              <a:t>A majority of this volume is collected in the United States, the larger lubricant market. However, the collection rate is higher in Canada, mainly because the collection of used oil is managed by individual used oil associations in provinces in Canada. </a:t>
            </a:r>
          </a:p>
          <a:p>
            <a:pPr lvl="1"/>
            <a:r>
              <a:rPr lang="en-US" dirty="0"/>
              <a:t>The automotive segment, which mainly includes HDMO, PCMO, and 4T MCO oils, represents nearly 67.5% of the total used oil collected in the United States and Canada. </a:t>
            </a:r>
          </a:p>
          <a:p>
            <a:r>
              <a:rPr lang="en-US" dirty="0"/>
              <a:t>In 2021, the used oil collection in the two countries was estimated at 3,419.2 </a:t>
            </a:r>
            <a:r>
              <a:rPr lang="en-US" dirty="0" err="1"/>
              <a:t>kilotonnes</a:t>
            </a:r>
            <a:r>
              <a:rPr lang="en-US" dirty="0"/>
              <a:t>, amounting to 73% of generated used oil. The increase is due to recovery in lubricant demand in 2021.</a:t>
            </a:r>
          </a:p>
        </p:txBody>
      </p:sp>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5695949" y="917910"/>
          <a:ext cx="5667375" cy="32508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3">
            <a:extLst>
              <a:ext uri="{FF2B5EF4-FFF2-40B4-BE49-F238E27FC236}">
                <a16:creationId xmlns:a16="http://schemas.microsoft.com/office/drawing/2014/main" id="{0F2AED8C-3B34-4060-838C-2CC167FBA21C}"/>
              </a:ext>
            </a:extLst>
          </p:cNvPr>
          <p:cNvGraphicFramePr>
            <a:graphicFrameLocks noGrp="1"/>
          </p:cNvGraphicFramePr>
          <p:nvPr>
            <p:extLst>
              <p:ext uri="{D42A27DB-BD31-4B8C-83A1-F6EECF244321}">
                <p14:modId xmlns:p14="http://schemas.microsoft.com/office/powerpoint/2010/main" val="664041777"/>
              </p:ext>
            </p:extLst>
          </p:nvPr>
        </p:nvGraphicFramePr>
        <p:xfrm>
          <a:off x="569395" y="917910"/>
          <a:ext cx="4897344" cy="3488108"/>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3486912546"/>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96260019"/>
                    </a:ext>
                  </a:extLst>
                </a:gridCol>
              </a:tblGrid>
              <a:tr h="283883">
                <a:tc gridSpan="5">
                  <a:txBody>
                    <a:bodyPr/>
                    <a:lstStyle/>
                    <a:p>
                      <a:r>
                        <a:rPr lang="en-US" sz="900" dirty="0">
                          <a:latin typeface="+mn-lt"/>
                        </a:rPr>
                        <a:t>USED OIL COLLECTION BY PRODUCT IN THE UNITED STATES AND CANADA,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410448">
                <a:tc>
                  <a:txBody>
                    <a:bodyPr/>
                    <a:lstStyle/>
                    <a:p>
                      <a:r>
                        <a:rPr lang="en-US" sz="900" b="1" dirty="0">
                          <a:solidFill>
                            <a:schemeClr val="tx1"/>
                          </a:solidFill>
                          <a:latin typeface="+mn-lt"/>
                        </a:rPr>
                        <a:t>LUBRICANT</a:t>
                      </a:r>
                    </a:p>
                  </a:txBody>
                  <a:tcPr marL="4572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pPr algn="ctr"/>
                      <a:r>
                        <a:rPr lang="en-US" sz="900" b="1" dirty="0">
                          <a:solidFill>
                            <a:schemeClr val="tx1"/>
                          </a:solidFill>
                          <a:latin typeface="+mn-lt"/>
                        </a:rPr>
                        <a:t>% OF TOTAL USED OIL COLLECTED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4614">
                <a:tc>
                  <a:txBody>
                    <a:bodyPr/>
                    <a:lstStyle/>
                    <a:p>
                      <a:pPr algn="l" fontAlgn="ctr"/>
                      <a:endParaRPr lang="en-US" sz="900" b="1"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2020</a:t>
                      </a:r>
                    </a:p>
                  </a:txBody>
                  <a:tcPr marL="9525" marR="9525" marT="9525" marB="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2021</a:t>
                      </a:r>
                    </a:p>
                  </a:txBody>
                  <a:tcPr marL="9525" marR="9525" marT="9525" marB="0" anchor="ctr"/>
                </a:tc>
                <a:tc>
                  <a:txBody>
                    <a:bodyPr/>
                    <a:lstStyle/>
                    <a:p>
                      <a:pPr algn="ctr" fontAlgn="ctr"/>
                      <a:r>
                        <a:rPr lang="en-US" altLang="zh-CN" sz="900" b="1" i="0" u="none" strike="noStrike" kern="1200" dirty="0">
                          <a:solidFill>
                            <a:srgbClr val="000000"/>
                          </a:solidFill>
                          <a:effectLst/>
                          <a:latin typeface="+mn-lt"/>
                          <a:ea typeface="等线" panose="02010600030101010101" pitchFamily="2" charset="-122"/>
                          <a:cs typeface="+mn-cs"/>
                        </a:rPr>
                        <a:t>2020</a:t>
                      </a:r>
                    </a:p>
                  </a:txBody>
                  <a:tcPr marL="9525" marR="9525" marT="9525" marB="0" anchor="ctr"/>
                </a:tc>
                <a:tc>
                  <a:txBody>
                    <a:bodyPr/>
                    <a:lstStyle/>
                    <a:p>
                      <a:pPr algn="ctr" fontAlgn="ctr"/>
                      <a:r>
                        <a:rPr lang="en-US" altLang="zh-CN" sz="900" b="1" i="0" u="none" strike="noStrike" kern="1200" dirty="0">
                          <a:solidFill>
                            <a:srgbClr val="000000"/>
                          </a:solidFill>
                          <a:effectLst/>
                          <a:latin typeface="+mn-lt"/>
                          <a:ea typeface="等线" panose="02010600030101010101" pitchFamily="2" charset="-122"/>
                          <a:cs typeface="+mn-cs"/>
                        </a:rPr>
                        <a:t>2021</a:t>
                      </a:r>
                    </a:p>
                  </a:txBody>
                  <a:tcPr marL="9525" marR="9525" marT="9525" marB="0" anchor="ctr"/>
                </a:tc>
                <a:extLst>
                  <a:ext uri="{0D108BD9-81ED-4DB2-BD59-A6C34878D82A}">
                    <a16:rowId xmlns:a16="http://schemas.microsoft.com/office/drawing/2014/main" val="4149950921"/>
                  </a:ext>
                </a:extLst>
              </a:tr>
              <a:tr h="234614">
                <a:tc>
                  <a:txBody>
                    <a:bodyPr/>
                    <a:lstStyle/>
                    <a:p>
                      <a:pPr algn="l" fontAlgn="b"/>
                      <a:r>
                        <a:rPr lang="en-US" sz="900" b="0" i="0" u="none" strike="noStrike" dirty="0">
                          <a:solidFill>
                            <a:srgbClr val="000000"/>
                          </a:solidFill>
                          <a:effectLst/>
                          <a:latin typeface="+mn-lt"/>
                        </a:rPr>
                        <a:t>PCMO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1,074.3</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1,082.0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31.7</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31.6</a:t>
                      </a:r>
                    </a:p>
                  </a:txBody>
                  <a:tcPr marL="9525" marR="9525" marT="9525" marB="0" anchor="ctr"/>
                </a:tc>
                <a:extLst>
                  <a:ext uri="{0D108BD9-81ED-4DB2-BD59-A6C34878D82A}">
                    <a16:rowId xmlns:a16="http://schemas.microsoft.com/office/drawing/2014/main" val="2513378660"/>
                  </a:ext>
                </a:extLst>
              </a:tr>
              <a:tr h="234614">
                <a:tc>
                  <a:txBody>
                    <a:bodyPr/>
                    <a:lstStyle/>
                    <a:p>
                      <a:pPr algn="l" fontAlgn="b"/>
                      <a:r>
                        <a:rPr lang="en-US" sz="900" b="0" i="0" u="none" strike="noStrike" dirty="0">
                          <a:solidFill>
                            <a:srgbClr val="000000"/>
                          </a:solidFill>
                          <a:effectLst/>
                          <a:latin typeface="+mn-lt"/>
                        </a:rPr>
                        <a:t>HDMO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774.6</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788.0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22.9</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23.0</a:t>
                      </a:r>
                    </a:p>
                  </a:txBody>
                  <a:tcPr marL="9525" marR="9525" marT="9525" marB="0" anchor="ctr"/>
                </a:tc>
                <a:extLst>
                  <a:ext uri="{0D108BD9-81ED-4DB2-BD59-A6C34878D82A}">
                    <a16:rowId xmlns:a16="http://schemas.microsoft.com/office/drawing/2014/main" val="3087438285"/>
                  </a:ext>
                </a:extLst>
              </a:tr>
              <a:tr h="234614">
                <a:tc>
                  <a:txBody>
                    <a:bodyPr/>
                    <a:lstStyle/>
                    <a:p>
                      <a:pPr algn="l" fontAlgn="b"/>
                      <a:r>
                        <a:rPr lang="en-US" sz="900" b="0" i="0" u="none" strike="noStrike" dirty="0">
                          <a:solidFill>
                            <a:srgbClr val="000000"/>
                          </a:solidFill>
                          <a:effectLst/>
                          <a:latin typeface="+mn-lt"/>
                        </a:rPr>
                        <a:t>Hydraulic Fluid</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358.9</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361.2</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10.6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10.6</a:t>
                      </a:r>
                    </a:p>
                  </a:txBody>
                  <a:tcPr marL="9525" marR="9525" marT="9525" marB="0" anchor="ctr"/>
                </a:tc>
                <a:extLst>
                  <a:ext uri="{0D108BD9-81ED-4DB2-BD59-A6C34878D82A}">
                    <a16:rowId xmlns:a16="http://schemas.microsoft.com/office/drawing/2014/main" val="4102838063"/>
                  </a:ext>
                </a:extLst>
              </a:tr>
              <a:tr h="234614">
                <a:tc>
                  <a:txBody>
                    <a:bodyPr/>
                    <a:lstStyle/>
                    <a:p>
                      <a:pPr algn="l" fontAlgn="b"/>
                      <a:r>
                        <a:rPr lang="en-US" sz="900" b="0" i="0" u="none" strike="noStrike" dirty="0">
                          <a:solidFill>
                            <a:srgbClr val="000000"/>
                          </a:solidFill>
                          <a:effectLst/>
                          <a:latin typeface="+mn-lt"/>
                        </a:rPr>
                        <a:t>Industrial Engine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203.4</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203.7</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6.0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6.0</a:t>
                      </a:r>
                    </a:p>
                  </a:txBody>
                  <a:tcPr marL="9525" marR="9525" marT="9525" marB="0" anchor="ctr"/>
                </a:tc>
                <a:extLst>
                  <a:ext uri="{0D108BD9-81ED-4DB2-BD59-A6C34878D82A}">
                    <a16:rowId xmlns:a16="http://schemas.microsoft.com/office/drawing/2014/main" val="1703906161"/>
                  </a:ext>
                </a:extLst>
              </a:tr>
              <a:tr h="234614">
                <a:tc>
                  <a:txBody>
                    <a:bodyPr/>
                    <a:lstStyle/>
                    <a:p>
                      <a:pPr algn="l" fontAlgn="b"/>
                      <a:r>
                        <a:rPr lang="en-US" sz="900" b="0" i="0" u="none" strike="noStrike" dirty="0">
                          <a:solidFill>
                            <a:srgbClr val="000000"/>
                          </a:solidFill>
                          <a:effectLst/>
                          <a:latin typeface="+mn-lt"/>
                        </a:rPr>
                        <a:t>MWF</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179.9</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181.0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5.3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5.3</a:t>
                      </a:r>
                    </a:p>
                  </a:txBody>
                  <a:tcPr marL="9525" marR="9525" marT="9525" marB="0" anchor="ctr"/>
                </a:tc>
                <a:extLst>
                  <a:ext uri="{0D108BD9-81ED-4DB2-BD59-A6C34878D82A}">
                    <a16:rowId xmlns:a16="http://schemas.microsoft.com/office/drawing/2014/main" val="800177665"/>
                  </a:ext>
                </a:extLst>
              </a:tr>
              <a:tr h="234614">
                <a:tc>
                  <a:txBody>
                    <a:bodyPr/>
                    <a:lstStyle/>
                    <a:p>
                      <a:pPr algn="l" fontAlgn="ctr"/>
                      <a:r>
                        <a:rPr lang="en-US" sz="900" b="0" i="0" u="none" strike="noStrike" dirty="0">
                          <a:solidFill>
                            <a:srgbClr val="000000"/>
                          </a:solidFill>
                          <a:effectLst/>
                          <a:latin typeface="+mn-lt"/>
                          <a:ea typeface="等线" panose="02010600030101010101" pitchFamily="2" charset="-122"/>
                        </a:rPr>
                        <a:t>Process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157.1</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158.6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4.6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4.6</a:t>
                      </a:r>
                    </a:p>
                  </a:txBody>
                  <a:tcPr marL="9525" marR="9525" marT="9525" marB="0" anchor="ctr"/>
                </a:tc>
                <a:extLst>
                  <a:ext uri="{0D108BD9-81ED-4DB2-BD59-A6C34878D82A}">
                    <a16:rowId xmlns:a16="http://schemas.microsoft.com/office/drawing/2014/main" val="3070259312"/>
                  </a:ext>
                </a:extLst>
              </a:tr>
              <a:tr h="234614">
                <a:tc>
                  <a:txBody>
                    <a:bodyPr/>
                    <a:lstStyle/>
                    <a:p>
                      <a:pPr algn="l" fontAlgn="ctr"/>
                      <a:r>
                        <a:rPr lang="en-US" sz="900" b="0" i="0" u="none" strike="noStrike" dirty="0">
                          <a:solidFill>
                            <a:srgbClr val="000000"/>
                          </a:solidFill>
                          <a:effectLst/>
                          <a:latin typeface="+mn-lt"/>
                          <a:ea typeface="等线" panose="02010600030101010101" pitchFamily="2" charset="-122"/>
                        </a:rPr>
                        <a:t>MCO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21.2</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21.3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0.6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0.6</a:t>
                      </a:r>
                    </a:p>
                  </a:txBody>
                  <a:tcPr marL="9525" marR="9525" marT="9525" marB="0" anchor="ctr"/>
                </a:tc>
                <a:extLst>
                  <a:ext uri="{0D108BD9-81ED-4DB2-BD59-A6C34878D82A}">
                    <a16:rowId xmlns:a16="http://schemas.microsoft.com/office/drawing/2014/main" val="684729018"/>
                  </a:ext>
                </a:extLst>
              </a:tr>
              <a:tr h="234614">
                <a:tc>
                  <a:txBody>
                    <a:bodyPr/>
                    <a:lstStyle/>
                    <a:p>
                      <a:pPr algn="l" fontAlgn="ctr"/>
                      <a:r>
                        <a:rPr lang="en-US" sz="900" b="0" i="0" u="none" strike="noStrike" dirty="0">
                          <a:solidFill>
                            <a:srgbClr val="000000"/>
                          </a:solidFill>
                          <a:effectLst/>
                          <a:latin typeface="+mn-lt"/>
                          <a:ea typeface="等线" panose="02010600030101010101" pitchFamily="2" charset="-122"/>
                        </a:rPr>
                        <a:t>All other</a:t>
                      </a:r>
                      <a:r>
                        <a:rPr lang="en-US" altLang="zh-CN" sz="900" b="0" i="0" u="none" strike="noStrike" dirty="0">
                          <a:solidFill>
                            <a:srgbClr val="000000"/>
                          </a:solidFill>
                          <a:effectLst/>
                          <a:latin typeface="+mn-lt"/>
                          <a:ea typeface="等线" panose="02010600030101010101" pitchFamily="2" charset="-122"/>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616.6</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623.5</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18.2</a:t>
                      </a:r>
                    </a:p>
                  </a:txBody>
                  <a:tcPr marL="9525" marR="9525" marT="9525"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等线" panose="02010600030101010101" pitchFamily="2" charset="-122"/>
                          <a:cs typeface="+mn-cs"/>
                        </a:rPr>
                        <a:t>18.2</a:t>
                      </a:r>
                    </a:p>
                  </a:txBody>
                  <a:tcPr marL="45720" marR="45720" anchor="ctr"/>
                </a:tc>
                <a:extLst>
                  <a:ext uri="{0D108BD9-81ED-4DB2-BD59-A6C34878D82A}">
                    <a16:rowId xmlns:a16="http://schemas.microsoft.com/office/drawing/2014/main" val="2014577837"/>
                  </a:ext>
                </a:extLst>
              </a:tr>
              <a:tr h="234614">
                <a:tc>
                  <a:txBody>
                    <a:bodyPr/>
                    <a:lstStyle/>
                    <a:p>
                      <a:pPr algn="l" fontAlgn="ctr"/>
                      <a:r>
                        <a:rPr lang="en-US" sz="900" b="1" i="0" u="none" strike="noStrike" dirty="0">
                          <a:solidFill>
                            <a:srgbClr val="000000"/>
                          </a:solidFill>
                          <a:effectLst/>
                          <a:latin typeface="+mn-lt"/>
                          <a:ea typeface="等线" panose="02010600030101010101" pitchFamily="2" charset="-122"/>
                        </a:rPr>
                        <a:t>Total-b</a:t>
                      </a:r>
                    </a:p>
                  </a:txBody>
                  <a:tcPr marL="45720" marR="4572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3,386.1</a:t>
                      </a:r>
                    </a:p>
                  </a:txBody>
                  <a:tcPr marL="9525" marR="9525" marT="9525" marB="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3,419.2</a:t>
                      </a:r>
                    </a:p>
                  </a:txBody>
                  <a:tcPr marL="9525" marR="9525" marT="9525" marB="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extLst>
                  <a:ext uri="{0D108BD9-81ED-4DB2-BD59-A6C34878D82A}">
                    <a16:rowId xmlns:a16="http://schemas.microsoft.com/office/drawing/2014/main" val="1615625555"/>
                  </a:ext>
                </a:extLst>
              </a:tr>
              <a:tr h="258671">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Includes ATF, compressor oil, refrigeration oil, turbine oil, among others.</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b- Does not include imports of 80 KT.</a:t>
                      </a:r>
                    </a:p>
                  </a:txBody>
                  <a:tcPr marL="45720" marR="4572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extLst>
                  <a:ext uri="{0D108BD9-81ED-4DB2-BD59-A6C34878D82A}">
                    <a16:rowId xmlns:a16="http://schemas.microsoft.com/office/drawing/2014/main" val="263292209"/>
                  </a:ext>
                </a:extLst>
              </a:tr>
            </a:tbl>
          </a:graphicData>
        </a:graphic>
      </p:graphicFrame>
      <p:sp>
        <p:nvSpPr>
          <p:cNvPr id="8" name="文本框 9">
            <a:extLst>
              <a:ext uri="{FF2B5EF4-FFF2-40B4-BE49-F238E27FC236}">
                <a16:creationId xmlns:a16="http://schemas.microsoft.com/office/drawing/2014/main" id="{5799B3B7-97A2-4937-84CC-C48B0257BCF0}"/>
              </a:ext>
            </a:extLst>
          </p:cNvPr>
          <p:cNvSpPr txBox="1"/>
          <p:nvPr/>
        </p:nvSpPr>
        <p:spPr>
          <a:xfrm>
            <a:off x="5955009" y="4198125"/>
            <a:ext cx="51492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a- Collection rates are same for 2020 and 2021. Therefore, only one bar chart is shown.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b- Includes ATF, compressor oil, refrigeration oil, turbine oil, among others.</a:t>
            </a:r>
          </a:p>
        </p:txBody>
      </p:sp>
      <p:grpSp>
        <p:nvGrpSpPr>
          <p:cNvPr id="7" name="Group 6">
            <a:extLst>
              <a:ext uri="{FF2B5EF4-FFF2-40B4-BE49-F238E27FC236}">
                <a16:creationId xmlns:a16="http://schemas.microsoft.com/office/drawing/2014/main" id="{FBCE2BF3-6EB0-4B47-B9CD-74B1C5075BD2}"/>
              </a:ext>
            </a:extLst>
          </p:cNvPr>
          <p:cNvGrpSpPr/>
          <p:nvPr/>
        </p:nvGrpSpPr>
        <p:grpSpPr>
          <a:xfrm>
            <a:off x="10256149" y="6188804"/>
            <a:ext cx="1090782" cy="246221"/>
            <a:chOff x="10831993" y="6206610"/>
            <a:chExt cx="1090782" cy="246221"/>
          </a:xfrm>
        </p:grpSpPr>
        <p:sp>
          <p:nvSpPr>
            <p:cNvPr id="10" name="Freeform: Shape 9">
              <a:extLst>
                <a:ext uri="{FF2B5EF4-FFF2-40B4-BE49-F238E27FC236}">
                  <a16:creationId xmlns:a16="http://schemas.microsoft.com/office/drawing/2014/main" id="{01587EFD-3E81-4D89-AD5E-5CDEB38C16D1}"/>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5CE753A1-AF66-48EF-B9E7-FF6DACBF73A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14642921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C1F9-7453-4242-9061-6F332F42680B}"/>
              </a:ext>
            </a:extLst>
          </p:cNvPr>
          <p:cNvSpPr>
            <a:spLocks noGrp="1"/>
          </p:cNvSpPr>
          <p:nvPr>
            <p:ph type="title"/>
          </p:nvPr>
        </p:nvSpPr>
        <p:spPr>
          <a:xfrm>
            <a:off x="569395" y="286403"/>
            <a:ext cx="10972800" cy="400110"/>
          </a:xfrm>
        </p:spPr>
        <p:txBody>
          <a:bodyPr/>
          <a:lstStyle/>
          <a:p>
            <a:r>
              <a:rPr lang="en-US" dirty="0"/>
              <a:t>Used Oil Collection </a:t>
            </a:r>
          </a:p>
        </p:txBody>
      </p:sp>
      <p:sp>
        <p:nvSpPr>
          <p:cNvPr id="3" name="Content Placeholder 2">
            <a:extLst>
              <a:ext uri="{FF2B5EF4-FFF2-40B4-BE49-F238E27FC236}">
                <a16:creationId xmlns:a16="http://schemas.microsoft.com/office/drawing/2014/main" id="{E5A84A5B-B1EE-4047-BD62-6F3F0FD3FBFD}"/>
              </a:ext>
            </a:extLst>
          </p:cNvPr>
          <p:cNvSpPr>
            <a:spLocks noGrp="1"/>
          </p:cNvSpPr>
          <p:nvPr>
            <p:ph sz="quarter" idx="16"/>
          </p:nvPr>
        </p:nvSpPr>
        <p:spPr>
          <a:xfrm>
            <a:off x="569395" y="935377"/>
            <a:ext cx="5182475" cy="4844275"/>
          </a:xfrm>
        </p:spPr>
        <p:txBody>
          <a:bodyPr wrap="square">
            <a:spAutoFit/>
          </a:bodyPr>
          <a:lstStyle/>
          <a:p>
            <a:pPr>
              <a:buChar char=""/>
            </a:pPr>
            <a:r>
              <a:rPr lang="en-US" dirty="0"/>
              <a:t>Automotive is the major contributor to the used oil collection business. This segment has diverse points of collection, which differ in terms of volume of used oil collected from them. </a:t>
            </a:r>
          </a:p>
          <a:p>
            <a:pPr lvl="1"/>
            <a:r>
              <a:rPr lang="en-US" dirty="0"/>
              <a:t>It includes small independently owned garages, large operators of commercial fleets, automotive services chains, DIY, and large commercial operations.</a:t>
            </a:r>
          </a:p>
          <a:p>
            <a:pPr lvl="1"/>
            <a:r>
              <a:rPr lang="en-US" dirty="0"/>
              <a:t>In recent years, the used oil collection rate has significantly increased due to the growing awareness of proper disposal of used oil among lubricant consumers. Moreover, the set up of used oil collection centers, lube centers, and door-to-door pickup facilities has made the collection process more convenient. </a:t>
            </a:r>
          </a:p>
          <a:p>
            <a:pPr lvl="1"/>
            <a:r>
              <a:rPr lang="en-US" dirty="0"/>
              <a:t>In 2018 and 2019, DIY accounted for a significant share of the overall used oil collection. As consumers changing oil at their places have facilities to dispose of used oil either at the collection facility or lube centers. However, in 2020, it declined sharply due to COVID-19.</a:t>
            </a:r>
          </a:p>
          <a:p>
            <a:pPr lvl="1"/>
            <a:r>
              <a:rPr lang="en-US" dirty="0"/>
              <a:t>In 2020, most of the used oil is collected from commercial facilities such as service stations, lube shops, fuel stations, car dealers (franchised workshops), quick lubes as well as industrial operations such as forestry, agriculture, and mining operations. This is because these facilities are typically serviced by a registered collector that has a service agreement with that facility. </a:t>
            </a:r>
          </a:p>
          <a:p>
            <a:pPr lvl="1"/>
            <a:r>
              <a:rPr lang="en-US" dirty="0"/>
              <a:t>In 2020, commercial facilities accounted for 85% of the total used oil collection in the automotive segment. </a:t>
            </a:r>
          </a:p>
          <a:p>
            <a:pPr lvl="1"/>
            <a:r>
              <a:rPr lang="en-US" dirty="0"/>
              <a:t>Approximately 15% of the total used oil collected comes from consumers that change their own oil or small commercial operators that choose to use the free consumer drop-off system.</a:t>
            </a:r>
          </a:p>
        </p:txBody>
      </p:sp>
      <p:sp>
        <p:nvSpPr>
          <p:cNvPr id="4" name="Content Placeholder 3">
            <a:extLst>
              <a:ext uri="{FF2B5EF4-FFF2-40B4-BE49-F238E27FC236}">
                <a16:creationId xmlns:a16="http://schemas.microsoft.com/office/drawing/2014/main" id="{3A90E2E5-3DF6-420E-8730-E20C723A6B79}"/>
              </a:ext>
            </a:extLst>
          </p:cNvPr>
          <p:cNvSpPr>
            <a:spLocks noGrp="1"/>
          </p:cNvSpPr>
          <p:nvPr>
            <p:ph sz="quarter" idx="17"/>
          </p:nvPr>
        </p:nvSpPr>
        <p:spPr>
          <a:xfrm>
            <a:off x="6288361" y="935377"/>
            <a:ext cx="5184648" cy="2351285"/>
          </a:xfrm>
        </p:spPr>
        <p:txBody>
          <a:bodyPr wrap="square">
            <a:spAutoFit/>
          </a:bodyPr>
          <a:lstStyle/>
          <a:p>
            <a:pPr>
              <a:buChar char=""/>
            </a:pPr>
            <a:r>
              <a:rPr lang="en-US" dirty="0"/>
              <a:t>In 2020, both countries initially noticed a decrease in the oil collection volume due to COVID-19. During government-mandated lockdowns, associations and regulatory authorities in both countries played a major role in managing the used oil collection.</a:t>
            </a:r>
          </a:p>
          <a:p>
            <a:pPr lvl="1"/>
            <a:r>
              <a:rPr lang="en-US" dirty="0"/>
              <a:t>Guidelines and awareness programs focused on the safe storage of used oil were being launched by authorities to help consumers safely store products until they could be returned to a registered facility.</a:t>
            </a:r>
          </a:p>
          <a:p>
            <a:pPr lvl="1"/>
            <a:r>
              <a:rPr lang="en-US" dirty="0"/>
              <a:t>For instance, British Colombia Used oil Management Association launched a “top collector award program” to support the used oil collection business.</a:t>
            </a:r>
          </a:p>
          <a:p>
            <a:pPr lvl="1"/>
            <a:r>
              <a:rPr lang="en-US" dirty="0"/>
              <a:t>Other programs such as Most Improved Location as well as Long Time Service Award Program were launched by the British Colombia Used Oil Management Association to support the used oil collection during the pandemic.</a:t>
            </a:r>
          </a:p>
        </p:txBody>
      </p:sp>
      <p:graphicFrame>
        <p:nvGraphicFramePr>
          <p:cNvPr id="5" name="Table 3">
            <a:extLst>
              <a:ext uri="{FF2B5EF4-FFF2-40B4-BE49-F238E27FC236}">
                <a16:creationId xmlns:a16="http://schemas.microsoft.com/office/drawing/2014/main" id="{1D35ADAA-AC1C-47E2-B696-90CFE4D52768}"/>
              </a:ext>
            </a:extLst>
          </p:cNvPr>
          <p:cNvGraphicFramePr>
            <a:graphicFrameLocks noGrp="1"/>
          </p:cNvGraphicFramePr>
          <p:nvPr/>
        </p:nvGraphicFramePr>
        <p:xfrm>
          <a:off x="6525910" y="3474602"/>
          <a:ext cx="5016285" cy="2360392"/>
        </p:xfrm>
        <a:graphic>
          <a:graphicData uri="http://schemas.openxmlformats.org/drawingml/2006/table">
            <a:tbl>
              <a:tblPr firstRow="1">
                <a:tableStyleId>{5C22544A-7EE6-4342-B048-85BDC9FD1C3A}</a:tableStyleId>
              </a:tblPr>
              <a:tblGrid>
                <a:gridCol w="2198743">
                  <a:extLst>
                    <a:ext uri="{9D8B030D-6E8A-4147-A177-3AD203B41FA5}">
                      <a16:colId xmlns:a16="http://schemas.microsoft.com/office/drawing/2014/main" val="3179253707"/>
                    </a:ext>
                  </a:extLst>
                </a:gridCol>
                <a:gridCol w="1145447">
                  <a:extLst>
                    <a:ext uri="{9D8B030D-6E8A-4147-A177-3AD203B41FA5}">
                      <a16:colId xmlns:a16="http://schemas.microsoft.com/office/drawing/2014/main" val="2331960324"/>
                    </a:ext>
                  </a:extLst>
                </a:gridCol>
                <a:gridCol w="1672095">
                  <a:extLst>
                    <a:ext uri="{9D8B030D-6E8A-4147-A177-3AD203B41FA5}">
                      <a16:colId xmlns:a16="http://schemas.microsoft.com/office/drawing/2014/main" val="2517212798"/>
                    </a:ext>
                  </a:extLst>
                </a:gridCol>
              </a:tblGrid>
              <a:tr h="276225">
                <a:tc gridSpan="3">
                  <a:txBody>
                    <a:bodyPr/>
                    <a:lstStyle/>
                    <a:p>
                      <a:r>
                        <a:rPr lang="en-US" sz="900" dirty="0">
                          <a:latin typeface="+mn-lt"/>
                        </a:rPr>
                        <a:t>AUTOMOTIVE USED OIL COLLECTION BY SOURCES, 2020</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509636">
                <a:tc>
                  <a:txBody>
                    <a:bodyPr/>
                    <a:lstStyle/>
                    <a:p>
                      <a:r>
                        <a:rPr lang="en-US" sz="900" b="1" dirty="0">
                          <a:solidFill>
                            <a:schemeClr val="tx1"/>
                          </a:solidFill>
                          <a:latin typeface="+mn-lt"/>
                        </a:rPr>
                        <a:t>SOURCE</a:t>
                      </a:r>
                    </a:p>
                  </a:txBody>
                  <a:tcPr marL="45720" marR="45720" anchor="ctr"/>
                </a:tc>
                <a:tc>
                  <a:txBody>
                    <a:bodyPr/>
                    <a:lstStyle/>
                    <a:p>
                      <a:pPr algn="ctr"/>
                      <a:r>
                        <a:rPr lang="en-US" sz="900" b="1" dirty="0">
                          <a:solidFill>
                            <a:schemeClr val="tx1"/>
                          </a:solidFill>
                          <a:latin typeface="+mn-lt"/>
                        </a:rPr>
                        <a:t>KILOTONNES</a:t>
                      </a:r>
                    </a:p>
                  </a:txBody>
                  <a:tcPr marL="45720" marR="45720" anchor="ctr"/>
                </a:tc>
                <a:tc>
                  <a:txBody>
                    <a:bodyPr/>
                    <a:lstStyle/>
                    <a:p>
                      <a:pPr algn="ctr"/>
                      <a:r>
                        <a:rPr lang="en-US" sz="900" b="1" dirty="0">
                          <a:solidFill>
                            <a:schemeClr val="tx1"/>
                          </a:solidFill>
                          <a:latin typeface="+mn-lt"/>
                        </a:rPr>
                        <a:t>% OF USED OIL COLLECTED</a:t>
                      </a:r>
                    </a:p>
                  </a:txBody>
                  <a:tcPr marL="45720" marR="45720" anchor="ctr"/>
                </a:tc>
                <a:extLst>
                  <a:ext uri="{0D108BD9-81ED-4DB2-BD59-A6C34878D82A}">
                    <a16:rowId xmlns:a16="http://schemas.microsoft.com/office/drawing/2014/main" val="4149384710"/>
                  </a:ext>
                </a:extLst>
              </a:tr>
              <a:tr h="640080">
                <a:tc>
                  <a:txBody>
                    <a:bodyPr/>
                    <a:lstStyle/>
                    <a:p>
                      <a:pPr algn="l" fontAlgn="t"/>
                      <a:r>
                        <a:rPr lang="en-US" sz="900" b="0" u="none" strike="noStrike" dirty="0">
                          <a:solidFill>
                            <a:srgbClr val="000000"/>
                          </a:solidFill>
                          <a:effectLst/>
                          <a:latin typeface="+mn-lt"/>
                        </a:rPr>
                        <a:t>Commercial facilities such as service stations and lube shops; and large commercial operations such as mining, forestry, and agriculture</a:t>
                      </a:r>
                      <a:endParaRPr lang="en-US" sz="900" b="0" i="0" u="none" strike="noStrike" dirty="0">
                        <a:solidFill>
                          <a:srgbClr val="000000"/>
                        </a:solidFill>
                        <a:effectLst/>
                        <a:latin typeface="+mn-lt"/>
                      </a:endParaRPr>
                    </a:p>
                  </a:txBody>
                  <a:tcPr marL="45720" marR="45720" anchor="ctr"/>
                </a:tc>
                <a:tc>
                  <a:txBody>
                    <a:bodyPr/>
                    <a:lstStyle/>
                    <a:p>
                      <a:pPr algn="ctr"/>
                      <a:r>
                        <a:rPr lang="en-US" sz="900" dirty="0">
                          <a:solidFill>
                            <a:schemeClr val="tx1"/>
                          </a:solidFill>
                          <a:latin typeface="+mn-lt"/>
                        </a:rPr>
                        <a:t>1952.8</a:t>
                      </a:r>
                    </a:p>
                  </a:txBody>
                  <a:tcPr marL="45720" marR="45720" anchor="ctr"/>
                </a:tc>
                <a:tc>
                  <a:txBody>
                    <a:bodyPr/>
                    <a:lstStyle/>
                    <a:p>
                      <a:pPr algn="ctr"/>
                      <a:r>
                        <a:rPr lang="en-US" sz="900" dirty="0">
                          <a:solidFill>
                            <a:schemeClr val="tx1"/>
                          </a:solidFill>
                          <a:latin typeface="+mn-lt"/>
                        </a:rPr>
                        <a:t>85.0</a:t>
                      </a:r>
                    </a:p>
                  </a:txBody>
                  <a:tcPr marL="45720" marR="45720" anchor="ctr"/>
                </a:tc>
                <a:extLst>
                  <a:ext uri="{0D108BD9-81ED-4DB2-BD59-A6C34878D82A}">
                    <a16:rowId xmlns:a16="http://schemas.microsoft.com/office/drawing/2014/main" val="1557228252"/>
                  </a:ext>
                </a:extLst>
              </a:tr>
              <a:tr h="481965">
                <a:tc>
                  <a:txBody>
                    <a:bodyPr/>
                    <a:lstStyle/>
                    <a:p>
                      <a:r>
                        <a:rPr lang="en-US" sz="900" dirty="0">
                          <a:solidFill>
                            <a:schemeClr val="tx1"/>
                          </a:solidFill>
                          <a:latin typeface="+mn-lt"/>
                        </a:rPr>
                        <a:t>Consumers (DIY)/Small operators</a:t>
                      </a:r>
                    </a:p>
                  </a:txBody>
                  <a:tcPr marL="45720" marR="45720" anchor="ctr"/>
                </a:tc>
                <a:tc>
                  <a:txBody>
                    <a:bodyPr/>
                    <a:lstStyle/>
                    <a:p>
                      <a:pPr algn="ctr"/>
                      <a:r>
                        <a:rPr lang="en-US" sz="900" dirty="0">
                          <a:solidFill>
                            <a:schemeClr val="tx1"/>
                          </a:solidFill>
                          <a:latin typeface="+mn-lt"/>
                        </a:rPr>
                        <a:t>344.6</a:t>
                      </a:r>
                    </a:p>
                  </a:txBody>
                  <a:tcPr marL="45720" marR="45720" anchor="ctr"/>
                </a:tc>
                <a:tc>
                  <a:txBody>
                    <a:bodyPr/>
                    <a:lstStyle/>
                    <a:p>
                      <a:pPr algn="ctr"/>
                      <a:r>
                        <a:rPr lang="en-US" sz="900" dirty="0">
                          <a:solidFill>
                            <a:schemeClr val="tx1"/>
                          </a:solidFill>
                          <a:latin typeface="+mn-lt"/>
                        </a:rPr>
                        <a:t>15.0</a:t>
                      </a:r>
                    </a:p>
                  </a:txBody>
                  <a:tcPr marL="45720" marR="45720" anchor="ctr"/>
                </a:tc>
                <a:extLst>
                  <a:ext uri="{0D108BD9-81ED-4DB2-BD59-A6C34878D82A}">
                    <a16:rowId xmlns:a16="http://schemas.microsoft.com/office/drawing/2014/main" val="1640954900"/>
                  </a:ext>
                </a:extLst>
              </a:tr>
              <a:tr h="452486">
                <a:tc>
                  <a:txBody>
                    <a:bodyPr/>
                    <a:lstStyle/>
                    <a:p>
                      <a:r>
                        <a:rPr lang="en-US" sz="900" b="1" dirty="0">
                          <a:solidFill>
                            <a:schemeClr val="tx1"/>
                          </a:solidFill>
                          <a:latin typeface="+mn-lt"/>
                        </a:rPr>
                        <a:t>Total</a:t>
                      </a:r>
                    </a:p>
                  </a:txBody>
                  <a:tcPr marL="45720" marR="45720" anchor="ctr"/>
                </a:tc>
                <a:tc>
                  <a:txBody>
                    <a:bodyPr/>
                    <a:lstStyle/>
                    <a:p>
                      <a:pPr algn="ctr"/>
                      <a:r>
                        <a:rPr lang="en-US" sz="900" b="1" dirty="0">
                          <a:solidFill>
                            <a:schemeClr val="tx1"/>
                          </a:solidFill>
                          <a:latin typeface="+mn-lt"/>
                        </a:rPr>
                        <a:t>2,297.4</a:t>
                      </a:r>
                    </a:p>
                  </a:txBody>
                  <a:tcPr marL="45720" marR="45720" anchor="ctr"/>
                </a:tc>
                <a:tc>
                  <a:txBody>
                    <a:bodyPr/>
                    <a:lstStyle/>
                    <a:p>
                      <a:pPr algn="ctr"/>
                      <a:r>
                        <a:rPr lang="en-US" sz="900" b="1" dirty="0">
                          <a:solidFill>
                            <a:schemeClr val="tx1"/>
                          </a:solidFill>
                          <a:latin typeface="+mn-lt"/>
                        </a:rPr>
                        <a:t>100.0</a:t>
                      </a:r>
                    </a:p>
                  </a:txBody>
                  <a:tcPr marL="45720" marR="45720" anchor="ctr"/>
                </a:tc>
                <a:extLst>
                  <a:ext uri="{0D108BD9-81ED-4DB2-BD59-A6C34878D82A}">
                    <a16:rowId xmlns:a16="http://schemas.microsoft.com/office/drawing/2014/main" val="1282124749"/>
                  </a:ext>
                </a:extLst>
              </a:tr>
            </a:tbl>
          </a:graphicData>
        </a:graphic>
      </p:graphicFrame>
      <p:grpSp>
        <p:nvGrpSpPr>
          <p:cNvPr id="6" name="Group 5">
            <a:extLst>
              <a:ext uri="{FF2B5EF4-FFF2-40B4-BE49-F238E27FC236}">
                <a16:creationId xmlns:a16="http://schemas.microsoft.com/office/drawing/2014/main" id="{AA6879B7-80DC-44A1-ACB4-583A4A15EC0B}"/>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1D5FF324-28F5-44B6-B57F-B5CBE15DB5F6}"/>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D3392B9A-067F-4E53-AEB2-9BA338045C0F}"/>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12004703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sp>
        <p:nvSpPr>
          <p:cNvPr id="8" name="Content Placeholder 7">
            <a:extLst>
              <a:ext uri="{FF2B5EF4-FFF2-40B4-BE49-F238E27FC236}">
                <a16:creationId xmlns:a16="http://schemas.microsoft.com/office/drawing/2014/main" id="{C22440FB-41B1-4C5C-B544-A862AC5CABB6}"/>
              </a:ext>
            </a:extLst>
          </p:cNvPr>
          <p:cNvSpPr>
            <a:spLocks noGrp="1"/>
          </p:cNvSpPr>
          <p:nvPr>
            <p:ph sz="quarter" idx="16"/>
          </p:nvPr>
        </p:nvSpPr>
        <p:spPr>
          <a:xfrm>
            <a:off x="569395" y="983002"/>
            <a:ext cx="5182475" cy="5052024"/>
          </a:xfrm>
        </p:spPr>
        <p:txBody>
          <a:bodyPr wrap="square">
            <a:spAutoFit/>
          </a:bodyPr>
          <a:lstStyle/>
          <a:p>
            <a:pPr>
              <a:buChar char=""/>
            </a:pPr>
            <a:r>
              <a:rPr lang="en-US" dirty="0"/>
              <a:t>In the United States and Canada, some re-refiners have done backward integration to also perform used oil collection as it reduces collection cost and ensures the quality of the used oil collected. </a:t>
            </a:r>
          </a:p>
          <a:p>
            <a:pPr lvl="1"/>
            <a:r>
              <a:rPr lang="en-US" dirty="0"/>
              <a:t>For example, Clean Harbor, which owns Safety-Kleen, has over 200 locations for dropping used oil in the United States and Canada. It offers the facility of dropping used oil at its centers if the volume is less than 5.0 gallons or approximately 20.0 kgs. It is the largest used oil collector in the United States and Canada. </a:t>
            </a:r>
          </a:p>
          <a:p>
            <a:pPr lvl="1"/>
            <a:r>
              <a:rPr lang="en-US" dirty="0"/>
              <a:t>Safety-Kleen has also enhanced its closed-loop program by launching the </a:t>
            </a:r>
            <a:r>
              <a:rPr lang="en-US" dirty="0" err="1"/>
              <a:t>OilPlus</a:t>
            </a:r>
            <a:r>
              <a:rPr lang="en-US" dirty="0"/>
              <a:t> program, through which any automotive or industrial lubricant consumer can buy the company’s Performance Plus-branded lubricants in exchange of used oil generated. Performance Plus-branded lubricants product line includes PCMO, HDMO, HTF, ATF, automotive and industrial greases, hydraulic fluids for industrial applications, and gear oils. Any consumer with less than 10 gallons of used oil can contact Safety-Kleen’s representative to become a member of the </a:t>
            </a:r>
            <a:r>
              <a:rPr lang="en-US" dirty="0" err="1"/>
              <a:t>OilPlus</a:t>
            </a:r>
            <a:r>
              <a:rPr lang="en-US" dirty="0"/>
              <a:t> program. It helps Safety-Kleen to increase product sales and expand its customer base. </a:t>
            </a:r>
          </a:p>
          <a:p>
            <a:pPr lvl="1"/>
            <a:r>
              <a:rPr lang="en-US" dirty="0"/>
              <a:t>Another example of backward integration by re-refiners is Heritage Crystal Clean, a leading re-refiner in the United States, which acquired the collection fleet and collection centers of FCC Environmental Services to enter the business of oil collection. As of 2020, Heritage Crystal Clean had more than 85 service branches across the nation, including multiple waste recovery centers. It also has a re-refinery, regional antifreeze recovery centers, and several wastewater treatment facilities.</a:t>
            </a:r>
          </a:p>
        </p:txBody>
      </p:sp>
      <p:sp>
        <p:nvSpPr>
          <p:cNvPr id="9" name="Content Placeholder 8">
            <a:extLst>
              <a:ext uri="{FF2B5EF4-FFF2-40B4-BE49-F238E27FC236}">
                <a16:creationId xmlns:a16="http://schemas.microsoft.com/office/drawing/2014/main" id="{ED107CE8-D370-42BD-ACC1-CDD6AD2881A8}"/>
              </a:ext>
            </a:extLst>
          </p:cNvPr>
          <p:cNvSpPr>
            <a:spLocks noGrp="1"/>
          </p:cNvSpPr>
          <p:nvPr>
            <p:ph sz="quarter" idx="17"/>
          </p:nvPr>
        </p:nvSpPr>
        <p:spPr>
          <a:xfrm>
            <a:off x="6364247" y="983002"/>
            <a:ext cx="5184648" cy="4844275"/>
          </a:xfrm>
        </p:spPr>
        <p:txBody>
          <a:bodyPr wrap="square">
            <a:spAutoFit/>
          </a:bodyPr>
          <a:lstStyle/>
          <a:p>
            <a:pPr lvl="1"/>
            <a:r>
              <a:rPr lang="en-US" dirty="0"/>
              <a:t>Similarly, other re-refiners such as Avista Oil have presence in about 12 states of the United States to collect used oil directly from generators. </a:t>
            </a:r>
            <a:r>
              <a:rPr lang="en-US" dirty="0" err="1"/>
              <a:t>Terrapure</a:t>
            </a:r>
            <a:r>
              <a:rPr lang="en-US" dirty="0"/>
              <a:t>, one of the major re-refiners in Canada, has a well-established network of used oil collection facilities located in Western Canada. The company handles used oil collection services under its Oil Recycling Services group. </a:t>
            </a:r>
          </a:p>
          <a:p>
            <a:pPr>
              <a:buChar char=""/>
            </a:pPr>
            <a:r>
              <a:rPr lang="en-US" dirty="0"/>
              <a:t>The pricing of used oil depends on the levels of supply and demand for used oil. Collectors may either charge generators to pick up their used oil or pay them for the oil. These charges mainly depend on the value they receive for their used oil from the aggregators/re-refiners/re-processors, which, in turn, are constrained by the value they can charge for their products. It is primarily influenced by the impact on competitive products of the price of crude oil.</a:t>
            </a:r>
          </a:p>
          <a:p>
            <a:pPr>
              <a:buChar char=""/>
            </a:pPr>
            <a:r>
              <a:rPr lang="en-US" dirty="0"/>
              <a:t>Re-refiners have a mix of long-term contracts and spot purchases for sourcing used oil. </a:t>
            </a:r>
          </a:p>
          <a:p>
            <a:pPr lvl="1"/>
            <a:r>
              <a:rPr lang="en-US" dirty="0"/>
              <a:t>Most of the used oil requirement is tied up in long-term contracts of one-year to five-year durations. </a:t>
            </a:r>
          </a:p>
          <a:p>
            <a:pPr lvl="1"/>
            <a:r>
              <a:rPr lang="en-US" dirty="0"/>
              <a:t>The long-term contracts provide low-cost collection, as well as lower logistics cost as re-refiners can optimize collection frequency and routes. </a:t>
            </a:r>
          </a:p>
          <a:p>
            <a:pPr lvl="1"/>
            <a:r>
              <a:rPr lang="en-US" dirty="0"/>
              <a:t>Spot purchases allow used oil re-refiners to fine-tune the average quality of used oil that is fed to the plants as all the used oil supply that the re-refiners are obliged to accept during the tenure of the long-term contracts may not be suitable for re-refining. </a:t>
            </a:r>
          </a:p>
          <a:p>
            <a:pPr lvl="1"/>
            <a:r>
              <a:rPr lang="en-US" dirty="0"/>
              <a:t>Some small used oil collectors and re-refiners also engage in closed biddings, where they sell surplus used oil to other collectors or re-refiners.</a:t>
            </a:r>
          </a:p>
        </p:txBody>
      </p:sp>
    </p:spTree>
    <p:extLst>
      <p:ext uri="{BB962C8B-B14F-4D97-AF65-F5344CB8AC3E}">
        <p14:creationId xmlns:p14="http://schemas.microsoft.com/office/powerpoint/2010/main" val="72175823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 2020</a:t>
            </a:r>
            <a:endParaRPr lang="en-IN" dirty="0"/>
          </a:p>
        </p:txBody>
      </p:sp>
      <p:graphicFrame>
        <p:nvGraphicFramePr>
          <p:cNvPr id="5" name="Chart 4">
            <a:extLst>
              <a:ext uri="{FF2B5EF4-FFF2-40B4-BE49-F238E27FC236}">
                <a16:creationId xmlns:a16="http://schemas.microsoft.com/office/drawing/2014/main" id="{6C4C5571-D440-410B-86B7-74BFF1797646}"/>
              </a:ext>
            </a:extLst>
          </p:cNvPr>
          <p:cNvGraphicFramePr/>
          <p:nvPr>
            <p:extLst>
              <p:ext uri="{D42A27DB-BD31-4B8C-83A1-F6EECF244321}">
                <p14:modId xmlns:p14="http://schemas.microsoft.com/office/powerpoint/2010/main" val="726616619"/>
              </p:ext>
            </p:extLst>
          </p:nvPr>
        </p:nvGraphicFramePr>
        <p:xfrm>
          <a:off x="5924549" y="591914"/>
          <a:ext cx="5454918" cy="290309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00150F9-47A4-49D2-96B7-32180D8113A2}"/>
              </a:ext>
            </a:extLst>
          </p:cNvPr>
          <p:cNvSpPr txBox="1"/>
          <p:nvPr/>
        </p:nvSpPr>
        <p:spPr>
          <a:xfrm>
            <a:off x="7640315" y="3330935"/>
            <a:ext cx="180975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Total: 3,386.1 KT</a:t>
            </a:r>
            <a:endParaRPr kumimoji="0" lang="en-IN" sz="1000" b="1" i="0" u="none" strike="noStrike" kern="1200" cap="none" spc="0" normalizeH="0" baseline="0" noProof="0" dirty="0">
              <a:ln>
                <a:noFill/>
              </a:ln>
              <a:solidFill>
                <a:srgbClr val="000000"/>
              </a:solidFill>
              <a:effectLst/>
              <a:uLnTx/>
              <a:uFillTx/>
              <a:latin typeface="Lucida Sans"/>
              <a:ea typeface="+mn-ea"/>
              <a:cs typeface="+mn-cs"/>
            </a:endParaRPr>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412232" y="957844"/>
            <a:ext cx="5512317" cy="4428776"/>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Disposing of used oil in the environment is an illegal act in all parts of the United States and Canada, with penalties that vary from financial fines to prison terms. </a:t>
            </a:r>
          </a:p>
          <a:p>
            <a:pPr lvl="1"/>
            <a:r>
              <a:rPr lang="en-US" dirty="0"/>
              <a:t>Safely storing the used oil is highly recommended to not only adhere to the laws in both countries but also protect the environment from hazardous materials. </a:t>
            </a:r>
          </a:p>
          <a:p>
            <a:pPr lvl="1"/>
            <a:r>
              <a:rPr lang="en-US" dirty="0"/>
              <a:t>Enforcement is stringent in the United States and Canada due to which used oil is mostly disposed of in an environment-friendly way in these countries.</a:t>
            </a:r>
          </a:p>
          <a:p>
            <a:r>
              <a:rPr lang="en-US" dirty="0"/>
              <a:t>Out of the used oil collected in North America, approximately 60% is re-refined. This includes re-refining to basestocks, VGO/MDO, and regeneration of transformer oils. </a:t>
            </a:r>
          </a:p>
          <a:p>
            <a:pPr lvl="1"/>
            <a:r>
              <a:rPr lang="en-US" dirty="0"/>
              <a:t>Approximately two-thirds of the re-refined used oil (1,156.7 KT) is re-refined to basestocks in the United States and Canada. </a:t>
            </a:r>
          </a:p>
          <a:p>
            <a:pPr lvl="1"/>
            <a:r>
              <a:rPr lang="en-US" dirty="0"/>
              <a:t>Approximately, 815.6 KT of used oil is re-refined into VGO/MDO in the United States and Canada.</a:t>
            </a:r>
          </a:p>
          <a:p>
            <a:pPr lvl="1"/>
            <a:r>
              <a:rPr lang="en-US" dirty="0"/>
              <a:t>The remaining used oil (around 80 KT) is regenerated. This is mainly transformer oils that are regenerated.</a:t>
            </a:r>
          </a:p>
          <a:p>
            <a:r>
              <a:rPr lang="en-US" dirty="0"/>
              <a:t>38% of used oil disposed of as fuel, while the remaining 2% of used oil is used as concrete demolding agents, blended into HSFO/ANFO, etc. </a:t>
            </a:r>
          </a:p>
          <a:p>
            <a:r>
              <a:rPr lang="en-US" dirty="0"/>
              <a:t>To promote a circular economy, used oil associations and other public bodies prefer used oil to be either re-refined into basestocks or reprocessed and regenerated into VGO/MDO or lubricants.</a:t>
            </a:r>
          </a:p>
          <a:p>
            <a:pPr lvl="1"/>
            <a:r>
              <a:rPr lang="en-US" dirty="0"/>
              <a:t>However, the blending of used oil into heavy fuel has declined significantly in recent years due to the prospective and actual impacts of IMO 2020.</a:t>
            </a: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extLst>
              <p:ext uri="{D42A27DB-BD31-4B8C-83A1-F6EECF244321}">
                <p14:modId xmlns:p14="http://schemas.microsoft.com/office/powerpoint/2010/main" val="4173292972"/>
              </p:ext>
            </p:extLst>
          </p:nvPr>
        </p:nvGraphicFramePr>
        <p:xfrm>
          <a:off x="6411124" y="4162080"/>
          <a:ext cx="5131071" cy="2331720"/>
        </p:xfrm>
        <a:graphic>
          <a:graphicData uri="http://schemas.openxmlformats.org/drawingml/2006/table">
            <a:tbl>
              <a:tblPr firstRow="1">
                <a:tableStyleId>{5C22544A-7EE6-4342-B048-85BDC9FD1C3A}</a:tableStyleId>
              </a:tblPr>
              <a:tblGrid>
                <a:gridCol w="1592468">
                  <a:extLst>
                    <a:ext uri="{9D8B030D-6E8A-4147-A177-3AD203B41FA5}">
                      <a16:colId xmlns:a16="http://schemas.microsoft.com/office/drawing/2014/main" val="3179253707"/>
                    </a:ext>
                  </a:extLst>
                </a:gridCol>
                <a:gridCol w="1248919">
                  <a:extLst>
                    <a:ext uri="{9D8B030D-6E8A-4147-A177-3AD203B41FA5}">
                      <a16:colId xmlns:a16="http://schemas.microsoft.com/office/drawing/2014/main" val="2331960324"/>
                    </a:ext>
                  </a:extLst>
                </a:gridCol>
                <a:gridCol w="1144842">
                  <a:extLst>
                    <a:ext uri="{9D8B030D-6E8A-4147-A177-3AD203B41FA5}">
                      <a16:colId xmlns:a16="http://schemas.microsoft.com/office/drawing/2014/main" val="2517212798"/>
                    </a:ext>
                  </a:extLst>
                </a:gridCol>
                <a:gridCol w="1144842">
                  <a:extLst>
                    <a:ext uri="{9D8B030D-6E8A-4147-A177-3AD203B41FA5}">
                      <a16:colId xmlns:a16="http://schemas.microsoft.com/office/drawing/2014/main" val="990219322"/>
                    </a:ext>
                  </a:extLst>
                </a:gridCol>
              </a:tblGrid>
              <a:tr h="156176">
                <a:tc gridSpan="4">
                  <a:txBody>
                    <a:bodyPr/>
                    <a:lstStyle/>
                    <a:p>
                      <a:r>
                        <a:rPr lang="en-US" sz="900" dirty="0">
                          <a:latin typeface="+mn-lt"/>
                        </a:rPr>
                        <a:t>USED OIL DISPOSAL BY PRODUCT TYPE, 2020</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156176">
                <a:tc>
                  <a:txBody>
                    <a:bodyPr/>
                    <a:lstStyle/>
                    <a:p>
                      <a:r>
                        <a:rPr lang="en-US" sz="900" b="1" dirty="0">
                          <a:solidFill>
                            <a:schemeClr val="tx1"/>
                          </a:solidFill>
                          <a:latin typeface="+mn-lt"/>
                        </a:rPr>
                        <a:t>LUBRICANT TYPE</a:t>
                      </a:r>
                    </a:p>
                  </a:txBody>
                  <a:tcPr marL="45720" marR="45720" anchor="ctr"/>
                </a:tc>
                <a:tc gridSpan="3">
                  <a:txBody>
                    <a:bodyPr/>
                    <a:lstStyle/>
                    <a:p>
                      <a:pPr algn="ctr"/>
                      <a:r>
                        <a:rPr lang="en-US" sz="900" b="1" dirty="0">
                          <a:solidFill>
                            <a:schemeClr val="tx1"/>
                          </a:solidFill>
                          <a:latin typeface="+mn-lt"/>
                        </a:rPr>
                        <a:t>KILOTONNES</a:t>
                      </a: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156176">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latin typeface="+mn-lt"/>
                        </a:rPr>
                        <a:t>RE-REFINING-a</a:t>
                      </a:r>
                    </a:p>
                  </a:txBody>
                  <a:tcPr marL="45720" marR="45720" anchor="ctr"/>
                </a:tc>
                <a:tc>
                  <a:txBody>
                    <a:bodyPr/>
                    <a:lstStyle/>
                    <a:p>
                      <a:pPr algn="ctr"/>
                      <a:r>
                        <a:rPr lang="en-US" sz="900" b="1" dirty="0">
                          <a:solidFill>
                            <a:schemeClr val="tx1"/>
                          </a:solidFill>
                          <a:latin typeface="+mn-lt"/>
                        </a:rPr>
                        <a:t>FUEL</a:t>
                      </a:r>
                    </a:p>
                  </a:txBody>
                  <a:tcPr marL="45720" marR="45720" anchor="ctr"/>
                </a:tc>
                <a:tc>
                  <a:txBody>
                    <a:bodyPr/>
                    <a:lstStyle/>
                    <a:p>
                      <a:pPr algn="ctr"/>
                      <a:r>
                        <a:rPr lang="en-US" sz="900" b="1" dirty="0">
                          <a:solidFill>
                            <a:schemeClr val="tx1"/>
                          </a:solidFill>
                          <a:latin typeface="+mn-lt"/>
                        </a:rPr>
                        <a:t>ALL OTHER-b</a:t>
                      </a:r>
                    </a:p>
                  </a:txBody>
                  <a:tcPr marL="45720" marR="45720" anchor="ctr"/>
                </a:tc>
                <a:extLst>
                  <a:ext uri="{0D108BD9-81ED-4DB2-BD59-A6C34878D82A}">
                    <a16:rowId xmlns:a16="http://schemas.microsoft.com/office/drawing/2014/main" val="1557228252"/>
                  </a:ext>
                </a:extLst>
              </a:tr>
              <a:tr h="156176">
                <a:tc>
                  <a:txBody>
                    <a:bodyPr/>
                    <a:lstStyle/>
                    <a:p>
                      <a:r>
                        <a:rPr lang="en-US" sz="900" dirty="0">
                          <a:solidFill>
                            <a:schemeClr val="tx1"/>
                          </a:solidFill>
                          <a:latin typeface="+mn-lt"/>
                        </a:rPr>
                        <a:t>Automotive Engine oils</a:t>
                      </a:r>
                    </a:p>
                  </a:txBody>
                  <a:tcPr marL="45720" marR="45720" anchor="ctr"/>
                </a:tc>
                <a:tc>
                  <a:txBody>
                    <a:bodyPr/>
                    <a:lstStyle/>
                    <a:p>
                      <a:pPr algn="ctr" fontAlgn="b"/>
                      <a:r>
                        <a:rPr lang="en-US" sz="900" b="0" i="0" u="none" strike="noStrike" dirty="0">
                          <a:solidFill>
                            <a:srgbClr val="000000"/>
                          </a:solidFill>
                          <a:effectLst/>
                          <a:latin typeface="+mn-lt"/>
                        </a:rPr>
                        <a:t>1,382.7</a:t>
                      </a:r>
                    </a:p>
                  </a:txBody>
                  <a:tcPr marL="0" marR="0" marT="0" marB="0" anchor="ctr"/>
                </a:tc>
                <a:tc>
                  <a:txBody>
                    <a:bodyPr/>
                    <a:lstStyle/>
                    <a:p>
                      <a:pPr algn="ctr" fontAlgn="b"/>
                      <a:r>
                        <a:rPr lang="en-US" sz="900" b="0" i="0" u="none" strike="noStrike" dirty="0">
                          <a:solidFill>
                            <a:srgbClr val="000000"/>
                          </a:solidFill>
                          <a:effectLst/>
                          <a:latin typeface="+mn-lt"/>
                        </a:rPr>
                        <a:t>468.2</a:t>
                      </a:r>
                    </a:p>
                  </a:txBody>
                  <a:tcPr marL="0" marR="0" marT="0" marB="0" anchor="ctr"/>
                </a:tc>
                <a:tc>
                  <a:txBody>
                    <a:bodyPr/>
                    <a:lstStyle/>
                    <a:p>
                      <a:pPr algn="ctr" fontAlgn="b"/>
                      <a:r>
                        <a:rPr lang="en-US" sz="900" b="0" i="0" u="none" strike="noStrike" dirty="0">
                          <a:solidFill>
                            <a:srgbClr val="000000"/>
                          </a:solidFill>
                          <a:effectLst/>
                          <a:latin typeface="+mn-lt"/>
                        </a:rPr>
                        <a:t>19.1</a:t>
                      </a:r>
                    </a:p>
                  </a:txBody>
                  <a:tcPr marL="0" marR="0" marT="0" marB="0" anchor="ctr"/>
                </a:tc>
                <a:extLst>
                  <a:ext uri="{0D108BD9-81ED-4DB2-BD59-A6C34878D82A}">
                    <a16:rowId xmlns:a16="http://schemas.microsoft.com/office/drawing/2014/main" val="1640954900"/>
                  </a:ext>
                </a:extLst>
              </a:tr>
              <a:tr h="156176">
                <a:tc>
                  <a:txBody>
                    <a:bodyPr/>
                    <a:lstStyle/>
                    <a:p>
                      <a:r>
                        <a:rPr lang="en-US" sz="900" dirty="0">
                          <a:solidFill>
                            <a:schemeClr val="tx1"/>
                          </a:solidFill>
                          <a:latin typeface="+mn-lt"/>
                        </a:rPr>
                        <a:t>All Other-c</a:t>
                      </a:r>
                    </a:p>
                  </a:txBody>
                  <a:tcPr marL="45720" marR="45720" anchor="ctr"/>
                </a:tc>
                <a:tc>
                  <a:txBody>
                    <a:bodyPr/>
                    <a:lstStyle/>
                    <a:p>
                      <a:pPr algn="ctr" fontAlgn="b"/>
                      <a:r>
                        <a:rPr lang="en-US" sz="900" b="0" i="0" u="none" strike="noStrike" dirty="0">
                          <a:solidFill>
                            <a:srgbClr val="000000"/>
                          </a:solidFill>
                          <a:effectLst/>
                          <a:latin typeface="+mn-lt"/>
                        </a:rPr>
                        <a:t>669.6</a:t>
                      </a:r>
                    </a:p>
                  </a:txBody>
                  <a:tcPr marL="0" marR="0" marT="0" marB="0" anchor="ctr"/>
                </a:tc>
                <a:tc>
                  <a:txBody>
                    <a:bodyPr/>
                    <a:lstStyle/>
                    <a:p>
                      <a:pPr algn="ctr" fontAlgn="b"/>
                      <a:r>
                        <a:rPr lang="en-US" sz="900" b="0" i="0" u="none" strike="noStrike" dirty="0">
                          <a:solidFill>
                            <a:srgbClr val="000000"/>
                          </a:solidFill>
                          <a:effectLst/>
                          <a:latin typeface="+mn-lt"/>
                        </a:rPr>
                        <a:t>821.8</a:t>
                      </a:r>
                    </a:p>
                  </a:txBody>
                  <a:tcPr marL="0" marR="0" marT="0" marB="0" anchor="ctr"/>
                </a:tc>
                <a:tc>
                  <a:txBody>
                    <a:bodyPr/>
                    <a:lstStyle/>
                    <a:p>
                      <a:pPr algn="ctr" fontAlgn="b"/>
                      <a:r>
                        <a:rPr lang="en-US" sz="900" b="0" i="0" u="none" strike="noStrike" dirty="0">
                          <a:solidFill>
                            <a:srgbClr val="000000"/>
                          </a:solidFill>
                          <a:effectLst/>
                          <a:latin typeface="+mn-lt"/>
                        </a:rPr>
                        <a:t>24.5</a:t>
                      </a:r>
                    </a:p>
                  </a:txBody>
                  <a:tcPr marL="0" marR="0" marT="0" marB="0" anchor="ctr"/>
                </a:tc>
                <a:extLst>
                  <a:ext uri="{0D108BD9-81ED-4DB2-BD59-A6C34878D82A}">
                    <a16:rowId xmlns:a16="http://schemas.microsoft.com/office/drawing/2014/main" val="2965892685"/>
                  </a:ext>
                </a:extLst>
              </a:tr>
              <a:tr h="156176">
                <a:tc>
                  <a:txBody>
                    <a:bodyPr/>
                    <a:lstStyle/>
                    <a:p>
                      <a:r>
                        <a:rPr lang="en-US" sz="900" b="1" dirty="0">
                          <a:solidFill>
                            <a:schemeClr val="tx1"/>
                          </a:solidFill>
                          <a:latin typeface="+mn-lt"/>
                        </a:rPr>
                        <a:t>Total</a:t>
                      </a:r>
                    </a:p>
                  </a:txBody>
                  <a:tcPr marL="45720" marR="45720" anchor="ctr"/>
                </a:tc>
                <a:tc>
                  <a:txBody>
                    <a:bodyPr/>
                    <a:lstStyle/>
                    <a:p>
                      <a:pPr algn="ctr" fontAlgn="b"/>
                      <a:r>
                        <a:rPr lang="en-US" sz="900" b="1" i="0" u="none" strike="noStrike" dirty="0">
                          <a:solidFill>
                            <a:srgbClr val="000000"/>
                          </a:solidFill>
                          <a:effectLst/>
                          <a:latin typeface="+mn-lt"/>
                        </a:rPr>
                        <a:t>2,052.3</a:t>
                      </a:r>
                    </a:p>
                  </a:txBody>
                  <a:tcPr marL="0" marR="0" marT="0" marB="0" anchor="ctr"/>
                </a:tc>
                <a:tc>
                  <a:txBody>
                    <a:bodyPr/>
                    <a:lstStyle/>
                    <a:p>
                      <a:pPr algn="ctr" fontAlgn="b"/>
                      <a:r>
                        <a:rPr lang="en-US" sz="900" b="1" i="0" u="none" strike="noStrike" dirty="0">
                          <a:solidFill>
                            <a:srgbClr val="000000"/>
                          </a:solidFill>
                          <a:effectLst/>
                          <a:latin typeface="+mn-lt"/>
                        </a:rPr>
                        <a:t>1,290.0</a:t>
                      </a:r>
                    </a:p>
                  </a:txBody>
                  <a:tcPr marL="0" marR="0" marT="0" marB="0" anchor="ctr"/>
                </a:tc>
                <a:tc>
                  <a:txBody>
                    <a:bodyPr/>
                    <a:lstStyle/>
                    <a:p>
                      <a:pPr algn="ctr" fontAlgn="b"/>
                      <a:r>
                        <a:rPr lang="en-US" sz="900" b="1" i="0" u="none" strike="noStrike" dirty="0">
                          <a:solidFill>
                            <a:srgbClr val="000000"/>
                          </a:solidFill>
                          <a:effectLst/>
                          <a:latin typeface="+mn-lt"/>
                        </a:rPr>
                        <a:t>43.6</a:t>
                      </a:r>
                    </a:p>
                  </a:txBody>
                  <a:tcPr marL="0" marR="0" marT="0" marB="0" anchor="ctr"/>
                </a:tc>
                <a:extLst>
                  <a:ext uri="{0D108BD9-81ED-4DB2-BD59-A6C34878D82A}">
                    <a16:rowId xmlns:a16="http://schemas.microsoft.com/office/drawing/2014/main" val="702151843"/>
                  </a:ext>
                </a:extLst>
              </a:tr>
              <a:tr h="249881">
                <a:tc gridSpan="4">
                  <a:txBody>
                    <a:bodyPr/>
                    <a:lstStyle/>
                    <a:p>
                      <a:r>
                        <a:rPr lang="en-US" sz="900" dirty="0"/>
                        <a:t>a- Includes used oil re-refined into </a:t>
                      </a:r>
                      <a:r>
                        <a:rPr lang="en-US" sz="900" dirty="0" err="1"/>
                        <a:t>basestocks</a:t>
                      </a:r>
                      <a:r>
                        <a:rPr lang="en-US" sz="900" dirty="0"/>
                        <a:t> or re-refined into VGO/MDO or regeneration of transformer oil.</a:t>
                      </a: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extLst>
                  <a:ext uri="{0D108BD9-81ED-4DB2-BD59-A6C34878D82A}">
                    <a16:rowId xmlns:a16="http://schemas.microsoft.com/office/drawing/2014/main" val="830719293"/>
                  </a:ext>
                </a:extLst>
              </a:tr>
              <a:tr h="249881">
                <a:tc gridSpan="4">
                  <a:txBody>
                    <a:bodyPr/>
                    <a:lstStyle/>
                    <a:p>
                      <a:r>
                        <a:rPr lang="en-US" sz="900" b="0" dirty="0">
                          <a:solidFill>
                            <a:schemeClr val="tx1"/>
                          </a:solidFill>
                          <a:latin typeface="+mn-lt"/>
                        </a:rPr>
                        <a:t>b- </a:t>
                      </a:r>
                      <a:r>
                        <a:rPr lang="en-US" sz="900" dirty="0">
                          <a:latin typeface="+mn-lt"/>
                        </a:rPr>
                        <a:t>Includes other application such as concrete demolding agents, blended into HSFO/ANFO, etc.</a:t>
                      </a:r>
                      <a:endParaRPr lang="en-US" sz="900" b="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extLst>
                  <a:ext uri="{0D108BD9-81ED-4DB2-BD59-A6C34878D82A}">
                    <a16:rowId xmlns:a16="http://schemas.microsoft.com/office/drawing/2014/main" val="3665076076"/>
                  </a:ext>
                </a:extLst>
              </a:tr>
              <a:tr h="156176">
                <a:tc gridSpan="4">
                  <a:txBody>
                    <a:bodyPr/>
                    <a:lstStyle/>
                    <a:p>
                      <a:r>
                        <a:rPr lang="en-US" sz="900" b="0" dirty="0">
                          <a:solidFill>
                            <a:schemeClr val="tx1"/>
                          </a:solidFill>
                          <a:latin typeface="+mn-lt"/>
                        </a:rPr>
                        <a:t>c- Includes industrial oils and fluids, greases, and automotive oils such as MCO, ATF, etc.</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7485288"/>
                  </a:ext>
                </a:extLst>
              </a:tr>
            </a:tbl>
          </a:graphicData>
        </a:graphic>
      </p:graphicFrame>
      <p:grpSp>
        <p:nvGrpSpPr>
          <p:cNvPr id="11" name="Group 10">
            <a:extLst>
              <a:ext uri="{FF2B5EF4-FFF2-40B4-BE49-F238E27FC236}">
                <a16:creationId xmlns:a16="http://schemas.microsoft.com/office/drawing/2014/main" id="{0981924E-AC5C-4CE1-90D1-88675797AC22}"/>
              </a:ext>
            </a:extLst>
          </p:cNvPr>
          <p:cNvGrpSpPr/>
          <p:nvPr/>
        </p:nvGrpSpPr>
        <p:grpSpPr>
          <a:xfrm>
            <a:off x="4703074" y="5653935"/>
            <a:ext cx="1090782" cy="246221"/>
            <a:chOff x="10831993" y="6206610"/>
            <a:chExt cx="1090782" cy="246221"/>
          </a:xfrm>
        </p:grpSpPr>
        <p:sp>
          <p:nvSpPr>
            <p:cNvPr id="12" name="Freeform: Shape 11">
              <a:extLst>
                <a:ext uri="{FF2B5EF4-FFF2-40B4-BE49-F238E27FC236}">
                  <a16:creationId xmlns:a16="http://schemas.microsoft.com/office/drawing/2014/main" id="{1C67B417-011D-4AAD-A413-7D383AF50910}"/>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Rectangle 12">
              <a:extLst>
                <a:ext uri="{FF2B5EF4-FFF2-40B4-BE49-F238E27FC236}">
                  <a16:creationId xmlns:a16="http://schemas.microsoft.com/office/drawing/2014/main" id="{6BDD2263-51D4-4E5C-9893-FA551525242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
        <p:nvSpPr>
          <p:cNvPr id="14" name="TextBox 13">
            <a:extLst>
              <a:ext uri="{FF2B5EF4-FFF2-40B4-BE49-F238E27FC236}">
                <a16:creationId xmlns:a16="http://schemas.microsoft.com/office/drawing/2014/main" id="{A3F075AF-86D5-42B5-A423-844C4BFC896D}"/>
              </a:ext>
            </a:extLst>
          </p:cNvPr>
          <p:cNvSpPr txBox="1"/>
          <p:nvPr/>
        </p:nvSpPr>
        <p:spPr>
          <a:xfrm>
            <a:off x="5985209" y="3615857"/>
            <a:ext cx="5982899" cy="369332"/>
          </a:xfrm>
          <a:prstGeom prst="rect">
            <a:avLst/>
          </a:prstGeom>
          <a:noFill/>
        </p:spPr>
        <p:txBody>
          <a:bodyPr wrap="square">
            <a:spAutoFit/>
          </a:bodyPr>
          <a:lstStyle/>
          <a:p>
            <a:r>
              <a:rPr lang="en-US" sz="900" dirty="0"/>
              <a:t>a- Includes used oil re-refined into VGO/MDO or regeneration of transformer oil.</a:t>
            </a:r>
          </a:p>
          <a:p>
            <a:r>
              <a:rPr lang="en-US" sz="900" dirty="0"/>
              <a:t>b- Includes other application such as concrete demolding agents, blended into HSFO/ANFO, etc.</a:t>
            </a:r>
          </a:p>
        </p:txBody>
      </p:sp>
    </p:spTree>
    <p:extLst>
      <p:ext uri="{BB962C8B-B14F-4D97-AF65-F5344CB8AC3E}">
        <p14:creationId xmlns:p14="http://schemas.microsoft.com/office/powerpoint/2010/main" val="33094318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 </a:t>
            </a:r>
            <a:endParaRPr lang="en-IN" dirty="0"/>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569395" y="1005469"/>
            <a:ext cx="4274067" cy="2351285"/>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latin typeface="+mn-lt"/>
              </a:rPr>
              <a:t>In 2020, in the United States:</a:t>
            </a:r>
          </a:p>
          <a:p>
            <a:pPr lvl="1"/>
            <a:r>
              <a:rPr lang="en-US" dirty="0">
                <a:latin typeface="+mn-lt"/>
              </a:rPr>
              <a:t>Re-refined to basestocks: 1,020 KT</a:t>
            </a:r>
          </a:p>
          <a:p>
            <a:pPr lvl="1"/>
            <a:r>
              <a:rPr lang="en-US" dirty="0">
                <a:latin typeface="+mn-lt"/>
              </a:rPr>
              <a:t>Re-refined to VGO/MDO: 732.1 KT</a:t>
            </a:r>
          </a:p>
          <a:p>
            <a:pPr lvl="1"/>
            <a:r>
              <a:rPr lang="en-US" dirty="0">
                <a:latin typeface="+mn-lt"/>
              </a:rPr>
              <a:t>Regeneration of transformer oil: 50 KT</a:t>
            </a:r>
          </a:p>
          <a:p>
            <a:pPr lvl="1"/>
            <a:r>
              <a:rPr lang="en-US" dirty="0">
                <a:latin typeface="+mn-lt"/>
              </a:rPr>
              <a:t>Exports: 30 KT to Canada</a:t>
            </a:r>
          </a:p>
          <a:p>
            <a:pPr lvl="1"/>
            <a:endParaRPr lang="en-US" dirty="0">
              <a:latin typeface="+mn-lt"/>
            </a:endParaRPr>
          </a:p>
          <a:p>
            <a:r>
              <a:rPr lang="en-US" dirty="0">
                <a:latin typeface="+mn-lt"/>
              </a:rPr>
              <a:t>In 2020, in Canada:</a:t>
            </a:r>
          </a:p>
          <a:p>
            <a:pPr lvl="1"/>
            <a:r>
              <a:rPr lang="en-US" dirty="0">
                <a:latin typeface="+mn-lt"/>
              </a:rPr>
              <a:t>Re-refined to basestocks: 136.7 KT</a:t>
            </a:r>
          </a:p>
          <a:p>
            <a:pPr lvl="1"/>
            <a:r>
              <a:rPr lang="en-US" dirty="0">
                <a:latin typeface="+mn-lt"/>
              </a:rPr>
              <a:t>Re-refined to VGO/MDO: 101.8 KT</a:t>
            </a:r>
          </a:p>
          <a:p>
            <a:pPr lvl="1"/>
            <a:r>
              <a:rPr lang="en-US" dirty="0">
                <a:latin typeface="+mn-lt"/>
              </a:rPr>
              <a:t>Regeneration of transformer oil: 11.8 KT</a:t>
            </a:r>
          </a:p>
          <a:p>
            <a:pPr lvl="1"/>
            <a:r>
              <a:rPr lang="en-US" dirty="0">
                <a:latin typeface="+mn-lt"/>
              </a:rPr>
              <a:t>Imports: 30 KT (included in 136.7 KT of used oil re-refining)</a:t>
            </a:r>
          </a:p>
        </p:txBody>
      </p:sp>
      <p:graphicFrame>
        <p:nvGraphicFramePr>
          <p:cNvPr id="7" name="Table 3">
            <a:extLst>
              <a:ext uri="{FF2B5EF4-FFF2-40B4-BE49-F238E27FC236}">
                <a16:creationId xmlns:a16="http://schemas.microsoft.com/office/drawing/2014/main" id="{EBB9F9B8-E364-4CB8-846A-140190F6198C}"/>
              </a:ext>
            </a:extLst>
          </p:cNvPr>
          <p:cNvGraphicFramePr>
            <a:graphicFrameLocks noGrp="1"/>
          </p:cNvGraphicFramePr>
          <p:nvPr>
            <p:extLst>
              <p:ext uri="{D42A27DB-BD31-4B8C-83A1-F6EECF244321}">
                <p14:modId xmlns:p14="http://schemas.microsoft.com/office/powerpoint/2010/main" val="4241926965"/>
              </p:ext>
            </p:extLst>
          </p:nvPr>
        </p:nvGraphicFramePr>
        <p:xfrm>
          <a:off x="5209095" y="1005469"/>
          <a:ext cx="5952100" cy="2115793"/>
        </p:xfrm>
        <a:graphic>
          <a:graphicData uri="http://schemas.openxmlformats.org/drawingml/2006/table">
            <a:tbl>
              <a:tblPr firstRow="1">
                <a:tableStyleId>{5C22544A-7EE6-4342-B048-85BDC9FD1C3A}</a:tableStyleId>
              </a:tblPr>
              <a:tblGrid>
                <a:gridCol w="1488025">
                  <a:extLst>
                    <a:ext uri="{9D8B030D-6E8A-4147-A177-3AD203B41FA5}">
                      <a16:colId xmlns:a16="http://schemas.microsoft.com/office/drawing/2014/main" val="3179253707"/>
                    </a:ext>
                  </a:extLst>
                </a:gridCol>
                <a:gridCol w="1488025">
                  <a:extLst>
                    <a:ext uri="{9D8B030D-6E8A-4147-A177-3AD203B41FA5}">
                      <a16:colId xmlns:a16="http://schemas.microsoft.com/office/drawing/2014/main" val="2782043312"/>
                    </a:ext>
                  </a:extLst>
                </a:gridCol>
                <a:gridCol w="1488025">
                  <a:extLst>
                    <a:ext uri="{9D8B030D-6E8A-4147-A177-3AD203B41FA5}">
                      <a16:colId xmlns:a16="http://schemas.microsoft.com/office/drawing/2014/main" val="2331960324"/>
                    </a:ext>
                  </a:extLst>
                </a:gridCol>
                <a:gridCol w="1488025">
                  <a:extLst>
                    <a:ext uri="{9D8B030D-6E8A-4147-A177-3AD203B41FA5}">
                      <a16:colId xmlns:a16="http://schemas.microsoft.com/office/drawing/2014/main" val="2517212798"/>
                    </a:ext>
                  </a:extLst>
                </a:gridCol>
              </a:tblGrid>
              <a:tr h="306417">
                <a:tc gridSpan="4">
                  <a:txBody>
                    <a:bodyPr/>
                    <a:lstStyle/>
                    <a:p>
                      <a:r>
                        <a:rPr lang="en-US" sz="900" dirty="0">
                          <a:latin typeface="+mn-lt"/>
                        </a:rPr>
                        <a:t>USED OIL DISPOSAL AND END-USE IN THE UNITED STATES AND CANADA IN KILOTONNES, 2020</a:t>
                      </a: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26614">
                <a:tc>
                  <a:txBody>
                    <a:bodyPr/>
                    <a:lstStyle/>
                    <a:p>
                      <a:pPr marL="0" marR="0">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COUNTRY</a:t>
                      </a:r>
                    </a:p>
                  </a:txBody>
                  <a:tcPr marL="45720" marR="45720" anchor="ctr"/>
                </a:tc>
                <a:tc>
                  <a:txBody>
                    <a:bodyPr/>
                    <a:lstStyle/>
                    <a:p>
                      <a:pPr algn="ctr" fontAlgn="b"/>
                      <a:r>
                        <a:rPr lang="en-US" sz="900" b="1" i="0" u="none" strike="noStrike" dirty="0">
                          <a:solidFill>
                            <a:schemeClr val="tx1"/>
                          </a:solidFill>
                          <a:effectLst/>
                          <a:latin typeface="+mn-lt"/>
                        </a:rPr>
                        <a:t>RE-REFINING-a</a:t>
                      </a:r>
                    </a:p>
                  </a:txBody>
                  <a:tcPr marL="0" marR="0" marT="0" marB="0" anchor="ctr"/>
                </a:tc>
                <a:tc>
                  <a:txBody>
                    <a:bodyPr/>
                    <a:lstStyle/>
                    <a:p>
                      <a:pPr algn="ctr" fontAlgn="b"/>
                      <a:r>
                        <a:rPr lang="en-US" sz="900" b="1" i="0" u="none" strike="noStrike" dirty="0">
                          <a:solidFill>
                            <a:schemeClr val="tx1"/>
                          </a:solidFill>
                          <a:effectLst/>
                          <a:latin typeface="+mn-lt"/>
                        </a:rPr>
                        <a:t>FUEL</a:t>
                      </a:r>
                    </a:p>
                  </a:txBody>
                  <a:tcPr marL="0" marR="0" marT="0" marB="0" anchor="ctr"/>
                </a:tc>
                <a:tc>
                  <a:txBody>
                    <a:bodyPr/>
                    <a:lstStyle/>
                    <a:p>
                      <a:pPr algn="ctr" fontAlgn="b"/>
                      <a:r>
                        <a:rPr lang="en-US" sz="900" b="1" i="0" u="none" strike="noStrike" dirty="0">
                          <a:solidFill>
                            <a:schemeClr val="tx1"/>
                          </a:solidFill>
                          <a:effectLst/>
                          <a:latin typeface="+mn-lt"/>
                        </a:rPr>
                        <a:t>ALL OTHER</a:t>
                      </a:r>
                    </a:p>
                  </a:txBody>
                  <a:tcPr marL="0" marR="0" marT="0" marB="0" anchor="ctr"/>
                </a:tc>
                <a:extLst>
                  <a:ext uri="{0D108BD9-81ED-4DB2-BD59-A6C34878D82A}">
                    <a16:rowId xmlns:a16="http://schemas.microsoft.com/office/drawing/2014/main" val="4149384710"/>
                  </a:ext>
                </a:extLst>
              </a:tr>
              <a:tr h="326614">
                <a:tc>
                  <a:txBody>
                    <a:bodyPr/>
                    <a:lstStyle/>
                    <a:p>
                      <a:pPr algn="l" fontAlgn="b"/>
                      <a:r>
                        <a:rPr lang="en-US" sz="900" b="0" i="0" u="none" strike="noStrike" dirty="0">
                          <a:solidFill>
                            <a:srgbClr val="000000"/>
                          </a:solidFill>
                          <a:effectLst/>
                          <a:latin typeface="+mn-lt"/>
                        </a:rPr>
                        <a:t>United States</a:t>
                      </a:r>
                    </a:p>
                  </a:txBody>
                  <a:tcPr marL="45720" marR="45720" anchor="ctr"/>
                </a:tc>
                <a:tc>
                  <a:txBody>
                    <a:bodyPr/>
                    <a:lstStyle/>
                    <a:p>
                      <a:pPr algn="ctr" fontAlgn="b"/>
                      <a:r>
                        <a:rPr lang="en-US" sz="900" b="0" i="0" u="none" strike="noStrike" dirty="0">
                          <a:solidFill>
                            <a:srgbClr val="000000"/>
                          </a:solidFill>
                          <a:effectLst/>
                          <a:latin typeface="+mn-lt"/>
                        </a:rPr>
                        <a:t>1,802.1</a:t>
                      </a:r>
                    </a:p>
                  </a:txBody>
                  <a:tcPr marL="0" marR="0" marT="0" marB="0" anchor="ctr"/>
                </a:tc>
                <a:tc>
                  <a:txBody>
                    <a:bodyPr/>
                    <a:lstStyle/>
                    <a:p>
                      <a:pPr algn="ctr" fontAlgn="b"/>
                      <a:r>
                        <a:rPr lang="en-US" sz="900" b="0" i="0" u="none" strike="noStrike" dirty="0">
                          <a:solidFill>
                            <a:srgbClr val="000000"/>
                          </a:solidFill>
                          <a:effectLst/>
                          <a:latin typeface="+mn-lt"/>
                        </a:rPr>
                        <a:t>1,164.6</a:t>
                      </a:r>
                    </a:p>
                  </a:txBody>
                  <a:tcPr marL="0" marR="0" marT="0" marB="0" anchor="ctr"/>
                </a:tc>
                <a:tc>
                  <a:txBody>
                    <a:bodyPr/>
                    <a:lstStyle/>
                    <a:p>
                      <a:pPr algn="ctr" fontAlgn="b"/>
                      <a:r>
                        <a:rPr lang="en-US" sz="900" b="0" i="0" u="none" strike="noStrike" dirty="0">
                          <a:solidFill>
                            <a:srgbClr val="000000"/>
                          </a:solidFill>
                          <a:effectLst/>
                          <a:latin typeface="+mn-lt"/>
                        </a:rPr>
                        <a:t>-</a:t>
                      </a:r>
                    </a:p>
                  </a:txBody>
                  <a:tcPr marL="0" marR="0" marT="0" marB="0" anchor="ctr"/>
                </a:tc>
                <a:extLst>
                  <a:ext uri="{0D108BD9-81ED-4DB2-BD59-A6C34878D82A}">
                    <a16:rowId xmlns:a16="http://schemas.microsoft.com/office/drawing/2014/main" val="1557228252"/>
                  </a:ext>
                </a:extLst>
              </a:tr>
              <a:tr h="326614">
                <a:tc>
                  <a:txBody>
                    <a:bodyPr/>
                    <a:lstStyle/>
                    <a:p>
                      <a:pPr algn="l" fontAlgn="b"/>
                      <a:r>
                        <a:rPr lang="en-US" sz="900" b="0" i="0" u="none" strike="noStrike" dirty="0">
                          <a:solidFill>
                            <a:srgbClr val="000000"/>
                          </a:solidFill>
                          <a:effectLst/>
                          <a:latin typeface="+mn-lt"/>
                        </a:rPr>
                        <a:t>Canada</a:t>
                      </a:r>
                    </a:p>
                  </a:txBody>
                  <a:tcPr marL="45720" marR="45720" anchor="ctr"/>
                </a:tc>
                <a:tc>
                  <a:txBody>
                    <a:bodyPr/>
                    <a:lstStyle/>
                    <a:p>
                      <a:pPr algn="ctr" fontAlgn="b"/>
                      <a:r>
                        <a:rPr lang="en-US" sz="900" b="0" i="0" u="none" strike="noStrike" dirty="0">
                          <a:solidFill>
                            <a:srgbClr val="000000"/>
                          </a:solidFill>
                          <a:effectLst/>
                          <a:latin typeface="+mn-lt"/>
                        </a:rPr>
                        <a:t>250.3-b</a:t>
                      </a:r>
                    </a:p>
                  </a:txBody>
                  <a:tcPr marL="0" marR="0" marT="0" marB="0" anchor="ctr"/>
                </a:tc>
                <a:tc>
                  <a:txBody>
                    <a:bodyPr/>
                    <a:lstStyle/>
                    <a:p>
                      <a:pPr algn="ctr" fontAlgn="b"/>
                      <a:r>
                        <a:rPr lang="en-US" sz="900" b="0" i="0" u="none" strike="noStrike" dirty="0">
                          <a:solidFill>
                            <a:srgbClr val="000000"/>
                          </a:solidFill>
                          <a:effectLst/>
                          <a:latin typeface="+mn-lt"/>
                        </a:rPr>
                        <a:t>125.4</a:t>
                      </a:r>
                    </a:p>
                  </a:txBody>
                  <a:tcPr marL="0" marR="0" marT="0" marB="0" anchor="ctr"/>
                </a:tc>
                <a:tc>
                  <a:txBody>
                    <a:bodyPr/>
                    <a:lstStyle/>
                    <a:p>
                      <a:pPr algn="ctr" fontAlgn="b"/>
                      <a:r>
                        <a:rPr lang="en-US" sz="900" b="0" i="0" u="none" strike="noStrike" dirty="0">
                          <a:solidFill>
                            <a:srgbClr val="000000"/>
                          </a:solidFill>
                          <a:effectLst/>
                          <a:latin typeface="+mn-lt"/>
                        </a:rPr>
                        <a:t>43.6</a:t>
                      </a:r>
                    </a:p>
                  </a:txBody>
                  <a:tcPr marL="0" marR="0" marT="0" marB="0" anchor="ctr"/>
                </a:tc>
                <a:extLst>
                  <a:ext uri="{0D108BD9-81ED-4DB2-BD59-A6C34878D82A}">
                    <a16:rowId xmlns:a16="http://schemas.microsoft.com/office/drawing/2014/main" val="1640954900"/>
                  </a:ext>
                </a:extLst>
              </a:tr>
              <a:tr h="326614">
                <a:tc>
                  <a:txBody>
                    <a:bodyPr/>
                    <a:lstStyle/>
                    <a:p>
                      <a:pPr algn="l" fontAlgn="b"/>
                      <a:r>
                        <a:rPr lang="en-US" sz="900" b="1" i="0" u="none" strike="noStrike" dirty="0">
                          <a:solidFill>
                            <a:srgbClr val="000000"/>
                          </a:solidFill>
                          <a:effectLst/>
                          <a:latin typeface="+mn-lt"/>
                        </a:rPr>
                        <a:t>Total-c</a:t>
                      </a:r>
                    </a:p>
                  </a:txBody>
                  <a:tcPr marL="45720" marR="45720" anchor="ctr"/>
                </a:tc>
                <a:tc>
                  <a:txBody>
                    <a:bodyPr/>
                    <a:lstStyle/>
                    <a:p>
                      <a:pPr algn="ctr" fontAlgn="b"/>
                      <a:r>
                        <a:rPr lang="en-US" sz="900" b="1" i="0" u="none" strike="noStrike" dirty="0">
                          <a:solidFill>
                            <a:srgbClr val="000000"/>
                          </a:solidFill>
                          <a:effectLst/>
                          <a:latin typeface="+mn-lt"/>
                        </a:rPr>
                        <a:t>2,052.3</a:t>
                      </a:r>
                    </a:p>
                  </a:txBody>
                  <a:tcPr marL="0" marR="0" marT="0" marB="0" anchor="ctr"/>
                </a:tc>
                <a:tc>
                  <a:txBody>
                    <a:bodyPr/>
                    <a:lstStyle/>
                    <a:p>
                      <a:pPr algn="ctr" fontAlgn="b"/>
                      <a:r>
                        <a:rPr lang="en-US" sz="900" b="1" i="0" u="none" strike="noStrike" dirty="0">
                          <a:solidFill>
                            <a:srgbClr val="000000"/>
                          </a:solidFill>
                          <a:effectLst/>
                          <a:latin typeface="+mn-lt"/>
                        </a:rPr>
                        <a:t>1,290.0</a:t>
                      </a:r>
                    </a:p>
                  </a:txBody>
                  <a:tcPr marL="0" marR="0" marT="0" marB="0" anchor="ctr"/>
                </a:tc>
                <a:tc>
                  <a:txBody>
                    <a:bodyPr/>
                    <a:lstStyle/>
                    <a:p>
                      <a:pPr algn="ctr" fontAlgn="b"/>
                      <a:r>
                        <a:rPr lang="en-US" sz="900" b="1" i="0" u="none" strike="noStrike" dirty="0">
                          <a:solidFill>
                            <a:srgbClr val="000000"/>
                          </a:solidFill>
                          <a:effectLst/>
                          <a:latin typeface="+mn-lt"/>
                        </a:rPr>
                        <a:t>43.6</a:t>
                      </a:r>
                    </a:p>
                  </a:txBody>
                  <a:tcPr marL="0" marR="0" marT="0" marB="0" anchor="ctr"/>
                </a:tc>
                <a:extLst>
                  <a:ext uri="{0D108BD9-81ED-4DB2-BD59-A6C34878D82A}">
                    <a16:rowId xmlns:a16="http://schemas.microsoft.com/office/drawing/2014/main" val="2344959497"/>
                  </a:ext>
                </a:extLst>
              </a:tr>
              <a:tr h="326614">
                <a:tc gridSpan="4">
                  <a:txBody>
                    <a:bodyPr/>
                    <a:lstStyle/>
                    <a:p>
                      <a:pPr algn="l" fontAlgn="b"/>
                      <a:r>
                        <a:rPr lang="en-US" sz="900" b="0" i="0" u="none" strike="noStrike" dirty="0">
                          <a:solidFill>
                            <a:srgbClr val="000000"/>
                          </a:solidFill>
                          <a:effectLst/>
                          <a:latin typeface="+mn-lt"/>
                        </a:rPr>
                        <a:t>a- Includes re-refining to VGO/MDO and transformer oil regeneration.</a:t>
                      </a:r>
                    </a:p>
                    <a:p>
                      <a:pPr algn="l" fontAlgn="b"/>
                      <a:r>
                        <a:rPr lang="en-US" sz="900" b="0" i="0" u="none" strike="noStrike" dirty="0">
                          <a:solidFill>
                            <a:srgbClr val="000000"/>
                          </a:solidFill>
                          <a:effectLst/>
                          <a:latin typeface="+mn-lt"/>
                        </a:rPr>
                        <a:t>b- Includes imports of 30 KT.</a:t>
                      </a:r>
                    </a:p>
                    <a:p>
                      <a:pPr algn="l" fontAlgn="b"/>
                      <a:r>
                        <a:rPr lang="en-US" sz="900" b="0" i="0" u="none" strike="noStrike" dirty="0">
                          <a:solidFill>
                            <a:srgbClr val="000000"/>
                          </a:solidFill>
                          <a:effectLst/>
                          <a:latin typeface="+mn-lt"/>
                        </a:rPr>
                        <a:t>c- Total do not add due to rounding.</a:t>
                      </a:r>
                    </a:p>
                  </a:txBody>
                  <a:tcPr marL="45720" marR="4572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35026456"/>
                  </a:ext>
                </a:extLst>
              </a:tr>
            </a:tbl>
          </a:graphicData>
        </a:graphic>
      </p:graphicFrame>
    </p:spTree>
    <p:extLst>
      <p:ext uri="{BB962C8B-B14F-4D97-AF65-F5344CB8AC3E}">
        <p14:creationId xmlns:p14="http://schemas.microsoft.com/office/powerpoint/2010/main" val="20234173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 2021</a:t>
            </a:r>
            <a:endParaRPr lang="en-IN" dirty="0"/>
          </a:p>
        </p:txBody>
      </p:sp>
      <p:graphicFrame>
        <p:nvGraphicFramePr>
          <p:cNvPr id="5" name="Chart 4">
            <a:extLst>
              <a:ext uri="{FF2B5EF4-FFF2-40B4-BE49-F238E27FC236}">
                <a16:creationId xmlns:a16="http://schemas.microsoft.com/office/drawing/2014/main" id="{6C4C5571-D440-410B-86B7-74BFF1797646}"/>
              </a:ext>
            </a:extLst>
          </p:cNvPr>
          <p:cNvGraphicFramePr/>
          <p:nvPr>
            <p:extLst>
              <p:ext uri="{D42A27DB-BD31-4B8C-83A1-F6EECF244321}">
                <p14:modId xmlns:p14="http://schemas.microsoft.com/office/powerpoint/2010/main" val="3614638445"/>
              </p:ext>
            </p:extLst>
          </p:nvPr>
        </p:nvGraphicFramePr>
        <p:xfrm>
          <a:off x="5785659" y="737179"/>
          <a:ext cx="5314087" cy="269182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00150F9-47A4-49D2-96B7-32180D8113A2}"/>
              </a:ext>
            </a:extLst>
          </p:cNvPr>
          <p:cNvSpPr txBox="1"/>
          <p:nvPr/>
        </p:nvSpPr>
        <p:spPr>
          <a:xfrm>
            <a:off x="7649840" y="3242971"/>
            <a:ext cx="180975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Total: 3,419.2 KT</a:t>
            </a:r>
            <a:endParaRPr kumimoji="0" lang="en-IN" sz="1000" b="1" i="0" u="none" strike="noStrike" kern="1200" cap="none" spc="0" normalizeH="0" baseline="0" noProof="0" dirty="0">
              <a:ln>
                <a:noFill/>
              </a:ln>
              <a:solidFill>
                <a:srgbClr val="000000"/>
              </a:solidFill>
              <a:effectLst/>
              <a:uLnTx/>
              <a:uFillTx/>
              <a:latin typeface="Lucida Sans"/>
              <a:ea typeface="+mn-ea"/>
              <a:cs typeface="+mn-cs"/>
            </a:endParaRPr>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569395" y="1023820"/>
            <a:ext cx="5055118" cy="689291"/>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 2021, the used oil disposal remained the same in the United States and Canada. There was slight increase in used oil disposal volume due to an increase in lubricant demand. </a:t>
            </a: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extLst>
              <p:ext uri="{D42A27DB-BD31-4B8C-83A1-F6EECF244321}">
                <p14:modId xmlns:p14="http://schemas.microsoft.com/office/powerpoint/2010/main" val="1402889792"/>
              </p:ext>
            </p:extLst>
          </p:nvPr>
        </p:nvGraphicFramePr>
        <p:xfrm>
          <a:off x="6537053" y="4176664"/>
          <a:ext cx="5140163" cy="2331720"/>
        </p:xfrm>
        <a:graphic>
          <a:graphicData uri="http://schemas.openxmlformats.org/drawingml/2006/table">
            <a:tbl>
              <a:tblPr firstRow="1">
                <a:tableStyleId>{5C22544A-7EE6-4342-B048-85BDC9FD1C3A}</a:tableStyleId>
              </a:tblPr>
              <a:tblGrid>
                <a:gridCol w="1595290">
                  <a:extLst>
                    <a:ext uri="{9D8B030D-6E8A-4147-A177-3AD203B41FA5}">
                      <a16:colId xmlns:a16="http://schemas.microsoft.com/office/drawing/2014/main" val="3179253707"/>
                    </a:ext>
                  </a:extLst>
                </a:gridCol>
                <a:gridCol w="1251131">
                  <a:extLst>
                    <a:ext uri="{9D8B030D-6E8A-4147-A177-3AD203B41FA5}">
                      <a16:colId xmlns:a16="http://schemas.microsoft.com/office/drawing/2014/main" val="2331960324"/>
                    </a:ext>
                  </a:extLst>
                </a:gridCol>
                <a:gridCol w="1146871">
                  <a:extLst>
                    <a:ext uri="{9D8B030D-6E8A-4147-A177-3AD203B41FA5}">
                      <a16:colId xmlns:a16="http://schemas.microsoft.com/office/drawing/2014/main" val="2517212798"/>
                    </a:ext>
                  </a:extLst>
                </a:gridCol>
                <a:gridCol w="1146871">
                  <a:extLst>
                    <a:ext uri="{9D8B030D-6E8A-4147-A177-3AD203B41FA5}">
                      <a16:colId xmlns:a16="http://schemas.microsoft.com/office/drawing/2014/main" val="990219322"/>
                    </a:ext>
                  </a:extLst>
                </a:gridCol>
              </a:tblGrid>
              <a:tr h="131855">
                <a:tc gridSpan="4">
                  <a:txBody>
                    <a:bodyPr/>
                    <a:lstStyle/>
                    <a:p>
                      <a:r>
                        <a:rPr lang="en-US" sz="900" dirty="0">
                          <a:latin typeface="+mn-lt"/>
                        </a:rPr>
                        <a:t>USED OIL DISPOSAL BY PRODUCT TYPE, 2021</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131855">
                <a:tc>
                  <a:txBody>
                    <a:bodyPr/>
                    <a:lstStyle/>
                    <a:p>
                      <a:r>
                        <a:rPr lang="en-US" sz="900" b="1" dirty="0">
                          <a:solidFill>
                            <a:schemeClr val="tx1"/>
                          </a:solidFill>
                          <a:latin typeface="+mn-lt"/>
                        </a:rPr>
                        <a:t>LUBRICANT TYPE</a:t>
                      </a:r>
                    </a:p>
                  </a:txBody>
                  <a:tcPr marL="45720" marR="45720" anchor="ctr"/>
                </a:tc>
                <a:tc gridSpan="3">
                  <a:txBody>
                    <a:bodyPr/>
                    <a:lstStyle/>
                    <a:p>
                      <a:pPr algn="ctr"/>
                      <a:r>
                        <a:rPr lang="en-US" sz="900" b="1" dirty="0">
                          <a:solidFill>
                            <a:schemeClr val="tx1"/>
                          </a:solidFill>
                          <a:latin typeface="+mn-lt"/>
                        </a:rPr>
                        <a:t>KILOTONNES</a:t>
                      </a: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131855">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latin typeface="+mn-lt"/>
                        </a:rPr>
                        <a:t>RE-REFINING-a</a:t>
                      </a:r>
                    </a:p>
                  </a:txBody>
                  <a:tcPr marL="45720" marR="45720" anchor="ctr"/>
                </a:tc>
                <a:tc>
                  <a:txBody>
                    <a:bodyPr/>
                    <a:lstStyle/>
                    <a:p>
                      <a:pPr algn="ctr"/>
                      <a:r>
                        <a:rPr lang="en-US" sz="900" b="1" dirty="0">
                          <a:solidFill>
                            <a:schemeClr val="tx1"/>
                          </a:solidFill>
                          <a:latin typeface="+mn-lt"/>
                        </a:rPr>
                        <a:t>FUEL</a:t>
                      </a:r>
                    </a:p>
                  </a:txBody>
                  <a:tcPr marL="45720" marR="45720" anchor="ctr"/>
                </a:tc>
                <a:tc>
                  <a:txBody>
                    <a:bodyPr/>
                    <a:lstStyle/>
                    <a:p>
                      <a:pPr algn="ctr"/>
                      <a:r>
                        <a:rPr lang="en-US" sz="900" b="1" dirty="0">
                          <a:solidFill>
                            <a:schemeClr val="tx1"/>
                          </a:solidFill>
                          <a:latin typeface="+mn-lt"/>
                        </a:rPr>
                        <a:t>ALL OTHER-b</a:t>
                      </a:r>
                    </a:p>
                  </a:txBody>
                  <a:tcPr marL="45720" marR="45720" anchor="ctr"/>
                </a:tc>
                <a:extLst>
                  <a:ext uri="{0D108BD9-81ED-4DB2-BD59-A6C34878D82A}">
                    <a16:rowId xmlns:a16="http://schemas.microsoft.com/office/drawing/2014/main" val="1557228252"/>
                  </a:ext>
                </a:extLst>
              </a:tr>
              <a:tr h="131855">
                <a:tc>
                  <a:txBody>
                    <a:bodyPr/>
                    <a:lstStyle/>
                    <a:p>
                      <a:r>
                        <a:rPr lang="en-US" sz="900" dirty="0">
                          <a:solidFill>
                            <a:schemeClr val="tx1"/>
                          </a:solidFill>
                          <a:latin typeface="+mn-lt"/>
                        </a:rPr>
                        <a:t>Automotive Engine oils</a:t>
                      </a:r>
                    </a:p>
                  </a:txBody>
                  <a:tcPr marL="45720" marR="45720" anchor="ctr"/>
                </a:tc>
                <a:tc>
                  <a:txBody>
                    <a:bodyPr/>
                    <a:lstStyle/>
                    <a:p>
                      <a:pPr algn="ctr" fontAlgn="b"/>
                      <a:r>
                        <a:rPr lang="en-US" sz="900" b="0" i="0" u="none" strike="noStrike" dirty="0">
                          <a:solidFill>
                            <a:srgbClr val="000000"/>
                          </a:solidFill>
                          <a:effectLst/>
                          <a:latin typeface="+mn-lt"/>
                        </a:rPr>
                        <a:t>1,398.6</a:t>
                      </a:r>
                    </a:p>
                  </a:txBody>
                  <a:tcPr marL="0" marR="0" marT="0" marB="0" anchor="ctr"/>
                </a:tc>
                <a:tc>
                  <a:txBody>
                    <a:bodyPr/>
                    <a:lstStyle/>
                    <a:p>
                      <a:pPr algn="ctr" fontAlgn="b"/>
                      <a:r>
                        <a:rPr lang="en-US" sz="900" b="0" i="0" u="none" strike="noStrike" dirty="0">
                          <a:solidFill>
                            <a:srgbClr val="000000"/>
                          </a:solidFill>
                          <a:effectLst/>
                          <a:latin typeface="+mn-lt"/>
                        </a:rPr>
                        <a:t>473.8</a:t>
                      </a:r>
                    </a:p>
                  </a:txBody>
                  <a:tcPr marL="0" marR="0" marT="0" marB="0" anchor="ctr"/>
                </a:tc>
                <a:tc>
                  <a:txBody>
                    <a:bodyPr/>
                    <a:lstStyle/>
                    <a:p>
                      <a:pPr algn="ctr" fontAlgn="b"/>
                      <a:r>
                        <a:rPr lang="en-US" sz="900" b="0" i="0" u="none" strike="noStrike" dirty="0">
                          <a:solidFill>
                            <a:srgbClr val="000000"/>
                          </a:solidFill>
                          <a:effectLst/>
                          <a:latin typeface="+mn-lt"/>
                        </a:rPr>
                        <a:t>19.0</a:t>
                      </a:r>
                    </a:p>
                  </a:txBody>
                  <a:tcPr marL="0" marR="0" marT="0" marB="0" anchor="ctr"/>
                </a:tc>
                <a:extLst>
                  <a:ext uri="{0D108BD9-81ED-4DB2-BD59-A6C34878D82A}">
                    <a16:rowId xmlns:a16="http://schemas.microsoft.com/office/drawing/2014/main" val="1640954900"/>
                  </a:ext>
                </a:extLst>
              </a:tr>
              <a:tr h="131855">
                <a:tc>
                  <a:txBody>
                    <a:bodyPr/>
                    <a:lstStyle/>
                    <a:p>
                      <a:r>
                        <a:rPr lang="en-US" sz="900" dirty="0">
                          <a:solidFill>
                            <a:schemeClr val="tx1"/>
                          </a:solidFill>
                          <a:latin typeface="+mn-lt"/>
                        </a:rPr>
                        <a:t>All Other-c</a:t>
                      </a:r>
                    </a:p>
                  </a:txBody>
                  <a:tcPr marL="45720" marR="45720" anchor="ctr"/>
                </a:tc>
                <a:tc>
                  <a:txBody>
                    <a:bodyPr/>
                    <a:lstStyle/>
                    <a:p>
                      <a:pPr algn="ctr" fontAlgn="b"/>
                      <a:r>
                        <a:rPr lang="en-US" sz="900" b="0" i="0" u="none" strike="noStrike" dirty="0">
                          <a:solidFill>
                            <a:srgbClr val="000000"/>
                          </a:solidFill>
                          <a:effectLst/>
                          <a:latin typeface="+mn-lt"/>
                        </a:rPr>
                        <a:t>675.3</a:t>
                      </a:r>
                    </a:p>
                  </a:txBody>
                  <a:tcPr marL="0" marR="0" marT="0" marB="0" anchor="ctr"/>
                </a:tc>
                <a:tc>
                  <a:txBody>
                    <a:bodyPr/>
                    <a:lstStyle/>
                    <a:p>
                      <a:pPr algn="ctr" fontAlgn="b"/>
                      <a:r>
                        <a:rPr lang="en-US" sz="900" b="0" i="0" u="none" strike="noStrike" dirty="0">
                          <a:solidFill>
                            <a:srgbClr val="000000"/>
                          </a:solidFill>
                          <a:effectLst/>
                          <a:latin typeface="+mn-lt"/>
                        </a:rPr>
                        <a:t>828.1</a:t>
                      </a:r>
                    </a:p>
                  </a:txBody>
                  <a:tcPr marL="0" marR="0" marT="0" marB="0" anchor="ctr"/>
                </a:tc>
                <a:tc>
                  <a:txBody>
                    <a:bodyPr/>
                    <a:lstStyle/>
                    <a:p>
                      <a:pPr algn="ctr" fontAlgn="b"/>
                      <a:r>
                        <a:rPr lang="en-US" sz="900" b="0" i="0" u="none" strike="noStrike" dirty="0">
                          <a:solidFill>
                            <a:srgbClr val="000000"/>
                          </a:solidFill>
                          <a:effectLst/>
                          <a:latin typeface="+mn-lt"/>
                        </a:rPr>
                        <a:t>24.5</a:t>
                      </a:r>
                    </a:p>
                  </a:txBody>
                  <a:tcPr marL="0" marR="0" marT="0" marB="0" anchor="ctr"/>
                </a:tc>
                <a:extLst>
                  <a:ext uri="{0D108BD9-81ED-4DB2-BD59-A6C34878D82A}">
                    <a16:rowId xmlns:a16="http://schemas.microsoft.com/office/drawing/2014/main" val="2965892685"/>
                  </a:ext>
                </a:extLst>
              </a:tr>
              <a:tr h="131855">
                <a:tc>
                  <a:txBody>
                    <a:bodyPr/>
                    <a:lstStyle/>
                    <a:p>
                      <a:r>
                        <a:rPr lang="en-US" sz="900" b="1" dirty="0">
                          <a:solidFill>
                            <a:schemeClr val="tx1"/>
                          </a:solidFill>
                          <a:latin typeface="+mn-lt"/>
                        </a:rPr>
                        <a:t>Total</a:t>
                      </a:r>
                    </a:p>
                  </a:txBody>
                  <a:tcPr marL="45720" marR="45720" anchor="ctr"/>
                </a:tc>
                <a:tc>
                  <a:txBody>
                    <a:bodyPr/>
                    <a:lstStyle/>
                    <a:p>
                      <a:pPr algn="ctr" fontAlgn="b"/>
                      <a:r>
                        <a:rPr lang="en-US" sz="900" b="1" i="0" u="none" strike="noStrike" dirty="0">
                          <a:solidFill>
                            <a:srgbClr val="000000"/>
                          </a:solidFill>
                          <a:effectLst/>
                          <a:latin typeface="+mn-lt"/>
                        </a:rPr>
                        <a:t>2,073.9</a:t>
                      </a:r>
                    </a:p>
                  </a:txBody>
                  <a:tcPr marL="0" marR="0" marT="0" marB="0" anchor="ctr"/>
                </a:tc>
                <a:tc>
                  <a:txBody>
                    <a:bodyPr/>
                    <a:lstStyle/>
                    <a:p>
                      <a:pPr algn="ctr" fontAlgn="b"/>
                      <a:r>
                        <a:rPr lang="en-US" sz="900" b="1" i="0" u="none" strike="noStrike" dirty="0">
                          <a:solidFill>
                            <a:srgbClr val="000000"/>
                          </a:solidFill>
                          <a:effectLst/>
                          <a:latin typeface="+mn-lt"/>
                        </a:rPr>
                        <a:t>1,301.9</a:t>
                      </a:r>
                    </a:p>
                  </a:txBody>
                  <a:tcPr marL="0" marR="0" marT="0" marB="0" anchor="ctr"/>
                </a:tc>
                <a:tc>
                  <a:txBody>
                    <a:bodyPr/>
                    <a:lstStyle/>
                    <a:p>
                      <a:pPr algn="ctr" fontAlgn="b"/>
                      <a:r>
                        <a:rPr lang="en-US" sz="900" b="1" i="0" u="none" strike="noStrike" dirty="0">
                          <a:solidFill>
                            <a:srgbClr val="000000"/>
                          </a:solidFill>
                          <a:effectLst/>
                          <a:latin typeface="+mn-lt"/>
                        </a:rPr>
                        <a:t>43.5</a:t>
                      </a:r>
                    </a:p>
                  </a:txBody>
                  <a:tcPr marL="0" marR="0" marT="0" marB="0" anchor="ctr"/>
                </a:tc>
                <a:extLst>
                  <a:ext uri="{0D108BD9-81ED-4DB2-BD59-A6C34878D82A}">
                    <a16:rowId xmlns:a16="http://schemas.microsoft.com/office/drawing/2014/main" val="702151843"/>
                  </a:ext>
                </a:extLst>
              </a:tr>
              <a:tr h="210968">
                <a:tc gridSpan="4">
                  <a:txBody>
                    <a:bodyPr/>
                    <a:lstStyle/>
                    <a:p>
                      <a:r>
                        <a:rPr lang="en-US" sz="900" dirty="0"/>
                        <a:t>a- Includes used oil re-refined into </a:t>
                      </a:r>
                      <a:r>
                        <a:rPr lang="en-US" sz="900" dirty="0" err="1"/>
                        <a:t>basestocks</a:t>
                      </a:r>
                      <a:r>
                        <a:rPr lang="en-US" sz="900" dirty="0"/>
                        <a:t> or re-refined into VGO/MDO or regeneration of transformer oil.</a:t>
                      </a: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extLst>
                  <a:ext uri="{0D108BD9-81ED-4DB2-BD59-A6C34878D82A}">
                    <a16:rowId xmlns:a16="http://schemas.microsoft.com/office/drawing/2014/main" val="830719293"/>
                  </a:ext>
                </a:extLst>
              </a:tr>
              <a:tr h="210968">
                <a:tc gridSpan="4">
                  <a:txBody>
                    <a:bodyPr/>
                    <a:lstStyle/>
                    <a:p>
                      <a:r>
                        <a:rPr lang="en-US" sz="900" b="0" dirty="0">
                          <a:solidFill>
                            <a:schemeClr val="tx1"/>
                          </a:solidFill>
                          <a:latin typeface="+mn-lt"/>
                        </a:rPr>
                        <a:t>b- </a:t>
                      </a:r>
                      <a:r>
                        <a:rPr lang="en-US" sz="900" dirty="0">
                          <a:latin typeface="+mn-lt"/>
                        </a:rPr>
                        <a:t>Includes other application such as concrete demolding agents, blended into HSFO/ANFO, etc.</a:t>
                      </a:r>
                      <a:endParaRPr lang="en-US" sz="900" b="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extLst>
                  <a:ext uri="{0D108BD9-81ED-4DB2-BD59-A6C34878D82A}">
                    <a16:rowId xmlns:a16="http://schemas.microsoft.com/office/drawing/2014/main" val="3665076076"/>
                  </a:ext>
                </a:extLst>
              </a:tr>
              <a:tr h="210968">
                <a:tc gridSpan="4">
                  <a:txBody>
                    <a:bodyPr/>
                    <a:lstStyle/>
                    <a:p>
                      <a:r>
                        <a:rPr lang="en-US" sz="900" b="0" dirty="0">
                          <a:solidFill>
                            <a:schemeClr val="tx1"/>
                          </a:solidFill>
                          <a:latin typeface="+mn-lt"/>
                        </a:rPr>
                        <a:t>c- Includes industrial oils and fluids, greases, and automotive oils such as MCO, ATF, etc.</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59244970"/>
                  </a:ext>
                </a:extLst>
              </a:tr>
            </a:tbl>
          </a:graphicData>
        </a:graphic>
      </p:graphicFrame>
      <p:sp>
        <p:nvSpPr>
          <p:cNvPr id="8" name="TextBox 7">
            <a:extLst>
              <a:ext uri="{FF2B5EF4-FFF2-40B4-BE49-F238E27FC236}">
                <a16:creationId xmlns:a16="http://schemas.microsoft.com/office/drawing/2014/main" id="{960460CC-081C-4521-86BB-0203F100AA3C}"/>
              </a:ext>
            </a:extLst>
          </p:cNvPr>
          <p:cNvSpPr txBox="1"/>
          <p:nvPr/>
        </p:nvSpPr>
        <p:spPr>
          <a:xfrm>
            <a:off x="6096000" y="3479667"/>
            <a:ext cx="5762625" cy="369332"/>
          </a:xfrm>
          <a:prstGeom prst="rect">
            <a:avLst/>
          </a:prstGeom>
          <a:noFill/>
        </p:spPr>
        <p:txBody>
          <a:bodyPr wrap="square">
            <a:spAutoFit/>
          </a:bodyPr>
          <a:lstStyle/>
          <a:p>
            <a:r>
              <a:rPr lang="en-US" sz="900" dirty="0"/>
              <a:t>a- Includes used oil re-refined into VGO/MDO or regeneration of transformer oil.</a:t>
            </a:r>
          </a:p>
          <a:p>
            <a:r>
              <a:rPr lang="en-US" sz="900" dirty="0"/>
              <a:t>b- Includes other application such as concrete demolding agents, blended into HSFO/ANFO, etc.</a:t>
            </a:r>
          </a:p>
        </p:txBody>
      </p:sp>
    </p:spTree>
    <p:extLst>
      <p:ext uri="{BB962C8B-B14F-4D97-AF65-F5344CB8AC3E}">
        <p14:creationId xmlns:p14="http://schemas.microsoft.com/office/powerpoint/2010/main" val="261040841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4E16F6-6094-4177-A886-0649AB965B37}"/>
              </a:ext>
            </a:extLst>
          </p:cNvPr>
          <p:cNvSpPr>
            <a:spLocks noGrp="1"/>
          </p:cNvSpPr>
          <p:nvPr>
            <p:ph type="title"/>
          </p:nvPr>
        </p:nvSpPr>
        <p:spPr/>
        <p:txBody>
          <a:bodyPr/>
          <a:lstStyle/>
          <a:p>
            <a:r>
              <a:rPr lang="en-US" dirty="0"/>
              <a:t>Used Oil Re-refining</a:t>
            </a:r>
          </a:p>
        </p:txBody>
      </p:sp>
      <p:sp>
        <p:nvSpPr>
          <p:cNvPr id="4" name="Content Placeholder 3">
            <a:extLst>
              <a:ext uri="{FF2B5EF4-FFF2-40B4-BE49-F238E27FC236}">
                <a16:creationId xmlns:a16="http://schemas.microsoft.com/office/drawing/2014/main" id="{AF2D5C07-642C-4A1F-9936-FA4213F45A40}"/>
              </a:ext>
            </a:extLst>
          </p:cNvPr>
          <p:cNvSpPr>
            <a:spLocks noGrp="1"/>
          </p:cNvSpPr>
          <p:nvPr>
            <p:ph sz="quarter" idx="16"/>
          </p:nvPr>
        </p:nvSpPr>
        <p:spPr>
          <a:xfrm>
            <a:off x="569395" y="1040152"/>
            <a:ext cx="5182475" cy="4167166"/>
          </a:xfrm>
        </p:spPr>
        <p:txBody>
          <a:bodyPr wrap="square">
            <a:spAutoFit/>
          </a:bodyPr>
          <a:lstStyle/>
          <a:p>
            <a:pPr>
              <a:buChar char=""/>
            </a:pPr>
            <a:r>
              <a:rPr lang="en-US" dirty="0"/>
              <a:t>In 2020, re-refined Group II/II+ basestocks are the major re-refined basestock produced in the United States. Other basestock types such as Group I and III are produced in low quantities in the United States and Canada. </a:t>
            </a:r>
          </a:p>
          <a:p>
            <a:pPr lvl="1"/>
            <a:r>
              <a:rPr lang="en-US" dirty="0"/>
              <a:t>There is only one re-refined, Universal Environmental Services, of re-refined Group III basestocks, with a basestocks capacity of around 27 </a:t>
            </a:r>
            <a:r>
              <a:rPr lang="en-US" dirty="0" err="1"/>
              <a:t>killotonnes</a:t>
            </a:r>
            <a:r>
              <a:rPr lang="en-US" dirty="0"/>
              <a:t>.</a:t>
            </a:r>
          </a:p>
          <a:p>
            <a:pPr>
              <a:buChar char=""/>
            </a:pPr>
            <a:r>
              <a:rPr lang="en-US" dirty="0"/>
              <a:t>There are currently 15 registered used oil re-refining companies in the United States and Canada that are producing re-refined basestocks. </a:t>
            </a:r>
          </a:p>
          <a:p>
            <a:pPr lvl="1"/>
            <a:r>
              <a:rPr lang="en-US" dirty="0"/>
              <a:t>The six largest companies accounted for about 80% of the total used oil capacity in both these countries in 2020.</a:t>
            </a:r>
          </a:p>
          <a:p>
            <a:pPr lvl="1"/>
            <a:r>
              <a:rPr lang="en-US" dirty="0"/>
              <a:t>Clean Harbors acquired Safety-Kleen in 2012 and Evergreen Oil in 2013. In February 2015, Clean Harbors acquired Bango Refinery from Vertex Energy for a total purchasing price of USD 35.0 million. In 2021, the company signed a definitive agreement with Vertex Energy, Inc. to acquire certain assets related to Vertex’s used motor oil collection and re-refinery business.</a:t>
            </a:r>
          </a:p>
          <a:p>
            <a:pPr lvl="1"/>
            <a:r>
              <a:rPr lang="en-US" dirty="0"/>
              <a:t>The company also owns Universal Lubricants’ used oil re-refining facility. Therefore, Clean Harbors has a total used oil capacity of 960.0 kilotonnes, amounting to almost 61% of the total re-refined used oil capacity in the United States and Canada. Sales of re-refined basestock are concentrated in the United States, where most re-refiners are located. </a:t>
            </a:r>
          </a:p>
        </p:txBody>
      </p:sp>
      <p:sp>
        <p:nvSpPr>
          <p:cNvPr id="5" name="Content Placeholder 4">
            <a:extLst>
              <a:ext uri="{FF2B5EF4-FFF2-40B4-BE49-F238E27FC236}">
                <a16:creationId xmlns:a16="http://schemas.microsoft.com/office/drawing/2014/main" id="{0768A163-E589-4EE7-8E2C-DB41C0B4B69D}"/>
              </a:ext>
            </a:extLst>
          </p:cNvPr>
          <p:cNvSpPr>
            <a:spLocks noGrp="1"/>
          </p:cNvSpPr>
          <p:nvPr>
            <p:ph sz="quarter" idx="17"/>
          </p:nvPr>
        </p:nvSpPr>
        <p:spPr>
          <a:xfrm>
            <a:off x="6357548" y="1040152"/>
            <a:ext cx="5184648" cy="2974532"/>
          </a:xfrm>
        </p:spPr>
        <p:txBody>
          <a:bodyPr wrap="square">
            <a:spAutoFit/>
          </a:bodyPr>
          <a:lstStyle/>
          <a:p>
            <a:pPr>
              <a:buChar char=""/>
            </a:pPr>
            <a:r>
              <a:rPr lang="en-US" dirty="0"/>
              <a:t>The United States also exports a small quantity of used oil to Eastern Canada. It was estimated around 30 KT in 2020. </a:t>
            </a:r>
          </a:p>
          <a:p>
            <a:pPr lvl="1"/>
            <a:r>
              <a:rPr lang="en-US" dirty="0"/>
              <a:t>Safety-Kleen has a large captive market in its Breslau, ON re-refinery (which is only 100 miles from the U.S. border).</a:t>
            </a:r>
          </a:p>
          <a:p>
            <a:pPr lvl="1"/>
            <a:r>
              <a:rPr lang="en-US" dirty="0"/>
              <a:t>Safety-Kleen Breslau processed 146 kilotonnes of used oil in 2019, of which Kline estimates about 50 kilotonnes was imported from the United States. The imports were estimated at around 30 KT in 2020. This is because used oil generation plummeted due to a decline in lubricant demand in 2020, leading to a decreased availability of used oil for re-refineries in the United States. </a:t>
            </a:r>
          </a:p>
          <a:p>
            <a:pPr lvl="1"/>
            <a:r>
              <a:rPr lang="en-US" dirty="0"/>
              <a:t>Other than Breslau, Canadian re-refineries are small and geographically widespread.</a:t>
            </a:r>
          </a:p>
          <a:p>
            <a:pPr>
              <a:buChar char=""/>
            </a:pPr>
            <a:r>
              <a:rPr lang="en-US" dirty="0"/>
              <a:t>Beyond the large volumes of used oil exported by Safety-Kleen to Canada, other cross-border movements of used oil from the United States to Canada are believed to be small.</a:t>
            </a:r>
          </a:p>
        </p:txBody>
      </p:sp>
      <p:grpSp>
        <p:nvGrpSpPr>
          <p:cNvPr id="6" name="Group 5">
            <a:extLst>
              <a:ext uri="{FF2B5EF4-FFF2-40B4-BE49-F238E27FC236}">
                <a16:creationId xmlns:a16="http://schemas.microsoft.com/office/drawing/2014/main" id="{80E75652-8750-4286-8408-7E733C8C1C17}"/>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3E9D180D-E30D-4F4A-8A06-2B3201BCE9F1}"/>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97C6B3D1-C699-4FDC-96C0-748F31C90F68}"/>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203575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South Korea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999910"/>
          <a:ext cx="11232000" cy="3433634"/>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324065">
                <a:tc gridSpan="3">
                  <a:txBody>
                    <a:bodyPr/>
                    <a:lstStyle/>
                    <a:p>
                      <a:r>
                        <a:rPr lang="en-US" sz="900">
                          <a:latin typeface="+mn-lt"/>
                        </a:rPr>
                        <a:t>SUMMARY OF REGULATIONS</a:t>
                      </a: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5003">
                <a:tc gridSpan="2">
                  <a:txBody>
                    <a:bodyPr/>
                    <a:lstStyle/>
                    <a:p>
                      <a:r>
                        <a:rPr lang="en-US" sz="900" b="1">
                          <a:solidFill>
                            <a:schemeClr val="tx1"/>
                          </a:solidFill>
                          <a:latin typeface="+mn-lt"/>
                        </a:rPr>
                        <a:t>QUESTION</a:t>
                      </a:r>
                    </a:p>
                  </a:txBody>
                  <a:tcPr marL="45720" marR="45720" anchor="ctr"/>
                </a:tc>
                <a:tc hMerge="1">
                  <a:txBody>
                    <a:bodyPr/>
                    <a:lstStyle/>
                    <a:p>
                      <a:endParaRPr lang="en-IN"/>
                    </a:p>
                  </a:txBody>
                  <a:tcPr/>
                </a:tc>
                <a:tc>
                  <a:txBody>
                    <a:bodyPr/>
                    <a:lstStyle/>
                    <a:p>
                      <a:r>
                        <a:rPr lang="en-US" sz="900" b="1">
                          <a:solidFill>
                            <a:schemeClr val="tx1"/>
                          </a:solidFill>
                          <a:latin typeface="+mn-lt"/>
                        </a:rPr>
                        <a:t>ANSWER</a:t>
                      </a:r>
                    </a:p>
                  </a:txBody>
                  <a:tcPr marL="45720" marR="45720" anchor="ctr"/>
                </a:tc>
                <a:extLst>
                  <a:ext uri="{0D108BD9-81ED-4DB2-BD59-A6C34878D82A}">
                    <a16:rowId xmlns:a16="http://schemas.microsoft.com/office/drawing/2014/main" val="4149384710"/>
                  </a:ext>
                </a:extLst>
              </a:tr>
              <a:tr h="625720">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latin typeface="+mn-l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latin typeface="+mn-lt"/>
                        </a:rPr>
                        <a:t>There are no listed requirements for additional pollution control equipment when burning used oil. </a:t>
                      </a:r>
                    </a:p>
                  </a:txBody>
                  <a:tcPr marL="45720" marR="45720" anchor="ctr"/>
                </a:tc>
                <a:extLst>
                  <a:ext uri="{0D108BD9-81ED-4DB2-BD59-A6C34878D82A}">
                    <a16:rowId xmlns:a16="http://schemas.microsoft.com/office/drawing/2014/main" val="3283290818"/>
                  </a:ext>
                </a:extLst>
              </a:tr>
              <a:tr h="295003">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latin typeface="+mn-l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latin typeface="+mn-lt"/>
                        </a:rPr>
                        <a:t>Used oil or lubricants may not be placed in landfills in South Korea. </a:t>
                      </a:r>
                    </a:p>
                  </a:txBody>
                  <a:tcPr marL="45720" marR="45720" anchor="ctr"/>
                </a:tc>
                <a:extLst>
                  <a:ext uri="{0D108BD9-81ED-4DB2-BD59-A6C34878D82A}">
                    <a16:rowId xmlns:a16="http://schemas.microsoft.com/office/drawing/2014/main" val="2258432784"/>
                  </a:ext>
                </a:extLst>
              </a:tr>
              <a:tr h="368754">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latin typeface="+mn-l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latin typeface="+mn-lt"/>
                        </a:rPr>
                        <a:t>No, as re-refining is currently not done in South Korea there is no special incentive targeting it, nor for fuel burning or use in landfills. </a:t>
                      </a:r>
                    </a:p>
                  </a:txBody>
                  <a:tcPr marL="45720" marR="45720" anchor="ctr"/>
                </a:tc>
                <a:extLst>
                  <a:ext uri="{0D108BD9-81ED-4DB2-BD59-A6C34878D82A}">
                    <a16:rowId xmlns:a16="http://schemas.microsoft.com/office/drawing/2014/main" val="3423722158"/>
                  </a:ext>
                </a:extLst>
              </a:tr>
              <a:tr h="295003">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latin typeface="+mn-l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latin typeface="+mn-lt"/>
                          <a:ea typeface="+mn-ea"/>
                          <a:cs typeface="+mn-cs"/>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latin typeface="+mn-lt"/>
                        </a:rPr>
                        <a:t>Not officially regulated under the current Act. </a:t>
                      </a:r>
                    </a:p>
                  </a:txBody>
                  <a:tcPr marL="45720" marR="45720" anchor="ctr"/>
                </a:tc>
                <a:extLst>
                  <a:ext uri="{0D108BD9-81ED-4DB2-BD59-A6C34878D82A}">
                    <a16:rowId xmlns:a16="http://schemas.microsoft.com/office/drawing/2014/main" val="2237739610"/>
                  </a:ext>
                </a:extLst>
              </a:tr>
              <a:tr h="295003">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latin typeface="+mn-lt"/>
                          <a:ea typeface="+mn-ea"/>
                          <a:cs typeface="+mn-cs"/>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latin typeface="+mn-lt"/>
                        </a:rPr>
                        <a:t>Not applicable in South Korea </a:t>
                      </a:r>
                    </a:p>
                  </a:txBody>
                  <a:tcPr marL="45720" marR="45720" anchor="ctr"/>
                </a:tc>
                <a:extLst>
                  <a:ext uri="{0D108BD9-81ED-4DB2-BD59-A6C34878D82A}">
                    <a16:rowId xmlns:a16="http://schemas.microsoft.com/office/drawing/2014/main" val="3218735477"/>
                  </a:ext>
                </a:extLst>
              </a:tr>
              <a:tr h="295003">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tx1"/>
                          </a:solidFill>
                          <a:effectLst/>
                          <a:latin typeface="+mn-lt"/>
                          <a:ea typeface="+mn-ea"/>
                          <a:cs typeface="+mn-cs"/>
                        </a:rPr>
                        <a:t>iii. Dust suppressant</a:t>
                      </a:r>
                      <a:endParaRPr lang="en-GB" sz="900" u="none" strike="noStrike" kern="1200">
                        <a:solidFill>
                          <a:schemeClr val="tx1"/>
                        </a:solidFill>
                        <a:effectLst/>
                        <a:latin typeface="+mn-lt"/>
                        <a:ea typeface="+mn-ea"/>
                        <a:cs typeface="+mn-cs"/>
                      </a:endParaRPr>
                    </a:p>
                  </a:txBody>
                  <a:tcPr marL="108000" marR="36000" marT="36000" marB="36000" anchor="ctr"/>
                </a:tc>
                <a:tc>
                  <a:txBody>
                    <a:bodyPr/>
                    <a:lstStyle/>
                    <a:p>
                      <a:r>
                        <a:rPr lang="en-US" sz="900">
                          <a:solidFill>
                            <a:schemeClr val="tx1"/>
                          </a:solidFill>
                          <a:latin typeface="+mn-lt"/>
                        </a:rPr>
                        <a:t>Not officially regulates under the current Act</a:t>
                      </a:r>
                      <a:r>
                        <a:rPr lang="en-US" sz="900">
                          <a:solidFill>
                            <a:srgbClr val="FF0000"/>
                          </a:solidFill>
                          <a:latin typeface="+mn-lt"/>
                        </a:rPr>
                        <a:t>. </a:t>
                      </a:r>
                    </a:p>
                  </a:txBody>
                  <a:tcPr marL="45720" marR="45720" anchor="ctr"/>
                </a:tc>
                <a:extLst>
                  <a:ext uri="{0D108BD9-81ED-4DB2-BD59-A6C34878D82A}">
                    <a16:rowId xmlns:a16="http://schemas.microsoft.com/office/drawing/2014/main" val="3107706899"/>
                  </a:ext>
                </a:extLst>
              </a:tr>
              <a:tr h="507036">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solidFill>
                            <a:schemeClr val="tx1"/>
                          </a:solidFill>
                          <a:latin typeface="+mn-lt"/>
                        </a:rPr>
                        <a:t>17. Are there companies / associations advocating in used oil category?</a:t>
                      </a:r>
                      <a:endParaRPr lang="en-GB" sz="900" kern="1200">
                        <a:solidFill>
                          <a:schemeClr val="tx1"/>
                        </a:solidFill>
                        <a:latin typeface="+mn-lt"/>
                        <a:ea typeface="+mn-ea"/>
                        <a:cs typeface="+mn-cs"/>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rPr>
                        <a:t>Companies in South Korea are not recognized as heavily advocating for used oil recycling. Organizations such as </a:t>
                      </a:r>
                      <a:r>
                        <a:rPr lang="en-US" sz="900" kern="1200">
                          <a:solidFill>
                            <a:schemeClr val="tx1"/>
                          </a:solidFill>
                          <a:latin typeface="+mn-lt"/>
                          <a:ea typeface="+mn-ea"/>
                          <a:cs typeface="+mn-cs"/>
                        </a:rPr>
                        <a:t>Korea Petroleum Quality &amp; Distribution Authority </a:t>
                      </a:r>
                      <a:r>
                        <a:rPr lang="en-US" sz="900">
                          <a:solidFill>
                            <a:schemeClr val="tx1"/>
                          </a:solidFill>
                          <a:latin typeface="+mn-lt"/>
                        </a:rPr>
                        <a:t>(KPETRO), </a:t>
                      </a:r>
                      <a:r>
                        <a:rPr lang="en-US" altLang="ja-JP" sz="900" kern="1200">
                          <a:solidFill>
                            <a:schemeClr val="tx1"/>
                          </a:solidFill>
                          <a:latin typeface="+mn-lt"/>
                          <a:ea typeface="+mn-ea"/>
                          <a:cs typeface="+mn-cs"/>
                        </a:rPr>
                        <a:t>Korea Environment Corporation </a:t>
                      </a:r>
                      <a:r>
                        <a:rPr lang="en-US" sz="900">
                          <a:solidFill>
                            <a:schemeClr val="tx1"/>
                          </a:solidFill>
                          <a:latin typeface="+mn-lt"/>
                        </a:rPr>
                        <a:t>(KECO), and the Korea Lubricant Oil Association do promote used oil recycling domestically. </a:t>
                      </a: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391163443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0FCA-24F5-4A06-A064-D2ADDD9F929F}"/>
              </a:ext>
            </a:extLst>
          </p:cNvPr>
          <p:cNvSpPr>
            <a:spLocks noGrp="1"/>
          </p:cNvSpPr>
          <p:nvPr>
            <p:ph type="title"/>
          </p:nvPr>
        </p:nvSpPr>
        <p:spPr/>
        <p:txBody>
          <a:bodyPr/>
          <a:lstStyle/>
          <a:p>
            <a:r>
              <a:rPr lang="en-US" dirty="0"/>
              <a:t>Used Oil Re-refining</a:t>
            </a:r>
          </a:p>
        </p:txBody>
      </p:sp>
      <p:sp>
        <p:nvSpPr>
          <p:cNvPr id="3" name="Content Placeholder 2">
            <a:extLst>
              <a:ext uri="{FF2B5EF4-FFF2-40B4-BE49-F238E27FC236}">
                <a16:creationId xmlns:a16="http://schemas.microsoft.com/office/drawing/2014/main" id="{B1F70C11-A5D3-4E91-8E94-2052FC44B89C}"/>
              </a:ext>
            </a:extLst>
          </p:cNvPr>
          <p:cNvSpPr>
            <a:spLocks noGrp="1"/>
          </p:cNvSpPr>
          <p:nvPr>
            <p:ph sz="quarter" idx="16"/>
          </p:nvPr>
        </p:nvSpPr>
        <p:spPr>
          <a:xfrm>
            <a:off x="569395" y="983002"/>
            <a:ext cx="5182475" cy="4013278"/>
          </a:xfrm>
        </p:spPr>
        <p:txBody>
          <a:bodyPr wrap="square">
            <a:spAutoFit/>
          </a:bodyPr>
          <a:lstStyle/>
          <a:p>
            <a:pPr>
              <a:buChar char=""/>
            </a:pPr>
            <a:r>
              <a:rPr lang="en-US" dirty="0"/>
              <a:t>The total re-refined basestock capacity in the United States and Canada was estimated at 1,022 kilotonnes in 2020. </a:t>
            </a:r>
          </a:p>
          <a:p>
            <a:pPr lvl="1"/>
            <a:r>
              <a:rPr lang="en-US" dirty="0"/>
              <a:t>Re-refined group II/II+ basestocks are the most produced re-refined basestocks in the United States, followed by re-refined Group I and Group III basestocks. Canada, on the other hand, consumes re-refined Group II/II+ basestocks for producing finished lubricants.</a:t>
            </a:r>
          </a:p>
          <a:p>
            <a:pPr>
              <a:buChar char=""/>
            </a:pPr>
            <a:r>
              <a:rPr lang="en-US" dirty="0"/>
              <a:t>Presently, on account of the increasing demand for lighter grades in the automotive segment, demand for Group II/II+ and Group III basestocks is increasing. As a result, the production of re-refined Group II/II+ and Group III basestocks is also expanding, leading to a decline the demand for Group I basestocks. </a:t>
            </a:r>
          </a:p>
          <a:p>
            <a:pPr lvl="1"/>
            <a:r>
              <a:rPr lang="en-US" dirty="0"/>
              <a:t>OEM recommendations and stringent fuel specifications that encourage the usage of lighter lubricant grades for vehicles are also leading to a decline in demand for Group I basestocks, due to which the production of re-refined Group I basestocks has also declined in both countries. </a:t>
            </a:r>
          </a:p>
          <a:p>
            <a:pPr lvl="1"/>
            <a:r>
              <a:rPr lang="en-US" dirty="0"/>
              <a:t>Most of the re-refineries producing both Group I and Group II/II+ have either stopped producing Group I basestocks or reduced Group I basestocks production. They are mostly focusing on producing Group II/II+ basestocks. </a:t>
            </a:r>
          </a:p>
          <a:p>
            <a:pPr lvl="1"/>
            <a:r>
              <a:rPr lang="en-US" dirty="0"/>
              <a:t>At present, re-refined Group I basestock are consumed for producing heavier grades of automotive lubricants and industrial oils.</a:t>
            </a:r>
          </a:p>
        </p:txBody>
      </p:sp>
      <p:graphicFrame>
        <p:nvGraphicFramePr>
          <p:cNvPr id="5" name="Table 3">
            <a:extLst>
              <a:ext uri="{FF2B5EF4-FFF2-40B4-BE49-F238E27FC236}">
                <a16:creationId xmlns:a16="http://schemas.microsoft.com/office/drawing/2014/main" id="{A6C174FA-17D6-40BB-9FA4-FBA2B0352535}"/>
              </a:ext>
            </a:extLst>
          </p:cNvPr>
          <p:cNvGraphicFramePr>
            <a:graphicFrameLocks noGrp="1"/>
          </p:cNvGraphicFramePr>
          <p:nvPr>
            <p:ph sz="quarter" idx="17"/>
          </p:nvPr>
        </p:nvGraphicFramePr>
        <p:xfrm>
          <a:off x="5821089" y="686513"/>
          <a:ext cx="6028011" cy="5835168"/>
        </p:xfrm>
        <a:graphic>
          <a:graphicData uri="http://schemas.openxmlformats.org/drawingml/2006/table">
            <a:tbl>
              <a:tblPr firstRow="1">
                <a:tableStyleId>{5C22544A-7EE6-4342-B048-85BDC9FD1C3A}</a:tableStyleId>
              </a:tblPr>
              <a:tblGrid>
                <a:gridCol w="1369322">
                  <a:extLst>
                    <a:ext uri="{9D8B030D-6E8A-4147-A177-3AD203B41FA5}">
                      <a16:colId xmlns:a16="http://schemas.microsoft.com/office/drawing/2014/main" val="3179253707"/>
                    </a:ext>
                  </a:extLst>
                </a:gridCol>
                <a:gridCol w="1424691">
                  <a:extLst>
                    <a:ext uri="{9D8B030D-6E8A-4147-A177-3AD203B41FA5}">
                      <a16:colId xmlns:a16="http://schemas.microsoft.com/office/drawing/2014/main" val="2331960324"/>
                    </a:ext>
                  </a:extLst>
                </a:gridCol>
                <a:gridCol w="1118137">
                  <a:extLst>
                    <a:ext uri="{9D8B030D-6E8A-4147-A177-3AD203B41FA5}">
                      <a16:colId xmlns:a16="http://schemas.microsoft.com/office/drawing/2014/main" val="1601542901"/>
                    </a:ext>
                  </a:extLst>
                </a:gridCol>
                <a:gridCol w="1101002">
                  <a:extLst>
                    <a:ext uri="{9D8B030D-6E8A-4147-A177-3AD203B41FA5}">
                      <a16:colId xmlns:a16="http://schemas.microsoft.com/office/drawing/2014/main" val="2517212798"/>
                    </a:ext>
                  </a:extLst>
                </a:gridCol>
                <a:gridCol w="1014859">
                  <a:extLst>
                    <a:ext uri="{9D8B030D-6E8A-4147-A177-3AD203B41FA5}">
                      <a16:colId xmlns:a16="http://schemas.microsoft.com/office/drawing/2014/main" val="308892308"/>
                    </a:ext>
                  </a:extLst>
                </a:gridCol>
              </a:tblGrid>
              <a:tr h="213467">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lt1"/>
                          </a:solidFill>
                          <a:effectLst/>
                        </a:rPr>
                        <a:t>MAJOR USED OIL RE-REFINERS IN UNITED STATES AND CANADA, 2020</a:t>
                      </a:r>
                      <a:endParaRPr lang="en-US" sz="900" b="1" kern="1200" dirty="0">
                        <a:solidFill>
                          <a:schemeClr val="lt1"/>
                        </a:solidFill>
                        <a:effectLst/>
                        <a:latin typeface="+mn-lt"/>
                        <a:cs typeface="Times New Roman" panose="02020603050405020304" pitchFamily="18" charset="0"/>
                      </a:endParaRPr>
                    </a:p>
                  </a:txBody>
                  <a:tcPr marL="46800" marR="45720" anchor="ctr"/>
                </a:tc>
                <a:tc hMerge="1">
                  <a:txBody>
                    <a:bodyPr/>
                    <a:lstStyle/>
                    <a:p>
                      <a:endParaRPr lang="en-US" sz="1000">
                        <a:latin typeface="+mn-lt"/>
                      </a:endParaRP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tc hMerge="1">
                  <a:txBody>
                    <a:bodyPr/>
                    <a:lstStyle/>
                    <a:p>
                      <a:endParaRPr lang="en-US" sz="1000" b="1" kern="1200" dirty="0">
                        <a:solidFill>
                          <a:schemeClr val="lt1"/>
                        </a:solidFill>
                        <a:effectLst/>
                        <a:latin typeface="+mj-lt"/>
                        <a:cs typeface="Times New Roman" panose="02020603050405020304" pitchFamily="18" charset="0"/>
                      </a:endParaRPr>
                    </a:p>
                  </a:txBody>
                  <a:tcPr marL="45720" marR="45720" anchor="ctr"/>
                </a:tc>
                <a:extLst>
                  <a:ext uri="{0D108BD9-81ED-4DB2-BD59-A6C34878D82A}">
                    <a16:rowId xmlns:a16="http://schemas.microsoft.com/office/drawing/2014/main" val="2647999941"/>
                  </a:ext>
                </a:extLst>
              </a:tr>
              <a:tr h="445251">
                <a:tc>
                  <a:txBody>
                    <a:bodyPr/>
                    <a:lstStyle/>
                    <a:p>
                      <a:r>
                        <a:rPr lang="en-US" sz="900" b="1" dirty="0">
                          <a:solidFill>
                            <a:schemeClr val="tx1"/>
                          </a:solidFill>
                        </a:rPr>
                        <a:t>COMPANY</a:t>
                      </a:r>
                      <a:endParaRPr lang="en-US" sz="900" b="1" dirty="0">
                        <a:solidFill>
                          <a:schemeClr val="tx1"/>
                        </a:solidFill>
                        <a:latin typeface="+mn-lt"/>
                      </a:endParaRPr>
                    </a:p>
                  </a:txBody>
                  <a:tcPr marL="46800" marR="45720" anchor="ctr"/>
                </a:tc>
                <a:tc>
                  <a:txBody>
                    <a:bodyPr/>
                    <a:lstStyle/>
                    <a:p>
                      <a:pPr algn="l"/>
                      <a:r>
                        <a:rPr lang="en-US" sz="900" b="1" dirty="0">
                          <a:solidFill>
                            <a:schemeClr val="tx1"/>
                          </a:solidFill>
                        </a:rPr>
                        <a:t>LOCATION </a:t>
                      </a:r>
                      <a:endParaRPr lang="en-US" sz="900" b="1" dirty="0">
                        <a:solidFill>
                          <a:schemeClr val="tx1"/>
                        </a:solidFill>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rPr>
                        <a:t>USED OIL FEED CAPACITY (KT)</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RE-REFINED BASESTOCK CAPACITY (KT)</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KEY PRODUCT </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557228252"/>
                  </a:ext>
                </a:extLst>
              </a:tr>
              <a:tr h="252112">
                <a:tc>
                  <a:txBody>
                    <a:bodyPr/>
                    <a:lstStyle/>
                    <a:p>
                      <a:pPr algn="l" rtl="0" fontAlgn="ctr"/>
                      <a:r>
                        <a:rPr lang="en-US" sz="900" b="0" u="none" strike="noStrike" dirty="0">
                          <a:solidFill>
                            <a:schemeClr val="tx2"/>
                          </a:solidFill>
                          <a:effectLst/>
                        </a:rPr>
                        <a:t>Safety-Kleen (Clean Harbors)</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East Chicago,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403</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255</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1640954900"/>
                  </a:ext>
                </a:extLst>
              </a:tr>
              <a:tr h="25211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u="none" strike="noStrike" kern="1200" dirty="0">
                          <a:solidFill>
                            <a:schemeClr val="tx2"/>
                          </a:solidFill>
                          <a:effectLst/>
                        </a:rPr>
                        <a:t>Safety-Kleen (Clean Harbors)</a:t>
                      </a:r>
                      <a:endParaRPr lang="en-US" sz="900" b="0" i="0" u="none" strike="noStrike" kern="1200" dirty="0">
                        <a:solidFill>
                          <a:schemeClr val="tx2"/>
                        </a:solidFill>
                        <a:effectLst/>
                        <a:latin typeface="+mn-lt"/>
                        <a:ea typeface="+mn-ea"/>
                        <a:cs typeface="+mn-cs"/>
                      </a:endParaRPr>
                    </a:p>
                  </a:txBody>
                  <a:tcPr marL="46800" marR="0" marT="0" marB="0" anchor="ctr"/>
                </a:tc>
                <a:tc>
                  <a:txBody>
                    <a:bodyPr/>
                    <a:lstStyle/>
                    <a:p>
                      <a:pPr algn="l"/>
                      <a:r>
                        <a:rPr lang="en-US" sz="900" b="0" u="none" strike="noStrike" kern="1200" dirty="0">
                          <a:solidFill>
                            <a:schemeClr val="tx2"/>
                          </a:solidFill>
                          <a:effectLst/>
                        </a:rPr>
                        <a:t>Breslau, ON</a:t>
                      </a:r>
                      <a:endParaRPr lang="en-US" sz="900" b="0" i="0" u="none" strike="noStrike" kern="1200" dirty="0">
                        <a:solidFill>
                          <a:schemeClr val="tx2"/>
                        </a:solidFill>
                        <a:effectLst/>
                        <a:latin typeface="+mn-lt"/>
                        <a:ea typeface="+mn-ea"/>
                        <a:cs typeface="+mn-cs"/>
                      </a:endParaRPr>
                    </a:p>
                  </a:txBody>
                  <a:tcPr marL="45720" marR="45720" anchor="ctr"/>
                </a:tc>
                <a:tc>
                  <a:txBody>
                    <a:bodyPr/>
                    <a:lstStyle/>
                    <a:p>
                      <a:pPr algn="ctr"/>
                      <a:r>
                        <a:rPr lang="en-US" sz="900" b="0" u="none" strike="noStrike" kern="1200" dirty="0">
                          <a:solidFill>
                            <a:schemeClr val="tx2"/>
                          </a:solidFill>
                          <a:effectLst/>
                        </a:rPr>
                        <a:t>300</a:t>
                      </a:r>
                      <a:endParaRPr lang="en-US" sz="900" b="0" i="0" u="none" strike="noStrike" kern="1200" dirty="0">
                        <a:solidFill>
                          <a:schemeClr val="tx2"/>
                        </a:solidFill>
                        <a:effectLst/>
                        <a:latin typeface="+mn-lt"/>
                        <a:ea typeface="+mn-ea"/>
                        <a:cs typeface="+mn-cs"/>
                      </a:endParaRPr>
                    </a:p>
                  </a:txBody>
                  <a:tcPr anchor="ctr"/>
                </a:tc>
                <a:tc>
                  <a:txBody>
                    <a:bodyPr/>
                    <a:lstStyle/>
                    <a:p>
                      <a:pPr marL="0" algn="ctr" defTabSz="914400" rtl="0" eaLnBrk="1" fontAlgn="ctr" latinLnBrk="0" hangingPunct="1"/>
                      <a:r>
                        <a:rPr lang="en-US" sz="900" b="0" u="none" strike="noStrike" kern="1200" dirty="0">
                          <a:solidFill>
                            <a:schemeClr val="tx2"/>
                          </a:solidFill>
                          <a:effectLst/>
                        </a:rPr>
                        <a:t>190</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kern="1200" dirty="0">
                          <a:solidFill>
                            <a:schemeClr val="tx2"/>
                          </a:solidFill>
                          <a:effectLst/>
                        </a:rPr>
                        <a:t>Group 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3778334674"/>
                  </a:ext>
                </a:extLst>
              </a:tr>
              <a:tr h="252112">
                <a:tc>
                  <a:txBody>
                    <a:bodyPr/>
                    <a:lstStyle/>
                    <a:p>
                      <a:pPr algn="l" rtl="0" fontAlgn="ctr"/>
                      <a:r>
                        <a:rPr lang="en-US" sz="900" b="0" u="none" strike="noStrike" dirty="0">
                          <a:solidFill>
                            <a:schemeClr val="tx2"/>
                          </a:solidFill>
                          <a:effectLst/>
                        </a:rPr>
                        <a:t>Heritage-Crystal Clean</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Indianapolis, U.S</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259</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160</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3393583884"/>
                  </a:ext>
                </a:extLst>
              </a:tr>
              <a:tr h="252112">
                <a:tc>
                  <a:txBody>
                    <a:bodyPr/>
                    <a:lstStyle/>
                    <a:p>
                      <a:pPr algn="l" rtl="0" fontAlgn="ctr"/>
                      <a:r>
                        <a:rPr lang="en-US" sz="900" b="0" u="none" strike="noStrike" dirty="0">
                          <a:solidFill>
                            <a:schemeClr val="tx2"/>
                          </a:solidFill>
                          <a:effectLst/>
                        </a:rPr>
                        <a:t>Universal Environmental Services </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Peachtree City,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190</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133</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II/II+/III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2965892685"/>
                  </a:ext>
                </a:extLst>
              </a:tr>
              <a:tr h="252112">
                <a:tc>
                  <a:txBody>
                    <a:bodyPr/>
                    <a:lstStyle/>
                    <a:p>
                      <a:pPr algn="l" rtl="0" fontAlgn="ctr"/>
                      <a:r>
                        <a:rPr lang="en-US" sz="900" b="0" u="none" strike="noStrike" dirty="0">
                          <a:solidFill>
                            <a:schemeClr val="tx2"/>
                          </a:solidFill>
                          <a:effectLst/>
                        </a:rPr>
                        <a:t>Bango Refining (Clean Harbors)</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Fallon U.S</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110</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70</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4029353235"/>
                  </a:ext>
                </a:extLst>
              </a:tr>
              <a:tr h="252112">
                <a:tc>
                  <a:txBody>
                    <a:bodyPr/>
                    <a:lstStyle/>
                    <a:p>
                      <a:pPr algn="l" rtl="0" fontAlgn="ctr"/>
                      <a:r>
                        <a:rPr lang="en-US" sz="900" b="0" u="none" strike="noStrike" dirty="0">
                          <a:solidFill>
                            <a:schemeClr val="tx2"/>
                          </a:solidFill>
                          <a:effectLst/>
                        </a:rPr>
                        <a:t>Heartland Petroleum (Clean Harbors)</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Columbus,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69</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62</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2994520531"/>
                  </a:ext>
                </a:extLst>
              </a:tr>
              <a:tr h="252112">
                <a:tc>
                  <a:txBody>
                    <a:bodyPr/>
                    <a:lstStyle/>
                    <a:p>
                      <a:pPr algn="l" rtl="0" fontAlgn="ctr"/>
                      <a:r>
                        <a:rPr lang="en-US" sz="900" b="0" u="none" strike="noStrike" dirty="0">
                          <a:solidFill>
                            <a:schemeClr val="tx2"/>
                          </a:solidFill>
                          <a:effectLst/>
                        </a:rPr>
                        <a:t>Universal Lubricants (Clean Harbors)</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Wichita,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62</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40</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2030421994"/>
                  </a:ext>
                </a:extLst>
              </a:tr>
              <a:tr h="25211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u="none" strike="noStrike" kern="1200" dirty="0" err="1">
                          <a:solidFill>
                            <a:schemeClr val="tx2"/>
                          </a:solidFill>
                          <a:effectLst/>
                        </a:rPr>
                        <a:t>Terrapure</a:t>
                      </a:r>
                      <a:r>
                        <a:rPr lang="en-US" sz="900" b="0" u="none" strike="noStrike" kern="1200" dirty="0">
                          <a:solidFill>
                            <a:schemeClr val="tx2"/>
                          </a:solidFill>
                          <a:effectLst/>
                        </a:rPr>
                        <a:t> (GFL)</a:t>
                      </a:r>
                      <a:endParaRPr lang="en-US" sz="900" b="0" i="0" u="none" strike="noStrike" kern="1200" dirty="0">
                        <a:solidFill>
                          <a:schemeClr val="tx2"/>
                        </a:solidFill>
                        <a:effectLst/>
                        <a:latin typeface="+mn-lt"/>
                        <a:ea typeface="+mn-ea"/>
                        <a:cs typeface="+mn-cs"/>
                      </a:endParaRPr>
                    </a:p>
                  </a:txBody>
                  <a:tcPr marL="46800" marR="0" marT="0" marB="0" anchor="ctr"/>
                </a:tc>
                <a:tc>
                  <a:txBody>
                    <a:bodyPr/>
                    <a:lstStyle/>
                    <a:p>
                      <a:pPr algn="l"/>
                      <a:r>
                        <a:rPr lang="en-US" sz="900" b="0" u="none" strike="noStrike" kern="1200" dirty="0">
                          <a:solidFill>
                            <a:schemeClr val="tx2"/>
                          </a:solidFill>
                          <a:effectLst/>
                        </a:rPr>
                        <a:t>Vancouver, BC</a:t>
                      </a:r>
                      <a:endParaRPr lang="en-US" sz="900" b="0" i="0" u="none" strike="noStrike" kern="1200" dirty="0">
                        <a:solidFill>
                          <a:schemeClr val="tx2"/>
                        </a:solidFill>
                        <a:effectLst/>
                        <a:latin typeface="+mn-lt"/>
                        <a:ea typeface="+mn-ea"/>
                        <a:cs typeface="+mn-cs"/>
                      </a:endParaRPr>
                    </a:p>
                  </a:txBody>
                  <a:tcPr marL="45720" marR="45720" anchor="ctr"/>
                </a:tc>
                <a:tc>
                  <a:txBody>
                    <a:bodyPr/>
                    <a:lstStyle/>
                    <a:p>
                      <a:pPr algn="ctr"/>
                      <a:r>
                        <a:rPr lang="en-US" sz="900" b="0" u="none" strike="noStrike" kern="1200" dirty="0">
                          <a:solidFill>
                            <a:schemeClr val="tx2"/>
                          </a:solidFill>
                          <a:effectLst/>
                        </a:rPr>
                        <a:t>40</a:t>
                      </a:r>
                      <a:endParaRPr lang="en-US" sz="900" b="0" i="0" u="none" strike="noStrike" kern="1200" dirty="0">
                        <a:solidFill>
                          <a:schemeClr val="tx2"/>
                        </a:solidFill>
                        <a:effectLst/>
                        <a:latin typeface="+mn-lt"/>
                        <a:ea typeface="+mn-ea"/>
                        <a:cs typeface="+mn-cs"/>
                      </a:endParaRPr>
                    </a:p>
                  </a:txBody>
                  <a:tcPr anchor="ctr"/>
                </a:tc>
                <a:tc>
                  <a:txBody>
                    <a:bodyPr/>
                    <a:lstStyle/>
                    <a:p>
                      <a:pPr marL="0" algn="ctr" defTabSz="914400" rtl="0" eaLnBrk="1" fontAlgn="ctr" latinLnBrk="0" hangingPunct="1"/>
                      <a:r>
                        <a:rPr lang="en-US" sz="900" b="0" u="none" strike="noStrike" kern="1200" dirty="0">
                          <a:solidFill>
                            <a:schemeClr val="tx2"/>
                          </a:solidFill>
                          <a:effectLst/>
                        </a:rPr>
                        <a:t>20</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Group 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3260598145"/>
                  </a:ext>
                </a:extLst>
              </a:tr>
              <a:tr h="252112">
                <a:tc>
                  <a:txBody>
                    <a:bodyPr/>
                    <a:lstStyle/>
                    <a:p>
                      <a:pPr algn="l" rtl="0" fontAlgn="ctr"/>
                      <a:r>
                        <a:rPr lang="en-US" sz="900" b="0" u="none" strike="noStrike" dirty="0">
                          <a:solidFill>
                            <a:schemeClr val="tx2"/>
                          </a:solidFill>
                          <a:effectLst/>
                        </a:rPr>
                        <a:t>Olein Recovery</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Yabucoa,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34</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23</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3783273310"/>
                  </a:ext>
                </a:extLst>
              </a:tr>
              <a:tr h="252112">
                <a:tc>
                  <a:txBody>
                    <a:bodyPr/>
                    <a:lstStyle/>
                    <a:p>
                      <a:pPr algn="l" rtl="0" fontAlgn="ctr"/>
                      <a:r>
                        <a:rPr lang="en-US" sz="900" b="0" u="none" strike="noStrike" dirty="0" err="1">
                          <a:solidFill>
                            <a:schemeClr val="tx2"/>
                          </a:solidFill>
                          <a:effectLst/>
                        </a:rPr>
                        <a:t>Ecolube</a:t>
                      </a:r>
                      <a:r>
                        <a:rPr lang="en-US" sz="900" b="0" u="none" strike="noStrike" dirty="0">
                          <a:solidFill>
                            <a:schemeClr val="tx2"/>
                          </a:solidFill>
                          <a:effectLst/>
                        </a:rPr>
                        <a:t> Recovery</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Portland,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a:solidFill>
                            <a:schemeClr val="tx2"/>
                          </a:solidFill>
                          <a:effectLst/>
                        </a:rPr>
                        <a:t>26</a:t>
                      </a:r>
                      <a:endParaRPr lang="en-US" sz="900" b="0" i="0" u="none" strike="noStrike">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18</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II/II+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2952971174"/>
                  </a:ext>
                </a:extLst>
              </a:tr>
              <a:tr h="252112">
                <a:tc>
                  <a:txBody>
                    <a:bodyPr/>
                    <a:lstStyle/>
                    <a:p>
                      <a:pPr algn="l" rtl="0" fontAlgn="ctr"/>
                      <a:r>
                        <a:rPr lang="en-US" sz="900" b="0" u="none" strike="noStrike" dirty="0">
                          <a:solidFill>
                            <a:schemeClr val="tx2"/>
                          </a:solidFill>
                          <a:effectLst/>
                        </a:rPr>
                        <a:t>Rock Canyon Oil</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American Fork,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17</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15</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2805277191"/>
                  </a:ext>
                </a:extLst>
              </a:tr>
              <a:tr h="252112">
                <a:tc>
                  <a:txBody>
                    <a:bodyPr/>
                    <a:lstStyle/>
                    <a:p>
                      <a:pPr algn="l" rtl="0" fontAlgn="ctr"/>
                      <a:r>
                        <a:rPr lang="en-US" sz="900" b="0" u="none" strike="noStrike" dirty="0">
                          <a:solidFill>
                            <a:schemeClr val="tx2"/>
                          </a:solidFill>
                          <a:effectLst/>
                        </a:rPr>
                        <a:t>Rational Resource</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Plymouth,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a:solidFill>
                            <a:schemeClr val="tx2"/>
                          </a:solidFill>
                          <a:effectLst/>
                        </a:rPr>
                        <a:t>17</a:t>
                      </a:r>
                      <a:endParaRPr lang="en-US" sz="900" b="0" i="0" u="none" strike="noStrike">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13</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4246060647"/>
                  </a:ext>
                </a:extLst>
              </a:tr>
              <a:tr h="364296">
                <a:tc>
                  <a:txBody>
                    <a:bodyPr/>
                    <a:lstStyle/>
                    <a:p>
                      <a:pPr algn="l" rtl="0" fontAlgn="ctr"/>
                      <a:r>
                        <a:rPr lang="en-US" sz="900" b="0" u="none" strike="noStrike" dirty="0">
                          <a:solidFill>
                            <a:schemeClr val="tx2"/>
                          </a:solidFill>
                          <a:effectLst/>
                        </a:rPr>
                        <a:t>Green View Technologies (Clean Harbors)</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Rollinsford,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16</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10</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2441293174"/>
                  </a:ext>
                </a:extLst>
              </a:tr>
              <a:tr h="252112">
                <a:tc>
                  <a:txBody>
                    <a:bodyPr/>
                    <a:lstStyle/>
                    <a:p>
                      <a:pPr algn="l" rtl="0" fontAlgn="ctr"/>
                      <a:r>
                        <a:rPr lang="en-US" sz="900" b="0" u="none" strike="noStrike" dirty="0">
                          <a:solidFill>
                            <a:schemeClr val="tx2"/>
                          </a:solidFill>
                          <a:effectLst/>
                        </a:rPr>
                        <a:t>Rock Oil Refining</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Stratford,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14</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5</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1169617745"/>
                  </a:ext>
                </a:extLst>
              </a:tr>
              <a:tr h="252112">
                <a:tc>
                  <a:txBody>
                    <a:bodyPr/>
                    <a:lstStyle/>
                    <a:p>
                      <a:pPr lvl="0" algn="l" rtl="0" fontAlgn="ctr"/>
                      <a:r>
                        <a:rPr lang="en-US" sz="900" b="0" u="none" strike="noStrike" dirty="0">
                          <a:solidFill>
                            <a:schemeClr val="tx2"/>
                          </a:solidFill>
                          <a:effectLst/>
                        </a:rPr>
                        <a:t>Como Lube</a:t>
                      </a:r>
                      <a:endParaRPr lang="en-US" sz="900" b="0" i="0" u="none" strike="noStrike" dirty="0">
                        <a:solidFill>
                          <a:schemeClr val="tx2"/>
                        </a:solidFill>
                        <a:effectLst/>
                        <a:latin typeface="+mn-lt"/>
                      </a:endParaRPr>
                    </a:p>
                  </a:txBody>
                  <a:tcPr marL="46800" marR="0" marT="0" marB="0" anchor="ctr"/>
                </a:tc>
                <a:tc>
                  <a:txBody>
                    <a:bodyPr/>
                    <a:lstStyle/>
                    <a:p>
                      <a:pPr algn="l" rtl="0" fontAlgn="ctr"/>
                      <a:r>
                        <a:rPr lang="en-US" sz="900" b="0" u="none" strike="noStrike" dirty="0">
                          <a:solidFill>
                            <a:schemeClr val="tx2"/>
                          </a:solidFill>
                          <a:effectLst/>
                        </a:rPr>
                        <a:t>Duluth, U.S </a:t>
                      </a:r>
                      <a:endParaRPr lang="en-US" sz="900" b="0" i="0" u="none" strike="noStrike" dirty="0">
                        <a:solidFill>
                          <a:schemeClr val="tx2"/>
                        </a:solidFill>
                        <a:effectLst/>
                        <a:latin typeface="+mn-lt"/>
                      </a:endParaRPr>
                    </a:p>
                  </a:txBody>
                  <a:tcPr marL="45720" marR="45720" anchor="ctr"/>
                </a:tc>
                <a:tc>
                  <a:txBody>
                    <a:bodyPr/>
                    <a:lstStyle/>
                    <a:p>
                      <a:pPr algn="ctr" rtl="0" fontAlgn="ctr"/>
                      <a:r>
                        <a:rPr lang="en-US" sz="900" b="0" u="none" strike="noStrike" dirty="0">
                          <a:solidFill>
                            <a:schemeClr val="tx2"/>
                          </a:solidFill>
                          <a:effectLst/>
                        </a:rPr>
                        <a:t>11</a:t>
                      </a:r>
                      <a:endParaRPr lang="en-US" sz="900" b="0" i="0" u="none" strike="noStrike" dirty="0">
                        <a:solidFill>
                          <a:schemeClr val="tx2"/>
                        </a:solidFill>
                        <a:effectLst/>
                        <a:latin typeface="+mn-lt"/>
                      </a:endParaRPr>
                    </a:p>
                  </a:txBody>
                  <a:tcPr marL="0" marR="0" marT="0" marB="0" anchor="ctr"/>
                </a:tc>
                <a:tc>
                  <a:txBody>
                    <a:bodyPr/>
                    <a:lstStyle/>
                    <a:p>
                      <a:pPr marL="0" algn="ctr" defTabSz="914400" rtl="0" eaLnBrk="1" fontAlgn="ctr" latinLnBrk="0" hangingPunct="1"/>
                      <a:r>
                        <a:rPr lang="en-US" sz="900" b="0" u="none" strike="noStrike" kern="1200" dirty="0">
                          <a:solidFill>
                            <a:schemeClr val="tx2"/>
                          </a:solidFill>
                          <a:effectLst/>
                        </a:rPr>
                        <a:t>8</a:t>
                      </a:r>
                      <a:endParaRPr lang="en-US" sz="900" b="0"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dirty="0">
                          <a:solidFill>
                            <a:schemeClr val="tx2"/>
                          </a:solidFill>
                        </a:rPr>
                        <a:t>Group I</a:t>
                      </a: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3096806169"/>
                  </a:ext>
                </a:extLst>
              </a:tr>
              <a:tr h="252112">
                <a:tc gridSpan="2">
                  <a:txBody>
                    <a:bodyPr/>
                    <a:lstStyle/>
                    <a:p>
                      <a:pPr lvl="0" algn="l"/>
                      <a:r>
                        <a:rPr lang="en-US" sz="900" b="1" dirty="0">
                          <a:solidFill>
                            <a:schemeClr val="tx2"/>
                          </a:solidFill>
                        </a:rPr>
                        <a:t>Total</a:t>
                      </a:r>
                      <a:endParaRPr lang="en-US" sz="900" b="1" dirty="0">
                        <a:solidFill>
                          <a:schemeClr val="tx2"/>
                        </a:solidFill>
                        <a:latin typeface="+mn-lt"/>
                      </a:endParaRPr>
                    </a:p>
                  </a:txBody>
                  <a:tcPr marL="46800" anchor="ctr"/>
                </a:tc>
                <a:tc hMerge="1">
                  <a:txBody>
                    <a:bodyPr/>
                    <a:lstStyle/>
                    <a:p>
                      <a:pPr algn="l"/>
                      <a:endParaRPr lang="en-US" sz="900" dirty="0"/>
                    </a:p>
                  </a:txBody>
                  <a:tcPr anchor="ctr">
                    <a:solidFill>
                      <a:schemeClr val="bg2">
                        <a:lumMod val="40000"/>
                        <a:lumOff val="60000"/>
                      </a:schemeClr>
                    </a:solidFill>
                  </a:tcPr>
                </a:tc>
                <a:tc>
                  <a:txBody>
                    <a:bodyPr/>
                    <a:lstStyle/>
                    <a:p>
                      <a:pPr algn="ctr"/>
                      <a:r>
                        <a:rPr lang="en-US" sz="900" b="1" dirty="0">
                          <a:solidFill>
                            <a:schemeClr val="tx2"/>
                          </a:solidFill>
                        </a:rPr>
                        <a:t>1,568</a:t>
                      </a:r>
                      <a:endParaRPr lang="en-US" sz="900" b="1" dirty="0">
                        <a:solidFill>
                          <a:schemeClr val="tx2"/>
                        </a:solidFill>
                        <a:latin typeface="+mn-lt"/>
                      </a:endParaRPr>
                    </a:p>
                  </a:txBody>
                  <a:tcPr anchor="ctr"/>
                </a:tc>
                <a:tc>
                  <a:txBody>
                    <a:bodyPr/>
                    <a:lstStyle/>
                    <a:p>
                      <a:pPr marL="0" algn="ctr" defTabSz="914400" rtl="0" eaLnBrk="1" fontAlgn="ctr" latinLnBrk="0" hangingPunct="1"/>
                      <a:r>
                        <a:rPr lang="en-US" sz="900" b="1" u="none" strike="noStrike" kern="1200" dirty="0">
                          <a:solidFill>
                            <a:schemeClr val="tx2"/>
                          </a:solidFill>
                          <a:effectLst/>
                        </a:rPr>
                        <a:t>1,022</a:t>
                      </a:r>
                      <a:endParaRPr lang="en-US" sz="900" b="1" i="0" u="none" strike="noStrike" kern="1200" dirty="0">
                        <a:solidFill>
                          <a:schemeClr val="tx2"/>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kern="1200" dirty="0">
                        <a:solidFill>
                          <a:schemeClr val="tx2"/>
                        </a:solidFill>
                        <a:effectLst/>
                        <a:latin typeface="+mn-lt"/>
                        <a:ea typeface="+mn-ea"/>
                        <a:cs typeface="+mn-cs"/>
                      </a:endParaRPr>
                    </a:p>
                  </a:txBody>
                  <a:tcPr marL="0" marR="0" marT="0" marB="0" anchor="ctr"/>
                </a:tc>
                <a:extLst>
                  <a:ext uri="{0D108BD9-81ED-4DB2-BD59-A6C34878D82A}">
                    <a16:rowId xmlns:a16="http://schemas.microsoft.com/office/drawing/2014/main" val="1530747390"/>
                  </a:ext>
                </a:extLst>
              </a:tr>
              <a:tr h="688115">
                <a:tc gridSpan="5">
                  <a:txBody>
                    <a:bodyPr/>
                    <a:lstStyle/>
                    <a:p>
                      <a:pPr lvl="0" algn="l"/>
                      <a:r>
                        <a:rPr lang="en-US" sz="900" b="0" dirty="0">
                          <a:solidFill>
                            <a:schemeClr val="tx2"/>
                          </a:solidFill>
                        </a:rPr>
                        <a:t>Note: This does not include two re-refineries that are not operating currently. </a:t>
                      </a:r>
                    </a:p>
                    <a:p>
                      <a:pPr marL="228600" lvl="0" indent="-228600" algn="l">
                        <a:buAutoNum type="arabicParenR"/>
                      </a:pPr>
                      <a:r>
                        <a:rPr lang="en-US" sz="900" b="0" dirty="0">
                          <a:solidFill>
                            <a:schemeClr val="tx2"/>
                          </a:solidFill>
                        </a:rPr>
                        <a:t>Evergreen Oil, which is owned by Clean Harbors. It has 93 KT used oil feed capacity and 60 KT Group II/II+ re-refined basestock capacity.</a:t>
                      </a:r>
                    </a:p>
                    <a:p>
                      <a:pPr marL="228600" lvl="0" indent="-228600" algn="l">
                        <a:buAutoNum type="arabicParenR"/>
                      </a:pPr>
                      <a:r>
                        <a:rPr lang="en-US" sz="900" b="0" dirty="0">
                          <a:solidFill>
                            <a:schemeClr val="tx2"/>
                          </a:solidFill>
                        </a:rPr>
                        <a:t>Southeastern Petroleum. It has 47 KT used oil feed capacity and 30 KT Group I re-refined basestock capacity.</a:t>
                      </a:r>
                      <a:endParaRPr lang="en-US" sz="900" b="0" dirty="0">
                        <a:solidFill>
                          <a:schemeClr val="tx2"/>
                        </a:solidFill>
                        <a:latin typeface="+mn-lt"/>
                      </a:endParaRPr>
                    </a:p>
                  </a:txBody>
                  <a:tcPr marL="46800" anchor="ctr"/>
                </a:tc>
                <a:tc hMerge="1">
                  <a:txBody>
                    <a:bodyPr/>
                    <a:lstStyle/>
                    <a:p>
                      <a:endParaRPr lang="en-IN"/>
                    </a:p>
                  </a:txBody>
                  <a:tcPr/>
                </a:tc>
                <a:tc hMerge="1">
                  <a:txBody>
                    <a:bodyPr/>
                    <a:lstStyle/>
                    <a:p>
                      <a:pPr algn="ctr"/>
                      <a:endParaRPr lang="en-US" sz="900" b="1" dirty="0"/>
                    </a:p>
                  </a:txBody>
                  <a:tcPr anchor="ctr">
                    <a:solidFill>
                      <a:schemeClr val="bg2">
                        <a:lumMod val="40000"/>
                        <a:lumOff val="60000"/>
                      </a:schemeClr>
                    </a:solidFill>
                  </a:tcPr>
                </a:tc>
                <a:tc hMerge="1">
                  <a:txBody>
                    <a:bodyPr/>
                    <a:lstStyle/>
                    <a:p>
                      <a:pPr marL="0" algn="ctr" defTabSz="914400" rtl="0" eaLnBrk="1" fontAlgn="ctr" latinLnBrk="0" hangingPunct="1"/>
                      <a:endParaRPr lang="en-US" sz="900" b="1" i="0" u="none" strike="noStrike" kern="1200" dirty="0">
                        <a:solidFill>
                          <a:srgbClr val="3F3F3F"/>
                        </a:solidFill>
                        <a:effectLst/>
                        <a:latin typeface="+mn-lt"/>
                        <a:ea typeface="+mn-ea"/>
                        <a:cs typeface="+mn-cs"/>
                      </a:endParaRPr>
                    </a:p>
                  </a:txBody>
                  <a:tcPr marL="0" marR="0" marT="0" marB="0" anchor="ctr">
                    <a:solidFill>
                      <a:schemeClr val="bg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kern="1200" dirty="0">
                        <a:solidFill>
                          <a:srgbClr val="3F3F3F"/>
                        </a:solidFill>
                        <a:effectLst/>
                        <a:latin typeface="+mn-lt"/>
                        <a:ea typeface="+mn-ea"/>
                        <a:cs typeface="+mn-cs"/>
                      </a:endParaRPr>
                    </a:p>
                  </a:txBody>
                  <a:tcPr marL="0" marR="0" marT="0" marB="0" anchor="ctr">
                    <a:solidFill>
                      <a:schemeClr val="bg2">
                        <a:lumMod val="40000"/>
                        <a:lumOff val="60000"/>
                      </a:schemeClr>
                    </a:solidFill>
                  </a:tcPr>
                </a:tc>
                <a:extLst>
                  <a:ext uri="{0D108BD9-81ED-4DB2-BD59-A6C34878D82A}">
                    <a16:rowId xmlns:a16="http://schemas.microsoft.com/office/drawing/2014/main" val="2501048876"/>
                  </a:ext>
                </a:extLst>
              </a:tr>
            </a:tbl>
          </a:graphicData>
        </a:graphic>
      </p:graphicFrame>
      <p:grpSp>
        <p:nvGrpSpPr>
          <p:cNvPr id="6" name="Group 5">
            <a:extLst>
              <a:ext uri="{FF2B5EF4-FFF2-40B4-BE49-F238E27FC236}">
                <a16:creationId xmlns:a16="http://schemas.microsoft.com/office/drawing/2014/main" id="{61B752E9-113F-4733-819D-A66843C067CF}"/>
              </a:ext>
            </a:extLst>
          </p:cNvPr>
          <p:cNvGrpSpPr/>
          <p:nvPr/>
        </p:nvGrpSpPr>
        <p:grpSpPr>
          <a:xfrm>
            <a:off x="4369699" y="5308875"/>
            <a:ext cx="1090782" cy="246221"/>
            <a:chOff x="10831993" y="6206610"/>
            <a:chExt cx="1090782" cy="246221"/>
          </a:xfrm>
        </p:grpSpPr>
        <p:sp>
          <p:nvSpPr>
            <p:cNvPr id="7" name="Freeform: Shape 6">
              <a:extLst>
                <a:ext uri="{FF2B5EF4-FFF2-40B4-BE49-F238E27FC236}">
                  <a16:creationId xmlns:a16="http://schemas.microsoft.com/office/drawing/2014/main" id="{CE0CFF79-65E8-4BB8-92F1-92A7AC8F4C56}"/>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6BD961BD-8E6C-4A0E-A866-8AA621AFA2D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408621892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BB3B-0A5A-4D5C-A918-53573AB93F7D}"/>
              </a:ext>
            </a:extLst>
          </p:cNvPr>
          <p:cNvSpPr>
            <a:spLocks noGrp="1"/>
          </p:cNvSpPr>
          <p:nvPr>
            <p:ph type="title"/>
          </p:nvPr>
        </p:nvSpPr>
        <p:spPr/>
        <p:txBody>
          <a:bodyPr/>
          <a:lstStyle/>
          <a:p>
            <a:r>
              <a:rPr lang="en-US" dirty="0"/>
              <a:t>Used Oil Re-refining</a:t>
            </a:r>
          </a:p>
        </p:txBody>
      </p:sp>
      <p:sp>
        <p:nvSpPr>
          <p:cNvPr id="3" name="Content Placeholder 2">
            <a:extLst>
              <a:ext uri="{FF2B5EF4-FFF2-40B4-BE49-F238E27FC236}">
                <a16:creationId xmlns:a16="http://schemas.microsoft.com/office/drawing/2014/main" id="{89A5223C-3C23-4535-B8B1-926FDE800DF4}"/>
              </a:ext>
            </a:extLst>
          </p:cNvPr>
          <p:cNvSpPr>
            <a:spLocks noGrp="1"/>
          </p:cNvSpPr>
          <p:nvPr>
            <p:ph sz="quarter" idx="16"/>
          </p:nvPr>
        </p:nvSpPr>
        <p:spPr>
          <a:xfrm>
            <a:off x="569394" y="944902"/>
            <a:ext cx="5182475" cy="4922498"/>
          </a:xfrm>
        </p:spPr>
        <p:txBody>
          <a:bodyPr wrap="square">
            <a:noAutofit/>
          </a:bodyPr>
          <a:lstStyle/>
          <a:p>
            <a:pPr>
              <a:buChar char=""/>
            </a:pPr>
            <a:r>
              <a:rPr lang="en-US" dirty="0">
                <a:latin typeface="+mn-lt"/>
              </a:rPr>
              <a:t>In 2020, re-refiners were greatly impacted by less automotive-related travel and temporary customer shutdowns caused by the spread of COVID-19 in the first half of the year.</a:t>
            </a:r>
          </a:p>
          <a:p>
            <a:pPr lvl="1"/>
            <a:r>
              <a:rPr lang="en-US" dirty="0">
                <a:latin typeface="+mn-lt"/>
              </a:rPr>
              <a:t>Declining demand in the primary sectors impacted the re-refining business including the overall automotive sector, as consumer activity lags historical levels across the United States and Canada. Lower lubricant demand and price declines in the global oil market, exacerbated by COVID-19 impacts, reduced revenues for re-refiners.  </a:t>
            </a:r>
          </a:p>
          <a:p>
            <a:pPr lvl="1"/>
            <a:r>
              <a:rPr lang="en-US" dirty="0">
                <a:latin typeface="+mn-lt"/>
              </a:rPr>
              <a:t>Re-refiners were compelled to operate at lower utilization rates due to the reduced availability of used motor oils as lubricant demand declined in 2020.</a:t>
            </a:r>
          </a:p>
          <a:p>
            <a:pPr lvl="1"/>
            <a:r>
              <a:rPr lang="en-US" dirty="0">
                <a:latin typeface="+mn-lt"/>
              </a:rPr>
              <a:t>Safety-Kleen temporarily shut down nearly half of the total production capacity of its used oil re-refineries in April 2020. However, by the end of 2020, re-refinery production capacity returned to mid-2019 levels.</a:t>
            </a:r>
          </a:p>
          <a:p>
            <a:pPr>
              <a:buChar char=""/>
            </a:pPr>
            <a:r>
              <a:rPr lang="en-US" dirty="0">
                <a:latin typeface="+mn-lt"/>
              </a:rPr>
              <a:t>The volume of re-refined basestocks available is driven by the overall finished lubricants demand. This is because finished lubricant demand affects the used oil generation and availability. </a:t>
            </a:r>
          </a:p>
          <a:p>
            <a:pPr>
              <a:buChar char=""/>
            </a:pPr>
            <a:r>
              <a:rPr lang="en-US" dirty="0">
                <a:latin typeface="+mn-lt"/>
              </a:rPr>
              <a:t>Crude oil prices also impacted the re-refining market. As crude oil prices increase, so do the prices of virgin basestocks; consequently, re-refined basestocks become more attractive.</a:t>
            </a:r>
          </a:p>
          <a:p>
            <a:pPr lvl="1"/>
            <a:r>
              <a:rPr lang="en-US" dirty="0">
                <a:latin typeface="+mn-lt"/>
              </a:rPr>
              <a:t>In the first half of 2020, crude oil prices plummeted that in turn adversely impacted the demand for re-refined basestocks. In April 2020, the monthly price of West Texas Intermediate (WTI), the North American benchmark price, sunk to a low of about USD 19 as markets reacted to higher inventories.</a:t>
            </a:r>
          </a:p>
        </p:txBody>
      </p:sp>
      <p:sp>
        <p:nvSpPr>
          <p:cNvPr id="4" name="Content Placeholder 3">
            <a:extLst>
              <a:ext uri="{FF2B5EF4-FFF2-40B4-BE49-F238E27FC236}">
                <a16:creationId xmlns:a16="http://schemas.microsoft.com/office/drawing/2014/main" id="{2B85B52F-5DEB-4AE4-A00B-459C8300ADE1}"/>
              </a:ext>
            </a:extLst>
          </p:cNvPr>
          <p:cNvSpPr>
            <a:spLocks noGrp="1"/>
          </p:cNvSpPr>
          <p:nvPr>
            <p:ph sz="quarter" idx="17"/>
          </p:nvPr>
        </p:nvSpPr>
        <p:spPr>
          <a:xfrm>
            <a:off x="6364246" y="944902"/>
            <a:ext cx="5184648" cy="5112998"/>
          </a:xfrm>
        </p:spPr>
        <p:txBody>
          <a:bodyPr wrap="square">
            <a:noAutofit/>
          </a:bodyPr>
          <a:lstStyle/>
          <a:p>
            <a:pPr lvl="1"/>
            <a:r>
              <a:rPr lang="en-US" dirty="0">
                <a:latin typeface="+mn-lt"/>
              </a:rPr>
              <a:t>In the months following, WTI prices partially recovered, albeit at an uneven pace, supported by production cuts and gradual reopening for some economies. This helped bring back some demand for oil. In 2020, WTI prices averaged USD 38.6, down from an annual average of USD 57.1 in 2019.</a:t>
            </a:r>
          </a:p>
          <a:p>
            <a:pPr>
              <a:buChar char=""/>
            </a:pPr>
            <a:r>
              <a:rPr lang="en-US" dirty="0">
                <a:latin typeface="+mn-lt"/>
              </a:rPr>
              <a:t>By the end of 2020, crude oil prices recovered to pre-pandemic levels of USD 58 per barrel, which in turn, led to an increase in the price of virgin basestocks. Moreover, tightening in the supply of virgin basestocks in the second half of 2020 due to lower utilization rate of refineries and halt in production pushed the prices up again at the end of 2020. Several plants halted production before Hurricane Laura hit the Gulf Coast in August 2020, including the 22,000 b/d API Group II Excel </a:t>
            </a:r>
            <a:r>
              <a:rPr lang="en-US" dirty="0" err="1">
                <a:latin typeface="+mn-lt"/>
              </a:rPr>
              <a:t>Paralubes</a:t>
            </a:r>
            <a:r>
              <a:rPr lang="en-US" dirty="0">
                <a:latin typeface="+mn-lt"/>
              </a:rPr>
              <a:t> plant in West Lake, Louisiana, and Motiva’s 40,300 b/d Group II plant in Port Arthur, Texas. Motiva was back online within two weeks, but Excel </a:t>
            </a:r>
            <a:r>
              <a:rPr lang="en-US" dirty="0" err="1">
                <a:latin typeface="+mn-lt"/>
              </a:rPr>
              <a:t>Paralubes</a:t>
            </a:r>
            <a:r>
              <a:rPr lang="en-US" dirty="0">
                <a:latin typeface="+mn-lt"/>
              </a:rPr>
              <a:t> was unable to restart until October.</a:t>
            </a:r>
          </a:p>
          <a:p>
            <a:pPr>
              <a:buChar char=""/>
            </a:pPr>
            <a:r>
              <a:rPr lang="en-US" dirty="0">
                <a:latin typeface="+mn-lt"/>
              </a:rPr>
              <a:t>Growing prices of virgin basestocks in recent years have resulted in an increase in the price of re-refined basestocks in recent years. This is because the quality of re-refined basestocks has improved and supply has increased over the years. As a result, re-refined basestocks are competing with virgin basestocks. </a:t>
            </a:r>
          </a:p>
          <a:p>
            <a:pPr lvl="1"/>
            <a:r>
              <a:rPr lang="en-US" dirty="0">
                <a:latin typeface="+mn-lt"/>
              </a:rPr>
              <a:t>Re-refiners selling finished lubricants usually take into consideration crude oil prices and finished lubricants prices produced using virgin basestocks to estimate their product prices.</a:t>
            </a:r>
          </a:p>
          <a:p>
            <a:pPr>
              <a:buChar char=""/>
            </a:pPr>
            <a:r>
              <a:rPr lang="en-US" dirty="0">
                <a:latin typeface="+mn-lt"/>
              </a:rPr>
              <a:t>Re-refiners sell basestocks on a contract basis or through tenders to blenders. Once a tender is final, a purchase order is placed by the blender mentioning the quantity of basestock needed, and then a call-off order is placed by the blender for the continuous supply of basestocks.</a:t>
            </a:r>
          </a:p>
        </p:txBody>
      </p:sp>
    </p:spTree>
    <p:extLst>
      <p:ext uri="{BB962C8B-B14F-4D97-AF65-F5344CB8AC3E}">
        <p14:creationId xmlns:p14="http://schemas.microsoft.com/office/powerpoint/2010/main" val="36978426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DB84BC-C17C-4E6A-936A-73850A6A4C50}"/>
              </a:ext>
            </a:extLst>
          </p:cNvPr>
          <p:cNvSpPr>
            <a:spLocks noGrp="1"/>
          </p:cNvSpPr>
          <p:nvPr>
            <p:ph type="title"/>
          </p:nvPr>
        </p:nvSpPr>
        <p:spPr/>
        <p:txBody>
          <a:bodyPr/>
          <a:lstStyle/>
          <a:p>
            <a:r>
              <a:rPr lang="en-US" dirty="0"/>
              <a:t>Used Oil Re-refiner Profiles</a:t>
            </a:r>
          </a:p>
        </p:txBody>
      </p:sp>
      <p:sp>
        <p:nvSpPr>
          <p:cNvPr id="3" name="Content Placeholder 2">
            <a:extLst>
              <a:ext uri="{FF2B5EF4-FFF2-40B4-BE49-F238E27FC236}">
                <a16:creationId xmlns:a16="http://schemas.microsoft.com/office/drawing/2014/main" id="{E746CD28-D3B3-4CCA-AC0D-09A1A14990E6}"/>
              </a:ext>
            </a:extLst>
          </p:cNvPr>
          <p:cNvSpPr>
            <a:spLocks noGrp="1"/>
          </p:cNvSpPr>
          <p:nvPr>
            <p:ph sz="quarter" idx="16"/>
          </p:nvPr>
        </p:nvSpPr>
        <p:spPr>
          <a:xfrm>
            <a:off x="569395" y="799519"/>
            <a:ext cx="6022106" cy="3103478"/>
          </a:xfrm>
        </p:spPr>
        <p:txBody>
          <a:bodyPr wrap="square">
            <a:spAutoFit/>
          </a:bodyPr>
          <a:lstStyle/>
          <a:p>
            <a:pPr marL="0" indent="0">
              <a:buNone/>
            </a:pPr>
            <a:r>
              <a:rPr lang="en-US" sz="1200" b="1" dirty="0">
                <a:latin typeface="+mn-lt"/>
              </a:rPr>
              <a:t>Safety-Kleen</a:t>
            </a:r>
          </a:p>
          <a:p>
            <a:pPr>
              <a:buChar char=""/>
            </a:pPr>
            <a:r>
              <a:rPr lang="en-US" dirty="0">
                <a:latin typeface="+mn-lt"/>
              </a:rPr>
              <a:t>It is a wholly owned division of Clean Harbors (CLH), a public company, headquartered in Norwell, MA (Clean Harbors)/Richardson, TX (S-K), U.S.A.</a:t>
            </a:r>
          </a:p>
          <a:p>
            <a:pPr>
              <a:buChar char=""/>
            </a:pPr>
            <a:r>
              <a:rPr lang="en-US" dirty="0">
                <a:latin typeface="+mn-lt"/>
              </a:rPr>
              <a:t>Safety-Kleen was acquired by CLH in 2012 for $1.25 billion. Since that time, the company has pursued an aggressive policy of acquiring U.S. competitors. S-K is now the largest used oil collector and re-refiner in the world, fully integrated across the used oil value chain. Its assets and operations are predominantly located in the United States and Canada, with minor activities in Puerto Rico, Mexico, and India.</a:t>
            </a:r>
          </a:p>
          <a:p>
            <a:pPr>
              <a:buChar char=""/>
            </a:pPr>
            <a:r>
              <a:rPr lang="en-US" dirty="0">
                <a:latin typeface="+mn-lt"/>
              </a:rPr>
              <a:t>S-K produces a combination of base oils and heavy distillates at its re-refineries, plus recycled fuel oil (RFO) at more remote locations. It formulates finished lubricants at five blending plants and sells branded Performance Plus® packaged lubes. It also operates a branded closed-loop recycling system (</a:t>
            </a:r>
            <a:r>
              <a:rPr lang="en-US" dirty="0" err="1">
                <a:latin typeface="+mn-lt"/>
              </a:rPr>
              <a:t>OilPlusTM</a:t>
            </a:r>
            <a:r>
              <a:rPr lang="en-US" dirty="0">
                <a:latin typeface="+mn-lt"/>
              </a:rPr>
              <a:t>) with U.S. federal agencies, including the Post Office and the U.S Army, as well as with state and municipal entities.</a:t>
            </a:r>
          </a:p>
          <a:p>
            <a:pPr marL="0" indent="0">
              <a:buNone/>
            </a:pPr>
            <a:r>
              <a:rPr lang="en-US" sz="1200" b="1" dirty="0">
                <a:latin typeface="+mn-lt"/>
              </a:rPr>
              <a:t>Key Re-refinery Assets</a:t>
            </a:r>
          </a:p>
        </p:txBody>
      </p:sp>
      <p:sp>
        <p:nvSpPr>
          <p:cNvPr id="2" name="Content Placeholder 1">
            <a:extLst>
              <a:ext uri="{FF2B5EF4-FFF2-40B4-BE49-F238E27FC236}">
                <a16:creationId xmlns:a16="http://schemas.microsoft.com/office/drawing/2014/main" id="{8AB02599-4BEF-49D8-B284-8803A0C67195}"/>
              </a:ext>
            </a:extLst>
          </p:cNvPr>
          <p:cNvSpPr>
            <a:spLocks noGrp="1"/>
          </p:cNvSpPr>
          <p:nvPr>
            <p:ph sz="quarter" idx="17"/>
          </p:nvPr>
        </p:nvSpPr>
        <p:spPr>
          <a:xfrm>
            <a:off x="6991345" y="968285"/>
            <a:ext cx="4907486" cy="3874779"/>
          </a:xfrm>
        </p:spPr>
        <p:txBody>
          <a:bodyPr/>
          <a:lstStyle/>
          <a:p>
            <a:pPr marL="91440" indent="0">
              <a:lnSpc>
                <a:spcPct val="150000"/>
              </a:lnSpc>
              <a:spcBef>
                <a:spcPts val="0"/>
              </a:spcBef>
              <a:spcAft>
                <a:spcPts val="0"/>
              </a:spcAft>
              <a:buNone/>
            </a:pPr>
            <a:r>
              <a:rPr lang="en-US" sz="1200" b="1" dirty="0">
                <a:latin typeface="+mn-lt"/>
              </a:rPr>
              <a:t>Annual Volumetrics (incl. Vertex/Heartland):</a:t>
            </a:r>
          </a:p>
          <a:p>
            <a:pPr marL="262890" indent="-171450"/>
            <a:r>
              <a:rPr lang="en-US" sz="900" dirty="0">
                <a:latin typeface="+mn-lt"/>
              </a:rPr>
              <a:t>Used Oil Collected: 686,000 Tons (2020)</a:t>
            </a:r>
          </a:p>
          <a:p>
            <a:pPr marL="262890" indent="-171450"/>
            <a:r>
              <a:rPr lang="en-US" sz="900" dirty="0">
                <a:latin typeface="+mn-lt"/>
              </a:rPr>
              <a:t>Used Oil Processed: 739,000 Tons (2020)</a:t>
            </a:r>
          </a:p>
          <a:p>
            <a:pPr marL="262890" indent="-171450"/>
            <a:r>
              <a:rPr lang="en-US" sz="900" dirty="0">
                <a:latin typeface="+mn-lt"/>
              </a:rPr>
              <a:t>Base Oil Produced: 377,000 Tons (2020)</a:t>
            </a:r>
          </a:p>
          <a:p>
            <a:pPr marL="262890" indent="-171450"/>
            <a:endParaRPr lang="en-US" sz="900" dirty="0">
              <a:latin typeface="+mn-lt"/>
            </a:endParaRPr>
          </a:p>
          <a:p>
            <a:pPr marL="91440" indent="0">
              <a:lnSpc>
                <a:spcPct val="150000"/>
              </a:lnSpc>
              <a:spcBef>
                <a:spcPts val="0"/>
              </a:spcBef>
              <a:spcAft>
                <a:spcPts val="0"/>
              </a:spcAft>
              <a:buNone/>
            </a:pPr>
            <a:r>
              <a:rPr lang="en-US" sz="1200" b="1" dirty="0">
                <a:latin typeface="+mn-lt"/>
              </a:rPr>
              <a:t>Used Oil Value Chain Acquisitions:</a:t>
            </a:r>
            <a:endParaRPr lang="en-US" sz="1200" b="1" dirty="0">
              <a:latin typeface="+mn-lt"/>
              <a:cs typeface="Calibri"/>
            </a:endParaRPr>
          </a:p>
          <a:p>
            <a:pPr marL="262890" indent="-171450"/>
            <a:r>
              <a:rPr lang="en-US" dirty="0">
                <a:latin typeface="+mn-lt"/>
              </a:rPr>
              <a:t>Vertex Energy (incl. Heartland/H&amp;H) (2021)</a:t>
            </a:r>
          </a:p>
          <a:p>
            <a:pPr marL="262890" indent="-171450"/>
            <a:r>
              <a:rPr lang="en-US" sz="900" dirty="0">
                <a:latin typeface="+mn-lt"/>
              </a:rPr>
              <a:t>Green View Technologies (GVT) (2019)</a:t>
            </a:r>
          </a:p>
          <a:p>
            <a:pPr marL="262890" indent="-171450"/>
            <a:r>
              <a:rPr lang="en-US" sz="900" dirty="0">
                <a:latin typeface="+mn-lt"/>
              </a:rPr>
              <a:t>Universal (2016)</a:t>
            </a:r>
          </a:p>
          <a:p>
            <a:pPr marL="262890" indent="-171450"/>
            <a:r>
              <a:rPr lang="en-US" sz="900" dirty="0">
                <a:latin typeface="+mn-lt"/>
              </a:rPr>
              <a:t>Bango (from Vertex) (2016)</a:t>
            </a:r>
          </a:p>
          <a:p>
            <a:pPr marL="262890" indent="-171450"/>
            <a:r>
              <a:rPr lang="en-US" sz="900" dirty="0">
                <a:latin typeface="+mn-lt"/>
              </a:rPr>
              <a:t>Emerald Services (2016)</a:t>
            </a:r>
          </a:p>
          <a:p>
            <a:pPr marL="262890" indent="-171450"/>
            <a:r>
              <a:rPr lang="en-US" sz="900" dirty="0">
                <a:latin typeface="+mn-lt"/>
              </a:rPr>
              <a:t>Thermo Fluids (TFI) (from </a:t>
            </a:r>
            <a:r>
              <a:rPr lang="en-US" sz="900" dirty="0" err="1">
                <a:latin typeface="+mn-lt"/>
              </a:rPr>
              <a:t>Nuverra</a:t>
            </a:r>
            <a:r>
              <a:rPr lang="en-US" sz="900" dirty="0">
                <a:latin typeface="+mn-lt"/>
              </a:rPr>
              <a:t>) (2015)</a:t>
            </a:r>
          </a:p>
          <a:p>
            <a:pPr marL="262890" indent="-171450"/>
            <a:r>
              <a:rPr lang="en-US" sz="900" dirty="0">
                <a:latin typeface="+mn-lt"/>
              </a:rPr>
              <a:t>Evergreen (2013)</a:t>
            </a:r>
          </a:p>
          <a:p>
            <a:pPr marL="262890" indent="-171450"/>
            <a:endParaRPr lang="en-US" sz="1200" dirty="0">
              <a:latin typeface="+mn-lt"/>
            </a:endParaRPr>
          </a:p>
          <a:p>
            <a:pPr marL="91440" indent="0">
              <a:lnSpc>
                <a:spcPct val="150000"/>
              </a:lnSpc>
              <a:spcBef>
                <a:spcPts val="0"/>
              </a:spcBef>
              <a:spcAft>
                <a:spcPts val="0"/>
              </a:spcAft>
              <a:buNone/>
            </a:pPr>
            <a:r>
              <a:rPr lang="en-US" sz="1200" b="1" dirty="0">
                <a:latin typeface="+mn-lt"/>
              </a:rPr>
              <a:t>Planned Investments:</a:t>
            </a:r>
          </a:p>
          <a:p>
            <a:pPr marL="262890" indent="-171450">
              <a:spcAft>
                <a:spcPts val="0"/>
              </a:spcAft>
            </a:pPr>
            <a:r>
              <a:rPr lang="en-US" dirty="0">
                <a:latin typeface="+mn-lt"/>
              </a:rPr>
              <a:t>S-K has been assessing a new base oil re-refinery project in TX for several years, but this project is on hold.</a:t>
            </a:r>
          </a:p>
        </p:txBody>
      </p:sp>
      <p:sp>
        <p:nvSpPr>
          <p:cNvPr id="7" name="Content Placeholder 10">
            <a:extLst>
              <a:ext uri="{FF2B5EF4-FFF2-40B4-BE49-F238E27FC236}">
                <a16:creationId xmlns:a16="http://schemas.microsoft.com/office/drawing/2014/main" id="{C8A9FDB8-CA43-4778-B914-8659290630D7}"/>
              </a:ext>
            </a:extLst>
          </p:cNvPr>
          <p:cNvSpPr txBox="1">
            <a:spLocks/>
          </p:cNvSpPr>
          <p:nvPr/>
        </p:nvSpPr>
        <p:spPr>
          <a:xfrm>
            <a:off x="693013" y="3763671"/>
            <a:ext cx="2259737" cy="16063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200" b="1" dirty="0">
              <a:latin typeface="Lucida Sans" panose="020B0602030504020204" pitchFamily="34" charset="0"/>
            </a:endParaRPr>
          </a:p>
        </p:txBody>
      </p:sp>
      <p:graphicFrame>
        <p:nvGraphicFramePr>
          <p:cNvPr id="10" name="Table 9">
            <a:extLst>
              <a:ext uri="{FF2B5EF4-FFF2-40B4-BE49-F238E27FC236}">
                <a16:creationId xmlns:a16="http://schemas.microsoft.com/office/drawing/2014/main" id="{2E45632B-7A33-4FB9-A635-FF11A34BA613}"/>
              </a:ext>
            </a:extLst>
          </p:cNvPr>
          <p:cNvGraphicFramePr>
            <a:graphicFrameLocks noGrp="1"/>
          </p:cNvGraphicFramePr>
          <p:nvPr/>
        </p:nvGraphicFramePr>
        <p:xfrm>
          <a:off x="693014" y="3902997"/>
          <a:ext cx="5898489" cy="2423160"/>
        </p:xfrm>
        <a:graphic>
          <a:graphicData uri="http://schemas.openxmlformats.org/drawingml/2006/table">
            <a:tbl>
              <a:tblPr firstRow="1">
                <a:tableStyleId>{5C22544A-7EE6-4342-B048-85BDC9FD1C3A}</a:tableStyleId>
              </a:tblPr>
              <a:tblGrid>
                <a:gridCol w="1611147">
                  <a:extLst>
                    <a:ext uri="{9D8B030D-6E8A-4147-A177-3AD203B41FA5}">
                      <a16:colId xmlns:a16="http://schemas.microsoft.com/office/drawing/2014/main" val="3880325898"/>
                    </a:ext>
                  </a:extLst>
                </a:gridCol>
                <a:gridCol w="1298015">
                  <a:extLst>
                    <a:ext uri="{9D8B030D-6E8A-4147-A177-3AD203B41FA5}">
                      <a16:colId xmlns:a16="http://schemas.microsoft.com/office/drawing/2014/main" val="1606709408"/>
                    </a:ext>
                  </a:extLst>
                </a:gridCol>
                <a:gridCol w="1358785">
                  <a:extLst>
                    <a:ext uri="{9D8B030D-6E8A-4147-A177-3AD203B41FA5}">
                      <a16:colId xmlns:a16="http://schemas.microsoft.com/office/drawing/2014/main" val="407346696"/>
                    </a:ext>
                  </a:extLst>
                </a:gridCol>
                <a:gridCol w="1630542">
                  <a:extLst>
                    <a:ext uri="{9D8B030D-6E8A-4147-A177-3AD203B41FA5}">
                      <a16:colId xmlns:a16="http://schemas.microsoft.com/office/drawing/2014/main" val="3204650551"/>
                    </a:ext>
                  </a:extLst>
                </a:gridCol>
              </a:tblGrid>
              <a:tr h="195904">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lt1"/>
                          </a:solidFill>
                          <a:effectLst/>
                        </a:rPr>
                        <a:t>KEY RE-REFINERY ASSETS</a:t>
                      </a:r>
                      <a:endParaRPr lang="en-US" sz="900" b="1" kern="1200" dirty="0">
                        <a:solidFill>
                          <a:schemeClr val="lt1"/>
                        </a:solidFill>
                        <a:effectLst/>
                        <a:latin typeface="+mn-lt"/>
                        <a:cs typeface="Times New Roman" panose="02020603050405020304" pitchFamily="18" charset="0"/>
                      </a:endParaRPr>
                    </a:p>
                  </a:txBody>
                  <a:tcPr marL="45720" marR="45720" anchor="ctr"/>
                </a:tc>
                <a:tc hMerge="1">
                  <a:txBody>
                    <a:bodyPr/>
                    <a:lstStyle/>
                    <a:p>
                      <a:endParaRPr lang="en-US" sz="1000">
                        <a:latin typeface="+mn-lt"/>
                      </a:endParaRP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916327078"/>
                  </a:ext>
                </a:extLst>
              </a:tr>
              <a:tr h="313447">
                <a:tc>
                  <a:txBody>
                    <a:bodyPr/>
                    <a:lstStyle/>
                    <a:p>
                      <a:pPr algn="ctr"/>
                      <a:r>
                        <a:rPr lang="en-US" sz="900" b="1" kern="1200" dirty="0">
                          <a:solidFill>
                            <a:schemeClr val="tx1"/>
                          </a:solidFill>
                        </a:rPr>
                        <a:t>OWNER</a:t>
                      </a:r>
                      <a:endParaRPr lang="en-US" sz="900" b="1" kern="1200" dirty="0">
                        <a:solidFill>
                          <a:schemeClr val="tx1"/>
                        </a:solidFill>
                        <a:latin typeface="+mn-lt"/>
                        <a:ea typeface="+mn-ea"/>
                        <a:cs typeface="+mn-cs"/>
                      </a:endParaRPr>
                    </a:p>
                  </a:txBody>
                  <a:tcPr anchor="ctr"/>
                </a:tc>
                <a:tc>
                  <a:txBody>
                    <a:bodyPr/>
                    <a:lstStyle/>
                    <a:p>
                      <a:pPr algn="ctr"/>
                      <a:r>
                        <a:rPr lang="en-US" sz="900" b="1" kern="1200" dirty="0">
                          <a:solidFill>
                            <a:schemeClr val="tx1"/>
                          </a:solidFill>
                        </a:rPr>
                        <a:t>LOCATION</a:t>
                      </a:r>
                      <a:endParaRPr lang="en-US" sz="900" b="1" kern="1200" dirty="0">
                        <a:solidFill>
                          <a:schemeClr val="tx1"/>
                        </a:solidFill>
                        <a:latin typeface="+mn-lt"/>
                        <a:ea typeface="+mn-ea"/>
                        <a:cs typeface="+mn-cs"/>
                      </a:endParaRPr>
                    </a:p>
                  </a:txBody>
                  <a:tcPr anchor="ctr"/>
                </a:tc>
                <a:tc>
                  <a:txBody>
                    <a:bodyPr/>
                    <a:lstStyle/>
                    <a:p>
                      <a:pPr algn="ctr"/>
                      <a:r>
                        <a:rPr lang="en-US" sz="900" b="1" kern="1200" dirty="0">
                          <a:solidFill>
                            <a:schemeClr val="tx1"/>
                          </a:solidFill>
                        </a:rPr>
                        <a:t>UO CAPACITY</a:t>
                      </a:r>
                    </a:p>
                    <a:p>
                      <a:pPr algn="ctr"/>
                      <a:r>
                        <a:rPr lang="en-US" sz="900" b="1" kern="1200" dirty="0">
                          <a:solidFill>
                            <a:schemeClr val="tx1"/>
                          </a:solidFill>
                        </a:rPr>
                        <a:t>(KTONS/YEAR)</a:t>
                      </a:r>
                      <a:endParaRPr lang="en-US" sz="900" b="1" kern="1200" dirty="0">
                        <a:solidFill>
                          <a:schemeClr val="tx1"/>
                        </a:solidFill>
                        <a:latin typeface="+mn-lt"/>
                        <a:ea typeface="+mn-ea"/>
                        <a:cs typeface="+mn-cs"/>
                      </a:endParaRPr>
                    </a:p>
                  </a:txBody>
                  <a:tcPr anchor="ctr"/>
                </a:tc>
                <a:tc>
                  <a:txBody>
                    <a:bodyPr/>
                    <a:lstStyle/>
                    <a:p>
                      <a:pPr algn="ctr"/>
                      <a:r>
                        <a:rPr lang="en-US" sz="900" b="1" kern="1200" dirty="0">
                          <a:solidFill>
                            <a:schemeClr val="tx1"/>
                          </a:solidFill>
                        </a:rPr>
                        <a:t>KEY PRODUCTS</a:t>
                      </a:r>
                      <a:endParaRPr lang="en-US" sz="900" b="1" kern="1200" dirty="0">
                        <a:solidFill>
                          <a:schemeClr val="tx1"/>
                        </a:solidFill>
                        <a:latin typeface="+mn-lt"/>
                        <a:ea typeface="+mn-ea"/>
                        <a:cs typeface="+mn-cs"/>
                      </a:endParaRPr>
                    </a:p>
                  </a:txBody>
                  <a:tcPr anchor="ctr"/>
                </a:tc>
                <a:extLst>
                  <a:ext uri="{0D108BD9-81ED-4DB2-BD59-A6C34878D82A}">
                    <a16:rowId xmlns:a16="http://schemas.microsoft.com/office/drawing/2014/main" val="273240374"/>
                  </a:ext>
                </a:extLst>
              </a:tr>
              <a:tr h="195904">
                <a:tc>
                  <a:txBody>
                    <a:bodyPr/>
                    <a:lstStyle/>
                    <a:p>
                      <a:pPr algn="l"/>
                      <a:r>
                        <a:rPr lang="en-US" sz="900" kern="1200" dirty="0">
                          <a:solidFill>
                            <a:schemeClr val="tx1"/>
                          </a:solidFill>
                        </a:rPr>
                        <a:t>Safety-Kleen</a:t>
                      </a:r>
                      <a:endParaRPr lang="en-US" sz="900" kern="1200" dirty="0">
                        <a:solidFill>
                          <a:schemeClr val="tx1"/>
                        </a:solidFill>
                        <a:latin typeface="+mn-lt"/>
                        <a:ea typeface="+mn-ea"/>
                        <a:cs typeface="+mn-cs"/>
                      </a:endParaRPr>
                    </a:p>
                  </a:txBody>
                  <a:tcPr anchor="ctr"/>
                </a:tc>
                <a:tc>
                  <a:txBody>
                    <a:bodyPr/>
                    <a:lstStyle/>
                    <a:p>
                      <a:pPr algn="l"/>
                      <a:r>
                        <a:rPr lang="en-US" sz="900" kern="1200" dirty="0">
                          <a:solidFill>
                            <a:schemeClr val="tx1"/>
                          </a:solidFill>
                        </a:rPr>
                        <a:t>E. Chicago, IN</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403</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Gp. II/II+</a:t>
                      </a:r>
                      <a:endParaRPr lang="en-US" sz="900" kern="1200" dirty="0">
                        <a:solidFill>
                          <a:schemeClr val="tx1"/>
                        </a:solidFill>
                        <a:latin typeface="+mn-lt"/>
                        <a:ea typeface="+mn-ea"/>
                        <a:cs typeface="+mn-cs"/>
                      </a:endParaRPr>
                    </a:p>
                  </a:txBody>
                  <a:tcPr anchor="ctr"/>
                </a:tc>
                <a:extLst>
                  <a:ext uri="{0D108BD9-81ED-4DB2-BD59-A6C34878D82A}">
                    <a16:rowId xmlns:a16="http://schemas.microsoft.com/office/drawing/2014/main" val="2013918823"/>
                  </a:ext>
                </a:extLst>
              </a:tr>
              <a:tr h="195904">
                <a:tc>
                  <a:txBody>
                    <a:bodyPr/>
                    <a:lstStyle/>
                    <a:p>
                      <a:pPr algn="l"/>
                      <a:r>
                        <a:rPr lang="en-US" sz="900" kern="1200" dirty="0">
                          <a:solidFill>
                            <a:schemeClr val="tx1"/>
                          </a:solidFill>
                        </a:rPr>
                        <a:t>Safety-Kleen</a:t>
                      </a:r>
                      <a:endParaRPr lang="en-US" sz="900" kern="1200" dirty="0">
                        <a:solidFill>
                          <a:schemeClr val="tx1"/>
                        </a:solidFill>
                        <a:latin typeface="+mn-lt"/>
                        <a:ea typeface="+mn-ea"/>
                        <a:cs typeface="+mn-cs"/>
                      </a:endParaRPr>
                    </a:p>
                  </a:txBody>
                  <a:tcPr anchor="ctr"/>
                </a:tc>
                <a:tc>
                  <a:txBody>
                    <a:bodyPr/>
                    <a:lstStyle/>
                    <a:p>
                      <a:pPr algn="l"/>
                      <a:r>
                        <a:rPr lang="en-US" sz="900" kern="1200" dirty="0">
                          <a:solidFill>
                            <a:schemeClr val="tx1"/>
                          </a:solidFill>
                        </a:rPr>
                        <a:t>Breslau, ONT</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300</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Gp. II/II+</a:t>
                      </a:r>
                      <a:endParaRPr lang="en-US" sz="900" kern="1200" dirty="0">
                        <a:solidFill>
                          <a:schemeClr val="tx1"/>
                        </a:solidFill>
                        <a:latin typeface="+mn-lt"/>
                        <a:ea typeface="+mn-ea"/>
                        <a:cs typeface="+mn-cs"/>
                      </a:endParaRPr>
                    </a:p>
                  </a:txBody>
                  <a:tcPr anchor="ctr"/>
                </a:tc>
                <a:extLst>
                  <a:ext uri="{0D108BD9-81ED-4DB2-BD59-A6C34878D82A}">
                    <a16:rowId xmlns:a16="http://schemas.microsoft.com/office/drawing/2014/main" val="3097467356"/>
                  </a:ext>
                </a:extLst>
              </a:tr>
              <a:tr h="195904">
                <a:tc>
                  <a:txBody>
                    <a:bodyPr/>
                    <a:lstStyle/>
                    <a:p>
                      <a:pPr algn="l"/>
                      <a:r>
                        <a:rPr lang="en-US" sz="900" kern="1200" dirty="0">
                          <a:solidFill>
                            <a:schemeClr val="tx1"/>
                          </a:solidFill>
                        </a:rPr>
                        <a:t>Bango </a:t>
                      </a:r>
                      <a:endParaRPr lang="en-US" sz="900" kern="1200" dirty="0">
                        <a:solidFill>
                          <a:schemeClr val="tx1"/>
                        </a:solidFill>
                        <a:latin typeface="+mn-lt"/>
                        <a:ea typeface="+mn-ea"/>
                        <a:cs typeface="+mn-cs"/>
                      </a:endParaRPr>
                    </a:p>
                  </a:txBody>
                  <a:tcPr anchor="ctr"/>
                </a:tc>
                <a:tc>
                  <a:txBody>
                    <a:bodyPr/>
                    <a:lstStyle/>
                    <a:p>
                      <a:pPr algn="l"/>
                      <a:r>
                        <a:rPr lang="en-US" sz="900" kern="1200" dirty="0">
                          <a:solidFill>
                            <a:schemeClr val="tx1"/>
                          </a:solidFill>
                        </a:rPr>
                        <a:t>Fallon, NV</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110</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Gp. II</a:t>
                      </a:r>
                      <a:endParaRPr lang="en-US" sz="900" kern="1200" dirty="0">
                        <a:solidFill>
                          <a:schemeClr val="tx1"/>
                        </a:solidFill>
                        <a:latin typeface="+mn-lt"/>
                        <a:ea typeface="+mn-ea"/>
                        <a:cs typeface="+mn-cs"/>
                      </a:endParaRPr>
                    </a:p>
                  </a:txBody>
                  <a:tcPr anchor="ctr"/>
                </a:tc>
                <a:extLst>
                  <a:ext uri="{0D108BD9-81ED-4DB2-BD59-A6C34878D82A}">
                    <a16:rowId xmlns:a16="http://schemas.microsoft.com/office/drawing/2014/main" val="1557978839"/>
                  </a:ext>
                </a:extLst>
              </a:tr>
              <a:tr h="195904">
                <a:tc>
                  <a:txBody>
                    <a:bodyPr/>
                    <a:lstStyle/>
                    <a:p>
                      <a:pPr algn="l"/>
                      <a:r>
                        <a:rPr lang="en-US" sz="900" kern="1200" dirty="0">
                          <a:solidFill>
                            <a:schemeClr val="tx1"/>
                          </a:solidFill>
                        </a:rPr>
                        <a:t>Heartland</a:t>
                      </a:r>
                      <a:endParaRPr lang="en-US" sz="900" kern="1200" dirty="0">
                        <a:solidFill>
                          <a:schemeClr val="tx1"/>
                        </a:solidFill>
                        <a:latin typeface="+mn-lt"/>
                        <a:ea typeface="+mn-ea"/>
                        <a:cs typeface="+mn-cs"/>
                      </a:endParaRPr>
                    </a:p>
                  </a:txBody>
                  <a:tcPr anchor="ctr"/>
                </a:tc>
                <a:tc>
                  <a:txBody>
                    <a:bodyPr/>
                    <a:lstStyle/>
                    <a:p>
                      <a:pPr algn="l"/>
                      <a:r>
                        <a:rPr lang="en-US" sz="900" kern="1200" dirty="0">
                          <a:solidFill>
                            <a:schemeClr val="tx1"/>
                          </a:solidFill>
                        </a:rPr>
                        <a:t>Columbus, OH</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69</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Gp. II/II+</a:t>
                      </a:r>
                      <a:endParaRPr lang="en-US" sz="900" kern="1200" dirty="0">
                        <a:solidFill>
                          <a:schemeClr val="tx1"/>
                        </a:solidFill>
                        <a:latin typeface="+mn-lt"/>
                        <a:ea typeface="+mn-ea"/>
                        <a:cs typeface="+mn-cs"/>
                      </a:endParaRPr>
                    </a:p>
                  </a:txBody>
                  <a:tcPr anchor="ctr"/>
                </a:tc>
                <a:extLst>
                  <a:ext uri="{0D108BD9-81ED-4DB2-BD59-A6C34878D82A}">
                    <a16:rowId xmlns:a16="http://schemas.microsoft.com/office/drawing/2014/main" val="1825651230"/>
                  </a:ext>
                </a:extLst>
              </a:tr>
              <a:tr h="195904">
                <a:tc>
                  <a:txBody>
                    <a:bodyPr/>
                    <a:lstStyle/>
                    <a:p>
                      <a:pPr algn="l"/>
                      <a:r>
                        <a:rPr lang="en-US" sz="900" kern="1200" dirty="0">
                          <a:solidFill>
                            <a:schemeClr val="tx1"/>
                          </a:solidFill>
                        </a:rPr>
                        <a:t>Universal</a:t>
                      </a:r>
                      <a:endParaRPr lang="en-US" sz="900" kern="1200" dirty="0">
                        <a:solidFill>
                          <a:schemeClr val="tx1"/>
                        </a:solidFill>
                        <a:latin typeface="+mn-lt"/>
                        <a:ea typeface="+mn-ea"/>
                        <a:cs typeface="+mn-cs"/>
                      </a:endParaRPr>
                    </a:p>
                  </a:txBody>
                  <a:tcPr anchor="ctr"/>
                </a:tc>
                <a:tc>
                  <a:txBody>
                    <a:bodyPr/>
                    <a:lstStyle/>
                    <a:p>
                      <a:pPr algn="l"/>
                      <a:r>
                        <a:rPr lang="en-US" sz="900" kern="1200" dirty="0">
                          <a:solidFill>
                            <a:schemeClr val="tx1"/>
                          </a:solidFill>
                        </a:rPr>
                        <a:t>Wichita, KS</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62</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Gp. II</a:t>
                      </a:r>
                      <a:endParaRPr lang="en-US" sz="900" kern="1200" dirty="0">
                        <a:solidFill>
                          <a:schemeClr val="tx1"/>
                        </a:solidFill>
                        <a:latin typeface="+mn-lt"/>
                        <a:ea typeface="+mn-ea"/>
                        <a:cs typeface="+mn-cs"/>
                      </a:endParaRPr>
                    </a:p>
                  </a:txBody>
                  <a:tcPr anchor="ctr"/>
                </a:tc>
                <a:extLst>
                  <a:ext uri="{0D108BD9-81ED-4DB2-BD59-A6C34878D82A}">
                    <a16:rowId xmlns:a16="http://schemas.microsoft.com/office/drawing/2014/main" val="744644165"/>
                  </a:ext>
                </a:extLst>
              </a:tr>
              <a:tr h="195904">
                <a:tc>
                  <a:txBody>
                    <a:bodyPr/>
                    <a:lstStyle/>
                    <a:p>
                      <a:pPr algn="l"/>
                      <a:r>
                        <a:rPr lang="en-US" sz="900" kern="1200" dirty="0">
                          <a:solidFill>
                            <a:schemeClr val="tx1"/>
                          </a:solidFill>
                        </a:rPr>
                        <a:t>GVT</a:t>
                      </a:r>
                      <a:endParaRPr lang="en-US" sz="900" kern="1200" dirty="0">
                        <a:solidFill>
                          <a:schemeClr val="tx1"/>
                        </a:solidFill>
                        <a:latin typeface="+mn-lt"/>
                        <a:ea typeface="+mn-ea"/>
                        <a:cs typeface="+mn-cs"/>
                      </a:endParaRPr>
                    </a:p>
                  </a:txBody>
                  <a:tcPr anchor="ctr"/>
                </a:tc>
                <a:tc>
                  <a:txBody>
                    <a:bodyPr/>
                    <a:lstStyle/>
                    <a:p>
                      <a:pPr algn="l"/>
                      <a:r>
                        <a:rPr lang="en-US" sz="900" kern="1200" dirty="0">
                          <a:solidFill>
                            <a:schemeClr val="tx1"/>
                          </a:solidFill>
                        </a:rPr>
                        <a:t>Rollinsford, NH</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16</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Gp. I</a:t>
                      </a:r>
                      <a:endParaRPr lang="en-US" sz="900" kern="1200" dirty="0">
                        <a:solidFill>
                          <a:schemeClr val="tx1"/>
                        </a:solidFill>
                        <a:latin typeface="+mn-lt"/>
                        <a:ea typeface="+mn-ea"/>
                        <a:cs typeface="+mn-cs"/>
                      </a:endParaRPr>
                    </a:p>
                  </a:txBody>
                  <a:tcPr anchor="ctr"/>
                </a:tc>
                <a:extLst>
                  <a:ext uri="{0D108BD9-81ED-4DB2-BD59-A6C34878D82A}">
                    <a16:rowId xmlns:a16="http://schemas.microsoft.com/office/drawing/2014/main" val="1503562521"/>
                  </a:ext>
                </a:extLst>
              </a:tr>
              <a:tr h="195904">
                <a:tc>
                  <a:txBody>
                    <a:bodyPr/>
                    <a:lstStyle/>
                    <a:p>
                      <a:pPr algn="l"/>
                      <a:r>
                        <a:rPr lang="en-US" sz="900" kern="1200" dirty="0">
                          <a:solidFill>
                            <a:schemeClr val="tx1"/>
                          </a:solidFill>
                        </a:rPr>
                        <a:t>Vertex Energy</a:t>
                      </a:r>
                      <a:endParaRPr lang="en-US" sz="900" kern="1200" dirty="0">
                        <a:solidFill>
                          <a:schemeClr val="tx1"/>
                        </a:solidFill>
                        <a:latin typeface="+mn-lt"/>
                        <a:ea typeface="+mn-ea"/>
                        <a:cs typeface="+mn-cs"/>
                      </a:endParaRPr>
                    </a:p>
                  </a:txBody>
                  <a:tcPr anchor="ctr"/>
                </a:tc>
                <a:tc>
                  <a:txBody>
                    <a:bodyPr/>
                    <a:lstStyle/>
                    <a:p>
                      <a:pPr algn="l"/>
                      <a:r>
                        <a:rPr lang="en-US" sz="900" kern="1200" dirty="0">
                          <a:solidFill>
                            <a:schemeClr val="tx1"/>
                          </a:solidFill>
                        </a:rPr>
                        <a:t>Marrero, LA</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238</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VGO</a:t>
                      </a:r>
                      <a:endParaRPr lang="en-US" sz="900" kern="1200" dirty="0">
                        <a:solidFill>
                          <a:schemeClr val="tx1"/>
                        </a:solidFill>
                        <a:latin typeface="+mn-lt"/>
                        <a:ea typeface="+mn-ea"/>
                        <a:cs typeface="+mn-cs"/>
                      </a:endParaRPr>
                    </a:p>
                  </a:txBody>
                  <a:tcPr anchor="ctr"/>
                </a:tc>
                <a:extLst>
                  <a:ext uri="{0D108BD9-81ED-4DB2-BD59-A6C34878D82A}">
                    <a16:rowId xmlns:a16="http://schemas.microsoft.com/office/drawing/2014/main" val="3520342230"/>
                  </a:ext>
                </a:extLst>
              </a:tr>
              <a:tr h="195904">
                <a:tc>
                  <a:txBody>
                    <a:bodyPr/>
                    <a:lstStyle/>
                    <a:p>
                      <a:pPr algn="l"/>
                      <a:r>
                        <a:rPr lang="en-US" sz="900" kern="1200" dirty="0">
                          <a:solidFill>
                            <a:schemeClr val="tx1"/>
                          </a:solidFill>
                        </a:rPr>
                        <a:t>Emerald Svcs.</a:t>
                      </a:r>
                      <a:endParaRPr lang="en-US" sz="900" kern="1200" dirty="0">
                        <a:solidFill>
                          <a:schemeClr val="tx1"/>
                        </a:solidFill>
                        <a:latin typeface="+mn-lt"/>
                        <a:ea typeface="+mn-ea"/>
                        <a:cs typeface="+mn-cs"/>
                      </a:endParaRPr>
                    </a:p>
                  </a:txBody>
                  <a:tcPr anchor="ctr"/>
                </a:tc>
                <a:tc>
                  <a:txBody>
                    <a:bodyPr/>
                    <a:lstStyle/>
                    <a:p>
                      <a:pPr algn="l"/>
                      <a:r>
                        <a:rPr lang="en-US" sz="900" kern="1200" dirty="0">
                          <a:solidFill>
                            <a:schemeClr val="tx1"/>
                          </a:solidFill>
                        </a:rPr>
                        <a:t>Tacoma, WA</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53</a:t>
                      </a:r>
                      <a:endParaRPr lang="en-US" sz="900" kern="1200" dirty="0">
                        <a:solidFill>
                          <a:schemeClr val="tx1"/>
                        </a:solidFill>
                        <a:latin typeface="+mn-lt"/>
                        <a:ea typeface="+mn-ea"/>
                        <a:cs typeface="+mn-cs"/>
                      </a:endParaRPr>
                    </a:p>
                  </a:txBody>
                  <a:tcPr anchor="ctr"/>
                </a:tc>
                <a:tc>
                  <a:txBody>
                    <a:bodyPr/>
                    <a:lstStyle/>
                    <a:p>
                      <a:pPr algn="ctr"/>
                      <a:r>
                        <a:rPr lang="en-US" sz="900" kern="1200" dirty="0">
                          <a:solidFill>
                            <a:schemeClr val="tx1"/>
                          </a:solidFill>
                        </a:rPr>
                        <a:t>MDO</a:t>
                      </a:r>
                      <a:endParaRPr lang="en-US" sz="900" kern="1200" dirty="0">
                        <a:solidFill>
                          <a:schemeClr val="tx1"/>
                        </a:solidFill>
                        <a:latin typeface="+mn-lt"/>
                        <a:ea typeface="+mn-ea"/>
                        <a:cs typeface="+mn-cs"/>
                      </a:endParaRPr>
                    </a:p>
                  </a:txBody>
                  <a:tcPr anchor="ctr"/>
                </a:tc>
                <a:extLst>
                  <a:ext uri="{0D108BD9-81ED-4DB2-BD59-A6C34878D82A}">
                    <a16:rowId xmlns:a16="http://schemas.microsoft.com/office/drawing/2014/main" val="2572879463"/>
                  </a:ext>
                </a:extLst>
              </a:tr>
            </a:tbl>
          </a:graphicData>
        </a:graphic>
      </p:graphicFrame>
      <p:grpSp>
        <p:nvGrpSpPr>
          <p:cNvPr id="8" name="Group 7">
            <a:extLst>
              <a:ext uri="{FF2B5EF4-FFF2-40B4-BE49-F238E27FC236}">
                <a16:creationId xmlns:a16="http://schemas.microsoft.com/office/drawing/2014/main" id="{B2E80593-738F-4F93-8255-91D0F931871A}"/>
              </a:ext>
            </a:extLst>
          </p:cNvPr>
          <p:cNvGrpSpPr/>
          <p:nvPr/>
        </p:nvGrpSpPr>
        <p:grpSpPr>
          <a:xfrm>
            <a:off x="10256149" y="6188804"/>
            <a:ext cx="1090782" cy="246221"/>
            <a:chOff x="10831993" y="6206610"/>
            <a:chExt cx="1090782" cy="246221"/>
          </a:xfrm>
        </p:grpSpPr>
        <p:sp>
          <p:nvSpPr>
            <p:cNvPr id="9" name="Freeform: Shape 8">
              <a:extLst>
                <a:ext uri="{FF2B5EF4-FFF2-40B4-BE49-F238E27FC236}">
                  <a16:creationId xmlns:a16="http://schemas.microsoft.com/office/drawing/2014/main" id="{37D5D76E-AB85-425C-B7A8-30BB0199743B}"/>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324F5E86-ED4B-427A-9868-545B58D3DAF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234656973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DB84BC-C17C-4E6A-936A-73850A6A4C50}"/>
              </a:ext>
            </a:extLst>
          </p:cNvPr>
          <p:cNvSpPr>
            <a:spLocks noGrp="1"/>
          </p:cNvSpPr>
          <p:nvPr>
            <p:ph type="title"/>
          </p:nvPr>
        </p:nvSpPr>
        <p:spPr/>
        <p:txBody>
          <a:bodyPr/>
          <a:lstStyle/>
          <a:p>
            <a:r>
              <a:rPr lang="en-US" dirty="0"/>
              <a:t>Used Oil Re-refiner Profiles</a:t>
            </a:r>
          </a:p>
        </p:txBody>
      </p:sp>
      <p:sp>
        <p:nvSpPr>
          <p:cNvPr id="3" name="Content Placeholder 2">
            <a:extLst>
              <a:ext uri="{FF2B5EF4-FFF2-40B4-BE49-F238E27FC236}">
                <a16:creationId xmlns:a16="http://schemas.microsoft.com/office/drawing/2014/main" id="{E746CD28-D3B3-4CCA-AC0D-09A1A14990E6}"/>
              </a:ext>
            </a:extLst>
          </p:cNvPr>
          <p:cNvSpPr>
            <a:spLocks noGrp="1"/>
          </p:cNvSpPr>
          <p:nvPr>
            <p:ph sz="quarter" idx="16"/>
          </p:nvPr>
        </p:nvSpPr>
        <p:spPr>
          <a:xfrm>
            <a:off x="569393" y="819127"/>
            <a:ext cx="5182475" cy="3727367"/>
          </a:xfrm>
        </p:spPr>
        <p:txBody>
          <a:bodyPr/>
          <a:lstStyle/>
          <a:p>
            <a:pPr marL="0" indent="0">
              <a:buNone/>
            </a:pPr>
            <a:r>
              <a:rPr lang="en-US" sz="1200" b="1" dirty="0"/>
              <a:t>Heritage Crystal Clean</a:t>
            </a:r>
          </a:p>
          <a:p>
            <a:r>
              <a:rPr lang="en-US" dirty="0"/>
              <a:t>It is a publicly owned subsidiary </a:t>
            </a:r>
            <a:r>
              <a:rPr lang="en-US" sz="900" dirty="0"/>
              <a:t>(NASDAQ:HCCI), </a:t>
            </a:r>
            <a:r>
              <a:rPr lang="en-US" dirty="0"/>
              <a:t>of the Heritage Group, headquartered in Indianapolis, IN, U.S.A.</a:t>
            </a:r>
          </a:p>
          <a:p>
            <a:r>
              <a:rPr lang="en-US" dirty="0"/>
              <a:t>Initially formed as a wholly owned division of the Heritage Group in the 1980s, it focused on used oil collection in the Midwest, expanding to TX/LA in the 1990s. After the IPO in 2008, HCCI growth accelerated. It started up the Indianapolis re-refinery in early 2012, with an initial capacity of 172 KTA. </a:t>
            </a:r>
          </a:p>
          <a:p>
            <a:r>
              <a:rPr lang="en-US" dirty="0"/>
              <a:t>It has grown its used oil collection business through organic growth and M&amp;A of three used oil collectors. It now handles used oil collection through 82 branches in 40 states.</a:t>
            </a:r>
          </a:p>
          <a:p>
            <a:r>
              <a:rPr lang="en-US" dirty="0"/>
              <a:t>The Indianapolis re-refinery capacity was expanded by 50% in 2015 (from 50 to 75 million gallons/year). Base oil production is about 90% Group II/10% Group I. </a:t>
            </a:r>
          </a:p>
          <a:p>
            <a:r>
              <a:rPr lang="en-US" dirty="0"/>
              <a:t>In addition to the re-refinery, HCCI operates 12 RFO plants and several antifreeze recovery operations. HCCI owns no blending plant; it sells all its base oil output to independent lube blender/marketers.</a:t>
            </a:r>
          </a:p>
          <a:p>
            <a:endParaRPr lang="en-US" dirty="0"/>
          </a:p>
          <a:p>
            <a:pPr marL="0" indent="0">
              <a:buNone/>
            </a:pPr>
            <a:r>
              <a:rPr lang="en-US" sz="1200" b="1" dirty="0">
                <a:latin typeface="Lucida Sans" panose="020B0602030504020204" pitchFamily="34" charset="0"/>
              </a:rPr>
              <a:t>Key Re-refinery Assets</a:t>
            </a:r>
            <a:endParaRPr lang="en-US" sz="1200" dirty="0"/>
          </a:p>
        </p:txBody>
      </p:sp>
      <p:sp>
        <p:nvSpPr>
          <p:cNvPr id="5" name="Content Placeholder 4">
            <a:extLst>
              <a:ext uri="{FF2B5EF4-FFF2-40B4-BE49-F238E27FC236}">
                <a16:creationId xmlns:a16="http://schemas.microsoft.com/office/drawing/2014/main" id="{C4B3F147-6304-46C0-BA78-A636991705BD}"/>
              </a:ext>
            </a:extLst>
          </p:cNvPr>
          <p:cNvSpPr>
            <a:spLocks noGrp="1"/>
          </p:cNvSpPr>
          <p:nvPr>
            <p:ph sz="quarter" idx="17"/>
          </p:nvPr>
        </p:nvSpPr>
        <p:spPr>
          <a:xfrm>
            <a:off x="6357547" y="819127"/>
            <a:ext cx="5184648" cy="3390031"/>
          </a:xfrm>
        </p:spPr>
        <p:txBody>
          <a:bodyPr/>
          <a:lstStyle/>
          <a:p>
            <a:pPr marL="91440" indent="0">
              <a:lnSpc>
                <a:spcPct val="150000"/>
              </a:lnSpc>
              <a:spcBef>
                <a:spcPts val="0"/>
              </a:spcBef>
              <a:spcAft>
                <a:spcPts val="0"/>
              </a:spcAft>
              <a:buNone/>
            </a:pPr>
            <a:r>
              <a:rPr lang="en-US" sz="1200" b="1" dirty="0">
                <a:latin typeface="+mn-lt"/>
              </a:rPr>
              <a:t>Annual Volumetrics (incl. Vertex/Heartland):</a:t>
            </a:r>
          </a:p>
          <a:p>
            <a:pPr marL="262890" indent="-171450"/>
            <a:r>
              <a:rPr lang="en-US" sz="900" dirty="0">
                <a:latin typeface="+mn-lt"/>
              </a:rPr>
              <a:t>Used Oil Collected: 186,000 Tons (2020)</a:t>
            </a:r>
          </a:p>
          <a:p>
            <a:pPr marL="262890" indent="-171450"/>
            <a:r>
              <a:rPr lang="en-US" sz="900" dirty="0">
                <a:latin typeface="+mn-lt"/>
              </a:rPr>
              <a:t>Used Oil Processed: 206,000 Tons (2020)</a:t>
            </a:r>
          </a:p>
          <a:p>
            <a:pPr marL="262890" indent="-171450"/>
            <a:r>
              <a:rPr lang="en-US" sz="900" dirty="0">
                <a:latin typeface="+mn-lt"/>
              </a:rPr>
              <a:t>Base Oil Produced: 145,000 Tons (2020)</a:t>
            </a:r>
          </a:p>
          <a:p>
            <a:pPr marL="262890" indent="-171450"/>
            <a:endParaRPr lang="en-US" sz="900" dirty="0">
              <a:latin typeface="+mn-lt"/>
            </a:endParaRPr>
          </a:p>
          <a:p>
            <a:pPr marL="91440" indent="0">
              <a:lnSpc>
                <a:spcPct val="150000"/>
              </a:lnSpc>
              <a:spcBef>
                <a:spcPts val="0"/>
              </a:spcBef>
              <a:spcAft>
                <a:spcPts val="0"/>
              </a:spcAft>
              <a:buNone/>
            </a:pPr>
            <a:r>
              <a:rPr lang="en-US" sz="1200" b="1" dirty="0">
                <a:latin typeface="+mn-lt"/>
              </a:rPr>
              <a:t>Used Oil Value Chain Acquisitions:</a:t>
            </a:r>
            <a:endParaRPr lang="en-US" sz="1200" b="1" dirty="0">
              <a:latin typeface="+mn-lt"/>
              <a:cs typeface="Calibri"/>
            </a:endParaRPr>
          </a:p>
          <a:p>
            <a:pPr marL="262890" indent="-171450"/>
            <a:r>
              <a:rPr lang="en-US" sz="900" dirty="0">
                <a:latin typeface="+mn-lt"/>
              </a:rPr>
              <a:t>FCC Environmental (2014)</a:t>
            </a:r>
          </a:p>
          <a:p>
            <a:pPr marL="262890" indent="-171450"/>
            <a:r>
              <a:rPr lang="en-US" sz="900" dirty="0">
                <a:latin typeface="+mn-lt"/>
              </a:rPr>
              <a:t>RS Used Oil Services (2013)</a:t>
            </a:r>
          </a:p>
          <a:p>
            <a:pPr marL="262890" indent="-171450"/>
            <a:r>
              <a:rPr lang="en-US" sz="900" dirty="0">
                <a:latin typeface="+mn-lt"/>
              </a:rPr>
              <a:t>Crystal Flash (2011)</a:t>
            </a:r>
          </a:p>
          <a:p>
            <a:pPr marL="262890" indent="-171450"/>
            <a:endParaRPr lang="en-US" sz="900" dirty="0">
              <a:latin typeface="+mn-lt"/>
            </a:endParaRPr>
          </a:p>
          <a:p>
            <a:pPr marL="91440" indent="0">
              <a:lnSpc>
                <a:spcPct val="150000"/>
              </a:lnSpc>
              <a:spcBef>
                <a:spcPts val="0"/>
              </a:spcBef>
              <a:spcAft>
                <a:spcPts val="0"/>
              </a:spcAft>
              <a:buNone/>
            </a:pPr>
            <a:r>
              <a:rPr lang="en-US" sz="1200" b="1" dirty="0">
                <a:latin typeface="+mn-lt"/>
              </a:rPr>
              <a:t>Planned Investments:</a:t>
            </a:r>
          </a:p>
          <a:p>
            <a:pPr marL="91440" indent="0">
              <a:lnSpc>
                <a:spcPct val="150000"/>
              </a:lnSpc>
              <a:spcBef>
                <a:spcPts val="0"/>
              </a:spcBef>
              <a:spcAft>
                <a:spcPts val="0"/>
              </a:spcAft>
              <a:buNone/>
            </a:pPr>
            <a:r>
              <a:rPr lang="en-US" sz="900" dirty="0">
                <a:latin typeface="+mn-lt"/>
              </a:rPr>
              <a:t>None. HCCI's used oil value chain business underperforms the industry. Several suitors have approached Heritage with carve-out proposals for the Oil Business division (used oil collection and re-refining). To-date, these approaches have been rejected, on the grounds of the necessity for a significant book asset write-down.</a:t>
            </a:r>
          </a:p>
        </p:txBody>
      </p:sp>
      <p:graphicFrame>
        <p:nvGraphicFramePr>
          <p:cNvPr id="2" name="Table 1">
            <a:extLst>
              <a:ext uri="{FF2B5EF4-FFF2-40B4-BE49-F238E27FC236}">
                <a16:creationId xmlns:a16="http://schemas.microsoft.com/office/drawing/2014/main" id="{7619731B-57C6-4811-8806-9FD5529D2DA3}"/>
              </a:ext>
            </a:extLst>
          </p:cNvPr>
          <p:cNvGraphicFramePr>
            <a:graphicFrameLocks noGrp="1"/>
          </p:cNvGraphicFramePr>
          <p:nvPr/>
        </p:nvGraphicFramePr>
        <p:xfrm>
          <a:off x="645593" y="4679108"/>
          <a:ext cx="4596164" cy="1197081"/>
        </p:xfrm>
        <a:graphic>
          <a:graphicData uri="http://schemas.openxmlformats.org/drawingml/2006/table">
            <a:tbl>
              <a:tblPr firstRow="1">
                <a:tableStyleId>{5C22544A-7EE6-4342-B048-85BDC9FD1C3A}</a:tableStyleId>
              </a:tblPr>
              <a:tblGrid>
                <a:gridCol w="1255423">
                  <a:extLst>
                    <a:ext uri="{9D8B030D-6E8A-4147-A177-3AD203B41FA5}">
                      <a16:colId xmlns:a16="http://schemas.microsoft.com/office/drawing/2014/main" val="3880325898"/>
                    </a:ext>
                  </a:extLst>
                </a:gridCol>
                <a:gridCol w="1011426">
                  <a:extLst>
                    <a:ext uri="{9D8B030D-6E8A-4147-A177-3AD203B41FA5}">
                      <a16:colId xmlns:a16="http://schemas.microsoft.com/office/drawing/2014/main" val="1606709408"/>
                    </a:ext>
                  </a:extLst>
                </a:gridCol>
                <a:gridCol w="1058780">
                  <a:extLst>
                    <a:ext uri="{9D8B030D-6E8A-4147-A177-3AD203B41FA5}">
                      <a16:colId xmlns:a16="http://schemas.microsoft.com/office/drawing/2014/main" val="407346696"/>
                    </a:ext>
                  </a:extLst>
                </a:gridCol>
                <a:gridCol w="1270535">
                  <a:extLst>
                    <a:ext uri="{9D8B030D-6E8A-4147-A177-3AD203B41FA5}">
                      <a16:colId xmlns:a16="http://schemas.microsoft.com/office/drawing/2014/main" val="3204650551"/>
                    </a:ext>
                  </a:extLst>
                </a:gridCol>
              </a:tblGrid>
              <a:tr h="320781">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lt1"/>
                          </a:solidFill>
                          <a:effectLst/>
                        </a:rPr>
                        <a:t>KEY RE-REFINERY ASSETS</a:t>
                      </a:r>
                      <a:endParaRPr lang="en-US" sz="900" b="1" kern="1200" dirty="0">
                        <a:solidFill>
                          <a:schemeClr val="lt1"/>
                        </a:solidFill>
                        <a:effectLst/>
                        <a:latin typeface="+mj-lt"/>
                        <a:cs typeface="Times New Roman" panose="02020603050405020304" pitchFamily="18" charset="0"/>
                      </a:endParaRPr>
                    </a:p>
                  </a:txBody>
                  <a:tcPr marL="45720" marR="45720" anchor="ctr"/>
                </a:tc>
                <a:tc hMerge="1">
                  <a:txBody>
                    <a:bodyPr/>
                    <a:lstStyle/>
                    <a:p>
                      <a:endParaRPr lang="en-US" sz="1000">
                        <a:latin typeface="+mn-lt"/>
                      </a:endParaRP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916327078"/>
                  </a:ext>
                </a:extLst>
              </a:tr>
              <a:tr h="504825">
                <a:tc>
                  <a:txBody>
                    <a:bodyPr/>
                    <a:lstStyle/>
                    <a:p>
                      <a:pPr algn="ctr"/>
                      <a:r>
                        <a:rPr lang="en-US" sz="900" b="1" kern="1200" dirty="0">
                          <a:solidFill>
                            <a:schemeClr val="tx1"/>
                          </a:solidFill>
                        </a:rPr>
                        <a:t>OWNER</a:t>
                      </a:r>
                      <a:endParaRPr lang="en-US" sz="900" b="1" kern="1200" dirty="0">
                        <a:solidFill>
                          <a:schemeClr val="tx1"/>
                        </a:solidFill>
                        <a:latin typeface="Lucida Sans" panose="020B0602030504020204" pitchFamily="34" charset="0"/>
                        <a:ea typeface="+mn-ea"/>
                        <a:cs typeface="+mn-cs"/>
                      </a:endParaRPr>
                    </a:p>
                  </a:txBody>
                  <a:tcPr anchor="ctr"/>
                </a:tc>
                <a:tc>
                  <a:txBody>
                    <a:bodyPr/>
                    <a:lstStyle/>
                    <a:p>
                      <a:pPr algn="ctr"/>
                      <a:r>
                        <a:rPr lang="en-US" sz="900" b="1" kern="1200">
                          <a:solidFill>
                            <a:schemeClr val="tx1"/>
                          </a:solidFill>
                        </a:rPr>
                        <a:t>LOCATION</a:t>
                      </a:r>
                      <a:endParaRPr lang="en-US" sz="900" b="1" kern="1200">
                        <a:solidFill>
                          <a:schemeClr val="tx1"/>
                        </a:solidFill>
                        <a:latin typeface="Lucida Sans" panose="020B0602030504020204" pitchFamily="34" charset="0"/>
                        <a:ea typeface="+mn-ea"/>
                        <a:cs typeface="+mn-cs"/>
                      </a:endParaRPr>
                    </a:p>
                  </a:txBody>
                  <a:tcPr anchor="ctr"/>
                </a:tc>
                <a:tc>
                  <a:txBody>
                    <a:bodyPr/>
                    <a:lstStyle/>
                    <a:p>
                      <a:pPr algn="ctr"/>
                      <a:r>
                        <a:rPr lang="en-US" sz="900" b="1" kern="1200">
                          <a:solidFill>
                            <a:schemeClr val="tx1"/>
                          </a:solidFill>
                        </a:rPr>
                        <a:t>UO CAPACITY</a:t>
                      </a:r>
                    </a:p>
                    <a:p>
                      <a:pPr algn="ctr"/>
                      <a:r>
                        <a:rPr lang="en-US" sz="900" b="1" kern="1200">
                          <a:solidFill>
                            <a:schemeClr val="tx1"/>
                          </a:solidFill>
                        </a:rPr>
                        <a:t>(KTONS/YEAR)</a:t>
                      </a:r>
                      <a:endParaRPr lang="en-US" sz="900" b="1" kern="1200">
                        <a:solidFill>
                          <a:schemeClr val="tx1"/>
                        </a:solidFill>
                        <a:latin typeface="Lucida Sans" panose="020B0602030504020204" pitchFamily="34" charset="0"/>
                        <a:ea typeface="+mn-ea"/>
                        <a:cs typeface="+mn-cs"/>
                      </a:endParaRPr>
                    </a:p>
                  </a:txBody>
                  <a:tcPr anchor="ctr"/>
                </a:tc>
                <a:tc>
                  <a:txBody>
                    <a:bodyPr/>
                    <a:lstStyle/>
                    <a:p>
                      <a:pPr algn="ctr"/>
                      <a:r>
                        <a:rPr lang="en-US" sz="900" b="1" kern="1200">
                          <a:solidFill>
                            <a:schemeClr val="tx1"/>
                          </a:solidFill>
                        </a:rPr>
                        <a:t>KEY PRODUCTS</a:t>
                      </a:r>
                      <a:endParaRPr lang="en-US" sz="900" b="1" kern="1200">
                        <a:solidFill>
                          <a:schemeClr val="tx1"/>
                        </a:solidFill>
                        <a:latin typeface="Lucida Sans" panose="020B0602030504020204" pitchFamily="34" charset="0"/>
                        <a:ea typeface="+mn-ea"/>
                        <a:cs typeface="+mn-cs"/>
                      </a:endParaRPr>
                    </a:p>
                  </a:txBody>
                  <a:tcPr anchor="ctr"/>
                </a:tc>
                <a:extLst>
                  <a:ext uri="{0D108BD9-81ED-4DB2-BD59-A6C34878D82A}">
                    <a16:rowId xmlns:a16="http://schemas.microsoft.com/office/drawing/2014/main" val="273240374"/>
                  </a:ext>
                </a:extLst>
              </a:tr>
              <a:tr h="371475">
                <a:tc>
                  <a:txBody>
                    <a:bodyPr/>
                    <a:lstStyle/>
                    <a:p>
                      <a:pPr algn="l"/>
                      <a:r>
                        <a:rPr lang="en-US" sz="900" kern="1200" dirty="0">
                          <a:solidFill>
                            <a:schemeClr val="tx1"/>
                          </a:solidFill>
                        </a:rPr>
                        <a:t>Safety-Kleen</a:t>
                      </a:r>
                      <a:endParaRPr lang="en-US" sz="900" kern="1200" dirty="0">
                        <a:solidFill>
                          <a:schemeClr val="tx1"/>
                        </a:solidFill>
                        <a:latin typeface="Lucida Sans" panose="020B0602030504020204" pitchFamily="34" charset="0"/>
                        <a:ea typeface="+mn-ea"/>
                        <a:cs typeface="+mn-cs"/>
                      </a:endParaRPr>
                    </a:p>
                  </a:txBody>
                  <a:tcPr anchor="ctr"/>
                </a:tc>
                <a:tc>
                  <a:txBody>
                    <a:bodyPr/>
                    <a:lstStyle/>
                    <a:p>
                      <a:pPr algn="l"/>
                      <a:r>
                        <a:rPr lang="en-US" sz="900" kern="1200" dirty="0">
                          <a:solidFill>
                            <a:schemeClr val="tx1"/>
                          </a:solidFill>
                        </a:rPr>
                        <a:t>E. Chicago, IN</a:t>
                      </a:r>
                      <a:endParaRPr lang="en-US" sz="900" kern="1200" dirty="0">
                        <a:solidFill>
                          <a:schemeClr val="tx1"/>
                        </a:solidFill>
                        <a:latin typeface="Lucida Sans" panose="020B0602030504020204" pitchFamily="34" charset="0"/>
                        <a:ea typeface="+mn-ea"/>
                        <a:cs typeface="+mn-cs"/>
                      </a:endParaRPr>
                    </a:p>
                  </a:txBody>
                  <a:tcPr anchor="ctr"/>
                </a:tc>
                <a:tc>
                  <a:txBody>
                    <a:bodyPr/>
                    <a:lstStyle/>
                    <a:p>
                      <a:pPr algn="ctr"/>
                      <a:r>
                        <a:rPr lang="en-US" sz="900" kern="1200">
                          <a:solidFill>
                            <a:schemeClr val="tx1"/>
                          </a:solidFill>
                        </a:rPr>
                        <a:t>403</a:t>
                      </a:r>
                      <a:endParaRPr lang="en-US" sz="900" kern="1200">
                        <a:solidFill>
                          <a:schemeClr val="tx1"/>
                        </a:solidFill>
                        <a:latin typeface="Lucida Sans" panose="020B0602030504020204" pitchFamily="34" charset="0"/>
                        <a:ea typeface="+mn-ea"/>
                        <a:cs typeface="+mn-cs"/>
                      </a:endParaRPr>
                    </a:p>
                  </a:txBody>
                  <a:tcPr anchor="ctr"/>
                </a:tc>
                <a:tc>
                  <a:txBody>
                    <a:bodyPr/>
                    <a:lstStyle/>
                    <a:p>
                      <a:pPr algn="ctr"/>
                      <a:r>
                        <a:rPr lang="en-US" sz="900" kern="1200" dirty="0" err="1">
                          <a:solidFill>
                            <a:schemeClr val="tx1"/>
                          </a:solidFill>
                        </a:rPr>
                        <a:t>Gp</a:t>
                      </a:r>
                      <a:r>
                        <a:rPr lang="en-US" sz="900" kern="1200" dirty="0">
                          <a:solidFill>
                            <a:schemeClr val="tx1"/>
                          </a:solidFill>
                        </a:rPr>
                        <a:t>. II/II+</a:t>
                      </a:r>
                      <a:endParaRPr lang="en-US" sz="900" kern="1200" dirty="0">
                        <a:solidFill>
                          <a:schemeClr val="tx1"/>
                        </a:solidFill>
                        <a:latin typeface="Lucida Sans" panose="020B0602030504020204" pitchFamily="34" charset="0"/>
                        <a:ea typeface="+mn-ea"/>
                        <a:cs typeface="+mn-cs"/>
                      </a:endParaRPr>
                    </a:p>
                  </a:txBody>
                  <a:tcPr anchor="ctr"/>
                </a:tc>
                <a:extLst>
                  <a:ext uri="{0D108BD9-81ED-4DB2-BD59-A6C34878D82A}">
                    <a16:rowId xmlns:a16="http://schemas.microsoft.com/office/drawing/2014/main" val="2013918823"/>
                  </a:ext>
                </a:extLst>
              </a:tr>
            </a:tbl>
          </a:graphicData>
        </a:graphic>
      </p:graphicFrame>
      <p:grpSp>
        <p:nvGrpSpPr>
          <p:cNvPr id="6" name="Group 5">
            <a:extLst>
              <a:ext uri="{FF2B5EF4-FFF2-40B4-BE49-F238E27FC236}">
                <a16:creationId xmlns:a16="http://schemas.microsoft.com/office/drawing/2014/main" id="{09EACA67-6F71-4BE9-8CBF-9E580BCDFD10}"/>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F834CC9A-41DC-4F07-BAAB-5FAEC4301627}"/>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F73ADFD1-317E-4AA0-B222-5649AF67790E}"/>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262927258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DB84BC-C17C-4E6A-936A-73850A6A4C50}"/>
              </a:ext>
            </a:extLst>
          </p:cNvPr>
          <p:cNvSpPr>
            <a:spLocks noGrp="1"/>
          </p:cNvSpPr>
          <p:nvPr>
            <p:ph type="title"/>
          </p:nvPr>
        </p:nvSpPr>
        <p:spPr/>
        <p:txBody>
          <a:bodyPr/>
          <a:lstStyle/>
          <a:p>
            <a:r>
              <a:rPr lang="en-US" dirty="0"/>
              <a:t>Used Oil Re-refiner Profiles</a:t>
            </a:r>
          </a:p>
        </p:txBody>
      </p:sp>
      <p:sp>
        <p:nvSpPr>
          <p:cNvPr id="3" name="Content Placeholder 2">
            <a:extLst>
              <a:ext uri="{FF2B5EF4-FFF2-40B4-BE49-F238E27FC236}">
                <a16:creationId xmlns:a16="http://schemas.microsoft.com/office/drawing/2014/main" id="{E746CD28-D3B3-4CCA-AC0D-09A1A14990E6}"/>
              </a:ext>
            </a:extLst>
          </p:cNvPr>
          <p:cNvSpPr>
            <a:spLocks noGrp="1"/>
          </p:cNvSpPr>
          <p:nvPr>
            <p:ph sz="quarter" idx="16"/>
          </p:nvPr>
        </p:nvSpPr>
        <p:spPr>
          <a:xfrm>
            <a:off x="569394" y="944902"/>
            <a:ext cx="5182475" cy="3311227"/>
          </a:xfrm>
        </p:spPr>
        <p:txBody>
          <a:bodyPr/>
          <a:lstStyle/>
          <a:p>
            <a:pPr marL="0" indent="0">
              <a:buNone/>
            </a:pPr>
            <a:r>
              <a:rPr lang="en-US" sz="1200" b="1" dirty="0"/>
              <a:t>Universal Environmental Services</a:t>
            </a:r>
          </a:p>
          <a:p>
            <a:r>
              <a:rPr lang="en-US" dirty="0"/>
              <a:t>It is private-owned with </a:t>
            </a:r>
            <a:r>
              <a:rPr lang="en-US" sz="900" dirty="0"/>
              <a:t>86% owned by Avista Oil AG of Germany</a:t>
            </a:r>
            <a:r>
              <a:rPr lang="en-US" dirty="0"/>
              <a:t>, headquartered in Peachtree City, GA, U.S.A. </a:t>
            </a:r>
          </a:p>
          <a:p>
            <a:r>
              <a:rPr lang="en-US" dirty="0"/>
              <a:t>Avista entered the U.S. used oil market in 2011 by gaining control over Universal Environmental Services’ (UES) used oil collection business in the Southeast. Since that time, through organic growth and acquisitions, UES has doubled its collection business.</a:t>
            </a:r>
          </a:p>
          <a:p>
            <a:r>
              <a:rPr lang="en-US" dirty="0"/>
              <a:t>The company now handles used oil collection from 48 locations in 24 states. Its assets include the Peachtree City re-refinery and 8 RFO plants.</a:t>
            </a:r>
          </a:p>
          <a:p>
            <a:r>
              <a:rPr lang="en-US" dirty="0"/>
              <a:t>The re-refinery was brought on-stream in mid-2013, at an original feed capacity of 90 KTA, which has been doubled by 2021. The plant produces mainly Group II/II+ base oils, and occasional volumes of solvent-extracted Group III, when economics support it. UES has no lube blending plants, but it contract-blends small volumes of finished lubricants</a:t>
            </a:r>
          </a:p>
          <a:p>
            <a:pPr marL="0" indent="0">
              <a:buNone/>
            </a:pPr>
            <a:r>
              <a:rPr lang="en-US" sz="1200" b="1" dirty="0">
                <a:latin typeface="+mn-lt"/>
              </a:rPr>
              <a:t>Key Re-refinery Assets</a:t>
            </a:r>
          </a:p>
        </p:txBody>
      </p:sp>
      <p:sp>
        <p:nvSpPr>
          <p:cNvPr id="5" name="Content Placeholder 4">
            <a:extLst>
              <a:ext uri="{FF2B5EF4-FFF2-40B4-BE49-F238E27FC236}">
                <a16:creationId xmlns:a16="http://schemas.microsoft.com/office/drawing/2014/main" id="{BAC9F498-6DA8-491E-9F4E-1338AB45DB81}"/>
              </a:ext>
            </a:extLst>
          </p:cNvPr>
          <p:cNvSpPr>
            <a:spLocks noGrp="1"/>
          </p:cNvSpPr>
          <p:nvPr>
            <p:ph sz="quarter" idx="17"/>
          </p:nvPr>
        </p:nvSpPr>
        <p:spPr>
          <a:xfrm>
            <a:off x="6364246" y="944902"/>
            <a:ext cx="5184648" cy="3805529"/>
          </a:xfrm>
        </p:spPr>
        <p:txBody>
          <a:bodyPr/>
          <a:lstStyle/>
          <a:p>
            <a:pPr marL="91440" indent="0">
              <a:lnSpc>
                <a:spcPct val="150000"/>
              </a:lnSpc>
              <a:spcBef>
                <a:spcPts val="0"/>
              </a:spcBef>
              <a:spcAft>
                <a:spcPts val="0"/>
              </a:spcAft>
              <a:buNone/>
            </a:pPr>
            <a:r>
              <a:rPr lang="en-US" sz="1200" b="1" dirty="0">
                <a:latin typeface="+mn-lt"/>
              </a:rPr>
              <a:t>Annual Volumetrics (incl. Vertex/Heartland):</a:t>
            </a:r>
          </a:p>
          <a:p>
            <a:pPr marL="91440">
              <a:lnSpc>
                <a:spcPct val="150000"/>
              </a:lnSpc>
              <a:spcBef>
                <a:spcPts val="0"/>
              </a:spcBef>
              <a:spcAft>
                <a:spcPts val="0"/>
              </a:spcAft>
            </a:pPr>
            <a:r>
              <a:rPr lang="en-US" dirty="0">
                <a:latin typeface="+mn-lt"/>
              </a:rPr>
              <a:t>Used Oil Collected: 168,000 Tons (2020)</a:t>
            </a:r>
          </a:p>
          <a:p>
            <a:pPr marL="91440">
              <a:lnSpc>
                <a:spcPct val="150000"/>
              </a:lnSpc>
              <a:spcBef>
                <a:spcPts val="0"/>
              </a:spcBef>
              <a:spcAft>
                <a:spcPts val="0"/>
              </a:spcAft>
            </a:pPr>
            <a:r>
              <a:rPr lang="en-US" dirty="0">
                <a:latin typeface="+mn-lt"/>
              </a:rPr>
              <a:t>Used Oil Processed: 164,000 Tons (2020)</a:t>
            </a:r>
          </a:p>
          <a:p>
            <a:pPr marL="91440">
              <a:lnSpc>
                <a:spcPct val="150000"/>
              </a:lnSpc>
              <a:spcBef>
                <a:spcPts val="0"/>
              </a:spcBef>
              <a:spcAft>
                <a:spcPts val="0"/>
              </a:spcAft>
            </a:pPr>
            <a:r>
              <a:rPr lang="en-US" dirty="0">
                <a:latin typeface="+mn-lt"/>
              </a:rPr>
              <a:t>Base Oil Produced: 116,000 Tons (2020)</a:t>
            </a:r>
          </a:p>
          <a:p>
            <a:pPr marL="0" indent="0">
              <a:lnSpc>
                <a:spcPct val="150000"/>
              </a:lnSpc>
              <a:spcBef>
                <a:spcPts val="0"/>
              </a:spcBef>
              <a:spcAft>
                <a:spcPts val="0"/>
              </a:spcAft>
              <a:buNone/>
            </a:pPr>
            <a:endParaRPr lang="en-US" dirty="0">
              <a:latin typeface="+mn-lt"/>
            </a:endParaRPr>
          </a:p>
          <a:p>
            <a:pPr marL="91440" indent="0">
              <a:lnSpc>
                <a:spcPct val="150000"/>
              </a:lnSpc>
              <a:spcBef>
                <a:spcPts val="0"/>
              </a:spcBef>
              <a:spcAft>
                <a:spcPts val="0"/>
              </a:spcAft>
              <a:buNone/>
            </a:pPr>
            <a:r>
              <a:rPr lang="en-US" sz="1200" b="1" dirty="0">
                <a:latin typeface="+mn-lt"/>
              </a:rPr>
              <a:t>Used Oil Value Chain Acquisitions:</a:t>
            </a:r>
            <a:endParaRPr lang="en-US" sz="1200" b="1" dirty="0">
              <a:latin typeface="+mn-lt"/>
              <a:cs typeface="Calibri"/>
            </a:endParaRPr>
          </a:p>
          <a:p>
            <a:pPr marL="262890" indent="-171450"/>
            <a:r>
              <a:rPr lang="en-US" dirty="0">
                <a:latin typeface="+mn-lt"/>
              </a:rPr>
              <a:t>Enterprise Oil (Collector/Aggregator) (2021)</a:t>
            </a:r>
          </a:p>
          <a:p>
            <a:pPr marL="262890" indent="-171450"/>
            <a:r>
              <a:rPr lang="en-US" dirty="0" err="1">
                <a:latin typeface="+mn-lt"/>
              </a:rPr>
              <a:t>Avista</a:t>
            </a:r>
            <a:r>
              <a:rPr lang="en-US" dirty="0">
                <a:latin typeface="+mn-lt"/>
              </a:rPr>
              <a:t> acquires </a:t>
            </a:r>
            <a:r>
              <a:rPr lang="en-US" dirty="0" err="1">
                <a:latin typeface="+mn-lt"/>
              </a:rPr>
              <a:t>MidMark</a:t>
            </a:r>
            <a:r>
              <a:rPr lang="en-US" dirty="0">
                <a:latin typeface="+mn-lt"/>
              </a:rPr>
              <a:t> Capital and Navigator Partners’ equity in UES, raising its ownership stake to 86% (2017)</a:t>
            </a:r>
          </a:p>
          <a:p>
            <a:pPr marL="262890" indent="-171450"/>
            <a:r>
              <a:rPr lang="en-US" dirty="0">
                <a:latin typeface="+mn-lt"/>
              </a:rPr>
              <a:t>Metro Environmental (2015)</a:t>
            </a:r>
          </a:p>
          <a:p>
            <a:pPr marL="262890" indent="-171450"/>
            <a:r>
              <a:rPr lang="en-US" dirty="0">
                <a:latin typeface="+mn-lt"/>
              </a:rPr>
              <a:t>Private investor acquires McPherson equity (2017)</a:t>
            </a:r>
          </a:p>
          <a:p>
            <a:pPr marL="262890" indent="-171450"/>
            <a:r>
              <a:rPr lang="en-US" dirty="0">
                <a:latin typeface="+mn-lt"/>
              </a:rPr>
              <a:t>McPherson Oil (Collector) (2011)</a:t>
            </a:r>
          </a:p>
          <a:p>
            <a:pPr marL="262890" indent="-171450"/>
            <a:r>
              <a:rPr lang="en-US" dirty="0" err="1">
                <a:latin typeface="+mn-lt"/>
              </a:rPr>
              <a:t>Avista</a:t>
            </a:r>
            <a:r>
              <a:rPr lang="en-US" dirty="0">
                <a:latin typeface="+mn-lt"/>
              </a:rPr>
              <a:t> acquires 50% of UES (2011)</a:t>
            </a:r>
          </a:p>
          <a:p>
            <a:pPr marL="91440" indent="0">
              <a:buNone/>
            </a:pPr>
            <a:endParaRPr lang="en-US" dirty="0">
              <a:latin typeface="+mn-lt"/>
            </a:endParaRPr>
          </a:p>
          <a:p>
            <a:pPr marL="91440" indent="0">
              <a:lnSpc>
                <a:spcPct val="150000"/>
              </a:lnSpc>
              <a:spcBef>
                <a:spcPts val="0"/>
              </a:spcBef>
              <a:spcAft>
                <a:spcPts val="0"/>
              </a:spcAft>
              <a:buNone/>
            </a:pPr>
            <a:r>
              <a:rPr lang="en-US" sz="1200" b="1" dirty="0">
                <a:latin typeface="+mn-lt"/>
              </a:rPr>
              <a:t>Planned Investments:</a:t>
            </a:r>
          </a:p>
          <a:p>
            <a:pPr marL="91440" indent="0">
              <a:lnSpc>
                <a:spcPct val="150000"/>
              </a:lnSpc>
              <a:spcBef>
                <a:spcPts val="0"/>
              </a:spcBef>
              <a:spcAft>
                <a:spcPts val="0"/>
              </a:spcAft>
              <a:buNone/>
            </a:pPr>
            <a:r>
              <a:rPr lang="en-US" dirty="0" err="1">
                <a:latin typeface="+mn-lt"/>
              </a:rPr>
              <a:t>Avista</a:t>
            </a:r>
            <a:r>
              <a:rPr lang="en-US" dirty="0">
                <a:latin typeface="+mn-lt"/>
              </a:rPr>
              <a:t> was exploring a second re-refinery in the United States in the early 2010s, but this concept is on hold.</a:t>
            </a:r>
          </a:p>
        </p:txBody>
      </p:sp>
      <p:graphicFrame>
        <p:nvGraphicFramePr>
          <p:cNvPr id="2" name="Table 1">
            <a:extLst>
              <a:ext uri="{FF2B5EF4-FFF2-40B4-BE49-F238E27FC236}">
                <a16:creationId xmlns:a16="http://schemas.microsoft.com/office/drawing/2014/main" id="{7619731B-57C6-4811-8806-9FD5529D2DA3}"/>
              </a:ext>
            </a:extLst>
          </p:cNvPr>
          <p:cNvGraphicFramePr>
            <a:graphicFrameLocks noGrp="1"/>
          </p:cNvGraphicFramePr>
          <p:nvPr/>
        </p:nvGraphicFramePr>
        <p:xfrm>
          <a:off x="643106" y="4398134"/>
          <a:ext cx="4596164" cy="1264871"/>
        </p:xfrm>
        <a:graphic>
          <a:graphicData uri="http://schemas.openxmlformats.org/drawingml/2006/table">
            <a:tbl>
              <a:tblPr firstRow="1">
                <a:tableStyleId>{5C22544A-7EE6-4342-B048-85BDC9FD1C3A}</a:tableStyleId>
              </a:tblPr>
              <a:tblGrid>
                <a:gridCol w="945081">
                  <a:extLst>
                    <a:ext uri="{9D8B030D-6E8A-4147-A177-3AD203B41FA5}">
                      <a16:colId xmlns:a16="http://schemas.microsoft.com/office/drawing/2014/main" val="3880325898"/>
                    </a:ext>
                  </a:extLst>
                </a:gridCol>
                <a:gridCol w="1321768">
                  <a:extLst>
                    <a:ext uri="{9D8B030D-6E8A-4147-A177-3AD203B41FA5}">
                      <a16:colId xmlns:a16="http://schemas.microsoft.com/office/drawing/2014/main" val="1606709408"/>
                    </a:ext>
                  </a:extLst>
                </a:gridCol>
                <a:gridCol w="1058780">
                  <a:extLst>
                    <a:ext uri="{9D8B030D-6E8A-4147-A177-3AD203B41FA5}">
                      <a16:colId xmlns:a16="http://schemas.microsoft.com/office/drawing/2014/main" val="407346696"/>
                    </a:ext>
                  </a:extLst>
                </a:gridCol>
                <a:gridCol w="1270535">
                  <a:extLst>
                    <a:ext uri="{9D8B030D-6E8A-4147-A177-3AD203B41FA5}">
                      <a16:colId xmlns:a16="http://schemas.microsoft.com/office/drawing/2014/main" val="3204650551"/>
                    </a:ext>
                  </a:extLst>
                </a:gridCol>
              </a:tblGrid>
              <a:tr h="335791">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lt1"/>
                          </a:solidFill>
                          <a:effectLst/>
                        </a:rPr>
                        <a:t>KEY RE-REFINERY ASSETS</a:t>
                      </a:r>
                      <a:endParaRPr lang="en-US" sz="900" b="1" kern="1200">
                        <a:solidFill>
                          <a:schemeClr val="lt1"/>
                        </a:solidFill>
                        <a:effectLst/>
                        <a:latin typeface="+mj-lt"/>
                        <a:cs typeface="Times New Roman" panose="02020603050405020304" pitchFamily="18" charset="0"/>
                      </a:endParaRPr>
                    </a:p>
                  </a:txBody>
                  <a:tcPr marL="45720" marR="45720" anchor="ctr"/>
                </a:tc>
                <a:tc hMerge="1">
                  <a:txBody>
                    <a:bodyPr/>
                    <a:lstStyle/>
                    <a:p>
                      <a:endParaRPr lang="en-US" sz="1000">
                        <a:latin typeface="+mn-lt"/>
                      </a:endParaRP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916327078"/>
                  </a:ext>
                </a:extLst>
              </a:tr>
              <a:tr h="650356">
                <a:tc>
                  <a:txBody>
                    <a:bodyPr/>
                    <a:lstStyle/>
                    <a:p>
                      <a:pPr algn="ctr"/>
                      <a:r>
                        <a:rPr lang="en-US" sz="900" b="1" kern="1200">
                          <a:solidFill>
                            <a:schemeClr val="tx1"/>
                          </a:solidFill>
                        </a:rPr>
                        <a:t>OWNER</a:t>
                      </a:r>
                      <a:endParaRPr lang="en-US" sz="900" b="1" kern="1200">
                        <a:solidFill>
                          <a:schemeClr val="tx1"/>
                        </a:solidFill>
                        <a:latin typeface="Lucida Sans" panose="020B0602030504020204" pitchFamily="34" charset="0"/>
                        <a:ea typeface="+mn-ea"/>
                        <a:cs typeface="+mn-cs"/>
                      </a:endParaRPr>
                    </a:p>
                  </a:txBody>
                  <a:tcPr anchor="ctr"/>
                </a:tc>
                <a:tc>
                  <a:txBody>
                    <a:bodyPr/>
                    <a:lstStyle/>
                    <a:p>
                      <a:pPr algn="ctr"/>
                      <a:r>
                        <a:rPr lang="en-US" sz="900" b="1" kern="1200">
                          <a:solidFill>
                            <a:schemeClr val="tx1"/>
                          </a:solidFill>
                        </a:rPr>
                        <a:t>LOCATION</a:t>
                      </a:r>
                      <a:endParaRPr lang="en-US" sz="900" b="1" kern="1200">
                        <a:solidFill>
                          <a:schemeClr val="tx1"/>
                        </a:solidFill>
                        <a:latin typeface="Lucida Sans" panose="020B0602030504020204" pitchFamily="34" charset="0"/>
                        <a:ea typeface="+mn-ea"/>
                        <a:cs typeface="+mn-cs"/>
                      </a:endParaRPr>
                    </a:p>
                  </a:txBody>
                  <a:tcPr anchor="ctr"/>
                </a:tc>
                <a:tc>
                  <a:txBody>
                    <a:bodyPr/>
                    <a:lstStyle/>
                    <a:p>
                      <a:pPr algn="ctr"/>
                      <a:r>
                        <a:rPr lang="en-US" sz="900" b="1" kern="1200">
                          <a:solidFill>
                            <a:schemeClr val="tx1"/>
                          </a:solidFill>
                        </a:rPr>
                        <a:t>UO CAPACITY</a:t>
                      </a:r>
                    </a:p>
                    <a:p>
                      <a:pPr algn="ctr"/>
                      <a:r>
                        <a:rPr lang="en-US" sz="900" b="1" kern="1200">
                          <a:solidFill>
                            <a:schemeClr val="tx1"/>
                          </a:solidFill>
                        </a:rPr>
                        <a:t>(KTONS/YEAR)</a:t>
                      </a:r>
                      <a:endParaRPr lang="en-US" sz="900" b="1" kern="1200">
                        <a:solidFill>
                          <a:schemeClr val="tx1"/>
                        </a:solidFill>
                        <a:latin typeface="Lucida Sans" panose="020B0602030504020204" pitchFamily="34" charset="0"/>
                        <a:ea typeface="+mn-ea"/>
                        <a:cs typeface="+mn-cs"/>
                      </a:endParaRPr>
                    </a:p>
                  </a:txBody>
                  <a:tcPr anchor="ctr"/>
                </a:tc>
                <a:tc>
                  <a:txBody>
                    <a:bodyPr/>
                    <a:lstStyle/>
                    <a:p>
                      <a:pPr algn="ctr"/>
                      <a:r>
                        <a:rPr lang="en-US" sz="900" b="1" kern="1200">
                          <a:solidFill>
                            <a:schemeClr val="tx1"/>
                          </a:solidFill>
                        </a:rPr>
                        <a:t>KEY PRODUCTS</a:t>
                      </a:r>
                      <a:endParaRPr lang="en-US" sz="900" b="1" kern="1200">
                        <a:solidFill>
                          <a:schemeClr val="tx1"/>
                        </a:solidFill>
                        <a:latin typeface="Lucida Sans" panose="020B0602030504020204" pitchFamily="34" charset="0"/>
                        <a:ea typeface="+mn-ea"/>
                        <a:cs typeface="+mn-cs"/>
                      </a:endParaRPr>
                    </a:p>
                  </a:txBody>
                  <a:tcPr anchor="ctr"/>
                </a:tc>
                <a:extLst>
                  <a:ext uri="{0D108BD9-81ED-4DB2-BD59-A6C34878D82A}">
                    <a16:rowId xmlns:a16="http://schemas.microsoft.com/office/drawing/2014/main" val="273240374"/>
                  </a:ext>
                </a:extLst>
              </a:tr>
              <a:tr h="278724">
                <a:tc>
                  <a:txBody>
                    <a:bodyPr/>
                    <a:lstStyle/>
                    <a:p>
                      <a:pPr algn="l"/>
                      <a:r>
                        <a:rPr lang="en-US" sz="900"/>
                        <a:t>UES</a:t>
                      </a:r>
                    </a:p>
                  </a:txBody>
                  <a:tcPr anchor="ctr"/>
                </a:tc>
                <a:tc>
                  <a:txBody>
                    <a:bodyPr/>
                    <a:lstStyle/>
                    <a:p>
                      <a:pPr algn="l"/>
                      <a:r>
                        <a:rPr lang="en-US" sz="900" dirty="0"/>
                        <a:t>Peachtree City, GA</a:t>
                      </a:r>
                    </a:p>
                  </a:txBody>
                  <a:tcPr anchor="ctr"/>
                </a:tc>
                <a:tc>
                  <a:txBody>
                    <a:bodyPr/>
                    <a:lstStyle/>
                    <a:p>
                      <a:pPr algn="ctr"/>
                      <a:r>
                        <a:rPr lang="en-US" sz="900"/>
                        <a:t>190</a:t>
                      </a:r>
                    </a:p>
                  </a:txBody>
                  <a:tcPr anchor="ctr"/>
                </a:tc>
                <a:tc>
                  <a:txBody>
                    <a:bodyPr/>
                    <a:lstStyle/>
                    <a:p>
                      <a:pPr algn="ctr"/>
                      <a:r>
                        <a:rPr lang="en-US" sz="900" dirty="0" err="1"/>
                        <a:t>Gp</a:t>
                      </a:r>
                      <a:r>
                        <a:rPr lang="en-US" sz="900" dirty="0"/>
                        <a:t>. II+/III</a:t>
                      </a:r>
                    </a:p>
                  </a:txBody>
                  <a:tcPr anchor="ctr"/>
                </a:tc>
                <a:extLst>
                  <a:ext uri="{0D108BD9-81ED-4DB2-BD59-A6C34878D82A}">
                    <a16:rowId xmlns:a16="http://schemas.microsoft.com/office/drawing/2014/main" val="2013918823"/>
                  </a:ext>
                </a:extLst>
              </a:tr>
            </a:tbl>
          </a:graphicData>
        </a:graphic>
      </p:graphicFrame>
      <p:pic>
        <p:nvPicPr>
          <p:cNvPr id="8" name="Picture 7">
            <a:extLst>
              <a:ext uri="{FF2B5EF4-FFF2-40B4-BE49-F238E27FC236}">
                <a16:creationId xmlns:a16="http://schemas.microsoft.com/office/drawing/2014/main" id="{82246508-C364-492B-804B-A1548DD69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629" y="406339"/>
            <a:ext cx="1068512" cy="743313"/>
          </a:xfrm>
          <a:prstGeom prst="rect">
            <a:avLst/>
          </a:prstGeom>
        </p:spPr>
      </p:pic>
      <p:grpSp>
        <p:nvGrpSpPr>
          <p:cNvPr id="7" name="Group 6">
            <a:extLst>
              <a:ext uri="{FF2B5EF4-FFF2-40B4-BE49-F238E27FC236}">
                <a16:creationId xmlns:a16="http://schemas.microsoft.com/office/drawing/2014/main" id="{09510639-E2E6-4A4A-9FE9-199FCD31FA5E}"/>
              </a:ext>
            </a:extLst>
          </p:cNvPr>
          <p:cNvGrpSpPr/>
          <p:nvPr/>
        </p:nvGrpSpPr>
        <p:grpSpPr>
          <a:xfrm>
            <a:off x="10256149" y="6188804"/>
            <a:ext cx="1090782" cy="246221"/>
            <a:chOff x="10831993" y="6206610"/>
            <a:chExt cx="1090782" cy="246221"/>
          </a:xfrm>
        </p:grpSpPr>
        <p:sp>
          <p:nvSpPr>
            <p:cNvPr id="9" name="Freeform: Shape 8">
              <a:extLst>
                <a:ext uri="{FF2B5EF4-FFF2-40B4-BE49-F238E27FC236}">
                  <a16:creationId xmlns:a16="http://schemas.microsoft.com/office/drawing/2014/main" id="{0152B4B9-CF6C-4E05-A8AF-2F8F05D34D5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Rectangle 9">
              <a:extLst>
                <a:ext uri="{FF2B5EF4-FFF2-40B4-BE49-F238E27FC236}">
                  <a16:creationId xmlns:a16="http://schemas.microsoft.com/office/drawing/2014/main" id="{736299B8-3571-41D2-B0B2-4BF20E67D0FA}"/>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27348043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DB84BC-C17C-4E6A-936A-73850A6A4C50}"/>
              </a:ext>
            </a:extLst>
          </p:cNvPr>
          <p:cNvSpPr>
            <a:spLocks noGrp="1"/>
          </p:cNvSpPr>
          <p:nvPr>
            <p:ph type="title"/>
          </p:nvPr>
        </p:nvSpPr>
        <p:spPr/>
        <p:txBody>
          <a:bodyPr/>
          <a:lstStyle/>
          <a:p>
            <a:r>
              <a:rPr lang="en-US" dirty="0"/>
              <a:t>Used Oil Re-refiner Profiles</a:t>
            </a:r>
          </a:p>
        </p:txBody>
      </p:sp>
      <p:sp>
        <p:nvSpPr>
          <p:cNvPr id="3" name="Content Placeholder 2">
            <a:extLst>
              <a:ext uri="{FF2B5EF4-FFF2-40B4-BE49-F238E27FC236}">
                <a16:creationId xmlns:a16="http://schemas.microsoft.com/office/drawing/2014/main" id="{E746CD28-D3B3-4CCA-AC0D-09A1A14990E6}"/>
              </a:ext>
            </a:extLst>
          </p:cNvPr>
          <p:cNvSpPr>
            <a:spLocks noGrp="1"/>
          </p:cNvSpPr>
          <p:nvPr>
            <p:ph sz="quarter" idx="16"/>
          </p:nvPr>
        </p:nvSpPr>
        <p:spPr>
          <a:xfrm>
            <a:off x="569394" y="950474"/>
            <a:ext cx="5182475" cy="3311227"/>
          </a:xfrm>
        </p:spPr>
        <p:txBody>
          <a:bodyPr/>
          <a:lstStyle/>
          <a:p>
            <a:pPr marL="0" indent="0">
              <a:buNone/>
            </a:pPr>
            <a:r>
              <a:rPr lang="en-US" sz="1200" b="1" dirty="0"/>
              <a:t>World Oil Corporation</a:t>
            </a:r>
          </a:p>
          <a:p>
            <a:r>
              <a:rPr lang="en-US" dirty="0"/>
              <a:t>World Oil Corporation is private-owned by the Roth family.</a:t>
            </a:r>
          </a:p>
          <a:p>
            <a:r>
              <a:rPr lang="en-US" dirty="0"/>
              <a:t>The company was founded in 1938 and is headquartered in Compton, CA, U.S.A. </a:t>
            </a:r>
          </a:p>
          <a:p>
            <a:r>
              <a:rPr lang="en-US" dirty="0"/>
              <a:t>The company operates in seven divisions, including recycling, terminals, refining, and environmental services, in California.</a:t>
            </a:r>
          </a:p>
          <a:p>
            <a:r>
              <a:rPr lang="en-US" sz="900" dirty="0">
                <a:solidFill>
                  <a:srgbClr val="444444"/>
                </a:solidFill>
              </a:rPr>
              <a:t>World Oil Recycling (WOR, formerly </a:t>
            </a:r>
            <a:r>
              <a:rPr lang="en-US" sz="900" dirty="0" err="1">
                <a:solidFill>
                  <a:srgbClr val="444444"/>
                </a:solidFill>
              </a:rPr>
              <a:t>Demenno-Kerdoon</a:t>
            </a:r>
            <a:r>
              <a:rPr lang="en-US" sz="900" dirty="0">
                <a:solidFill>
                  <a:srgbClr val="444444"/>
                </a:solidFill>
              </a:rPr>
              <a:t>) is a sister company of World Oil Environmental Services (WOES, formerly Asbury Environmental Services). It is the largest used motor oil, coolant, and fuel recycling company in the Western U.S.</a:t>
            </a:r>
            <a:r>
              <a:rPr lang="ru-RU" sz="900" dirty="0">
                <a:solidFill>
                  <a:srgbClr val="444444"/>
                </a:solidFill>
              </a:rPr>
              <a:t> </a:t>
            </a:r>
            <a:endParaRPr lang="en-US" sz="900" dirty="0">
              <a:solidFill>
                <a:srgbClr val="444444"/>
              </a:solidFill>
            </a:endParaRPr>
          </a:p>
          <a:p>
            <a:r>
              <a:rPr lang="en-US" sz="900" dirty="0">
                <a:solidFill>
                  <a:srgbClr val="444444"/>
                </a:solidFill>
              </a:rPr>
              <a:t>The WOES performs used-oil collection through its 13 collection centers and transportation to the WOR facilities for further recycling. </a:t>
            </a:r>
          </a:p>
          <a:p>
            <a:r>
              <a:rPr lang="en-US" sz="900" dirty="0">
                <a:solidFill>
                  <a:srgbClr val="444444"/>
                </a:solidFill>
              </a:rPr>
              <a:t>The recycling facility, located in Compton, CA, has a total used oil feed capacity of 344 kilotons per year, producing VGO/MDO, but operates below capacity. The plant mainly produces MDO for the LA/Long Beach marine bunker fuel market, while asphalt flux is sold to Mexican roofing asphalt producers.</a:t>
            </a:r>
          </a:p>
          <a:p>
            <a:pPr marL="0" indent="0">
              <a:buNone/>
            </a:pPr>
            <a:r>
              <a:rPr lang="en-US" sz="1200" b="1" dirty="0">
                <a:latin typeface="Lucida Sans" panose="020B0602030504020204" pitchFamily="34" charset="0"/>
              </a:rPr>
              <a:t>Key Re-refinery Assets</a:t>
            </a:r>
          </a:p>
        </p:txBody>
      </p:sp>
      <p:sp>
        <p:nvSpPr>
          <p:cNvPr id="5" name="Content Placeholder 4">
            <a:extLst>
              <a:ext uri="{FF2B5EF4-FFF2-40B4-BE49-F238E27FC236}">
                <a16:creationId xmlns:a16="http://schemas.microsoft.com/office/drawing/2014/main" id="{3B0CA7CC-2A56-490F-8369-E08C03AAA0BD}"/>
              </a:ext>
            </a:extLst>
          </p:cNvPr>
          <p:cNvSpPr>
            <a:spLocks noGrp="1"/>
          </p:cNvSpPr>
          <p:nvPr>
            <p:ph sz="quarter" idx="17"/>
          </p:nvPr>
        </p:nvSpPr>
        <p:spPr>
          <a:xfrm>
            <a:off x="6624247" y="1068550"/>
            <a:ext cx="4272353" cy="3075073"/>
          </a:xfrm>
        </p:spPr>
        <p:txBody>
          <a:bodyPr/>
          <a:lstStyle/>
          <a:p>
            <a:pPr marL="91440" indent="0">
              <a:lnSpc>
                <a:spcPct val="150000"/>
              </a:lnSpc>
              <a:spcBef>
                <a:spcPts val="0"/>
              </a:spcBef>
              <a:spcAft>
                <a:spcPts val="0"/>
              </a:spcAft>
              <a:buNone/>
            </a:pPr>
            <a:r>
              <a:rPr lang="en-US" sz="1200" b="1" dirty="0"/>
              <a:t>Annual Volumetrics (incl. Vertex/Heartland):</a:t>
            </a:r>
          </a:p>
          <a:p>
            <a:pPr marL="262890" indent="-171450"/>
            <a:r>
              <a:rPr lang="en-US" sz="900" dirty="0">
                <a:latin typeface="Lucida Sans" panose="020B0602030504020204" pitchFamily="34" charset="0"/>
              </a:rPr>
              <a:t>Used Oil Collected: ~170,000 Tons (2020)</a:t>
            </a:r>
          </a:p>
          <a:p>
            <a:pPr marL="262890" indent="-171450"/>
            <a:r>
              <a:rPr lang="en-US" sz="900" dirty="0">
                <a:latin typeface="Lucida Sans" panose="020B0602030504020204" pitchFamily="34" charset="0"/>
              </a:rPr>
              <a:t>Used Oil Processed: ~185, 000 tons (2020)</a:t>
            </a:r>
          </a:p>
          <a:p>
            <a:pPr marL="262890" indent="-171450"/>
            <a:r>
              <a:rPr lang="en-US" sz="900" dirty="0">
                <a:latin typeface="Lucida Sans" panose="020B0602030504020204" pitchFamily="34" charset="0"/>
              </a:rPr>
              <a:t>VGO/MDO Produced: ~125 000 tons(2020)</a:t>
            </a:r>
          </a:p>
          <a:p>
            <a:pPr marL="91440">
              <a:lnSpc>
                <a:spcPct val="150000"/>
              </a:lnSpc>
            </a:pPr>
            <a:endParaRPr lang="en-US" sz="900" dirty="0">
              <a:latin typeface="Lucida Sans" panose="020B0602030504020204" pitchFamily="34" charset="0"/>
            </a:endParaRPr>
          </a:p>
          <a:p>
            <a:pPr marL="91440" indent="0">
              <a:lnSpc>
                <a:spcPct val="150000"/>
              </a:lnSpc>
              <a:spcBef>
                <a:spcPts val="0"/>
              </a:spcBef>
              <a:spcAft>
                <a:spcPts val="0"/>
              </a:spcAft>
              <a:buNone/>
            </a:pPr>
            <a:r>
              <a:rPr lang="en-US" sz="1200" b="1" dirty="0"/>
              <a:t>Used Oil Value Chain Acquisitions:</a:t>
            </a:r>
            <a:endParaRPr lang="en-US" sz="1200" b="1" dirty="0">
              <a:cs typeface="Calibri"/>
            </a:endParaRPr>
          </a:p>
          <a:p>
            <a:pPr marL="262890" indent="-171450"/>
            <a:r>
              <a:rPr lang="en-US" sz="900" dirty="0">
                <a:latin typeface="Lucida Sans" panose="020B0602030504020204" pitchFamily="34" charset="0"/>
              </a:rPr>
              <a:t>Pan Pacific Petroleum </a:t>
            </a:r>
          </a:p>
          <a:p>
            <a:pPr marL="262890" indent="-171450"/>
            <a:r>
              <a:rPr lang="en-US" sz="900" dirty="0" err="1">
                <a:latin typeface="Lucida Sans" panose="020B0602030504020204" pitchFamily="34" charset="0"/>
              </a:rPr>
              <a:t>DeMenno-Kerdoon</a:t>
            </a:r>
            <a:r>
              <a:rPr lang="en-US" sz="900" dirty="0">
                <a:latin typeface="Lucida Sans" panose="020B0602030504020204" pitchFamily="34" charset="0"/>
              </a:rPr>
              <a:t> recycling</a:t>
            </a:r>
          </a:p>
          <a:p>
            <a:pPr marL="262890" indent="-171450"/>
            <a:r>
              <a:rPr lang="en-US" sz="900" dirty="0" err="1">
                <a:latin typeface="Lucida Sans" panose="020B0602030504020204" pitchFamily="34" charset="0"/>
              </a:rPr>
              <a:t>Ribost</a:t>
            </a:r>
            <a:r>
              <a:rPr lang="en-US" sz="900" dirty="0">
                <a:latin typeface="Lucida Sans" panose="020B0602030504020204" pitchFamily="34" charset="0"/>
              </a:rPr>
              <a:t> Marine Terminal</a:t>
            </a:r>
          </a:p>
          <a:p>
            <a:pPr marL="262890" indent="-171450"/>
            <a:r>
              <a:rPr lang="en-US" sz="900" dirty="0">
                <a:latin typeface="Lucida Sans" panose="020B0602030504020204" pitchFamily="34" charset="0"/>
              </a:rPr>
              <a:t>Asbury Environmental Services </a:t>
            </a:r>
            <a:r>
              <a:rPr lang="en-US" sz="800" dirty="0">
                <a:latin typeface="Lucida Sans" panose="020B0602030504020204" pitchFamily="34" charset="0"/>
              </a:rPr>
              <a:t> </a:t>
            </a:r>
          </a:p>
          <a:p>
            <a:pPr marL="262890" indent="-171450"/>
            <a:endParaRPr lang="en-US" sz="800" dirty="0">
              <a:latin typeface="Lucida Sans" panose="020B0602030504020204" pitchFamily="34" charset="0"/>
            </a:endParaRPr>
          </a:p>
          <a:p>
            <a:pPr marL="91440" indent="0">
              <a:lnSpc>
                <a:spcPct val="150000"/>
              </a:lnSpc>
              <a:spcBef>
                <a:spcPts val="0"/>
              </a:spcBef>
              <a:spcAft>
                <a:spcPts val="0"/>
              </a:spcAft>
              <a:buNone/>
            </a:pPr>
            <a:r>
              <a:rPr lang="en-US" sz="1200" b="1" dirty="0"/>
              <a:t>Planned Investments:</a:t>
            </a:r>
          </a:p>
          <a:p>
            <a:pPr marL="91440" indent="0">
              <a:lnSpc>
                <a:spcPct val="80000"/>
              </a:lnSpc>
              <a:spcBef>
                <a:spcPts val="100"/>
              </a:spcBef>
              <a:buNone/>
            </a:pPr>
            <a:r>
              <a:rPr lang="en-US" sz="900" dirty="0"/>
              <a:t>NA</a:t>
            </a:r>
          </a:p>
          <a:p>
            <a:endParaRPr lang="en-US" dirty="0"/>
          </a:p>
        </p:txBody>
      </p:sp>
      <p:graphicFrame>
        <p:nvGraphicFramePr>
          <p:cNvPr id="2" name="Table 1">
            <a:extLst>
              <a:ext uri="{FF2B5EF4-FFF2-40B4-BE49-F238E27FC236}">
                <a16:creationId xmlns:a16="http://schemas.microsoft.com/office/drawing/2014/main" id="{7619731B-57C6-4811-8806-9FD5529D2DA3}"/>
              </a:ext>
            </a:extLst>
          </p:cNvPr>
          <p:cNvGraphicFramePr>
            <a:graphicFrameLocks noGrp="1"/>
          </p:cNvGraphicFramePr>
          <p:nvPr/>
        </p:nvGraphicFramePr>
        <p:xfrm>
          <a:off x="569392" y="4383037"/>
          <a:ext cx="5182476" cy="1102052"/>
        </p:xfrm>
        <a:graphic>
          <a:graphicData uri="http://schemas.openxmlformats.org/drawingml/2006/table">
            <a:tbl>
              <a:tblPr firstRow="1">
                <a:tableStyleId>{5C22544A-7EE6-4342-B048-85BDC9FD1C3A}</a:tableStyleId>
              </a:tblPr>
              <a:tblGrid>
                <a:gridCol w="1345133">
                  <a:extLst>
                    <a:ext uri="{9D8B030D-6E8A-4147-A177-3AD203B41FA5}">
                      <a16:colId xmlns:a16="http://schemas.microsoft.com/office/drawing/2014/main" val="3880325898"/>
                    </a:ext>
                  </a:extLst>
                </a:gridCol>
                <a:gridCol w="962025">
                  <a:extLst>
                    <a:ext uri="{9D8B030D-6E8A-4147-A177-3AD203B41FA5}">
                      <a16:colId xmlns:a16="http://schemas.microsoft.com/office/drawing/2014/main" val="1606709408"/>
                    </a:ext>
                  </a:extLst>
                </a:gridCol>
                <a:gridCol w="1257300">
                  <a:extLst>
                    <a:ext uri="{9D8B030D-6E8A-4147-A177-3AD203B41FA5}">
                      <a16:colId xmlns:a16="http://schemas.microsoft.com/office/drawing/2014/main" val="407346696"/>
                    </a:ext>
                  </a:extLst>
                </a:gridCol>
                <a:gridCol w="1618018">
                  <a:extLst>
                    <a:ext uri="{9D8B030D-6E8A-4147-A177-3AD203B41FA5}">
                      <a16:colId xmlns:a16="http://schemas.microsoft.com/office/drawing/2014/main" val="3204650551"/>
                    </a:ext>
                  </a:extLst>
                </a:gridCol>
              </a:tblGrid>
              <a:tr h="274688">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lt1"/>
                          </a:solidFill>
                          <a:effectLst/>
                        </a:rPr>
                        <a:t>KEY RE-REFINERY ASSETS</a:t>
                      </a:r>
                      <a:endParaRPr lang="en-US" sz="900" b="1" kern="1200">
                        <a:solidFill>
                          <a:schemeClr val="lt1"/>
                        </a:solidFill>
                        <a:effectLst/>
                        <a:latin typeface="+mj-lt"/>
                        <a:cs typeface="Times New Roman" panose="02020603050405020304" pitchFamily="18" charset="0"/>
                      </a:endParaRPr>
                    </a:p>
                  </a:txBody>
                  <a:tcPr marL="45720" marR="45720" anchor="ctr"/>
                </a:tc>
                <a:tc hMerge="1">
                  <a:txBody>
                    <a:bodyPr/>
                    <a:lstStyle/>
                    <a:p>
                      <a:endParaRPr lang="en-US" sz="1000">
                        <a:latin typeface="+mn-lt"/>
                      </a:endParaRP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916327078"/>
                  </a:ext>
                </a:extLst>
              </a:tr>
              <a:tr h="413682">
                <a:tc>
                  <a:txBody>
                    <a:bodyPr/>
                    <a:lstStyle/>
                    <a:p>
                      <a:pPr algn="ctr"/>
                      <a:r>
                        <a:rPr lang="en-US" sz="900" b="1" kern="1200" dirty="0">
                          <a:solidFill>
                            <a:schemeClr val="tx1"/>
                          </a:solidFill>
                        </a:rPr>
                        <a:t>OWNER</a:t>
                      </a:r>
                      <a:endParaRPr lang="en-US" sz="900" b="1" kern="1200" dirty="0">
                        <a:solidFill>
                          <a:schemeClr val="tx1"/>
                        </a:solidFill>
                        <a:latin typeface="Lucida Sans" panose="020B0602030504020204" pitchFamily="34" charset="0"/>
                        <a:ea typeface="+mn-ea"/>
                        <a:cs typeface="+mn-cs"/>
                      </a:endParaRPr>
                    </a:p>
                  </a:txBody>
                  <a:tcPr anchor="ctr"/>
                </a:tc>
                <a:tc>
                  <a:txBody>
                    <a:bodyPr/>
                    <a:lstStyle/>
                    <a:p>
                      <a:pPr algn="ctr"/>
                      <a:r>
                        <a:rPr lang="en-US" sz="900" b="1" kern="1200">
                          <a:solidFill>
                            <a:schemeClr val="tx1"/>
                          </a:solidFill>
                        </a:rPr>
                        <a:t>LOCATION</a:t>
                      </a:r>
                      <a:endParaRPr lang="en-US" sz="900" b="1" kern="1200">
                        <a:solidFill>
                          <a:schemeClr val="tx1"/>
                        </a:solidFill>
                        <a:latin typeface="Lucida Sans" panose="020B0602030504020204" pitchFamily="34" charset="0"/>
                        <a:ea typeface="+mn-ea"/>
                        <a:cs typeface="+mn-cs"/>
                      </a:endParaRPr>
                    </a:p>
                  </a:txBody>
                  <a:tcPr anchor="ctr"/>
                </a:tc>
                <a:tc>
                  <a:txBody>
                    <a:bodyPr/>
                    <a:lstStyle/>
                    <a:p>
                      <a:pPr algn="ctr"/>
                      <a:r>
                        <a:rPr lang="en-US" sz="900" b="1" kern="1200" dirty="0">
                          <a:solidFill>
                            <a:schemeClr val="tx1"/>
                          </a:solidFill>
                        </a:rPr>
                        <a:t>UO CAPACITY</a:t>
                      </a:r>
                    </a:p>
                    <a:p>
                      <a:pPr algn="ctr"/>
                      <a:r>
                        <a:rPr lang="en-US" sz="900" b="1" kern="1200" dirty="0">
                          <a:solidFill>
                            <a:schemeClr val="tx1"/>
                          </a:solidFill>
                        </a:rPr>
                        <a:t>(KTONS/YEAR)</a:t>
                      </a:r>
                      <a:endParaRPr lang="en-US" sz="900" b="1" kern="1200" dirty="0">
                        <a:solidFill>
                          <a:schemeClr val="tx1"/>
                        </a:solidFill>
                        <a:latin typeface="Lucida Sans" panose="020B0602030504020204" pitchFamily="34" charset="0"/>
                        <a:ea typeface="+mn-ea"/>
                        <a:cs typeface="+mn-cs"/>
                      </a:endParaRPr>
                    </a:p>
                  </a:txBody>
                  <a:tcPr anchor="ctr"/>
                </a:tc>
                <a:tc>
                  <a:txBody>
                    <a:bodyPr/>
                    <a:lstStyle/>
                    <a:p>
                      <a:pPr algn="ctr"/>
                      <a:r>
                        <a:rPr lang="en-US" sz="900" b="1" kern="1200">
                          <a:solidFill>
                            <a:schemeClr val="tx1"/>
                          </a:solidFill>
                        </a:rPr>
                        <a:t>KEY PRODUCTS</a:t>
                      </a:r>
                      <a:endParaRPr lang="en-US" sz="900" b="1" kern="1200">
                        <a:solidFill>
                          <a:schemeClr val="tx1"/>
                        </a:solidFill>
                        <a:latin typeface="Lucida Sans" panose="020B0602030504020204" pitchFamily="34" charset="0"/>
                        <a:ea typeface="+mn-ea"/>
                        <a:cs typeface="+mn-cs"/>
                      </a:endParaRPr>
                    </a:p>
                  </a:txBody>
                  <a:tcPr anchor="ctr"/>
                </a:tc>
                <a:extLst>
                  <a:ext uri="{0D108BD9-81ED-4DB2-BD59-A6C34878D82A}">
                    <a16:rowId xmlns:a16="http://schemas.microsoft.com/office/drawing/2014/main" val="273240374"/>
                  </a:ext>
                </a:extLst>
              </a:tr>
              <a:tr h="413682">
                <a:tc>
                  <a:txBody>
                    <a:bodyPr/>
                    <a:lstStyle/>
                    <a:p>
                      <a:pPr algn="l"/>
                      <a:r>
                        <a:rPr lang="en-US" sz="900">
                          <a:solidFill>
                            <a:srgbClr val="444444"/>
                          </a:solidFill>
                        </a:rPr>
                        <a:t>World Oil Recycling</a:t>
                      </a:r>
                      <a:endParaRPr lang="en-US" sz="900">
                        <a:latin typeface="+mn-lt"/>
                      </a:endParaRPr>
                    </a:p>
                  </a:txBody>
                  <a:tcPr anchor="ctr"/>
                </a:tc>
                <a:tc>
                  <a:txBody>
                    <a:bodyPr/>
                    <a:lstStyle/>
                    <a:p>
                      <a:pPr algn="l"/>
                      <a:r>
                        <a:rPr lang="en-US" sz="900"/>
                        <a:t>Compton, CA</a:t>
                      </a:r>
                      <a:endParaRPr lang="en-US" sz="900">
                        <a:latin typeface="+mn-lt"/>
                      </a:endParaRPr>
                    </a:p>
                  </a:txBody>
                  <a:tcPr anchor="ctr"/>
                </a:tc>
                <a:tc>
                  <a:txBody>
                    <a:bodyPr/>
                    <a:lstStyle/>
                    <a:p>
                      <a:pPr algn="ctr"/>
                      <a:r>
                        <a:rPr lang="en-US" sz="900"/>
                        <a:t>344</a:t>
                      </a:r>
                      <a:endParaRPr lang="en-US" sz="900">
                        <a:latin typeface="+mn-lt"/>
                      </a:endParaRPr>
                    </a:p>
                  </a:txBody>
                  <a:tcPr anchor="ctr"/>
                </a:tc>
                <a:tc>
                  <a:txBody>
                    <a:bodyPr/>
                    <a:lstStyle/>
                    <a:p>
                      <a:pPr algn="ctr"/>
                      <a:r>
                        <a:rPr lang="en-US" sz="900" dirty="0"/>
                        <a:t>VGO, MDO, Asphalt flux</a:t>
                      </a:r>
                      <a:endParaRPr lang="en-US" sz="900" dirty="0">
                        <a:latin typeface="+mn-lt"/>
                      </a:endParaRPr>
                    </a:p>
                  </a:txBody>
                  <a:tcPr anchor="ctr"/>
                </a:tc>
                <a:extLst>
                  <a:ext uri="{0D108BD9-81ED-4DB2-BD59-A6C34878D82A}">
                    <a16:rowId xmlns:a16="http://schemas.microsoft.com/office/drawing/2014/main" val="2013918823"/>
                  </a:ext>
                </a:extLst>
              </a:tr>
            </a:tbl>
          </a:graphicData>
        </a:graphic>
      </p:graphicFrame>
    </p:spTree>
    <p:extLst>
      <p:ext uri="{BB962C8B-B14F-4D97-AF65-F5344CB8AC3E}">
        <p14:creationId xmlns:p14="http://schemas.microsoft.com/office/powerpoint/2010/main" val="338789166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1EB9F13-2238-4637-9FD0-9BAD7F098AD8}"/>
              </a:ext>
            </a:extLst>
          </p:cNvPr>
          <p:cNvSpPr>
            <a:spLocks noGrp="1"/>
          </p:cNvSpPr>
          <p:nvPr>
            <p:ph type="title"/>
          </p:nvPr>
        </p:nvSpPr>
        <p:spPr/>
        <p:txBody>
          <a:bodyPr/>
          <a:lstStyle/>
          <a:p>
            <a:r>
              <a:rPr lang="en-US" dirty="0"/>
              <a:t>Used Oil Processors</a:t>
            </a:r>
          </a:p>
        </p:txBody>
      </p:sp>
      <p:sp>
        <p:nvSpPr>
          <p:cNvPr id="15" name="Content Placeholder 14">
            <a:extLst>
              <a:ext uri="{FF2B5EF4-FFF2-40B4-BE49-F238E27FC236}">
                <a16:creationId xmlns:a16="http://schemas.microsoft.com/office/drawing/2014/main" id="{D052F6A2-B672-46A5-82E5-6354AE7DCFAD}"/>
              </a:ext>
            </a:extLst>
          </p:cNvPr>
          <p:cNvSpPr>
            <a:spLocks noGrp="1"/>
          </p:cNvSpPr>
          <p:nvPr>
            <p:ph sz="quarter" idx="16"/>
          </p:nvPr>
        </p:nvSpPr>
        <p:spPr>
          <a:xfrm>
            <a:off x="569395" y="1049677"/>
            <a:ext cx="5155131" cy="4221027"/>
          </a:xfrm>
        </p:spPr>
        <p:txBody>
          <a:bodyPr wrap="square">
            <a:spAutoFit/>
          </a:bodyPr>
          <a:lstStyle/>
          <a:p>
            <a:pPr>
              <a:buChar char=""/>
            </a:pPr>
            <a:r>
              <a:rPr lang="en-US" dirty="0">
                <a:latin typeface="+mn-lt"/>
              </a:rPr>
              <a:t>In addition to basestocks re-refineries, both the United States and Canada have VGO/MDO re-refineries and industrial oil regenerating facilities. </a:t>
            </a:r>
          </a:p>
          <a:p>
            <a:pPr lvl="1"/>
            <a:r>
              <a:rPr lang="en-US" dirty="0">
                <a:latin typeface="+mn-lt"/>
              </a:rPr>
              <a:t>There are about 12 registered VGO/MDO re-refineries and industrial oil regenerating facilities in the United States and Canada, out of which eight are VGO/MDO re-refineries, while the remaining four facilities are industrial oil regenerating facilities.</a:t>
            </a:r>
          </a:p>
          <a:p>
            <a:pPr>
              <a:buChar char=""/>
            </a:pPr>
            <a:r>
              <a:rPr lang="en-US" dirty="0">
                <a:latin typeface="+mn-lt"/>
              </a:rPr>
              <a:t>VGO/MDO are largely being used as a source of fuel in various industrial applications. Apart from industrial application VGO/MDO are also significantly used in the marine industry.</a:t>
            </a:r>
          </a:p>
          <a:p>
            <a:pPr lvl="1"/>
            <a:r>
              <a:rPr lang="en-US" dirty="0">
                <a:latin typeface="+mn-lt"/>
              </a:rPr>
              <a:t>Recent implementation of the International Maritime Organization (IMO) regulations for a 0.50% global sulfur cap for marine fuels—which began on January 1, 2020, and is known as IMO 2020—is expected to significantly impact the used oil re-refining business.</a:t>
            </a:r>
          </a:p>
          <a:p>
            <a:pPr lvl="1"/>
            <a:r>
              <a:rPr lang="en-US" dirty="0">
                <a:latin typeface="+mn-lt"/>
              </a:rPr>
              <a:t>With the implementation of IMO 2020 regulations, there is expected a shift in the demand for marine fuel to low sulfur content fuel, such as distillate gas oils and VGOs, from high sulfur heavy fuel. This is expected to increase the demand for VGO in the future.</a:t>
            </a:r>
          </a:p>
          <a:p>
            <a:pPr>
              <a:buChar char=""/>
            </a:pPr>
            <a:r>
              <a:rPr lang="en-US" dirty="0">
                <a:latin typeface="+mn-lt"/>
              </a:rPr>
              <a:t>Used oil processors use sequences of dehydration, gas oil recovery/separation, and fractionation to regenerate used oil to produce VGO and MDO. These fuels are then used by oil companies to produce new lubricating oils or go for marine fuel.</a:t>
            </a:r>
          </a:p>
        </p:txBody>
      </p:sp>
      <p:sp>
        <p:nvSpPr>
          <p:cNvPr id="16" name="Content Placeholder 15">
            <a:extLst>
              <a:ext uri="{FF2B5EF4-FFF2-40B4-BE49-F238E27FC236}">
                <a16:creationId xmlns:a16="http://schemas.microsoft.com/office/drawing/2014/main" id="{9EE317A6-0065-4F1C-B09B-76A09BB3DFE6}"/>
              </a:ext>
            </a:extLst>
          </p:cNvPr>
          <p:cNvSpPr>
            <a:spLocks noGrp="1"/>
          </p:cNvSpPr>
          <p:nvPr>
            <p:ph sz="quarter" idx="17"/>
          </p:nvPr>
        </p:nvSpPr>
        <p:spPr>
          <a:xfrm>
            <a:off x="6253740" y="944903"/>
            <a:ext cx="5500110" cy="689291"/>
          </a:xfrm>
        </p:spPr>
        <p:txBody>
          <a:bodyPr wrap="square">
            <a:spAutoFit/>
          </a:bodyPr>
          <a:lstStyle/>
          <a:p>
            <a:pPr>
              <a:buChar char=""/>
            </a:pPr>
            <a:r>
              <a:rPr lang="en-US" dirty="0"/>
              <a:t>Processors sell final products to industries on a contract basis specifying the quantity of VGO/MDO required for specific periods. Generally, these contract are of three to five years depending on companies.</a:t>
            </a:r>
          </a:p>
        </p:txBody>
      </p:sp>
      <p:graphicFrame>
        <p:nvGraphicFramePr>
          <p:cNvPr id="6" name="Table 3">
            <a:extLst>
              <a:ext uri="{FF2B5EF4-FFF2-40B4-BE49-F238E27FC236}">
                <a16:creationId xmlns:a16="http://schemas.microsoft.com/office/drawing/2014/main" id="{225F3FC3-A34D-458C-9AA9-C87EBE2293FB}"/>
              </a:ext>
            </a:extLst>
          </p:cNvPr>
          <p:cNvGraphicFramePr>
            <a:graphicFrameLocks noGrp="1"/>
          </p:cNvGraphicFramePr>
          <p:nvPr/>
        </p:nvGraphicFramePr>
        <p:xfrm>
          <a:off x="6364246" y="1717449"/>
          <a:ext cx="5389604" cy="2802040"/>
        </p:xfrm>
        <a:graphic>
          <a:graphicData uri="http://schemas.openxmlformats.org/drawingml/2006/table">
            <a:tbl>
              <a:tblPr firstRow="1">
                <a:tableStyleId>{5C22544A-7EE6-4342-B048-85BDC9FD1C3A}</a:tableStyleId>
              </a:tblPr>
              <a:tblGrid>
                <a:gridCol w="2141085">
                  <a:extLst>
                    <a:ext uri="{9D8B030D-6E8A-4147-A177-3AD203B41FA5}">
                      <a16:colId xmlns:a16="http://schemas.microsoft.com/office/drawing/2014/main" val="3179253707"/>
                    </a:ext>
                  </a:extLst>
                </a:gridCol>
                <a:gridCol w="1692406">
                  <a:extLst>
                    <a:ext uri="{9D8B030D-6E8A-4147-A177-3AD203B41FA5}">
                      <a16:colId xmlns:a16="http://schemas.microsoft.com/office/drawing/2014/main" val="2331960324"/>
                    </a:ext>
                  </a:extLst>
                </a:gridCol>
                <a:gridCol w="1556113">
                  <a:extLst>
                    <a:ext uri="{9D8B030D-6E8A-4147-A177-3AD203B41FA5}">
                      <a16:colId xmlns:a16="http://schemas.microsoft.com/office/drawing/2014/main" val="2517212798"/>
                    </a:ext>
                  </a:extLst>
                </a:gridCol>
              </a:tblGrid>
              <a:tr h="20381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lt1"/>
                          </a:solidFill>
                          <a:effectLst/>
                        </a:rPr>
                        <a:t>VGO/MDO PROCESSORS CAPACITY IN THE UNITED STATES AND CANADA, 2020</a:t>
                      </a:r>
                      <a:endParaRPr lang="en-US" sz="1000" b="1" kern="1200" dirty="0">
                        <a:solidFill>
                          <a:schemeClr val="lt1"/>
                        </a:solidFill>
                        <a:effectLst/>
                        <a:latin typeface="+mj-lt"/>
                        <a:cs typeface="Times New Roman" panose="02020603050405020304" pitchFamily="18" charset="0"/>
                      </a:endParaRPr>
                    </a:p>
                  </a:txBody>
                  <a:tcPr marL="45720" marR="0" marT="0" marB="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55787">
                <a:tc>
                  <a:txBody>
                    <a:bodyPr/>
                    <a:lstStyle/>
                    <a:p>
                      <a:pPr algn="l"/>
                      <a:r>
                        <a:rPr lang="en-US" sz="900" b="1" dirty="0">
                          <a:solidFill>
                            <a:schemeClr val="tx1"/>
                          </a:solidFill>
                        </a:rPr>
                        <a:t>COMPANY</a:t>
                      </a:r>
                      <a:endParaRPr lang="en-US" sz="900" b="1" dirty="0">
                        <a:solidFill>
                          <a:schemeClr val="tx1"/>
                        </a:solidFill>
                        <a:latin typeface="Lucida Sans" panose="020B0602030504020204" pitchFamily="34" charset="0"/>
                      </a:endParaRPr>
                    </a:p>
                  </a:txBody>
                  <a:tcPr marL="45720" marR="0" marT="0" marB="0" anchor="ctr"/>
                </a:tc>
                <a:tc>
                  <a:txBody>
                    <a:bodyPr/>
                    <a:lstStyle/>
                    <a:p>
                      <a:pPr algn="l"/>
                      <a:r>
                        <a:rPr lang="en-US" sz="900" b="1" dirty="0">
                          <a:solidFill>
                            <a:schemeClr val="tx1"/>
                          </a:solidFill>
                        </a:rPr>
                        <a:t>LOCATION </a:t>
                      </a:r>
                      <a:endParaRPr lang="en-US" sz="900" b="1" dirty="0">
                        <a:solidFill>
                          <a:schemeClr val="tx1"/>
                        </a:solidFill>
                        <a:latin typeface="Lucida Sans" panose="020B0602030504020204" pitchFamily="34" charset="0"/>
                      </a:endParaRPr>
                    </a:p>
                  </a:txBody>
                  <a:tcPr marL="4680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rPr>
                        <a:t>USED OIL FEED CAPACITY (KT)</a:t>
                      </a:r>
                      <a:endParaRPr lang="en-US" sz="900" b="1"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557228252"/>
                  </a:ext>
                </a:extLst>
              </a:tr>
              <a:tr h="172955">
                <a:tc>
                  <a:txBody>
                    <a:bodyPr/>
                    <a:lstStyle/>
                    <a:p>
                      <a:pPr algn="l" fontAlgn="ctr"/>
                      <a:r>
                        <a:rPr lang="en-US" sz="900" u="none" strike="noStrike" dirty="0">
                          <a:effectLst/>
                        </a:rPr>
                        <a:t>Demenno-Kerdoon (World Oil)</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Compton, U.S.</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344</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40954900"/>
                  </a:ext>
                </a:extLst>
              </a:tr>
              <a:tr h="172955">
                <a:tc>
                  <a:txBody>
                    <a:bodyPr/>
                    <a:lstStyle/>
                    <a:p>
                      <a:pPr algn="l" fontAlgn="ctr"/>
                      <a:r>
                        <a:rPr lang="en-US" sz="900" u="none" strike="noStrike" dirty="0">
                          <a:effectLst/>
                        </a:rPr>
                        <a:t>Omega Refining (Clean Harbors)</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Marrero, U.S.</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238</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78334674"/>
                  </a:ext>
                </a:extLst>
              </a:tr>
              <a:tr h="172955">
                <a:tc>
                  <a:txBody>
                    <a:bodyPr/>
                    <a:lstStyle/>
                    <a:p>
                      <a:pPr algn="l" fontAlgn="ctr"/>
                      <a:r>
                        <a:rPr lang="en-US" sz="900" u="none" strike="noStrike" dirty="0">
                          <a:effectLst/>
                        </a:rPr>
                        <a:t>Noble Oil</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Sanford, U.S.</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148</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93583884"/>
                  </a:ext>
                </a:extLst>
              </a:tr>
              <a:tr h="172955">
                <a:tc>
                  <a:txBody>
                    <a:bodyPr/>
                    <a:lstStyle/>
                    <a:p>
                      <a:pPr algn="l" fontAlgn="ctr"/>
                      <a:r>
                        <a:rPr lang="en-US" sz="900" u="none" strike="noStrike" dirty="0">
                          <a:effectLst/>
                        </a:rPr>
                        <a:t>Synergy Hydrocarbon Recovery</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Kingsland, U.S.</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83</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65892685"/>
                  </a:ext>
                </a:extLst>
              </a:tr>
              <a:tr h="172955">
                <a:tc>
                  <a:txBody>
                    <a:bodyPr/>
                    <a:lstStyle/>
                    <a:p>
                      <a:pPr algn="l" fontAlgn="ctr"/>
                      <a:r>
                        <a:rPr lang="en-US" sz="900" u="none" strike="noStrike" dirty="0">
                          <a:effectLst/>
                        </a:rPr>
                        <a:t>Aaron Oil (Tradebe)</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Saraland, U.S.</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66</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2776905"/>
                  </a:ext>
                </a:extLst>
              </a:tr>
              <a:tr h="172955">
                <a:tc>
                  <a:txBody>
                    <a:bodyPr/>
                    <a:lstStyle/>
                    <a:p>
                      <a:pPr algn="l" fontAlgn="ctr"/>
                      <a:r>
                        <a:rPr lang="en-US" sz="900" u="none" strike="noStrike" dirty="0">
                          <a:effectLst/>
                        </a:rPr>
                        <a:t>Veolia</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St. Hyacinthe, QB.</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63</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81129473"/>
                  </a:ext>
                </a:extLst>
              </a:tr>
              <a:tr h="172955">
                <a:tc>
                  <a:txBody>
                    <a:bodyPr/>
                    <a:lstStyle/>
                    <a:p>
                      <a:pPr algn="l" fontAlgn="ctr"/>
                      <a:r>
                        <a:rPr lang="en-US" sz="900" u="none" strike="noStrike" dirty="0">
                          <a:effectLst/>
                        </a:rPr>
                        <a:t>Emerald Services (Clean Harbors)</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Tacoma, U.S.</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53</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961865887"/>
                  </a:ext>
                </a:extLst>
              </a:tr>
              <a:tr h="172955">
                <a:tc>
                  <a:txBody>
                    <a:bodyPr/>
                    <a:lstStyle/>
                    <a:p>
                      <a:pPr algn="l" fontAlgn="ctr"/>
                      <a:r>
                        <a:rPr lang="en-US" sz="900" u="none" strike="noStrike" dirty="0">
                          <a:effectLst/>
                        </a:rPr>
                        <a:t>Intergulf Corporation</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La Porte, U.S.</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28</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22012006"/>
                  </a:ext>
                </a:extLst>
              </a:tr>
              <a:tr h="172955">
                <a:tc>
                  <a:txBody>
                    <a:bodyPr/>
                    <a:lstStyle/>
                    <a:p>
                      <a:pPr algn="l" fontAlgn="ctr"/>
                      <a:r>
                        <a:rPr lang="en-US" sz="900" u="none" strike="noStrike" dirty="0">
                          <a:effectLst/>
                        </a:rPr>
                        <a:t>ORRCO</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Portland, U.S.</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26</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52341690"/>
                  </a:ext>
                </a:extLst>
              </a:tr>
              <a:tr h="172955">
                <a:tc>
                  <a:txBody>
                    <a:bodyPr/>
                    <a:lstStyle/>
                    <a:p>
                      <a:pPr algn="l" fontAlgn="ctr"/>
                      <a:r>
                        <a:rPr lang="en-US" sz="900" u="none" strike="noStrike" dirty="0">
                          <a:effectLst/>
                        </a:rPr>
                        <a:t>HD petroleum</a:t>
                      </a:r>
                      <a:endParaRPr lang="en-US" sz="900" b="1" i="0" u="none" strike="noStrike" dirty="0">
                        <a:solidFill>
                          <a:srgbClr val="000000"/>
                        </a:solidFill>
                        <a:effectLst/>
                        <a:latin typeface="Calibri" panose="020F0502020204030204" pitchFamily="34" charset="0"/>
                      </a:endParaRPr>
                    </a:p>
                  </a:txBody>
                  <a:tcPr marL="45720" marR="0" marT="0" marB="0" anchor="ctr"/>
                </a:tc>
                <a:tc>
                  <a:txBody>
                    <a:bodyPr/>
                    <a:lstStyle/>
                    <a:p>
                      <a:pPr algn="l" fontAlgn="ctr"/>
                      <a:r>
                        <a:rPr lang="en-US" sz="900" u="none" strike="noStrike" dirty="0">
                          <a:effectLst/>
                        </a:rPr>
                        <a:t>Winnipeg, MB</a:t>
                      </a:r>
                      <a:endParaRPr lang="en-US" sz="900" b="0" i="0" u="none" strike="noStrike" dirty="0">
                        <a:solidFill>
                          <a:srgbClr val="000000"/>
                        </a:solidFill>
                        <a:effectLst/>
                        <a:latin typeface="Calibri" panose="020F0502020204030204" pitchFamily="34" charset="0"/>
                      </a:endParaRPr>
                    </a:p>
                  </a:txBody>
                  <a:tcPr marL="46800" marR="0" marT="0" marB="0" anchor="ctr"/>
                </a:tc>
                <a:tc>
                  <a:txBody>
                    <a:bodyPr/>
                    <a:lstStyle/>
                    <a:p>
                      <a:pPr algn="ctr" fontAlgn="ctr"/>
                      <a:r>
                        <a:rPr lang="en-US" sz="900" u="none" strike="noStrike" dirty="0">
                          <a:effectLst/>
                        </a:rPr>
                        <a:t>11</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18026648"/>
                  </a:ext>
                </a:extLst>
              </a:tr>
              <a:tr h="222367">
                <a:tc gridSpan="2">
                  <a:txBody>
                    <a:bodyPr/>
                    <a:lstStyle/>
                    <a:p>
                      <a:pPr algn="l"/>
                      <a:r>
                        <a:rPr lang="en-US" sz="900" b="1" dirty="0"/>
                        <a:t>Total</a:t>
                      </a:r>
                    </a:p>
                  </a:txBody>
                  <a:tcPr marL="45720" marR="0" marT="0" marB="0" anchor="ctr"/>
                </a:tc>
                <a:tc hMerge="1">
                  <a:txBody>
                    <a:bodyPr/>
                    <a:lstStyle/>
                    <a:p>
                      <a:pPr algn="l"/>
                      <a:endParaRPr lang="en-US" sz="900" dirty="0"/>
                    </a:p>
                  </a:txBody>
                  <a:tcPr anchor="ctr">
                    <a:solidFill>
                      <a:schemeClr val="bg2">
                        <a:lumMod val="40000"/>
                        <a:lumOff val="60000"/>
                      </a:schemeClr>
                    </a:solidFill>
                  </a:tcPr>
                </a:tc>
                <a:tc>
                  <a:txBody>
                    <a:bodyPr/>
                    <a:lstStyle/>
                    <a:p>
                      <a:pPr algn="ctr"/>
                      <a:r>
                        <a:rPr lang="en-US" sz="900" b="1" dirty="0"/>
                        <a:t>1,060</a:t>
                      </a:r>
                    </a:p>
                  </a:txBody>
                  <a:tcPr anchor="ctr"/>
                </a:tc>
                <a:extLst>
                  <a:ext uri="{0D108BD9-81ED-4DB2-BD59-A6C34878D82A}">
                    <a16:rowId xmlns:a16="http://schemas.microsoft.com/office/drawing/2014/main" val="2296873128"/>
                  </a:ext>
                </a:extLst>
              </a:tr>
              <a:tr h="266840">
                <a:tc gridSpan="3">
                  <a:txBody>
                    <a:bodyPr/>
                    <a:lstStyle/>
                    <a:p>
                      <a:pPr algn="l"/>
                      <a:r>
                        <a:rPr lang="en-US" sz="900" b="0" dirty="0"/>
                        <a:t>Note: This does not include Vertex Energy’s plant of 103 KT capacity as it is not operating currently.</a:t>
                      </a:r>
                    </a:p>
                  </a:txBody>
                  <a:tcPr marL="45720" marR="0" marT="0" marB="0" anchor="ctr"/>
                </a:tc>
                <a:tc hMerge="1">
                  <a:txBody>
                    <a:bodyPr/>
                    <a:lstStyle/>
                    <a:p>
                      <a:endParaRPr lang="en-IN"/>
                    </a:p>
                  </a:txBody>
                  <a:tcPr/>
                </a:tc>
                <a:tc hMerge="1">
                  <a:txBody>
                    <a:bodyPr/>
                    <a:lstStyle/>
                    <a:p>
                      <a:pPr algn="ctr"/>
                      <a:endParaRPr lang="en-US" sz="900" b="0" dirty="0"/>
                    </a:p>
                  </a:txBody>
                  <a:tcPr anchor="ctr">
                    <a:solidFill>
                      <a:schemeClr val="bg2">
                        <a:lumMod val="40000"/>
                        <a:lumOff val="60000"/>
                      </a:schemeClr>
                    </a:solidFill>
                  </a:tcPr>
                </a:tc>
                <a:extLst>
                  <a:ext uri="{0D108BD9-81ED-4DB2-BD59-A6C34878D82A}">
                    <a16:rowId xmlns:a16="http://schemas.microsoft.com/office/drawing/2014/main" val="3730221787"/>
                  </a:ext>
                </a:extLst>
              </a:tr>
            </a:tbl>
          </a:graphicData>
        </a:graphic>
      </p:graphicFrame>
      <p:graphicFrame>
        <p:nvGraphicFramePr>
          <p:cNvPr id="7" name="Table 3">
            <a:extLst>
              <a:ext uri="{FF2B5EF4-FFF2-40B4-BE49-F238E27FC236}">
                <a16:creationId xmlns:a16="http://schemas.microsoft.com/office/drawing/2014/main" id="{1B3DDE9F-9BFE-40D0-A1AD-410C0D36DB23}"/>
              </a:ext>
            </a:extLst>
          </p:cNvPr>
          <p:cNvGraphicFramePr>
            <a:graphicFrameLocks noGrp="1"/>
          </p:cNvGraphicFramePr>
          <p:nvPr/>
        </p:nvGraphicFramePr>
        <p:xfrm>
          <a:off x="6364247" y="4602744"/>
          <a:ext cx="5500109" cy="1766150"/>
        </p:xfrm>
        <a:graphic>
          <a:graphicData uri="http://schemas.openxmlformats.org/drawingml/2006/table">
            <a:tbl>
              <a:tblPr firstRow="1">
                <a:tableStyleId>{5C22544A-7EE6-4342-B048-85BDC9FD1C3A}</a:tableStyleId>
              </a:tblPr>
              <a:tblGrid>
                <a:gridCol w="2184984">
                  <a:extLst>
                    <a:ext uri="{9D8B030D-6E8A-4147-A177-3AD203B41FA5}">
                      <a16:colId xmlns:a16="http://schemas.microsoft.com/office/drawing/2014/main" val="3179253707"/>
                    </a:ext>
                  </a:extLst>
                </a:gridCol>
                <a:gridCol w="1238251">
                  <a:extLst>
                    <a:ext uri="{9D8B030D-6E8A-4147-A177-3AD203B41FA5}">
                      <a16:colId xmlns:a16="http://schemas.microsoft.com/office/drawing/2014/main" val="2331960324"/>
                    </a:ext>
                  </a:extLst>
                </a:gridCol>
                <a:gridCol w="2076874">
                  <a:extLst>
                    <a:ext uri="{9D8B030D-6E8A-4147-A177-3AD203B41FA5}">
                      <a16:colId xmlns:a16="http://schemas.microsoft.com/office/drawing/2014/main" val="2517212798"/>
                    </a:ext>
                  </a:extLst>
                </a:gridCol>
              </a:tblGrid>
              <a:tr h="213504">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lt1"/>
                          </a:solidFill>
                          <a:effectLst/>
                        </a:rPr>
                        <a:t>INDUSTRIAL OIL REGENERATING CAPACITY IN THE UNITED STATES AND CANADA, 2020</a:t>
                      </a:r>
                      <a:endParaRPr lang="en-US" sz="900" b="1" kern="1200" dirty="0">
                        <a:solidFill>
                          <a:schemeClr val="lt1"/>
                        </a:solidFill>
                        <a:effectLst/>
                        <a:latin typeface="+mn-lt"/>
                        <a:ea typeface="Calibri" panose="020F0502020204030204" pitchFamily="34" charset="0"/>
                        <a:cs typeface="Times New Roman" panose="02020603050405020304" pitchFamily="18" charset="0"/>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41606">
                <a:tc>
                  <a:txBody>
                    <a:bodyPr/>
                    <a:lstStyle/>
                    <a:p>
                      <a:pPr algn="l"/>
                      <a:r>
                        <a:rPr lang="en-US" sz="900" b="1" dirty="0">
                          <a:solidFill>
                            <a:schemeClr val="tx1"/>
                          </a:solidFill>
                        </a:rPr>
                        <a:t>COMPANY</a:t>
                      </a:r>
                      <a:endParaRPr lang="en-US" sz="900" b="1" dirty="0">
                        <a:solidFill>
                          <a:schemeClr val="tx1"/>
                        </a:solidFill>
                        <a:latin typeface="+mn-lt"/>
                      </a:endParaRPr>
                    </a:p>
                  </a:txBody>
                  <a:tcPr marL="46800" marR="45720" anchor="ctr"/>
                </a:tc>
                <a:tc>
                  <a:txBody>
                    <a:bodyPr/>
                    <a:lstStyle/>
                    <a:p>
                      <a:pPr algn="l"/>
                      <a:r>
                        <a:rPr lang="en-US" sz="900" b="1" dirty="0">
                          <a:solidFill>
                            <a:schemeClr val="tx1"/>
                          </a:solidFill>
                        </a:rPr>
                        <a:t>LOCATION </a:t>
                      </a:r>
                      <a:endParaRPr lang="en-US" sz="900" b="1" dirty="0">
                        <a:solidFill>
                          <a:schemeClr val="tx1"/>
                        </a:solidFill>
                        <a:latin typeface="+mn-lt"/>
                      </a:endParaRPr>
                    </a:p>
                  </a:txBody>
                  <a:tcPr marL="4680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rPr>
                        <a:t>TRANSFORMER OIL PROCESSING CAPACITY (KT)</a:t>
                      </a:r>
                      <a:endParaRPr lang="en-US" sz="900" b="1" dirty="0">
                        <a:solidFill>
                          <a:schemeClr val="tx1"/>
                        </a:solidFill>
                        <a:latin typeface="+mn-lt"/>
                      </a:endParaRPr>
                    </a:p>
                  </a:txBody>
                  <a:tcPr marL="46800" marR="45720" anchor="ctr"/>
                </a:tc>
                <a:extLst>
                  <a:ext uri="{0D108BD9-81ED-4DB2-BD59-A6C34878D82A}">
                    <a16:rowId xmlns:a16="http://schemas.microsoft.com/office/drawing/2014/main" val="1557228252"/>
                  </a:ext>
                </a:extLst>
              </a:tr>
              <a:tr h="222780">
                <a:tc>
                  <a:txBody>
                    <a:bodyPr/>
                    <a:lstStyle/>
                    <a:p>
                      <a:pPr algn="l" fontAlgn="ctr"/>
                      <a:r>
                        <a:rPr lang="en-US" sz="900" u="none" strike="noStrike" dirty="0">
                          <a:effectLst/>
                        </a:rPr>
                        <a:t>Hydrodec</a:t>
                      </a:r>
                      <a:endParaRPr lang="en-US" sz="900" b="1" i="0" u="none" strike="noStrike" dirty="0">
                        <a:solidFill>
                          <a:srgbClr val="000000"/>
                        </a:solidFill>
                        <a:effectLst/>
                        <a:latin typeface="+mn-lt"/>
                      </a:endParaRPr>
                    </a:p>
                  </a:txBody>
                  <a:tcPr marL="46800" marR="6350" marT="6350" marB="0" anchor="ctr"/>
                </a:tc>
                <a:tc>
                  <a:txBody>
                    <a:bodyPr/>
                    <a:lstStyle/>
                    <a:p>
                      <a:pPr algn="l" fontAlgn="ctr"/>
                      <a:r>
                        <a:rPr lang="en-US" sz="900" u="none" strike="noStrike" dirty="0">
                          <a:effectLst/>
                        </a:rPr>
                        <a:t>Canton, U.S.</a:t>
                      </a:r>
                      <a:endParaRPr lang="en-US" sz="900" b="0" i="0" u="none" strike="noStrike" dirty="0">
                        <a:solidFill>
                          <a:srgbClr val="000000"/>
                        </a:solidFill>
                        <a:effectLst/>
                        <a:latin typeface="+mn-lt"/>
                      </a:endParaRPr>
                    </a:p>
                  </a:txBody>
                  <a:tcPr marL="46800" marR="6350" marT="6350" marB="0" anchor="ctr"/>
                </a:tc>
                <a:tc>
                  <a:txBody>
                    <a:bodyPr/>
                    <a:lstStyle/>
                    <a:p>
                      <a:pPr algn="ctr" fontAlgn="ctr"/>
                      <a:r>
                        <a:rPr lang="en-US" sz="900" b="0" u="none" strike="noStrike" dirty="0">
                          <a:solidFill>
                            <a:srgbClr val="000000"/>
                          </a:solidFill>
                          <a:effectLst/>
                        </a:rPr>
                        <a:t>39</a:t>
                      </a:r>
                      <a:endParaRPr lang="en-US" sz="900" b="0" i="0" u="none" strike="noStrike" dirty="0">
                        <a:solidFill>
                          <a:srgbClr val="000000"/>
                        </a:solidFill>
                        <a:effectLst/>
                        <a:latin typeface="+mn-lt"/>
                      </a:endParaRPr>
                    </a:p>
                  </a:txBody>
                  <a:tcPr marL="46800" marR="6350" marT="6350" marB="0" anchor="ctr"/>
                </a:tc>
                <a:extLst>
                  <a:ext uri="{0D108BD9-81ED-4DB2-BD59-A6C34878D82A}">
                    <a16:rowId xmlns:a16="http://schemas.microsoft.com/office/drawing/2014/main" val="1640954900"/>
                  </a:ext>
                </a:extLst>
              </a:tr>
              <a:tr h="222780">
                <a:tc>
                  <a:txBody>
                    <a:bodyPr/>
                    <a:lstStyle/>
                    <a:p>
                      <a:pPr algn="l" fontAlgn="ctr"/>
                      <a:r>
                        <a:rPr lang="en-US" sz="900" u="none" strike="noStrike" dirty="0" err="1">
                          <a:effectLst/>
                        </a:rPr>
                        <a:t>Aevitas</a:t>
                      </a:r>
                      <a:endParaRPr lang="en-US" sz="900" b="1" i="0" u="none" strike="noStrike" dirty="0">
                        <a:solidFill>
                          <a:srgbClr val="000000"/>
                        </a:solidFill>
                        <a:effectLst/>
                        <a:latin typeface="+mn-lt"/>
                      </a:endParaRPr>
                    </a:p>
                  </a:txBody>
                  <a:tcPr marL="46800" marR="6350" marT="6350" marB="0" anchor="ctr"/>
                </a:tc>
                <a:tc>
                  <a:txBody>
                    <a:bodyPr/>
                    <a:lstStyle/>
                    <a:p>
                      <a:pPr algn="l" fontAlgn="ctr"/>
                      <a:r>
                        <a:rPr lang="en-US" sz="900" u="none" strike="noStrike" dirty="0">
                          <a:effectLst/>
                        </a:rPr>
                        <a:t>Brantford, ON</a:t>
                      </a:r>
                      <a:endParaRPr lang="en-US" sz="900" b="0" i="0" u="none" strike="noStrike" dirty="0">
                        <a:solidFill>
                          <a:srgbClr val="000000"/>
                        </a:solidFill>
                        <a:effectLst/>
                        <a:latin typeface="+mn-lt"/>
                      </a:endParaRPr>
                    </a:p>
                  </a:txBody>
                  <a:tcPr marL="46800" marR="6350" marT="6350" marB="0" anchor="ctr"/>
                </a:tc>
                <a:tc>
                  <a:txBody>
                    <a:bodyPr/>
                    <a:lstStyle/>
                    <a:p>
                      <a:pPr algn="ctr" fontAlgn="ctr"/>
                      <a:r>
                        <a:rPr lang="en-US" sz="900" u="none" strike="noStrike" dirty="0">
                          <a:effectLst/>
                        </a:rPr>
                        <a:t>23</a:t>
                      </a:r>
                      <a:endParaRPr lang="en-US" sz="900" b="0" i="0" u="none" strike="noStrike" dirty="0">
                        <a:solidFill>
                          <a:srgbClr val="000000"/>
                        </a:solidFill>
                        <a:effectLst/>
                        <a:latin typeface="+mn-lt"/>
                      </a:endParaRPr>
                    </a:p>
                  </a:txBody>
                  <a:tcPr marL="46800" marR="6350" marT="6350" marB="0" anchor="ctr"/>
                </a:tc>
                <a:extLst>
                  <a:ext uri="{0D108BD9-81ED-4DB2-BD59-A6C34878D82A}">
                    <a16:rowId xmlns:a16="http://schemas.microsoft.com/office/drawing/2014/main" val="3778334674"/>
                  </a:ext>
                </a:extLst>
              </a:tr>
              <a:tr h="222780">
                <a:tc>
                  <a:txBody>
                    <a:bodyPr/>
                    <a:lstStyle/>
                    <a:p>
                      <a:pPr algn="l" fontAlgn="ctr"/>
                      <a:r>
                        <a:rPr lang="en-US" sz="900" u="none" strike="noStrike" dirty="0">
                          <a:effectLst/>
                        </a:rPr>
                        <a:t>EPS Industries</a:t>
                      </a:r>
                      <a:endParaRPr lang="en-US" sz="900" b="1" i="0" u="none" strike="noStrike" dirty="0">
                        <a:solidFill>
                          <a:srgbClr val="000000"/>
                        </a:solidFill>
                        <a:effectLst/>
                        <a:latin typeface="+mn-lt"/>
                      </a:endParaRPr>
                    </a:p>
                  </a:txBody>
                  <a:tcPr marL="46800" marR="6350" marT="6350" marB="0" anchor="ctr"/>
                </a:tc>
                <a:tc>
                  <a:txBody>
                    <a:bodyPr/>
                    <a:lstStyle/>
                    <a:p>
                      <a:pPr algn="l" fontAlgn="ctr"/>
                      <a:r>
                        <a:rPr lang="en-US" sz="900" u="none" strike="noStrike" dirty="0">
                          <a:effectLst/>
                        </a:rPr>
                        <a:t>Wheeling, U.S.</a:t>
                      </a:r>
                      <a:endParaRPr lang="en-US" sz="900" b="0" i="0" u="none" strike="noStrike" dirty="0">
                        <a:solidFill>
                          <a:srgbClr val="000000"/>
                        </a:solidFill>
                        <a:effectLst/>
                        <a:latin typeface="+mn-lt"/>
                      </a:endParaRPr>
                    </a:p>
                  </a:txBody>
                  <a:tcPr marL="46800" marR="6350" marT="6350" marB="0" anchor="ctr"/>
                </a:tc>
                <a:tc>
                  <a:txBody>
                    <a:bodyPr/>
                    <a:lstStyle/>
                    <a:p>
                      <a:pPr algn="ctr" fontAlgn="ctr"/>
                      <a:r>
                        <a:rPr lang="en-US" sz="900" u="none" strike="noStrike" dirty="0">
                          <a:effectLst/>
                        </a:rPr>
                        <a:t>9</a:t>
                      </a:r>
                      <a:endParaRPr lang="en-US" sz="900" b="0" i="0" u="none" strike="noStrike" dirty="0">
                        <a:solidFill>
                          <a:srgbClr val="000000"/>
                        </a:solidFill>
                        <a:effectLst/>
                        <a:latin typeface="+mn-lt"/>
                      </a:endParaRPr>
                    </a:p>
                  </a:txBody>
                  <a:tcPr marL="46800" marR="6350" marT="6350" marB="0" anchor="ctr"/>
                </a:tc>
                <a:extLst>
                  <a:ext uri="{0D108BD9-81ED-4DB2-BD59-A6C34878D82A}">
                    <a16:rowId xmlns:a16="http://schemas.microsoft.com/office/drawing/2014/main" val="3393583884"/>
                  </a:ext>
                </a:extLst>
              </a:tr>
              <a:tr h="262135">
                <a:tc>
                  <a:txBody>
                    <a:bodyPr/>
                    <a:lstStyle/>
                    <a:p>
                      <a:pPr algn="l" fontAlgn="ctr"/>
                      <a:r>
                        <a:rPr lang="en-US" sz="900" u="none" strike="noStrike" dirty="0">
                          <a:effectLst/>
                        </a:rPr>
                        <a:t>Environmental Management Systems (EMS)</a:t>
                      </a:r>
                      <a:endParaRPr lang="en-US" sz="900" b="1" i="0" u="none" strike="noStrike" dirty="0">
                        <a:solidFill>
                          <a:srgbClr val="000000"/>
                        </a:solidFill>
                        <a:effectLst/>
                        <a:latin typeface="+mn-lt"/>
                      </a:endParaRPr>
                    </a:p>
                  </a:txBody>
                  <a:tcPr marL="46800" marR="6350" marT="6350" marB="0" anchor="ctr"/>
                </a:tc>
                <a:tc>
                  <a:txBody>
                    <a:bodyPr/>
                    <a:lstStyle/>
                    <a:p>
                      <a:pPr algn="l" fontAlgn="ctr"/>
                      <a:r>
                        <a:rPr lang="en-US" sz="900" u="none" strike="noStrike" dirty="0">
                          <a:effectLst/>
                        </a:rPr>
                        <a:t>Phoenix, U.S.</a:t>
                      </a:r>
                      <a:endParaRPr lang="en-US" sz="900" b="0" i="0" u="none" strike="noStrike" dirty="0">
                        <a:solidFill>
                          <a:srgbClr val="000000"/>
                        </a:solidFill>
                        <a:effectLst/>
                        <a:latin typeface="+mn-lt"/>
                      </a:endParaRPr>
                    </a:p>
                  </a:txBody>
                  <a:tcPr marL="46800" marR="6350" marT="6350" marB="0" anchor="ctr"/>
                </a:tc>
                <a:tc>
                  <a:txBody>
                    <a:bodyPr/>
                    <a:lstStyle/>
                    <a:p>
                      <a:pPr algn="ctr" fontAlgn="ctr"/>
                      <a:r>
                        <a:rPr lang="en-US" sz="900" u="none" strike="noStrike" dirty="0">
                          <a:effectLst/>
                        </a:rPr>
                        <a:t>8</a:t>
                      </a:r>
                      <a:endParaRPr lang="en-US" sz="900" b="0" i="0" u="none" strike="noStrike" dirty="0">
                        <a:solidFill>
                          <a:srgbClr val="000000"/>
                        </a:solidFill>
                        <a:effectLst/>
                        <a:latin typeface="+mn-lt"/>
                      </a:endParaRPr>
                    </a:p>
                  </a:txBody>
                  <a:tcPr marL="46800" marR="6350" marT="6350" marB="0" anchor="ctr"/>
                </a:tc>
                <a:extLst>
                  <a:ext uri="{0D108BD9-81ED-4DB2-BD59-A6C34878D82A}">
                    <a16:rowId xmlns:a16="http://schemas.microsoft.com/office/drawing/2014/main" val="2965892685"/>
                  </a:ext>
                </a:extLst>
              </a:tr>
              <a:tr h="222780">
                <a:tc gridSpan="2">
                  <a:txBody>
                    <a:bodyPr/>
                    <a:lstStyle/>
                    <a:p>
                      <a:pPr algn="l" fontAlgn="ctr"/>
                      <a:r>
                        <a:rPr lang="en-US" sz="900" b="1" u="none" strike="noStrike" dirty="0">
                          <a:solidFill>
                            <a:srgbClr val="000000"/>
                          </a:solidFill>
                          <a:effectLst/>
                        </a:rPr>
                        <a:t>Total</a:t>
                      </a:r>
                      <a:endParaRPr lang="en-US" sz="900" b="1" i="0" u="none" strike="noStrike" dirty="0">
                        <a:solidFill>
                          <a:srgbClr val="000000"/>
                        </a:solidFill>
                        <a:effectLst/>
                        <a:latin typeface="+mn-lt"/>
                      </a:endParaRPr>
                    </a:p>
                  </a:txBody>
                  <a:tcPr marL="46800" marR="6350" marT="6350" marB="0" anchor="ctr"/>
                </a:tc>
                <a:tc hMerge="1">
                  <a:txBody>
                    <a:bodyPr/>
                    <a:lstStyle/>
                    <a:p>
                      <a:pPr algn="ctr" fontAlgn="ctr"/>
                      <a:endParaRPr lang="en-US" sz="1000" b="0" i="0" u="none" strike="noStrike" dirty="0">
                        <a:solidFill>
                          <a:srgbClr val="000000"/>
                        </a:solidFill>
                        <a:effectLst/>
                        <a:latin typeface="Calibri" panose="020F0502020204030204" pitchFamily="34" charset="0"/>
                      </a:endParaRPr>
                    </a:p>
                  </a:txBody>
                  <a:tcPr marL="6350" marR="6350" marT="6350" marB="0" anchor="ctr">
                    <a:solidFill>
                      <a:schemeClr val="bg2">
                        <a:lumMod val="40000"/>
                        <a:lumOff val="60000"/>
                      </a:schemeClr>
                    </a:solidFill>
                  </a:tcPr>
                </a:tc>
                <a:tc>
                  <a:txBody>
                    <a:bodyPr/>
                    <a:lstStyle/>
                    <a:p>
                      <a:pPr algn="ctr" fontAlgn="ctr"/>
                      <a:r>
                        <a:rPr lang="en-US" sz="900" b="1" u="none" strike="noStrike" dirty="0">
                          <a:solidFill>
                            <a:srgbClr val="000000"/>
                          </a:solidFill>
                          <a:effectLst/>
                        </a:rPr>
                        <a:t>79</a:t>
                      </a:r>
                      <a:endParaRPr lang="en-US" sz="900" b="1" i="0" u="none" strike="noStrike" dirty="0">
                        <a:solidFill>
                          <a:srgbClr val="000000"/>
                        </a:solidFill>
                        <a:effectLst/>
                        <a:latin typeface="+mn-lt"/>
                      </a:endParaRPr>
                    </a:p>
                  </a:txBody>
                  <a:tcPr marL="46800" marR="6350" marT="6350" marB="0" anchor="ctr"/>
                </a:tc>
                <a:extLst>
                  <a:ext uri="{0D108BD9-81ED-4DB2-BD59-A6C34878D82A}">
                    <a16:rowId xmlns:a16="http://schemas.microsoft.com/office/drawing/2014/main" val="3748791951"/>
                  </a:ext>
                </a:extLst>
              </a:tr>
            </a:tbl>
          </a:graphicData>
        </a:graphic>
      </p:graphicFrame>
    </p:spTree>
    <p:extLst>
      <p:ext uri="{BB962C8B-B14F-4D97-AF65-F5344CB8AC3E}">
        <p14:creationId xmlns:p14="http://schemas.microsoft.com/office/powerpoint/2010/main" val="1811534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Lubricants</a:t>
            </a:r>
          </a:p>
        </p:txBody>
      </p:sp>
      <p:sp>
        <p:nvSpPr>
          <p:cNvPr id="3" name="Content Placeholder 2">
            <a:extLst>
              <a:ext uri="{FF2B5EF4-FFF2-40B4-BE49-F238E27FC236}">
                <a16:creationId xmlns:a16="http://schemas.microsoft.com/office/drawing/2014/main" id="{BD05C000-EF67-48E2-9932-F7094386BAE6}"/>
              </a:ext>
            </a:extLst>
          </p:cNvPr>
          <p:cNvSpPr>
            <a:spLocks noGrp="1"/>
          </p:cNvSpPr>
          <p:nvPr>
            <p:ph sz="quarter" idx="16"/>
          </p:nvPr>
        </p:nvSpPr>
        <p:spPr>
          <a:xfrm>
            <a:off x="569394" y="894250"/>
            <a:ext cx="5182475" cy="4428776"/>
          </a:xfrm>
        </p:spPr>
        <p:txBody>
          <a:bodyPr wrap="square">
            <a:spAutoFit/>
          </a:bodyPr>
          <a:lstStyle/>
          <a:p>
            <a:pPr>
              <a:buChar char=""/>
            </a:pPr>
            <a:r>
              <a:rPr lang="en-US" dirty="0"/>
              <a:t>In 2020, total lubricants consumption in both the United States and Canada is 8,132.0 kilotonnes. </a:t>
            </a:r>
          </a:p>
          <a:p>
            <a:pPr lvl="1"/>
            <a:r>
              <a:rPr lang="en-US" dirty="0"/>
              <a:t>The production of re-refined basestocks is less than 10% of the total basestocks (both virgin and re-refined) produced in the countries. This implies that the production of re-refined basestocks, which are mostly used for producing PCMO, HDMO, and hydraulic fluid, is extremely low compared to the production of virgin basestocks. </a:t>
            </a:r>
          </a:p>
          <a:p>
            <a:pPr lvl="1"/>
            <a:r>
              <a:rPr lang="en-US" dirty="0"/>
              <a:t>This situation is not expected to change in the future. Due to less production of re-refined basestocks, re-refiners are unable to create demand among customers, especially vehicle operators, as an increase in demand will create an imbalance between demand and supply. Earlier, a few major re-refined lubricant suppliers tried to introduce their re-refined lubricants in the market but failed to cater to the demand of customers due to low production levels. </a:t>
            </a:r>
          </a:p>
          <a:p>
            <a:pPr lvl="1"/>
            <a:r>
              <a:rPr lang="en-US" dirty="0"/>
              <a:t>As a result, they had to remove their re-refined lubricant product lines from the market due to increasing demand and low supply, which created an imbalance in the market. As a result, the re-refining business is mostly dominated by the closed-loop business, which means a collector collects used oil from customers, re-refines it into finished lubricants, and sells the re-refined finished lubricant back to the same customers. There is a need to increase used oil collection rates in both countries to increase re-refined basestocks production and avoid a situation of demand–supply imbalance in the market.</a:t>
            </a:r>
          </a:p>
        </p:txBody>
      </p:sp>
      <p:sp>
        <p:nvSpPr>
          <p:cNvPr id="5" name="Content Placeholder 4">
            <a:extLst>
              <a:ext uri="{FF2B5EF4-FFF2-40B4-BE49-F238E27FC236}">
                <a16:creationId xmlns:a16="http://schemas.microsoft.com/office/drawing/2014/main" id="{589B1FE1-27A3-4B3B-B614-CB6DC091B224}"/>
              </a:ext>
            </a:extLst>
          </p:cNvPr>
          <p:cNvSpPr>
            <a:spLocks noGrp="1"/>
          </p:cNvSpPr>
          <p:nvPr>
            <p:ph sz="quarter" idx="17"/>
          </p:nvPr>
        </p:nvSpPr>
        <p:spPr>
          <a:xfrm>
            <a:off x="6364246" y="894250"/>
            <a:ext cx="5184648" cy="2143536"/>
          </a:xfrm>
        </p:spPr>
        <p:txBody>
          <a:bodyPr wrap="square">
            <a:spAutoFit/>
          </a:bodyPr>
          <a:lstStyle/>
          <a:p>
            <a:pPr>
              <a:buChar char=""/>
            </a:pPr>
            <a:r>
              <a:rPr lang="en-US" dirty="0"/>
              <a:t>It is estimated that 1,156.7 kilotonnes of used oil re-refined to produce nearly 751.8 kilotonnes of re-refined basestocks in 2020.</a:t>
            </a:r>
          </a:p>
          <a:p>
            <a:pPr>
              <a:buChar char=""/>
            </a:pPr>
            <a:endParaRPr lang="en-US" dirty="0"/>
          </a:p>
          <a:p>
            <a:pPr>
              <a:buChar char=""/>
            </a:pPr>
            <a:r>
              <a:rPr lang="en-US" dirty="0"/>
              <a:t>Automotive accounted for 65% of the consumption of re-refined basestocks in the United States and Canada.</a:t>
            </a:r>
          </a:p>
          <a:p>
            <a:pPr lvl="1"/>
            <a:r>
              <a:rPr lang="en-US" dirty="0"/>
              <a:t>PCMO led the consumption in automotive with 35% of the total re-refined basestocks consumed.</a:t>
            </a:r>
          </a:p>
          <a:p>
            <a:pPr lvl="1"/>
            <a:r>
              <a:rPr lang="en-US" altLang="zh-CN" dirty="0"/>
              <a:t>Lower prices of re-refined lubricants compared to virgin basestock-based lubricants make them preferable among consumers. </a:t>
            </a:r>
          </a:p>
          <a:p>
            <a:pPr lvl="1"/>
            <a:r>
              <a:rPr lang="en-US" dirty="0"/>
              <a:t>The commercial segment followed closely at 30% of the total lubricants demand. </a:t>
            </a:r>
          </a:p>
        </p:txBody>
      </p:sp>
      <p:graphicFrame>
        <p:nvGraphicFramePr>
          <p:cNvPr id="6" name="Table 3">
            <a:extLst>
              <a:ext uri="{FF2B5EF4-FFF2-40B4-BE49-F238E27FC236}">
                <a16:creationId xmlns:a16="http://schemas.microsoft.com/office/drawing/2014/main" id="{853163AF-70A4-48A9-86C0-393C7954D4DF}"/>
              </a:ext>
            </a:extLst>
          </p:cNvPr>
          <p:cNvGraphicFramePr>
            <a:graphicFrameLocks noGrp="1"/>
          </p:cNvGraphicFramePr>
          <p:nvPr/>
        </p:nvGraphicFramePr>
        <p:xfrm>
          <a:off x="6725883" y="3245523"/>
          <a:ext cx="4999392" cy="2517756"/>
        </p:xfrm>
        <a:graphic>
          <a:graphicData uri="http://schemas.openxmlformats.org/drawingml/2006/table">
            <a:tbl>
              <a:tblPr firstRow="1">
                <a:tableStyleId>{5C22544A-7EE6-4342-B048-85BDC9FD1C3A}</a:tableStyleId>
              </a:tblPr>
              <a:tblGrid>
                <a:gridCol w="2792266">
                  <a:extLst>
                    <a:ext uri="{9D8B030D-6E8A-4147-A177-3AD203B41FA5}">
                      <a16:colId xmlns:a16="http://schemas.microsoft.com/office/drawing/2014/main" val="3179253707"/>
                    </a:ext>
                  </a:extLst>
                </a:gridCol>
                <a:gridCol w="2207126">
                  <a:extLst>
                    <a:ext uri="{9D8B030D-6E8A-4147-A177-3AD203B41FA5}">
                      <a16:colId xmlns:a16="http://schemas.microsoft.com/office/drawing/2014/main" val="2331960324"/>
                    </a:ext>
                  </a:extLst>
                </a:gridCol>
              </a:tblGrid>
              <a:tr h="33842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bg1"/>
                          </a:solidFill>
                          <a:effectLst/>
                        </a:rPr>
                        <a:t>CONSUMPTION OF RE-REFINED BASESTOCKS BY PRODUCT CATEGORY IN  UNITED STATES AND CANADA, 2020</a:t>
                      </a:r>
                      <a:endParaRPr lang="en-US" sz="900" b="1" kern="1200" dirty="0">
                        <a:solidFill>
                          <a:schemeClr val="bg1"/>
                        </a:solidFill>
                        <a:effectLst/>
                        <a:latin typeface="+mj-lt"/>
                        <a:cs typeface="Times New Roman" panose="02020603050405020304" pitchFamily="18" charset="0"/>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07428">
                <a:tc>
                  <a:txBody>
                    <a:bodyPr/>
                    <a:lstStyle/>
                    <a:p>
                      <a:pPr marL="0" marR="0">
                        <a:spcBef>
                          <a:spcPts val="200"/>
                        </a:spcBef>
                        <a:spcAft>
                          <a:spcPts val="200"/>
                        </a:spcAft>
                      </a:pPr>
                      <a:r>
                        <a:rPr lang="en-US" sz="900" b="1" dirty="0">
                          <a:solidFill>
                            <a:schemeClr val="tx1"/>
                          </a:solidFill>
                          <a:effectLst/>
                        </a:rPr>
                        <a:t>LUBRICANTS</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b="1" dirty="0">
                          <a:solidFill>
                            <a:schemeClr val="tx1"/>
                          </a:solidFill>
                          <a:effectLst/>
                        </a:rPr>
                        <a:t>SHARE (%)</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557228252"/>
                  </a:ext>
                </a:extLst>
              </a:tr>
              <a:tr h="307428">
                <a:tc>
                  <a:txBody>
                    <a:bodyPr/>
                    <a:lstStyle/>
                    <a:p>
                      <a:pPr marL="0" marR="0" algn="l">
                        <a:spcBef>
                          <a:spcPts val="200"/>
                        </a:spcBef>
                        <a:spcAft>
                          <a:spcPts val="200"/>
                        </a:spcAft>
                      </a:pPr>
                      <a:r>
                        <a:rPr lang="en-US" sz="900" b="0" dirty="0">
                          <a:solidFill>
                            <a:schemeClr val="tx1"/>
                          </a:solidFill>
                          <a:effectLst/>
                        </a:rPr>
                        <a:t>PCMO</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b="0" dirty="0">
                          <a:solidFill>
                            <a:schemeClr val="tx1"/>
                          </a:solidFill>
                          <a:effectLst/>
                        </a:rPr>
                        <a:t>35</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640954900"/>
                  </a:ext>
                </a:extLst>
              </a:tr>
              <a:tr h="307428">
                <a:tc>
                  <a:txBody>
                    <a:bodyPr/>
                    <a:lstStyle/>
                    <a:p>
                      <a:pPr marL="0" marR="0" algn="l">
                        <a:spcBef>
                          <a:spcPts val="200"/>
                        </a:spcBef>
                        <a:spcAft>
                          <a:spcPts val="200"/>
                        </a:spcAft>
                      </a:pPr>
                      <a:r>
                        <a:rPr lang="en-US" sz="900" dirty="0">
                          <a:solidFill>
                            <a:schemeClr val="tx1"/>
                          </a:solidFill>
                          <a:effectLst/>
                        </a:rPr>
                        <a:t>HDMO</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solidFill>
                            <a:schemeClr val="tx1"/>
                          </a:solidFill>
                          <a:effectLst/>
                        </a:rPr>
                        <a:t>30</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8334674"/>
                  </a:ext>
                </a:extLst>
              </a:tr>
              <a:tr h="307428">
                <a:tc>
                  <a:txBody>
                    <a:bodyPr/>
                    <a:lstStyle/>
                    <a:p>
                      <a:pPr marL="0" marR="0" algn="l">
                        <a:spcBef>
                          <a:spcPts val="200"/>
                        </a:spcBef>
                        <a:spcAft>
                          <a:spcPts val="200"/>
                        </a:spcAft>
                      </a:pPr>
                      <a:r>
                        <a:rPr lang="en-US" sz="900" dirty="0">
                          <a:solidFill>
                            <a:schemeClr val="tx1"/>
                          </a:solidFill>
                          <a:effectLst/>
                        </a:rPr>
                        <a:t>Hydraulic oil</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solidFill>
                            <a:schemeClr val="tx1"/>
                          </a:solidFill>
                          <a:effectLst/>
                        </a:rPr>
                        <a:t>15</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393583884"/>
                  </a:ext>
                </a:extLst>
              </a:tr>
              <a:tr h="307428">
                <a:tc>
                  <a:txBody>
                    <a:bodyPr/>
                    <a:lstStyle/>
                    <a:p>
                      <a:pPr marL="0" marR="0" algn="l">
                        <a:spcBef>
                          <a:spcPts val="200"/>
                        </a:spcBef>
                        <a:spcAft>
                          <a:spcPts val="200"/>
                        </a:spcAft>
                      </a:pPr>
                      <a:r>
                        <a:rPr lang="en-US" sz="900" dirty="0">
                          <a:solidFill>
                            <a:schemeClr val="tx1"/>
                          </a:solidFill>
                          <a:effectLst/>
                        </a:rPr>
                        <a:t>All other-a</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dirty="0">
                          <a:solidFill>
                            <a:schemeClr val="tx1"/>
                          </a:solidFill>
                          <a:effectLst/>
                        </a:rPr>
                        <a:t>20</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965892685"/>
                  </a:ext>
                </a:extLst>
              </a:tr>
              <a:tr h="307428">
                <a:tc>
                  <a:txBody>
                    <a:bodyPr/>
                    <a:lstStyle/>
                    <a:p>
                      <a:pPr marL="0" marR="0" algn="l">
                        <a:spcBef>
                          <a:spcPts val="200"/>
                        </a:spcBef>
                        <a:spcAft>
                          <a:spcPts val="200"/>
                        </a:spcAft>
                      </a:pPr>
                      <a:r>
                        <a:rPr lang="en-US" sz="900" b="1" dirty="0">
                          <a:solidFill>
                            <a:schemeClr val="tx1"/>
                          </a:solidFill>
                          <a:effectLst/>
                        </a:rPr>
                        <a:t>Total</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b="1" dirty="0">
                          <a:solidFill>
                            <a:schemeClr val="tx1"/>
                          </a:solidFill>
                          <a:effectLst/>
                        </a:rPr>
                        <a:t>100</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755359811"/>
                  </a:ext>
                </a:extLst>
              </a:tr>
              <a:tr h="307428">
                <a:tc gridSpan="2">
                  <a:txBody>
                    <a:bodyPr/>
                    <a:lstStyle/>
                    <a:p>
                      <a:pPr algn="l"/>
                      <a:r>
                        <a:rPr lang="en-US" sz="900" kern="1200" dirty="0">
                          <a:solidFill>
                            <a:schemeClr val="dk1"/>
                          </a:solidFill>
                          <a:effectLst/>
                        </a:rPr>
                        <a:t>a- Includes other oils such as gear oils and industrial engine oils</a:t>
                      </a:r>
                      <a:endParaRPr lang="en-US" sz="900" b="1" dirty="0"/>
                    </a:p>
                  </a:txBody>
                  <a:tcPr anchor="ctr"/>
                </a:tc>
                <a:tc hMerge="1">
                  <a:txBody>
                    <a:bodyPr/>
                    <a:lstStyle/>
                    <a:p>
                      <a:pPr algn="l"/>
                      <a:endParaRPr lang="en-US" sz="900" dirty="0"/>
                    </a:p>
                  </a:txBody>
                  <a:tcPr anchor="ctr">
                    <a:solidFill>
                      <a:schemeClr val="bg2">
                        <a:lumMod val="40000"/>
                        <a:lumOff val="60000"/>
                      </a:schemeClr>
                    </a:solidFill>
                  </a:tcPr>
                </a:tc>
                <a:extLst>
                  <a:ext uri="{0D108BD9-81ED-4DB2-BD59-A6C34878D82A}">
                    <a16:rowId xmlns:a16="http://schemas.microsoft.com/office/drawing/2014/main" val="2296873128"/>
                  </a:ext>
                </a:extLst>
              </a:tr>
            </a:tbl>
          </a:graphicData>
        </a:graphic>
      </p:graphicFrame>
      <p:grpSp>
        <p:nvGrpSpPr>
          <p:cNvPr id="7" name="Group 6">
            <a:extLst>
              <a:ext uri="{FF2B5EF4-FFF2-40B4-BE49-F238E27FC236}">
                <a16:creationId xmlns:a16="http://schemas.microsoft.com/office/drawing/2014/main" id="{4FF052B7-74C1-48E7-8C67-7718808C3659}"/>
              </a:ext>
            </a:extLst>
          </p:cNvPr>
          <p:cNvGrpSpPr/>
          <p:nvPr/>
        </p:nvGrpSpPr>
        <p:grpSpPr>
          <a:xfrm>
            <a:off x="10256149" y="6188804"/>
            <a:ext cx="1090782" cy="246221"/>
            <a:chOff x="10831993" y="6206610"/>
            <a:chExt cx="1090782" cy="246221"/>
          </a:xfrm>
        </p:grpSpPr>
        <p:sp>
          <p:nvSpPr>
            <p:cNvPr id="8" name="Freeform: Shape 7">
              <a:extLst>
                <a:ext uri="{FF2B5EF4-FFF2-40B4-BE49-F238E27FC236}">
                  <a16:creationId xmlns:a16="http://schemas.microsoft.com/office/drawing/2014/main" id="{90DD5AB0-0888-420E-AE08-348756D1387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9FA5E7A5-9406-45ED-9DB6-ABFE4C3D475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4970704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D927-39C2-434C-993C-CB99F9C9E5A3}"/>
              </a:ext>
            </a:extLst>
          </p:cNvPr>
          <p:cNvSpPr>
            <a:spLocks noGrp="1"/>
          </p:cNvSpPr>
          <p:nvPr>
            <p:ph type="title"/>
          </p:nvPr>
        </p:nvSpPr>
        <p:spPr/>
        <p:txBody>
          <a:bodyPr/>
          <a:lstStyle/>
          <a:p>
            <a:r>
              <a:rPr lang="en-US" dirty="0"/>
              <a:t>Re-refined Lubricants </a:t>
            </a:r>
          </a:p>
        </p:txBody>
      </p:sp>
      <p:sp>
        <p:nvSpPr>
          <p:cNvPr id="3" name="Content Placeholder 2">
            <a:extLst>
              <a:ext uri="{FF2B5EF4-FFF2-40B4-BE49-F238E27FC236}">
                <a16:creationId xmlns:a16="http://schemas.microsoft.com/office/drawing/2014/main" id="{F352D869-C726-40F5-9AD7-0CA1E5BCB1B7}"/>
              </a:ext>
            </a:extLst>
          </p:cNvPr>
          <p:cNvSpPr>
            <a:spLocks noGrp="1"/>
          </p:cNvSpPr>
          <p:nvPr>
            <p:ph sz="quarter" idx="16"/>
          </p:nvPr>
        </p:nvSpPr>
        <p:spPr>
          <a:xfrm>
            <a:off x="569394" y="944902"/>
            <a:ext cx="5182475" cy="4844275"/>
          </a:xfrm>
        </p:spPr>
        <p:txBody>
          <a:bodyPr wrap="square">
            <a:spAutoFit/>
          </a:bodyPr>
          <a:lstStyle/>
          <a:p>
            <a:pPr>
              <a:buChar char=""/>
            </a:pPr>
            <a:r>
              <a:rPr lang="en-US" dirty="0"/>
              <a:t>Lubricant suppliers, such as Safety-Kleen, are trying to educate customers that their product is derived from re-refined basestocks. </a:t>
            </a:r>
          </a:p>
          <a:p>
            <a:pPr lvl="1"/>
            <a:r>
              <a:rPr lang="en-US" dirty="0"/>
              <a:t>They have asked local garages, workshops, and quick lubricants to inform customers visiting them that their lubricants are derived from re-refined basestocks. However, the local garages, workshops, and quick lube facilities that were interviewed said that customers still perceive lubricants made from re-refined basestocks to be lower in quality compared to lubricants made from virgin basestocks. However, the situation is improving as customer perception toward lubricants made from re-refined basestocks has improved.</a:t>
            </a:r>
          </a:p>
          <a:p>
            <a:pPr lvl="1"/>
            <a:r>
              <a:rPr lang="en-US" dirty="0"/>
              <a:t>A few customers have some idea about re-refined basestocks and lubricants. However, most customers still prefer virgin basestock-based lubricants. Customers, especially the ones visiting local garages, workshops, and quick lubes, want their lubricants to meet product specifications. They want the highest-quality lubricants at the lowest possible price. </a:t>
            </a:r>
          </a:p>
          <a:p>
            <a:pPr lvl="1"/>
            <a:r>
              <a:rPr lang="en-US" dirty="0"/>
              <a:t>Finished lubricants made from re-refined basestocks are lower in price compared to lubricants made from virgin basestocks; however, customers believe that the lower price of lubricants is due to lower quality, leading to low demand for lubricants made from re-refined basestocks. </a:t>
            </a:r>
          </a:p>
          <a:p>
            <a:pPr lvl="1"/>
            <a:endParaRPr lang="en-US" dirty="0"/>
          </a:p>
          <a:p>
            <a:pPr>
              <a:buChar char=""/>
            </a:pPr>
            <a:r>
              <a:rPr lang="en-US" dirty="0"/>
              <a:t>A few re-refiners have lubricant-blending facilities to produce finished lubricants. These companies are selling finished lubricants to automotive and industrial customers. At present, the most preferred re-refined PCMO grades are SAE 10W-30 and SAE 5W-30, and the most preferred re-refined HDMO grade is SAE 15W40.</a:t>
            </a:r>
          </a:p>
        </p:txBody>
      </p:sp>
      <p:sp>
        <p:nvSpPr>
          <p:cNvPr id="4" name="Content Placeholder 3">
            <a:extLst>
              <a:ext uri="{FF2B5EF4-FFF2-40B4-BE49-F238E27FC236}">
                <a16:creationId xmlns:a16="http://schemas.microsoft.com/office/drawing/2014/main" id="{D839B151-976D-4A80-B767-CF0C9902A2C6}"/>
              </a:ext>
            </a:extLst>
          </p:cNvPr>
          <p:cNvSpPr>
            <a:spLocks noGrp="1"/>
          </p:cNvSpPr>
          <p:nvPr>
            <p:ph sz="quarter" idx="17"/>
          </p:nvPr>
        </p:nvSpPr>
        <p:spPr/>
        <p:txBody>
          <a:bodyPr/>
          <a:lstStyle/>
          <a:p>
            <a:endParaRPr lang="en-US"/>
          </a:p>
        </p:txBody>
      </p:sp>
      <p:graphicFrame>
        <p:nvGraphicFramePr>
          <p:cNvPr id="5" name="Table 3">
            <a:extLst>
              <a:ext uri="{FF2B5EF4-FFF2-40B4-BE49-F238E27FC236}">
                <a16:creationId xmlns:a16="http://schemas.microsoft.com/office/drawing/2014/main" id="{F2DBEFE7-56EA-49B1-AD23-632990B81B8D}"/>
              </a:ext>
            </a:extLst>
          </p:cNvPr>
          <p:cNvGraphicFramePr>
            <a:graphicFrameLocks noGrp="1"/>
          </p:cNvGraphicFramePr>
          <p:nvPr/>
        </p:nvGraphicFramePr>
        <p:xfrm>
          <a:off x="6062795" y="883101"/>
          <a:ext cx="5559811" cy="5056645"/>
        </p:xfrm>
        <a:graphic>
          <a:graphicData uri="http://schemas.openxmlformats.org/drawingml/2006/table">
            <a:tbl>
              <a:tblPr firstRow="1">
                <a:tableStyleId>{5C22544A-7EE6-4342-B048-85BDC9FD1C3A}</a:tableStyleId>
              </a:tblPr>
              <a:tblGrid>
                <a:gridCol w="1057172">
                  <a:extLst>
                    <a:ext uri="{9D8B030D-6E8A-4147-A177-3AD203B41FA5}">
                      <a16:colId xmlns:a16="http://schemas.microsoft.com/office/drawing/2014/main" val="3179253707"/>
                    </a:ext>
                  </a:extLst>
                </a:gridCol>
                <a:gridCol w="990094">
                  <a:extLst>
                    <a:ext uri="{9D8B030D-6E8A-4147-A177-3AD203B41FA5}">
                      <a16:colId xmlns:a16="http://schemas.microsoft.com/office/drawing/2014/main" val="3126432435"/>
                    </a:ext>
                  </a:extLst>
                </a:gridCol>
                <a:gridCol w="729139">
                  <a:extLst>
                    <a:ext uri="{9D8B030D-6E8A-4147-A177-3AD203B41FA5}">
                      <a16:colId xmlns:a16="http://schemas.microsoft.com/office/drawing/2014/main" val="130214190"/>
                    </a:ext>
                  </a:extLst>
                </a:gridCol>
                <a:gridCol w="2783406">
                  <a:extLst>
                    <a:ext uri="{9D8B030D-6E8A-4147-A177-3AD203B41FA5}">
                      <a16:colId xmlns:a16="http://schemas.microsoft.com/office/drawing/2014/main" val="2331960324"/>
                    </a:ext>
                  </a:extLst>
                </a:gridCol>
              </a:tblGrid>
              <a:tr h="441899">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lt1"/>
                          </a:solidFill>
                          <a:effectLst/>
                        </a:rPr>
                        <a:t>BASESTOCK RE-REFINERS AND THEIR LUBRICANTS BLENDING PLANTS IN THE UNITED STATES AND CANADA, 2020</a:t>
                      </a:r>
                      <a:endParaRPr lang="en-US" sz="900" b="1" kern="1200" dirty="0">
                        <a:solidFill>
                          <a:schemeClr val="lt1"/>
                        </a:solidFill>
                        <a:effectLst/>
                        <a:latin typeface="+mn-lt"/>
                        <a:cs typeface="Times New Roman" panose="02020603050405020304" pitchFamily="18" charset="0"/>
                      </a:endParaRP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504316">
                <a:tc>
                  <a:txBody>
                    <a:bodyPr/>
                    <a:lstStyle/>
                    <a:p>
                      <a:pPr marL="0" marR="0" algn="ctr">
                        <a:spcBef>
                          <a:spcPts val="200"/>
                        </a:spcBef>
                        <a:spcAft>
                          <a:spcPts val="200"/>
                        </a:spcAft>
                      </a:pPr>
                      <a:r>
                        <a:rPr lang="en-US" sz="900" b="1" dirty="0">
                          <a:solidFill>
                            <a:schemeClr val="tx1"/>
                          </a:solidFill>
                          <a:effectLst/>
                        </a:rPr>
                        <a:t>RE-REFINERS</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b="1" dirty="0">
                          <a:solidFill>
                            <a:schemeClr val="tx1"/>
                          </a:solidFill>
                          <a:effectLst/>
                        </a:rPr>
                        <a:t>LUBRICANT BLENDING PLANT</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b="1" dirty="0">
                          <a:solidFill>
                            <a:schemeClr val="tx1"/>
                          </a:solidFill>
                          <a:effectLst/>
                        </a:rPr>
                        <a:t>BRAND NAME</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spcBef>
                          <a:spcPts val="200"/>
                        </a:spcBef>
                        <a:spcAft>
                          <a:spcPts val="200"/>
                        </a:spcAft>
                      </a:pPr>
                      <a:r>
                        <a:rPr lang="en-US" sz="900" b="1" dirty="0">
                          <a:solidFill>
                            <a:schemeClr val="tx1"/>
                          </a:solidFill>
                          <a:effectLst/>
                        </a:rPr>
                        <a:t>PRODUCT TYPE/VISCOSITY GRADE</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557228252"/>
                  </a:ext>
                </a:extLst>
              </a:tr>
              <a:tr h="1756958">
                <a:tc>
                  <a:txBody>
                    <a:bodyPr/>
                    <a:lstStyle/>
                    <a:p>
                      <a:pPr marL="0" marR="0" algn="l">
                        <a:spcBef>
                          <a:spcPts val="200"/>
                        </a:spcBef>
                        <a:spcAft>
                          <a:spcPts val="200"/>
                        </a:spcAft>
                      </a:pPr>
                      <a:r>
                        <a:rPr lang="en-US" sz="900" dirty="0">
                          <a:solidFill>
                            <a:srgbClr val="000000"/>
                          </a:solidFill>
                          <a:effectLst/>
                        </a:rPr>
                        <a:t>Safety-Kleen (Clean Harbors)</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rPr>
                        <a:t>Yes</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err="1">
                          <a:solidFill>
                            <a:srgbClr val="000000"/>
                          </a:solidFill>
                          <a:effectLst/>
                        </a:rPr>
                        <a:t>EcoPower</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1" dirty="0">
                          <a:solidFill>
                            <a:srgbClr val="000000"/>
                          </a:solidFill>
                          <a:effectLst/>
                        </a:rPr>
                        <a:t>Automotive</a:t>
                      </a:r>
                      <a:br>
                        <a:rPr lang="en-US" sz="900" b="1" dirty="0">
                          <a:solidFill>
                            <a:srgbClr val="000000"/>
                          </a:solidFill>
                          <a:effectLst/>
                        </a:rPr>
                      </a:br>
                      <a:r>
                        <a:rPr lang="pl-PL" sz="900" dirty="0">
                          <a:solidFill>
                            <a:srgbClr val="000000"/>
                          </a:solidFill>
                          <a:effectLst/>
                        </a:rPr>
                        <a:t>5W-20, 5W-30, 10W-30, 10W-40, 20W-50, 10W, 30, SAE 30</a:t>
                      </a:r>
                      <a:br>
                        <a:rPr lang="en-US" sz="900" dirty="0">
                          <a:solidFill>
                            <a:srgbClr val="000000"/>
                          </a:solidFill>
                          <a:effectLst/>
                        </a:rPr>
                      </a:br>
                      <a:r>
                        <a:rPr lang="en-US" sz="900" dirty="0">
                          <a:solidFill>
                            <a:srgbClr val="000000"/>
                          </a:solidFill>
                          <a:effectLst/>
                        </a:rPr>
                        <a:t>Gear Oil: GL-5 80W-90, GL-5 85W-140</a:t>
                      </a:r>
                      <a:br>
                        <a:rPr lang="en-US" sz="900" dirty="0">
                          <a:solidFill>
                            <a:srgbClr val="000000"/>
                          </a:solidFill>
                          <a:effectLst/>
                        </a:rPr>
                      </a:br>
                      <a:br>
                        <a:rPr lang="en-US" sz="900" b="1" dirty="0">
                          <a:solidFill>
                            <a:srgbClr val="000000"/>
                          </a:solidFill>
                          <a:effectLst/>
                        </a:rPr>
                      </a:br>
                      <a:r>
                        <a:rPr lang="en-US" sz="900" b="1" dirty="0">
                          <a:solidFill>
                            <a:srgbClr val="000000"/>
                          </a:solidFill>
                          <a:effectLst/>
                        </a:rPr>
                        <a:t>Industrial</a:t>
                      </a:r>
                      <a:br>
                        <a:rPr lang="en-US" sz="900" b="1" dirty="0">
                          <a:solidFill>
                            <a:srgbClr val="000000"/>
                          </a:solidFill>
                          <a:effectLst/>
                        </a:rPr>
                      </a:br>
                      <a:r>
                        <a:rPr lang="en-US" sz="900" dirty="0" err="1">
                          <a:solidFill>
                            <a:srgbClr val="000000"/>
                          </a:solidFill>
                          <a:effectLst/>
                        </a:rPr>
                        <a:t>Industrial</a:t>
                      </a:r>
                      <a:r>
                        <a:rPr lang="en-US" sz="900" dirty="0">
                          <a:solidFill>
                            <a:srgbClr val="000000"/>
                          </a:solidFill>
                          <a:effectLst/>
                        </a:rPr>
                        <a:t> engine oil: Railroad diesel engine oil</a:t>
                      </a:r>
                      <a:br>
                        <a:rPr lang="en-US" sz="900" dirty="0">
                          <a:solidFill>
                            <a:srgbClr val="000000"/>
                          </a:solidFill>
                          <a:effectLst/>
                        </a:rPr>
                      </a:br>
                      <a:r>
                        <a:rPr lang="en-US" sz="900" dirty="0">
                          <a:solidFill>
                            <a:srgbClr val="000000"/>
                          </a:solidFill>
                          <a:effectLst/>
                        </a:rPr>
                        <a:t>Hydraulic oil: ISO 22, ISO 32, ISO 46, ISO 68, ISO 100, ISO 150</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640954900"/>
                  </a:ext>
                </a:extLst>
              </a:tr>
              <a:tr h="1176736">
                <a:tc>
                  <a:txBody>
                    <a:bodyPr/>
                    <a:lstStyle/>
                    <a:p>
                      <a:pPr marL="0" marR="0" algn="l">
                        <a:spcBef>
                          <a:spcPts val="200"/>
                        </a:spcBef>
                        <a:spcAft>
                          <a:spcPts val="200"/>
                        </a:spcAft>
                      </a:pPr>
                      <a:r>
                        <a:rPr lang="en-US" sz="900" b="0" dirty="0">
                          <a:solidFill>
                            <a:schemeClr val="tx1"/>
                          </a:solidFill>
                          <a:effectLst/>
                        </a:rPr>
                        <a:t>Universal Lubricants</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dirty="0">
                          <a:solidFill>
                            <a:schemeClr val="tx1"/>
                          </a:solidFill>
                          <a:effectLst/>
                        </a:rPr>
                        <a:t>Yes</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dirty="0">
                          <a:solidFill>
                            <a:schemeClr val="tx1"/>
                          </a:solidFill>
                          <a:effectLst/>
                        </a:rPr>
                        <a:t>Eco Ultra</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b="0" dirty="0">
                          <a:solidFill>
                            <a:schemeClr val="tx1"/>
                          </a:solidFill>
                          <a:effectLst/>
                        </a:rPr>
                        <a:t>Automotive</a:t>
                      </a:r>
                      <a:br>
                        <a:rPr lang="en-US" sz="900" b="0" dirty="0">
                          <a:solidFill>
                            <a:schemeClr val="tx1"/>
                          </a:solidFill>
                          <a:effectLst/>
                        </a:rPr>
                      </a:br>
                      <a:r>
                        <a:rPr lang="en-US" sz="900" b="0" dirty="0">
                          <a:solidFill>
                            <a:schemeClr val="tx1"/>
                          </a:solidFill>
                          <a:effectLst/>
                        </a:rPr>
                        <a:t>HDMO: SAE 15W-40, SAE 10W-30, </a:t>
                      </a:r>
                      <a:br>
                        <a:rPr lang="en-US" sz="900" b="0" dirty="0">
                          <a:solidFill>
                            <a:schemeClr val="tx1"/>
                          </a:solidFill>
                          <a:effectLst/>
                        </a:rPr>
                      </a:br>
                      <a:r>
                        <a:rPr lang="en-US" sz="900" b="0" dirty="0">
                          <a:solidFill>
                            <a:schemeClr val="tx1"/>
                          </a:solidFill>
                          <a:effectLst/>
                        </a:rPr>
                        <a:t>PCMO: SAE 10W-30, SAE 5W-20, SAE 5W-30</a:t>
                      </a:r>
                      <a:br>
                        <a:rPr lang="en-US" sz="900" b="0" dirty="0">
                          <a:solidFill>
                            <a:schemeClr val="tx1"/>
                          </a:solidFill>
                          <a:effectLst/>
                        </a:rPr>
                      </a:br>
                      <a:br>
                        <a:rPr lang="en-US" sz="900" b="0" dirty="0">
                          <a:solidFill>
                            <a:schemeClr val="tx1"/>
                          </a:solidFill>
                          <a:effectLst/>
                        </a:rPr>
                      </a:br>
                      <a:r>
                        <a:rPr lang="en-US" sz="900" b="0" dirty="0">
                          <a:solidFill>
                            <a:schemeClr val="tx1"/>
                          </a:solidFill>
                          <a:effectLst/>
                        </a:rPr>
                        <a:t>Industrial</a:t>
                      </a:r>
                      <a:br>
                        <a:rPr lang="en-US" sz="900" b="0" dirty="0">
                          <a:solidFill>
                            <a:schemeClr val="tx1"/>
                          </a:solidFill>
                          <a:effectLst/>
                        </a:rPr>
                      </a:br>
                      <a:r>
                        <a:rPr lang="en-US" sz="900" b="0" dirty="0">
                          <a:solidFill>
                            <a:schemeClr val="tx1"/>
                          </a:solidFill>
                          <a:effectLst/>
                        </a:rPr>
                        <a:t>Hydraulic oil: ISO 32, ISO 46, ISO 68</a:t>
                      </a:r>
                      <a:endParaRPr lang="en-US"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778334674"/>
                  </a:ext>
                </a:extLst>
              </a:tr>
              <a:tr h="1176736">
                <a:tc>
                  <a:txBody>
                    <a:bodyPr/>
                    <a:lstStyle/>
                    <a:p>
                      <a:pPr marL="0" marR="0" algn="l">
                        <a:spcBef>
                          <a:spcPts val="200"/>
                        </a:spcBef>
                        <a:spcAft>
                          <a:spcPts val="200"/>
                        </a:spcAft>
                      </a:pPr>
                      <a:r>
                        <a:rPr lang="en-US" sz="900" dirty="0" err="1">
                          <a:solidFill>
                            <a:srgbClr val="000000"/>
                          </a:solidFill>
                          <a:effectLst/>
                        </a:rPr>
                        <a:t>Terrapure</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a:solidFill>
                            <a:srgbClr val="000000"/>
                          </a:solidFill>
                          <a:effectLst/>
                        </a:rPr>
                        <a:t>Yes</a:t>
                      </a:r>
                      <a:endParaRPr lang="en-US" sz="90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rPr>
                        <a:t>Advanta ECO (basestocks brand)</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marL="0" marR="0" algn="l">
                        <a:spcBef>
                          <a:spcPts val="200"/>
                        </a:spcBef>
                        <a:spcAft>
                          <a:spcPts val="200"/>
                        </a:spcAft>
                      </a:pPr>
                      <a:r>
                        <a:rPr lang="en-US" sz="900" dirty="0">
                          <a:solidFill>
                            <a:srgbClr val="000000"/>
                          </a:solidFill>
                          <a:effectLst/>
                        </a:rPr>
                        <a:t>Selling basestock grades under the brand name “Advanta ECO”</a:t>
                      </a:r>
                      <a:br>
                        <a:rPr lang="en-US" sz="900" dirty="0">
                          <a:solidFill>
                            <a:srgbClr val="000000"/>
                          </a:solidFill>
                          <a:effectLst/>
                        </a:rPr>
                      </a:br>
                      <a:br>
                        <a:rPr lang="en-US" sz="900" dirty="0">
                          <a:solidFill>
                            <a:srgbClr val="000000"/>
                          </a:solidFill>
                          <a:effectLst/>
                        </a:rPr>
                      </a:br>
                      <a:r>
                        <a:rPr lang="en-US" sz="900" b="1" dirty="0">
                          <a:solidFill>
                            <a:srgbClr val="000000"/>
                          </a:solidFill>
                          <a:effectLst/>
                        </a:rPr>
                        <a:t>Basestocks grades</a:t>
                      </a:r>
                      <a:br>
                        <a:rPr lang="en-US" sz="900" b="1" dirty="0">
                          <a:solidFill>
                            <a:srgbClr val="000000"/>
                          </a:solidFill>
                          <a:effectLst/>
                        </a:rPr>
                      </a:br>
                      <a:r>
                        <a:rPr lang="en-US" sz="900" dirty="0">
                          <a:solidFill>
                            <a:srgbClr val="000000"/>
                          </a:solidFill>
                          <a:effectLst/>
                        </a:rPr>
                        <a:t>100N, 150N, 450N</a:t>
                      </a:r>
                      <a:br>
                        <a:rPr lang="en-US" sz="900" dirty="0">
                          <a:solidFill>
                            <a:srgbClr val="000000"/>
                          </a:solidFill>
                          <a:effectLst/>
                        </a:rPr>
                      </a:br>
                      <a:r>
                        <a:rPr lang="en-US" sz="900" dirty="0">
                          <a:solidFill>
                            <a:srgbClr val="000000"/>
                          </a:solidFill>
                          <a:effectLst/>
                        </a:rPr>
                        <a:t>Also selling white label recycled automotive lubricants and industrial oils</a:t>
                      </a:r>
                      <a:endParaRPr lang="en-US" sz="900" dirty="0">
                        <a:effectLst/>
                        <a:latin typeface="+mn-lt"/>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393583884"/>
                  </a:ext>
                </a:extLst>
              </a:tr>
            </a:tbl>
          </a:graphicData>
        </a:graphic>
      </p:graphicFrame>
      <p:grpSp>
        <p:nvGrpSpPr>
          <p:cNvPr id="6" name="Group 5">
            <a:extLst>
              <a:ext uri="{FF2B5EF4-FFF2-40B4-BE49-F238E27FC236}">
                <a16:creationId xmlns:a16="http://schemas.microsoft.com/office/drawing/2014/main" id="{7EC2408D-1C14-44DD-A49F-C2203A580578}"/>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1F1609AE-4B2A-4971-BC33-3F4C5DB7CE8F}"/>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37B48E74-F868-49A8-9441-0BEFA8C078D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28963688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5F80-B6AF-4684-B5F0-C2994F61B93A}"/>
              </a:ext>
            </a:extLst>
          </p:cNvPr>
          <p:cNvSpPr>
            <a:spLocks noGrp="1"/>
          </p:cNvSpPr>
          <p:nvPr>
            <p:ph type="title"/>
          </p:nvPr>
        </p:nvSpPr>
        <p:spPr/>
        <p:txBody>
          <a:bodyPr/>
          <a:lstStyle/>
          <a:p>
            <a:r>
              <a:rPr lang="en-US" dirty="0"/>
              <a:t>Re-refined Lubricants </a:t>
            </a:r>
          </a:p>
        </p:txBody>
      </p:sp>
      <p:sp>
        <p:nvSpPr>
          <p:cNvPr id="3" name="Content Placeholder 2">
            <a:extLst>
              <a:ext uri="{FF2B5EF4-FFF2-40B4-BE49-F238E27FC236}">
                <a16:creationId xmlns:a16="http://schemas.microsoft.com/office/drawing/2014/main" id="{4DC51723-1288-4146-8D5F-A4E0B8380657}"/>
              </a:ext>
            </a:extLst>
          </p:cNvPr>
          <p:cNvSpPr>
            <a:spLocks noGrp="1"/>
          </p:cNvSpPr>
          <p:nvPr>
            <p:ph sz="quarter" idx="16"/>
          </p:nvPr>
        </p:nvSpPr>
        <p:spPr>
          <a:xfrm>
            <a:off x="569395" y="1040152"/>
            <a:ext cx="5182475" cy="3674724"/>
          </a:xfrm>
        </p:spPr>
        <p:txBody>
          <a:bodyPr wrap="square">
            <a:spAutoFit/>
          </a:bodyPr>
          <a:lstStyle/>
          <a:p>
            <a:pPr>
              <a:buChar char=""/>
            </a:pPr>
            <a:r>
              <a:rPr lang="en-US" dirty="0"/>
              <a:t>The attitude of the U.S. and Canadian population toward proper disposal of used oil has slightly improved over the past five years because of environmental safety awareness. This has led to a slight increase in the re-refined basestocks production in recent years. However, government authorities, used oil generators, and re-refiners need to be more aggressive to educate customers and increase re-refined basestock production. </a:t>
            </a:r>
          </a:p>
          <a:p>
            <a:pPr lvl="1"/>
            <a:r>
              <a:rPr lang="en-US" dirty="0"/>
              <a:t>For instance, Jiffy Lube’s official website provides information on the benefits of collection and re-refining of used oil. It also explains that Jiffy Lube is properly collecting its used oil after its signature oil change services. </a:t>
            </a:r>
          </a:p>
          <a:p>
            <a:pPr lvl="1"/>
            <a:r>
              <a:rPr lang="en-US" dirty="0"/>
              <a:t>Similarly, the California Department of Resources Recycling and Recovery has tied up with the California State University-Long Beach Foundation to provide guidance to fleet managers about the benefits of using re-refined lubricants.</a:t>
            </a:r>
          </a:p>
          <a:p>
            <a:pPr lvl="1"/>
            <a:r>
              <a:rPr lang="en-US" dirty="0"/>
              <a:t>Some quick lube channels are also selling finished lubricants derived from re-refined basestocks. Eco Lube Express, an oil change service provider in the United States, sells Safety-Kleen’s </a:t>
            </a:r>
            <a:r>
              <a:rPr lang="en-US" dirty="0" err="1"/>
              <a:t>EcoPower</a:t>
            </a:r>
            <a:r>
              <a:rPr lang="en-US" dirty="0"/>
              <a:t> engine oil brand, along with other virgin basestock-based finished lubricant brands, such as Mobil 1, Kendall, and  Castrol.</a:t>
            </a:r>
          </a:p>
        </p:txBody>
      </p:sp>
      <p:sp>
        <p:nvSpPr>
          <p:cNvPr id="4" name="Content Placeholder 3">
            <a:extLst>
              <a:ext uri="{FF2B5EF4-FFF2-40B4-BE49-F238E27FC236}">
                <a16:creationId xmlns:a16="http://schemas.microsoft.com/office/drawing/2014/main" id="{203B606A-8B26-4C04-9650-009B5538BF20}"/>
              </a:ext>
            </a:extLst>
          </p:cNvPr>
          <p:cNvSpPr>
            <a:spLocks noGrp="1"/>
          </p:cNvSpPr>
          <p:nvPr>
            <p:ph sz="quarter" idx="17"/>
          </p:nvPr>
        </p:nvSpPr>
        <p:spPr>
          <a:xfrm>
            <a:off x="6364247" y="1040152"/>
            <a:ext cx="5184648" cy="2351285"/>
          </a:xfrm>
        </p:spPr>
        <p:txBody>
          <a:bodyPr wrap="square">
            <a:spAutoFit/>
          </a:bodyPr>
          <a:lstStyle/>
          <a:p>
            <a:pPr lvl="1"/>
            <a:r>
              <a:rPr lang="en-US" dirty="0" err="1"/>
              <a:t>EcoPower</a:t>
            </a:r>
            <a:r>
              <a:rPr lang="en-US" dirty="0"/>
              <a:t> is Safety-Kleen’s engine oil brand that is produced from re-refined basestocks It is available in various viscosity grades, such as SAE 15W-40 (HDMO), SAE 10W-30 (HDMO), semi-synthetic SAE 5W-20 (PCMO), SAE 5W-30 (PCMO), and SAE 10W-30 (PCMO). Eco Lube Express is an authorized dealer of </a:t>
            </a:r>
            <a:r>
              <a:rPr lang="en-US" dirty="0" err="1"/>
              <a:t>EcoPower</a:t>
            </a:r>
            <a:r>
              <a:rPr lang="en-US" dirty="0"/>
              <a:t> products. </a:t>
            </a:r>
          </a:p>
          <a:p>
            <a:pPr lvl="1"/>
            <a:r>
              <a:rPr lang="en-US" dirty="0"/>
              <a:t>Additionally, Safety-Kleen is the official sponsor of the National Association for Stock Car Auto Racing program and runs various educational programs to increase customer awareness about re-refined lubricants in the United States and Canada.</a:t>
            </a:r>
          </a:p>
          <a:p>
            <a:pPr>
              <a:buChar char=""/>
            </a:pPr>
            <a:endParaRPr lang="en-US" dirty="0"/>
          </a:p>
          <a:p>
            <a:pPr>
              <a:buChar char=""/>
            </a:pPr>
            <a:endParaRPr lang="en-US" dirty="0"/>
          </a:p>
        </p:txBody>
      </p:sp>
    </p:spTree>
    <p:extLst>
      <p:ext uri="{BB962C8B-B14F-4D97-AF65-F5344CB8AC3E}">
        <p14:creationId xmlns:p14="http://schemas.microsoft.com/office/powerpoint/2010/main" val="2073186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Thailand</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976326"/>
          <a:ext cx="11232000" cy="4613328"/>
        </p:xfrm>
        <a:graphic>
          <a:graphicData uri="http://schemas.openxmlformats.org/drawingml/2006/table">
            <a:tbl>
              <a:tblPr firstRow="1">
                <a:tableStyleId>{5C22544A-7EE6-4342-B048-85BDC9FD1C3A}</a:tableStyleId>
              </a:tblPr>
              <a:tblGrid>
                <a:gridCol w="5615999">
                  <a:extLst>
                    <a:ext uri="{9D8B030D-6E8A-4147-A177-3AD203B41FA5}">
                      <a16:colId xmlns:a16="http://schemas.microsoft.com/office/drawing/2014/main" val="3179253707"/>
                    </a:ext>
                  </a:extLst>
                </a:gridCol>
                <a:gridCol w="5616001">
                  <a:extLst>
                    <a:ext uri="{9D8B030D-6E8A-4147-A177-3AD203B41FA5}">
                      <a16:colId xmlns:a16="http://schemas.microsoft.com/office/drawing/2014/main" val="2331960324"/>
                    </a:ext>
                  </a:extLst>
                </a:gridCol>
              </a:tblGrid>
              <a:tr h="253012">
                <a:tc gridSpan="2">
                  <a:txBody>
                    <a:bodyPr/>
                    <a:lstStyle/>
                    <a:p>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53012">
                <a:tc>
                  <a:txBody>
                    <a:bodyPr/>
                    <a:lstStyle/>
                    <a:p>
                      <a:r>
                        <a:rPr lang="en-US" sz="900" b="1">
                          <a:solidFill>
                            <a:schemeClr val="tx1"/>
                          </a:solidFill>
                        </a:rPr>
                        <a:t>QUESTION</a:t>
                      </a:r>
                      <a:endParaRPr lang="en-US" sz="900" b="1">
                        <a:solidFill>
                          <a:schemeClr val="tx1"/>
                        </a:solidFill>
                        <a:latin typeface="+mn-lt"/>
                      </a:endParaRPr>
                    </a:p>
                  </a:txBody>
                  <a:tcPr marL="45720" marR="45720" anchor="ct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909261">
                <a:tc>
                  <a:txBody>
                    <a:bodyPr/>
                    <a:lstStyle/>
                    <a:p>
                      <a:pPr marL="0" indent="0" algn="l" fontAlgn="ct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50000"/>
                        </a:lnSpc>
                        <a:spcBef>
                          <a:spcPts val="0"/>
                        </a:spcBef>
                        <a:buClr>
                          <a:srgbClr val="27638E"/>
                        </a:buClr>
                        <a:buSzPct val="110000"/>
                        <a:buFont typeface="Wingdings" panose="05000000000000000000" pitchFamily="2" charset="2"/>
                        <a:buNone/>
                        <a:tabLst/>
                        <a:defRPr/>
                      </a:pPr>
                      <a:r>
                        <a:rPr lang="en-US" sz="900">
                          <a:solidFill>
                            <a:schemeClr val="tx1"/>
                          </a:solidFill>
                        </a:rPr>
                        <a:t>Yes. Regulations such as </a:t>
                      </a:r>
                      <a:r>
                        <a:rPr kumimoji="0" lang="en-US" sz="900" b="0" u="none" strike="noStrike" kern="1200" cap="none" spc="0" normalizeH="0" baseline="0" noProof="0">
                          <a:ln>
                            <a:noFill/>
                          </a:ln>
                          <a:solidFill>
                            <a:srgbClr val="000000"/>
                          </a:solidFill>
                          <a:effectLst/>
                          <a:uLnTx/>
                          <a:uFillTx/>
                        </a:rPr>
                        <a:t>Factory Act, B.E. 2535 (1992), Industrial Estate Act, B.E. 2522 (1979), Public Health Act, B.E.2535 (1992), The Enhancement and Conservation of National Environment Quality Act, B.E. 2535 (1992), Industrial Estates Act 1992, and Hazardous Substance Act 1992</a:t>
                      </a:r>
                    </a:p>
                    <a:p>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53012">
                <a:tc>
                  <a:txBody>
                    <a:bodyPr/>
                    <a:lstStyle/>
                    <a:p>
                      <a:pPr algn="l" fontAlgn="ct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Hazardous Waste</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434864">
                <a:tc>
                  <a:txBody>
                    <a:bodyPr/>
                    <a:lstStyle/>
                    <a:p>
                      <a:pPr algn="l" fontAlgn="ct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No. </a:t>
                      </a:r>
                      <a:r>
                        <a:rPr kumimoji="0" lang="en-US" sz="900" b="0" u="none" strike="noStrike" kern="1200" cap="none" spc="0" normalizeH="0" baseline="0" noProof="0">
                          <a:ln>
                            <a:noFill/>
                          </a:ln>
                          <a:solidFill>
                            <a:srgbClr val="000000"/>
                          </a:solidFill>
                          <a:effectLst/>
                          <a:uLnTx/>
                          <a:uFillTx/>
                        </a:rPr>
                        <a:t>There is no concrete regulatory framework in Thailand to support proper collection of used oil. However, there is permission granted by DIW for collection of hazardous waste in Thailand. </a:t>
                      </a:r>
                      <a:endParaRPr kumimoji="0" lang="en-US" sz="900" b="0" u="none" strike="noStrike" kern="1200" cap="none" spc="0" normalizeH="0" baseline="0" noProof="0">
                        <a:ln>
                          <a:noFill/>
                        </a:ln>
                        <a:solidFill>
                          <a:srgbClr val="000000"/>
                        </a:solidFill>
                        <a:effectLst/>
                        <a:uLnTx/>
                        <a:uFillTx/>
                        <a:ea typeface="+mn-ea"/>
                        <a:cs typeface="+mn-cs"/>
                      </a:endParaRPr>
                    </a:p>
                  </a:txBody>
                  <a:tcPr marL="45720" marR="45720" anchor="ctr"/>
                </a:tc>
                <a:extLst>
                  <a:ext uri="{0D108BD9-81ED-4DB2-BD59-A6C34878D82A}">
                    <a16:rowId xmlns:a16="http://schemas.microsoft.com/office/drawing/2014/main" val="2965892685"/>
                  </a:ext>
                </a:extLst>
              </a:tr>
              <a:tr h="253012">
                <a:tc>
                  <a:txBody>
                    <a:bodyPr/>
                    <a:lstStyle/>
                    <a:p>
                      <a:pPr algn="l" fontAlgn="ct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15455050"/>
                  </a:ext>
                </a:extLst>
              </a:tr>
              <a:tr h="253012">
                <a:tc>
                  <a:txBody>
                    <a:bodyPr/>
                    <a:lstStyle/>
                    <a:p>
                      <a:pPr algn="l" fontAlgn="ct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253012">
                <a:tc>
                  <a:txBody>
                    <a:bodyPr/>
                    <a:lstStyle/>
                    <a:p>
                      <a:pPr algn="l" fontAlgn="ct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53012">
                <a:tc>
                  <a:txBody>
                    <a:bodyPr/>
                    <a:lstStyle/>
                    <a:p>
                      <a:pPr algn="l" fontAlgn="ct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16860988"/>
                  </a:ext>
                </a:extLst>
              </a:tr>
              <a:tr h="253012">
                <a:tc>
                  <a:txBody>
                    <a:bodyPr/>
                    <a:lstStyle/>
                    <a:p>
                      <a:pPr algn="l" fontAlgn="ctr"/>
                      <a:r>
                        <a:rPr lang="en-US" sz="900" u="none" strike="noStrike">
                          <a:effectLst/>
                        </a:rPr>
                        <a:t>8. Do any requirements / legislation exist around different types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37072835"/>
                  </a:ext>
                </a:extLst>
              </a:tr>
              <a:tr h="299455">
                <a:tc>
                  <a:txBody>
                    <a:bodyPr/>
                    <a:lstStyle/>
                    <a:p>
                      <a:pPr algn="l" fontAlgn="ct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4056522245"/>
                  </a:ext>
                </a:extLst>
              </a:tr>
              <a:tr h="253012">
                <a:tc>
                  <a:txBody>
                    <a:bodyPr/>
                    <a:lstStyle/>
                    <a:p>
                      <a:pPr algn="l" fontAlgn="ct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1750050038"/>
                  </a:ext>
                </a:extLst>
              </a:tr>
              <a:tr h="299455">
                <a:tc>
                  <a:txBody>
                    <a:bodyPr/>
                    <a:lstStyle/>
                    <a:p>
                      <a:pPr algn="l" fontAlgn="ct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75479728"/>
                  </a:ext>
                </a:extLst>
              </a:tr>
              <a:tr h="29945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66CD94E2-8B2C-47D3-9E68-47CCC7B72B97}"/>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F35311EC-15F0-4451-87CE-70EBC05AF94C}"/>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DFBE6879-5E3F-4C1E-8D8D-90023FE7539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6567705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Outlook</a:t>
            </a:r>
          </a:p>
        </p:txBody>
      </p:sp>
      <p:sp>
        <p:nvSpPr>
          <p:cNvPr id="3" name="Content Placeholder 2">
            <a:extLst>
              <a:ext uri="{FF2B5EF4-FFF2-40B4-BE49-F238E27FC236}">
                <a16:creationId xmlns:a16="http://schemas.microsoft.com/office/drawing/2014/main" id="{32F23429-7683-4173-A755-F3B68870E662}"/>
              </a:ext>
            </a:extLst>
          </p:cNvPr>
          <p:cNvSpPr>
            <a:spLocks noGrp="1"/>
          </p:cNvSpPr>
          <p:nvPr>
            <p:ph sz="quarter" idx="16"/>
          </p:nvPr>
        </p:nvSpPr>
        <p:spPr>
          <a:xfrm>
            <a:off x="704088" y="5073279"/>
            <a:ext cx="10509504" cy="897040"/>
          </a:xfrm>
        </p:spPr>
        <p:txBody>
          <a:bodyPr wrap="square">
            <a:spAutoFit/>
          </a:bodyPr>
          <a:lstStyle/>
          <a:p>
            <a:pPr>
              <a:buChar char=""/>
            </a:pPr>
            <a:r>
              <a:rPr lang="en-US" dirty="0"/>
              <a:t>Total demand for finished lubricants, including process oils, in North America will augment from </a:t>
            </a:r>
            <a:r>
              <a:rPr lang="en-US" altLang="zh-CN" dirty="0"/>
              <a:t>8,071.3 </a:t>
            </a:r>
            <a:r>
              <a:rPr lang="en-US" altLang="zh-CN" dirty="0" err="1"/>
              <a:t>kilotonnes</a:t>
            </a:r>
            <a:r>
              <a:rPr lang="en-US" altLang="zh-CN" dirty="0"/>
              <a:t> </a:t>
            </a:r>
            <a:r>
              <a:rPr lang="en-US" dirty="0"/>
              <a:t>in 2020 to 8,465.7 kilotonnes in 2025. The United States is the major contributor, accounting for 91% of the total lubricant demand in North America in 2020, and is expected to continue its dominance over the forecasted period. Canada accounted for 9% of the demand.</a:t>
            </a:r>
          </a:p>
          <a:p>
            <a:pPr lvl="1"/>
            <a:r>
              <a:rPr lang="en-US" dirty="0"/>
              <a:t>The outlook for U.S. lubricant demand during 2020 to 2025 will be greatly impacted by the COVID-19-related restrictions and trade barriers. </a:t>
            </a:r>
          </a:p>
        </p:txBody>
      </p:sp>
      <p:graphicFrame>
        <p:nvGraphicFramePr>
          <p:cNvPr id="10" name="Chart 9">
            <a:extLst>
              <a:ext uri="{FF2B5EF4-FFF2-40B4-BE49-F238E27FC236}">
                <a16:creationId xmlns:a16="http://schemas.microsoft.com/office/drawing/2014/main" id="{565E47A7-0920-45CC-BCDF-9AE8BF42AA42}"/>
              </a:ext>
            </a:extLst>
          </p:cNvPr>
          <p:cNvGraphicFramePr/>
          <p:nvPr>
            <p:extLst>
              <p:ext uri="{D42A27DB-BD31-4B8C-83A1-F6EECF244321}">
                <p14:modId xmlns:p14="http://schemas.microsoft.com/office/powerpoint/2010/main" val="3992665808"/>
              </p:ext>
            </p:extLst>
          </p:nvPr>
        </p:nvGraphicFramePr>
        <p:xfrm>
          <a:off x="624840" y="887681"/>
          <a:ext cx="10972799" cy="3957439"/>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DC8233B2-3A25-4069-8749-88BEBAAAC199}"/>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56AC1451-13F8-428F-8599-4CAA61BEE90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A78C5773-B6DF-4859-AD81-EF5A411426BB}"/>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7945472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A9B-9EEF-48E5-AB11-CE16B6E9EC5E}"/>
              </a:ext>
            </a:extLst>
          </p:cNvPr>
          <p:cNvSpPr>
            <a:spLocks noGrp="1"/>
          </p:cNvSpPr>
          <p:nvPr>
            <p:ph type="title"/>
          </p:nvPr>
        </p:nvSpPr>
        <p:spPr/>
        <p:txBody>
          <a:bodyPr/>
          <a:lstStyle/>
          <a:p>
            <a:r>
              <a:rPr lang="en-US" dirty="0"/>
              <a:t>Finished Lubricant Market Outlook </a:t>
            </a:r>
          </a:p>
        </p:txBody>
      </p:sp>
      <p:sp>
        <p:nvSpPr>
          <p:cNvPr id="3" name="Content Placeholder 2">
            <a:extLst>
              <a:ext uri="{FF2B5EF4-FFF2-40B4-BE49-F238E27FC236}">
                <a16:creationId xmlns:a16="http://schemas.microsoft.com/office/drawing/2014/main" id="{EB555DE0-6900-4EC9-910A-0EDA58E0D45F}"/>
              </a:ext>
            </a:extLst>
          </p:cNvPr>
          <p:cNvSpPr>
            <a:spLocks noGrp="1"/>
          </p:cNvSpPr>
          <p:nvPr>
            <p:ph sz="quarter" idx="16"/>
          </p:nvPr>
        </p:nvSpPr>
        <p:spPr>
          <a:xfrm>
            <a:off x="569395" y="1030627"/>
            <a:ext cx="5182475" cy="3259226"/>
          </a:xfrm>
        </p:spPr>
        <p:txBody>
          <a:bodyPr wrap="square">
            <a:spAutoFit/>
          </a:bodyPr>
          <a:lstStyle/>
          <a:p>
            <a:pPr lvl="1"/>
            <a:r>
              <a:rPr lang="en-US" dirty="0"/>
              <a:t>As the United States resumed economic activities in the latter part of 2020 and in 2021, the country’s GDP recovered. According to the International Monetary Fund’s forecasts, the U.S. GDP recovered quickly and accounted for 6.4% growth in 2021 and is projected to account for an average of about 2.0% until 2025.</a:t>
            </a:r>
          </a:p>
          <a:p>
            <a:pPr>
              <a:buChar char=""/>
            </a:pPr>
            <a:r>
              <a:rPr lang="en-US" dirty="0"/>
              <a:t>The overall lubricants demand in the United States is expected to reach an estimated volume of 7,545.8 kilotonnes in 2030. </a:t>
            </a:r>
          </a:p>
          <a:p>
            <a:pPr lvl="1"/>
            <a:r>
              <a:rPr lang="en-US" dirty="0"/>
              <a:t>Lubricants consumed by the consumer automotive market segment are expected to grow at a slow rate of 1.0% annually during 2020-2025. After 2025, the lubricant demand in the consumer segment is expected to decline at an annual rate of 1.1% during 2025-2030. The increased consumption of synthetic oils in the segment, growing penetration of EVs, and better maintenance practices are some of the key factors resulting in a slow and declining growth in the consumer automotive lubricant segment.</a:t>
            </a:r>
          </a:p>
          <a:p>
            <a:pPr lvl="1"/>
            <a:r>
              <a:rPr lang="en-US" dirty="0"/>
              <a:t>In the commercial automotive segment, growing construction, and trucking activities in the country are expected to drive the demand.</a:t>
            </a:r>
          </a:p>
        </p:txBody>
      </p:sp>
      <p:sp>
        <p:nvSpPr>
          <p:cNvPr id="4" name="Content Placeholder 3">
            <a:extLst>
              <a:ext uri="{FF2B5EF4-FFF2-40B4-BE49-F238E27FC236}">
                <a16:creationId xmlns:a16="http://schemas.microsoft.com/office/drawing/2014/main" id="{8F6F2BC4-D007-4FD2-949E-F47C18EFAFC1}"/>
              </a:ext>
            </a:extLst>
          </p:cNvPr>
          <p:cNvSpPr>
            <a:spLocks noGrp="1"/>
          </p:cNvSpPr>
          <p:nvPr>
            <p:ph sz="quarter" idx="17"/>
          </p:nvPr>
        </p:nvSpPr>
        <p:spPr>
          <a:xfrm>
            <a:off x="6364247" y="1030627"/>
            <a:ext cx="5184648" cy="2143536"/>
          </a:xfrm>
        </p:spPr>
        <p:txBody>
          <a:bodyPr wrap="square">
            <a:spAutoFit/>
          </a:bodyPr>
          <a:lstStyle/>
          <a:p>
            <a:pPr>
              <a:buChar char=""/>
            </a:pPr>
            <a:r>
              <a:rPr lang="en-US" dirty="0"/>
              <a:t>The Canada finished lubricant market is expected to decline over the forecast period and reach 668.7 kilotonnes in 2030 from 698 Kilotonnes in 2020.</a:t>
            </a:r>
          </a:p>
          <a:p>
            <a:pPr lvl="1"/>
            <a:r>
              <a:rPr lang="en-US" dirty="0"/>
              <a:t>After a drop in lubricant demand in 2020 due to COVID-19, the market witnessed some recovery in 2021. However, it will eventually decline through the forecast period 2021 to 2030.</a:t>
            </a:r>
          </a:p>
          <a:p>
            <a:pPr lvl="1"/>
            <a:r>
              <a:rPr lang="en-US" dirty="0"/>
              <a:t>This decline will largely be because of widening ODIs for PCMO and a proportionate decline in its demand.</a:t>
            </a:r>
          </a:p>
          <a:p>
            <a:pPr lvl="1"/>
            <a:r>
              <a:rPr lang="en-US" dirty="0"/>
              <a:t>As new vehicles are added to Canada’s consumer automotive parc, older vehicles will continue to be scrapped. Moreover, the growing penetration of electric cars will further limit the demand for PCMO over the long term. </a:t>
            </a:r>
          </a:p>
        </p:txBody>
      </p:sp>
    </p:spTree>
    <p:extLst>
      <p:ext uri="{BB962C8B-B14F-4D97-AF65-F5344CB8AC3E}">
        <p14:creationId xmlns:p14="http://schemas.microsoft.com/office/powerpoint/2010/main" val="7467993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a:xfrm>
            <a:off x="569395" y="284239"/>
            <a:ext cx="10972800" cy="400110"/>
          </a:xfrm>
        </p:spPr>
        <p:txBody>
          <a:bodyPr/>
          <a:lstStyle/>
          <a:p>
            <a:r>
              <a:rPr lang="en-US"/>
              <a:t>Used Oil Industry Outlook</a:t>
            </a:r>
          </a:p>
        </p:txBody>
      </p:sp>
      <p:sp>
        <p:nvSpPr>
          <p:cNvPr id="30" name="Content Placeholder 29">
            <a:extLst>
              <a:ext uri="{FF2B5EF4-FFF2-40B4-BE49-F238E27FC236}">
                <a16:creationId xmlns:a16="http://schemas.microsoft.com/office/drawing/2014/main" id="{DC9A9E1F-DB5F-47F5-84DC-C9152E1554A1}"/>
              </a:ext>
            </a:extLst>
          </p:cNvPr>
          <p:cNvSpPr>
            <a:spLocks noGrp="1"/>
          </p:cNvSpPr>
          <p:nvPr>
            <p:ph sz="quarter" idx="19"/>
          </p:nvPr>
        </p:nvSpPr>
        <p:spPr>
          <a:xfrm>
            <a:off x="396025" y="4113814"/>
            <a:ext cx="11519750" cy="1935786"/>
          </a:xfrm>
        </p:spPr>
        <p:txBody>
          <a:bodyPr wrap="square">
            <a:spAutoFit/>
          </a:bodyPr>
          <a:lstStyle/>
          <a:p>
            <a:pPr>
              <a:buChar char=""/>
            </a:pPr>
            <a:r>
              <a:rPr lang="en-US" dirty="0">
                <a:latin typeface="+mn-lt"/>
              </a:rPr>
              <a:t>With a growth rate of 1% in the overall lubricant consumption from 8,071.3 kilotonnes in 2020 to 8,465.7 kilotonnes in 2025, the total used oil generated in the United States and Canada in 2025 is expected to increase at a very slow pace during 2020 through 2025. In percentage terms, the used oil generation rate is expected to increase from 57% in 2020 to 59% in 2025. This will be due to improving vehicle technology, leading to fuel efficiency and, subsequently, to more generation of used oil.</a:t>
            </a:r>
          </a:p>
          <a:p>
            <a:pPr>
              <a:buChar char=""/>
            </a:pPr>
            <a:r>
              <a:rPr lang="en-US" dirty="0">
                <a:latin typeface="+mn-lt"/>
              </a:rPr>
              <a:t>The percentage of used oil collected is expected to increase to 74% of the generated volume, as collectors are expected to expand their collection network to improve collection. </a:t>
            </a:r>
          </a:p>
          <a:p>
            <a:pPr lvl="1"/>
            <a:r>
              <a:rPr lang="en-US" dirty="0">
                <a:latin typeface="+mn-lt"/>
              </a:rPr>
              <a:t>The share of re-refining in the disposal of used oil is expected to reach 61% as the re-refining capacity increases. </a:t>
            </a:r>
            <a:r>
              <a:rPr lang="en-US" altLang="zh-CN" dirty="0">
                <a:latin typeface="+mn-lt"/>
              </a:rPr>
              <a:t>The production of re-refined basestocks is expected to increase with the addition of </a:t>
            </a:r>
            <a:r>
              <a:rPr lang="en-US" dirty="0">
                <a:latin typeface="+mn-lt"/>
              </a:rPr>
              <a:t>new re-refining capacities by four re-refiners—Regen III, </a:t>
            </a:r>
            <a:r>
              <a:rPr lang="en-US" dirty="0" err="1">
                <a:latin typeface="+mn-lt"/>
              </a:rPr>
              <a:t>Puraglobe</a:t>
            </a:r>
            <a:r>
              <a:rPr lang="en-US" dirty="0">
                <a:latin typeface="+mn-lt"/>
              </a:rPr>
              <a:t>, Rational Resource, and Mesa Oil Recycling—</a:t>
            </a:r>
            <a:r>
              <a:rPr lang="en-US" altLang="zh-CN" dirty="0">
                <a:latin typeface="+mn-lt"/>
              </a:rPr>
              <a:t>by 2025. The average yield rate of re-refining is expected to remain at 65%. </a:t>
            </a:r>
            <a:endParaRPr lang="en-US" dirty="0">
              <a:latin typeface="+mn-lt"/>
            </a:endParaRPr>
          </a:p>
          <a:p>
            <a:pPr lvl="1"/>
            <a:r>
              <a:rPr lang="en-US" dirty="0">
                <a:latin typeface="+mn-lt"/>
              </a:rPr>
              <a:t>The percentage of collected used oil usage as fuel is expected to remain stable at 38%.</a:t>
            </a:r>
          </a:p>
          <a:p>
            <a:pPr lvl="1"/>
            <a:r>
              <a:rPr lang="en-US" dirty="0">
                <a:latin typeface="+mn-lt"/>
              </a:rPr>
              <a:t>The used oil usage in other activities is expected to decrease to 1%. Share of other applications is expected to decrease to 1% because of increasing awareness of hazardous implications of disposing used oil in an environmentally friendly way. </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38205" y="881592"/>
          <a:ext cx="4304730" cy="21737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09838" y="881592"/>
          <a:ext cx="4304730" cy="21737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extLst>
              <p:ext uri="{D42A27DB-BD31-4B8C-83A1-F6EECF244321}">
                <p14:modId xmlns:p14="http://schemas.microsoft.com/office/powerpoint/2010/main" val="2098626661"/>
              </p:ext>
            </p:extLst>
          </p:nvPr>
        </p:nvGraphicFramePr>
        <p:xfrm>
          <a:off x="5172075" y="922019"/>
          <a:ext cx="4304730" cy="217375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extLst>
              <p:ext uri="{D42A27DB-BD31-4B8C-83A1-F6EECF244321}">
                <p14:modId xmlns:p14="http://schemas.microsoft.com/office/powerpoint/2010/main" val="4251258536"/>
              </p:ext>
            </p:extLst>
          </p:nvPr>
        </p:nvGraphicFramePr>
        <p:xfrm>
          <a:off x="8239125" y="851004"/>
          <a:ext cx="4096131" cy="2163351"/>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3164346" y="2974148"/>
            <a:ext cx="3171615" cy="246221"/>
          </a:xfrm>
          <a:prstGeom prst="rect">
            <a:avLst/>
          </a:prstGeom>
          <a:noFill/>
        </p:spPr>
        <p:txBody>
          <a:bodyPr wrap="square" rtlCol="0">
            <a:spAutoFit/>
          </a:bodyPr>
          <a:lstStyle/>
          <a:p>
            <a:pPr algn="ctr"/>
            <a:r>
              <a:rPr lang="en-US" sz="1000" b="1" dirty="0">
                <a:latin typeface="+mj-lt"/>
              </a:rPr>
              <a:t>Total: 4,994.8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975632" y="2974148"/>
            <a:ext cx="3171615" cy="246221"/>
          </a:xfrm>
          <a:prstGeom prst="rect">
            <a:avLst/>
          </a:prstGeom>
          <a:noFill/>
        </p:spPr>
        <p:txBody>
          <a:bodyPr wrap="square" rtlCol="0">
            <a:spAutoFit/>
          </a:bodyPr>
          <a:lstStyle/>
          <a:p>
            <a:pPr algn="ctr"/>
            <a:r>
              <a:rPr lang="en-US" sz="1000" b="1" dirty="0">
                <a:latin typeface="+mj-lt"/>
              </a:rPr>
              <a:t>Total: 3,696.1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872642" y="2974148"/>
            <a:ext cx="3171615" cy="246221"/>
          </a:xfrm>
          <a:prstGeom prst="rect">
            <a:avLst/>
          </a:prstGeom>
          <a:noFill/>
        </p:spPr>
        <p:txBody>
          <a:bodyPr wrap="square" rtlCol="0">
            <a:spAutoFit/>
          </a:bodyPr>
          <a:lstStyle/>
          <a:p>
            <a:pPr algn="ctr"/>
            <a:r>
              <a:rPr lang="en-US" sz="1000" b="1" dirty="0">
                <a:latin typeface="+mj-lt"/>
              </a:rPr>
              <a:t>Total: 1,352.8 Kilotonnes</a:t>
            </a:r>
          </a:p>
        </p:txBody>
      </p:sp>
      <p:sp>
        <p:nvSpPr>
          <p:cNvPr id="13" name="TextBox 12">
            <a:extLst>
              <a:ext uri="{FF2B5EF4-FFF2-40B4-BE49-F238E27FC236}">
                <a16:creationId xmlns:a16="http://schemas.microsoft.com/office/drawing/2014/main" id="{26DD907F-8883-4AD3-878A-D8130BE53E31}"/>
              </a:ext>
            </a:extLst>
          </p:cNvPr>
          <p:cNvSpPr txBox="1"/>
          <p:nvPr/>
        </p:nvSpPr>
        <p:spPr>
          <a:xfrm>
            <a:off x="396025" y="2974148"/>
            <a:ext cx="3157225" cy="246221"/>
          </a:xfrm>
          <a:prstGeom prst="rect">
            <a:avLst/>
          </a:prstGeom>
          <a:noFill/>
        </p:spPr>
        <p:txBody>
          <a:bodyPr wrap="square" rtlCol="0">
            <a:spAutoFit/>
          </a:bodyPr>
          <a:lstStyle/>
          <a:p>
            <a:pPr algn="ctr"/>
            <a:r>
              <a:rPr lang="en-US" sz="1000" b="1" dirty="0">
                <a:latin typeface="+mj-lt"/>
              </a:rPr>
              <a:t>Total: 8,465.7 Kilotonnes</a:t>
            </a:r>
          </a:p>
        </p:txBody>
      </p:sp>
      <p:grpSp>
        <p:nvGrpSpPr>
          <p:cNvPr id="14" name="Group 13">
            <a:extLst>
              <a:ext uri="{FF2B5EF4-FFF2-40B4-BE49-F238E27FC236}">
                <a16:creationId xmlns:a16="http://schemas.microsoft.com/office/drawing/2014/main" id="{3BCF39F0-63F1-4178-8ED8-5F4EAD031AE1}"/>
              </a:ext>
            </a:extLst>
          </p:cNvPr>
          <p:cNvGrpSpPr/>
          <p:nvPr/>
        </p:nvGrpSpPr>
        <p:grpSpPr>
          <a:xfrm>
            <a:off x="10256149" y="6188804"/>
            <a:ext cx="1090782" cy="246221"/>
            <a:chOff x="10831993" y="6206610"/>
            <a:chExt cx="1090782" cy="246221"/>
          </a:xfrm>
        </p:grpSpPr>
        <p:sp>
          <p:nvSpPr>
            <p:cNvPr id="16" name="Freeform: Shape 15">
              <a:extLst>
                <a:ext uri="{FF2B5EF4-FFF2-40B4-BE49-F238E27FC236}">
                  <a16:creationId xmlns:a16="http://schemas.microsoft.com/office/drawing/2014/main" id="{2C8B90C9-AC2A-46C5-A600-8AF0F0099EAD}"/>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Rectangle 16">
              <a:extLst>
                <a:ext uri="{FF2B5EF4-FFF2-40B4-BE49-F238E27FC236}">
                  <a16:creationId xmlns:a16="http://schemas.microsoft.com/office/drawing/2014/main" id="{2979C1B1-5FB8-49E5-ACD0-07E91B5C716E}"/>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
        <p:nvSpPr>
          <p:cNvPr id="19" name="TextBox 18">
            <a:extLst>
              <a:ext uri="{FF2B5EF4-FFF2-40B4-BE49-F238E27FC236}">
                <a16:creationId xmlns:a16="http://schemas.microsoft.com/office/drawing/2014/main" id="{EAEF45C1-8655-49F5-9EF3-FA9A095448E9}"/>
              </a:ext>
            </a:extLst>
          </p:cNvPr>
          <p:cNvSpPr txBox="1"/>
          <p:nvPr/>
        </p:nvSpPr>
        <p:spPr>
          <a:xfrm>
            <a:off x="6129442" y="3301759"/>
            <a:ext cx="3171615" cy="646331"/>
          </a:xfrm>
          <a:prstGeom prst="rect">
            <a:avLst/>
          </a:prstGeom>
          <a:noFill/>
        </p:spPr>
        <p:txBody>
          <a:bodyPr wrap="square">
            <a:spAutoFit/>
          </a:bodyPr>
          <a:lstStyle/>
          <a:p>
            <a:r>
              <a:rPr lang="en-US" sz="900" dirty="0"/>
              <a:t>a- Includes used oil re-refined into VGO/MDO or regeneration of transformer oil.</a:t>
            </a:r>
          </a:p>
          <a:p>
            <a:r>
              <a:rPr lang="en-US" sz="900" dirty="0"/>
              <a:t>b- Includes other application such as concrete demolding agents, blended into HSFO/ANFO, etc.</a:t>
            </a:r>
          </a:p>
        </p:txBody>
      </p:sp>
    </p:spTree>
    <p:custDataLst>
      <p:tags r:id="rId1"/>
    </p:custDataLst>
    <p:extLst>
      <p:ext uri="{BB962C8B-B14F-4D97-AF65-F5344CB8AC3E}">
        <p14:creationId xmlns:p14="http://schemas.microsoft.com/office/powerpoint/2010/main" val="34320762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A14F5A56-7CB7-4DA3-A05F-89E76A995B2E}"/>
              </a:ext>
            </a:extLst>
          </p:cNvPr>
          <p:cNvGraphicFramePr/>
          <p:nvPr/>
        </p:nvGraphicFramePr>
        <p:xfrm>
          <a:off x="12427" y="891117"/>
          <a:ext cx="3842830" cy="3045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148F8886-DB9B-4CE2-8A5D-3DB06D5D3896}"/>
              </a:ext>
            </a:extLst>
          </p:cNvPr>
          <p:cNvGraphicFramePr/>
          <p:nvPr/>
        </p:nvGraphicFramePr>
        <p:xfrm>
          <a:off x="2727875" y="891117"/>
          <a:ext cx="3842830" cy="30451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id="{FA6F806A-F199-4D7D-9659-6954A437EA3D}"/>
              </a:ext>
            </a:extLst>
          </p:cNvPr>
          <p:cNvGraphicFramePr/>
          <p:nvPr>
            <p:extLst>
              <p:ext uri="{D42A27DB-BD31-4B8C-83A1-F6EECF244321}">
                <p14:modId xmlns:p14="http://schemas.microsoft.com/office/powerpoint/2010/main" val="3202462720"/>
              </p:ext>
            </p:extLst>
          </p:nvPr>
        </p:nvGraphicFramePr>
        <p:xfrm>
          <a:off x="5443323" y="891117"/>
          <a:ext cx="3842830" cy="30451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981713C6-DAD6-4EC3-96E4-A8D45AC2CE17}"/>
              </a:ext>
            </a:extLst>
          </p:cNvPr>
          <p:cNvGraphicFramePr/>
          <p:nvPr>
            <p:extLst>
              <p:ext uri="{D42A27DB-BD31-4B8C-83A1-F6EECF244321}">
                <p14:modId xmlns:p14="http://schemas.microsoft.com/office/powerpoint/2010/main" val="2775914688"/>
              </p:ext>
            </p:extLst>
          </p:nvPr>
        </p:nvGraphicFramePr>
        <p:xfrm>
          <a:off x="8158770" y="891117"/>
          <a:ext cx="3842830" cy="3045199"/>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Industry Outlook</a:t>
            </a:r>
          </a:p>
        </p:txBody>
      </p:sp>
      <p:sp>
        <p:nvSpPr>
          <p:cNvPr id="30" name="Content Placeholder 29">
            <a:extLst>
              <a:ext uri="{FF2B5EF4-FFF2-40B4-BE49-F238E27FC236}">
                <a16:creationId xmlns:a16="http://schemas.microsoft.com/office/drawing/2014/main" id="{DC9A9E1F-DB5F-47F5-84DC-C9152E1554A1}"/>
              </a:ext>
            </a:extLst>
          </p:cNvPr>
          <p:cNvSpPr>
            <a:spLocks noGrp="1"/>
          </p:cNvSpPr>
          <p:nvPr>
            <p:ph sz="quarter" idx="13"/>
          </p:nvPr>
        </p:nvSpPr>
        <p:spPr>
          <a:xfrm>
            <a:off x="569395" y="4862093"/>
            <a:ext cx="11223555" cy="1104790"/>
          </a:xfrm>
        </p:spPr>
        <p:txBody>
          <a:bodyPr wrap="square">
            <a:spAutoFit/>
          </a:bodyPr>
          <a:lstStyle/>
          <a:p>
            <a:r>
              <a:rPr lang="en-US" dirty="0"/>
              <a:t>With the growing focus on circular solutions to support sustainability targets, the re-refining sector in North America is expected to grow over the coming decade.</a:t>
            </a:r>
          </a:p>
          <a:p>
            <a:pPr lvl="1"/>
            <a:r>
              <a:rPr lang="en-US" dirty="0"/>
              <a:t>By 2030, re-refining, reprocessing, and regeneration of used oil is expected to remain stable at 61% of total used oil collected. The re-refining capacity as shown on slide 52 is expected to remain stable during 2025-2030. Therefore, no change in the share of re-refining is expected after 2025. </a:t>
            </a:r>
          </a:p>
          <a:p>
            <a:pPr lvl="1"/>
            <a:r>
              <a:rPr lang="en-US" dirty="0"/>
              <a:t>The collection of used oil is expected to increase to 75% in 2030 supported by the growing footprint of re-refiners in the collection business. As of now, the majority of used oil is collected through lube centers and drop-off facilities. However, in the future, it is expected that most of the re-refiners would backward-integrate to make their operations more efficient. </a:t>
            </a:r>
          </a:p>
        </p:txBody>
      </p:sp>
      <p:sp>
        <p:nvSpPr>
          <p:cNvPr id="5" name="TextBox 4">
            <a:extLst>
              <a:ext uri="{FF2B5EF4-FFF2-40B4-BE49-F238E27FC236}">
                <a16:creationId xmlns:a16="http://schemas.microsoft.com/office/drawing/2014/main" id="{ECA510B1-B8A7-4C68-8FD1-AAC21C0B09FB}"/>
              </a:ext>
            </a:extLst>
          </p:cNvPr>
          <p:cNvSpPr txBox="1"/>
          <p:nvPr/>
        </p:nvSpPr>
        <p:spPr>
          <a:xfrm>
            <a:off x="321191" y="3724903"/>
            <a:ext cx="3171615" cy="246221"/>
          </a:xfrm>
          <a:prstGeom prst="rect">
            <a:avLst/>
          </a:prstGeom>
          <a:noFill/>
        </p:spPr>
        <p:txBody>
          <a:bodyPr wrap="square" rtlCol="0">
            <a:spAutoFit/>
          </a:bodyPr>
          <a:lstStyle/>
          <a:p>
            <a:pPr algn="ctr"/>
            <a:r>
              <a:rPr lang="en-US" sz="1000" b="1" dirty="0">
                <a:latin typeface="+mj-lt"/>
              </a:rPr>
              <a:t>Total: 8,214.5 Kilotonnes</a:t>
            </a:r>
          </a:p>
        </p:txBody>
      </p:sp>
      <p:sp>
        <p:nvSpPr>
          <p:cNvPr id="10" name="TextBox 9">
            <a:extLst>
              <a:ext uri="{FF2B5EF4-FFF2-40B4-BE49-F238E27FC236}">
                <a16:creationId xmlns:a16="http://schemas.microsoft.com/office/drawing/2014/main" id="{E6B7BBE3-08C5-4F5E-AB07-9FCC80C2B1EB}"/>
              </a:ext>
            </a:extLst>
          </p:cNvPr>
          <p:cNvSpPr txBox="1"/>
          <p:nvPr/>
        </p:nvSpPr>
        <p:spPr>
          <a:xfrm>
            <a:off x="3174405" y="3724903"/>
            <a:ext cx="3171615" cy="246221"/>
          </a:xfrm>
          <a:prstGeom prst="rect">
            <a:avLst/>
          </a:prstGeom>
          <a:noFill/>
        </p:spPr>
        <p:txBody>
          <a:bodyPr wrap="square" rtlCol="0">
            <a:spAutoFit/>
          </a:bodyPr>
          <a:lstStyle/>
          <a:p>
            <a:pPr algn="ctr"/>
            <a:r>
              <a:rPr lang="en-US" sz="1000" b="1" dirty="0">
                <a:latin typeface="+mj-lt"/>
              </a:rPr>
              <a:t>Total: 4,928.7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899988" y="3724903"/>
            <a:ext cx="3171615" cy="246221"/>
          </a:xfrm>
          <a:prstGeom prst="rect">
            <a:avLst/>
          </a:prstGeom>
          <a:noFill/>
        </p:spPr>
        <p:txBody>
          <a:bodyPr wrap="square" rtlCol="0">
            <a:spAutoFit/>
          </a:bodyPr>
          <a:lstStyle/>
          <a:p>
            <a:pPr algn="ctr"/>
            <a:r>
              <a:rPr lang="en-US" sz="1000" b="1" dirty="0">
                <a:latin typeface="+mj-lt"/>
              </a:rPr>
              <a:t>Total: 3,696.5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687110" y="3724903"/>
            <a:ext cx="3171615" cy="246221"/>
          </a:xfrm>
          <a:prstGeom prst="rect">
            <a:avLst/>
          </a:prstGeom>
          <a:noFill/>
        </p:spPr>
        <p:txBody>
          <a:bodyPr wrap="square" rtlCol="0">
            <a:spAutoFit/>
          </a:bodyPr>
          <a:lstStyle/>
          <a:p>
            <a:pPr algn="ctr"/>
            <a:r>
              <a:rPr lang="en-US" sz="1000" b="1" dirty="0">
                <a:latin typeface="+mj-lt"/>
              </a:rPr>
              <a:t>Total: 1,352.9 Kilotonnes</a:t>
            </a:r>
          </a:p>
        </p:txBody>
      </p:sp>
      <p:sp>
        <p:nvSpPr>
          <p:cNvPr id="15" name="TextBox 14">
            <a:extLst>
              <a:ext uri="{FF2B5EF4-FFF2-40B4-BE49-F238E27FC236}">
                <a16:creationId xmlns:a16="http://schemas.microsoft.com/office/drawing/2014/main" id="{240E515F-629E-4A1F-9559-341D7C180C1F}"/>
              </a:ext>
            </a:extLst>
          </p:cNvPr>
          <p:cNvSpPr txBox="1"/>
          <p:nvPr/>
        </p:nvSpPr>
        <p:spPr>
          <a:xfrm>
            <a:off x="6096000" y="3971124"/>
            <a:ext cx="3171615" cy="646331"/>
          </a:xfrm>
          <a:prstGeom prst="rect">
            <a:avLst/>
          </a:prstGeom>
          <a:noFill/>
        </p:spPr>
        <p:txBody>
          <a:bodyPr wrap="square">
            <a:spAutoFit/>
          </a:bodyPr>
          <a:lstStyle/>
          <a:p>
            <a:r>
              <a:rPr lang="en-US" sz="900" dirty="0"/>
              <a:t>a- Includes used oil re-refined into VGO/MDO or regeneration of transformer oil.</a:t>
            </a:r>
          </a:p>
          <a:p>
            <a:r>
              <a:rPr lang="en-US" sz="900" dirty="0"/>
              <a:t>b- Includes other application such as concrete demolding agents, blended into HSFO/ANFO, etc.</a:t>
            </a:r>
          </a:p>
        </p:txBody>
      </p:sp>
    </p:spTree>
    <p:custDataLst>
      <p:tags r:id="rId1"/>
    </p:custDataLst>
    <p:extLst>
      <p:ext uri="{BB962C8B-B14F-4D97-AF65-F5344CB8AC3E}">
        <p14:creationId xmlns:p14="http://schemas.microsoft.com/office/powerpoint/2010/main" val="35631254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Basestocks Capacity Outlook</a:t>
            </a:r>
          </a:p>
        </p:txBody>
      </p:sp>
      <p:sp>
        <p:nvSpPr>
          <p:cNvPr id="3" name="Content Placeholder 2">
            <a:extLst>
              <a:ext uri="{FF2B5EF4-FFF2-40B4-BE49-F238E27FC236}">
                <a16:creationId xmlns:a16="http://schemas.microsoft.com/office/drawing/2014/main" id="{00FC3108-7179-4B64-8DE7-2CA0DDCE3EF8}"/>
              </a:ext>
            </a:extLst>
          </p:cNvPr>
          <p:cNvSpPr>
            <a:spLocks noGrp="1"/>
          </p:cNvSpPr>
          <p:nvPr>
            <p:ph sz="quarter" idx="16"/>
          </p:nvPr>
        </p:nvSpPr>
        <p:spPr>
          <a:xfrm>
            <a:off x="569395" y="1006862"/>
            <a:ext cx="5505262" cy="4844275"/>
          </a:xfrm>
        </p:spPr>
        <p:txBody>
          <a:bodyPr wrap="square">
            <a:spAutoFit/>
          </a:bodyPr>
          <a:lstStyle/>
          <a:p>
            <a:pPr>
              <a:buChar char=""/>
            </a:pPr>
            <a:r>
              <a:rPr lang="en-US" dirty="0"/>
              <a:t>The re-refined basestock capacity is expected to grow 26% during 2020 to 2025 as new players enter re-refining in the United States and Canada to cater to the growing demand for re-refined basestocks. </a:t>
            </a:r>
          </a:p>
          <a:p>
            <a:pPr>
              <a:buChar char=""/>
            </a:pPr>
            <a:r>
              <a:rPr lang="en-US" dirty="0"/>
              <a:t>At present, no re-refiner has announced to close its re-refining facility in the countries in the near future. It is expected that Evergreen Oil, operating its re-refining facility in Irvine, CA, will close its plant in 2021. However, there has been no official announcement. Currently, Evergreen Oil is producing Group II/II+ basestocks in the United States.</a:t>
            </a:r>
          </a:p>
          <a:p>
            <a:pPr>
              <a:buChar char=""/>
            </a:pPr>
            <a:r>
              <a:rPr lang="en-US" dirty="0"/>
              <a:t>As the demand for virgin Group I basestocks is declining and shifting toward Group II and Group III basestocks, the re-refining basestocks market is also following the same trend. Most of the re-refiners currently operating in the United States and Canada are producing Group II/II+ basestocks. Demand for re-refined Group I basestocks will be mainly accounted for by finished industrial lubricants over the next five years.</a:t>
            </a:r>
          </a:p>
          <a:p>
            <a:pPr>
              <a:buChar char=""/>
            </a:pPr>
            <a:r>
              <a:rPr lang="en-US" dirty="0"/>
              <a:t>In 2020, there are only four re-refiners producing re-refined Group I basestocks. </a:t>
            </a:r>
          </a:p>
          <a:p>
            <a:pPr lvl="1"/>
            <a:r>
              <a:rPr lang="en-US" dirty="0"/>
              <a:t>Few re-refiners, which are producing re-refined Group I basestocks, are expected to upgrade themselves to produce Group II basestocks, leading to a decline in the production of re-refined Group I basestocks. </a:t>
            </a:r>
          </a:p>
          <a:p>
            <a:pPr lvl="1"/>
            <a:r>
              <a:rPr lang="en-US" dirty="0"/>
              <a:t>For instance, Rational Energies plans to double its re-refining capacity of Group I basestocks and upgrade itself to produce Group II basestocks in 2022. Currently, the company has the capability to produce re-refined Group I basestocks. The remaining Group I basestocks re-refiners will continue to operate to meet the demand for finished industrial lubricants and heavier grade automotive oils. This is because the demand for Group I-based industrial lubricants and heavier grade automotive oils will not completely vanish over the next 5-10 years.</a:t>
            </a:r>
          </a:p>
        </p:txBody>
      </p:sp>
      <p:sp>
        <p:nvSpPr>
          <p:cNvPr id="10" name="Content Placeholder 9">
            <a:extLst>
              <a:ext uri="{FF2B5EF4-FFF2-40B4-BE49-F238E27FC236}">
                <a16:creationId xmlns:a16="http://schemas.microsoft.com/office/drawing/2014/main" id="{B4256178-3C05-436B-8B0B-8CC9161BD849}"/>
              </a:ext>
            </a:extLst>
          </p:cNvPr>
          <p:cNvSpPr>
            <a:spLocks noGrp="1"/>
          </p:cNvSpPr>
          <p:nvPr>
            <p:ph sz="quarter" idx="17"/>
          </p:nvPr>
        </p:nvSpPr>
        <p:spPr/>
        <p:txBody>
          <a:bodyPr/>
          <a:lstStyle/>
          <a:p>
            <a:endParaRPr lang="en-US"/>
          </a:p>
        </p:txBody>
      </p:sp>
      <p:graphicFrame>
        <p:nvGraphicFramePr>
          <p:cNvPr id="9" name="Table 3">
            <a:extLst>
              <a:ext uri="{FF2B5EF4-FFF2-40B4-BE49-F238E27FC236}">
                <a16:creationId xmlns:a16="http://schemas.microsoft.com/office/drawing/2014/main" id="{A1B7A17F-5295-4F0F-9B59-357B64102E12}"/>
              </a:ext>
            </a:extLst>
          </p:cNvPr>
          <p:cNvGraphicFramePr>
            <a:graphicFrameLocks noGrp="1"/>
          </p:cNvGraphicFramePr>
          <p:nvPr/>
        </p:nvGraphicFramePr>
        <p:xfrm>
          <a:off x="6203939" y="686513"/>
          <a:ext cx="5505262" cy="5808546"/>
        </p:xfrm>
        <a:graphic>
          <a:graphicData uri="http://schemas.openxmlformats.org/drawingml/2006/table">
            <a:tbl>
              <a:tblPr firstRow="1">
                <a:tableStyleId>{5C22544A-7EE6-4342-B048-85BDC9FD1C3A}</a:tableStyleId>
              </a:tblPr>
              <a:tblGrid>
                <a:gridCol w="1443750">
                  <a:extLst>
                    <a:ext uri="{9D8B030D-6E8A-4147-A177-3AD203B41FA5}">
                      <a16:colId xmlns:a16="http://schemas.microsoft.com/office/drawing/2014/main" val="3179253707"/>
                    </a:ext>
                  </a:extLst>
                </a:gridCol>
                <a:gridCol w="1286761">
                  <a:extLst>
                    <a:ext uri="{9D8B030D-6E8A-4147-A177-3AD203B41FA5}">
                      <a16:colId xmlns:a16="http://schemas.microsoft.com/office/drawing/2014/main" val="2331960324"/>
                    </a:ext>
                  </a:extLst>
                </a:gridCol>
                <a:gridCol w="555177">
                  <a:extLst>
                    <a:ext uri="{9D8B030D-6E8A-4147-A177-3AD203B41FA5}">
                      <a16:colId xmlns:a16="http://schemas.microsoft.com/office/drawing/2014/main" val="2517212798"/>
                    </a:ext>
                  </a:extLst>
                </a:gridCol>
                <a:gridCol w="826876">
                  <a:extLst>
                    <a:ext uri="{9D8B030D-6E8A-4147-A177-3AD203B41FA5}">
                      <a16:colId xmlns:a16="http://schemas.microsoft.com/office/drawing/2014/main" val="1029297798"/>
                    </a:ext>
                  </a:extLst>
                </a:gridCol>
                <a:gridCol w="828990">
                  <a:extLst>
                    <a:ext uri="{9D8B030D-6E8A-4147-A177-3AD203B41FA5}">
                      <a16:colId xmlns:a16="http://schemas.microsoft.com/office/drawing/2014/main" val="2720062467"/>
                    </a:ext>
                  </a:extLst>
                </a:gridCol>
                <a:gridCol w="563708">
                  <a:extLst>
                    <a:ext uri="{9D8B030D-6E8A-4147-A177-3AD203B41FA5}">
                      <a16:colId xmlns:a16="http://schemas.microsoft.com/office/drawing/2014/main" val="231958922"/>
                    </a:ext>
                  </a:extLst>
                </a:gridCol>
              </a:tblGrid>
              <a:tr h="234895">
                <a:tc gridSpan="6">
                  <a:txBody>
                    <a:bodyPr/>
                    <a:lstStyle/>
                    <a:p>
                      <a:r>
                        <a:rPr lang="en-US" sz="1000" b="1" dirty="0">
                          <a:effectLst/>
                        </a:rPr>
                        <a:t>RE-REFINED BASESTOCK CAPACITY, 2020, 2021, 2025, AND 2030</a:t>
                      </a:r>
                      <a:endParaRPr lang="en-US" sz="1000" dirty="0">
                        <a:latin typeface="+mj-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a:p>
                  </a:txBody>
                  <a:tcPr/>
                </a:tc>
                <a:tc hMerge="1">
                  <a:txBody>
                    <a:bodyPr/>
                    <a:lstStyle/>
                    <a:p>
                      <a:endParaRPr lang="en-IN" dirty="0"/>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20214">
                <a:tc>
                  <a:txBody>
                    <a:bodyPr/>
                    <a:lstStyle/>
                    <a:p>
                      <a:endParaRPr lang="en-US" sz="900" b="1" dirty="0">
                        <a:solidFill>
                          <a:schemeClr val="tx1"/>
                        </a:solidFill>
                        <a:latin typeface="Lucida Sans" panose="020B0602030504020204" pitchFamily="34" charset="0"/>
                      </a:endParaRPr>
                    </a:p>
                  </a:txBody>
                  <a:tcPr marL="46800" marR="45720" anchor="ctr"/>
                </a:tc>
                <a:tc gridSpan="5">
                  <a:txBody>
                    <a:bodyPr/>
                    <a:lstStyle/>
                    <a:p>
                      <a:pPr algn="ctr"/>
                      <a:r>
                        <a:rPr lang="en-US" sz="900" b="1" dirty="0">
                          <a:solidFill>
                            <a:schemeClr val="tx1"/>
                          </a:solidFill>
                        </a:rPr>
                        <a:t>KILOTONNES</a:t>
                      </a:r>
                      <a:endParaRPr lang="en-US" sz="900" b="1" dirty="0">
                        <a:solidFill>
                          <a:schemeClr val="tx1"/>
                        </a:solidFill>
                        <a:latin typeface="Lucida Sans" panose="020B0602030504020204" pitchFamily="34" charset="0"/>
                      </a:endParaRPr>
                    </a:p>
                  </a:txBody>
                  <a:tcPr marL="4680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a:p>
                  </a:txBody>
                  <a:tcPr/>
                </a:tc>
                <a:tc hMerge="1">
                  <a:txBody>
                    <a:bodyPr/>
                    <a:lstStyle/>
                    <a:p>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220214">
                <a:tc>
                  <a:txBody>
                    <a:bodyPr/>
                    <a:lstStyle/>
                    <a:p>
                      <a:r>
                        <a:rPr lang="en-US" sz="900" b="1">
                          <a:solidFill>
                            <a:schemeClr val="tx1"/>
                          </a:solidFill>
                        </a:rPr>
                        <a:t>Company</a:t>
                      </a:r>
                      <a:endParaRPr lang="en-US" sz="900" b="1">
                        <a:solidFill>
                          <a:schemeClr val="tx1"/>
                        </a:solidFill>
                        <a:latin typeface="Lucida Sans" panose="020B0602030504020204" pitchFamily="34" charset="0"/>
                      </a:endParaRPr>
                    </a:p>
                  </a:txBody>
                  <a:tcPr marL="46800" marR="45720" anchor="ctr"/>
                </a:tc>
                <a:tc>
                  <a:txBody>
                    <a:bodyPr/>
                    <a:lstStyle/>
                    <a:p>
                      <a:pPr algn="l"/>
                      <a:r>
                        <a:rPr lang="en-US" sz="900" b="1" dirty="0">
                          <a:solidFill>
                            <a:schemeClr val="tx1"/>
                          </a:solidFill>
                        </a:rPr>
                        <a:t>LOCATION</a:t>
                      </a:r>
                      <a:endParaRPr lang="en-US" sz="900" b="1" dirty="0">
                        <a:solidFill>
                          <a:schemeClr val="tx1"/>
                        </a:solidFill>
                        <a:latin typeface="Lucida Sans" panose="020B0602030504020204" pitchFamily="34" charset="0"/>
                      </a:endParaRPr>
                    </a:p>
                  </a:txBody>
                  <a:tcPr marL="46800" marR="45720" anchor="ctr"/>
                </a:tc>
                <a:tc>
                  <a:txBody>
                    <a:bodyPr/>
                    <a:lstStyle/>
                    <a:p>
                      <a:pPr algn="ctr"/>
                      <a:r>
                        <a:rPr lang="en-US" sz="900" b="1" dirty="0">
                          <a:solidFill>
                            <a:schemeClr val="tx1"/>
                          </a:solidFill>
                        </a:rPr>
                        <a:t>2020</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2025</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2030</a:t>
                      </a:r>
                      <a:endParaRPr lang="en-US" sz="900" b="1"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557228252"/>
                  </a:ext>
                </a:extLst>
              </a:tr>
              <a:tr h="264257">
                <a:tc>
                  <a:txBody>
                    <a:bodyPr/>
                    <a:lstStyle/>
                    <a:p>
                      <a:pPr algn="l" rtl="0" fontAlgn="ctr"/>
                      <a:r>
                        <a:rPr lang="en-US" sz="900" b="0" u="none" strike="noStrike" dirty="0">
                          <a:solidFill>
                            <a:schemeClr val="tx1"/>
                          </a:solidFill>
                          <a:effectLst/>
                        </a:rPr>
                        <a:t>Safety-Kleen (Clean Harbors)</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East Chicago,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255</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255</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255</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255</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1640954900"/>
                  </a:ext>
                </a:extLst>
              </a:tr>
              <a:tr h="26425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u="none" strike="noStrike" kern="1200" dirty="0">
                          <a:solidFill>
                            <a:schemeClr val="tx1"/>
                          </a:solidFill>
                          <a:effectLst/>
                        </a:rPr>
                        <a:t>Safety-Kleen (Clean Harbors)</a:t>
                      </a:r>
                      <a:endParaRPr lang="en-US" sz="900" b="0" i="0" u="none" strike="noStrike" kern="1200" dirty="0">
                        <a:solidFill>
                          <a:schemeClr val="tx1"/>
                        </a:solidFill>
                        <a:effectLst/>
                        <a:latin typeface="+mn-lt"/>
                        <a:ea typeface="+mn-ea"/>
                        <a:cs typeface="+mn-cs"/>
                      </a:endParaRPr>
                    </a:p>
                  </a:txBody>
                  <a:tcPr marL="46800" marR="0" marT="0" marB="0" anchor="ctr"/>
                </a:tc>
                <a:tc>
                  <a:txBody>
                    <a:bodyPr/>
                    <a:lstStyle/>
                    <a:p>
                      <a:pPr algn="l"/>
                      <a:r>
                        <a:rPr lang="en-US" sz="900" b="0" u="none" strike="noStrike" kern="1200" dirty="0">
                          <a:solidFill>
                            <a:schemeClr val="tx1"/>
                          </a:solidFill>
                          <a:effectLst/>
                        </a:rPr>
                        <a:t>Breslau, ON</a:t>
                      </a:r>
                      <a:endParaRPr lang="en-US" sz="900" b="0" i="0" u="none" strike="noStrike" kern="1200" dirty="0">
                        <a:solidFill>
                          <a:schemeClr val="tx1"/>
                        </a:solidFill>
                        <a:effectLst/>
                        <a:latin typeface="+mn-lt"/>
                        <a:ea typeface="+mn-ea"/>
                        <a:cs typeface="+mn-cs"/>
                      </a:endParaRPr>
                    </a:p>
                  </a:txBody>
                  <a:tcPr marL="46800" anchor="ctr"/>
                </a:tc>
                <a:tc>
                  <a:txBody>
                    <a:bodyPr/>
                    <a:lstStyle/>
                    <a:p>
                      <a:pPr marL="0" algn="ctr" defTabSz="914400" rtl="0" eaLnBrk="1" fontAlgn="ctr" latinLnBrk="0" hangingPunct="1"/>
                      <a:r>
                        <a:rPr lang="en-US" sz="900" b="0" u="none" strike="noStrike" kern="1200" dirty="0">
                          <a:solidFill>
                            <a:schemeClr val="tx1"/>
                          </a:solidFill>
                          <a:effectLst/>
                        </a:rPr>
                        <a:t>190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190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chemeClr val="tx1"/>
                          </a:solidFill>
                          <a:effectLst/>
                          <a:uLnTx/>
                          <a:uFillTx/>
                        </a:rPr>
                        <a:t>190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190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1797128437"/>
                  </a:ext>
                </a:extLst>
              </a:tr>
              <a:tr h="206920">
                <a:tc>
                  <a:txBody>
                    <a:bodyPr/>
                    <a:lstStyle/>
                    <a:p>
                      <a:pPr algn="l" rtl="0" fontAlgn="ctr"/>
                      <a:r>
                        <a:rPr lang="en-US" sz="900" b="0" u="none" strike="noStrike" dirty="0">
                          <a:solidFill>
                            <a:schemeClr val="tx1"/>
                          </a:solidFill>
                          <a:effectLst/>
                        </a:rPr>
                        <a:t>Heritage-Crystal Clean</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Indianapolis, U.S</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160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160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160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160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3733976234"/>
                  </a:ext>
                </a:extLst>
              </a:tr>
              <a:tr h="264257">
                <a:tc>
                  <a:txBody>
                    <a:bodyPr/>
                    <a:lstStyle/>
                    <a:p>
                      <a:pPr algn="l" rtl="0" fontAlgn="ctr"/>
                      <a:r>
                        <a:rPr lang="en-US" sz="900" b="0" u="none" strike="noStrike" dirty="0">
                          <a:solidFill>
                            <a:schemeClr val="tx1"/>
                          </a:solidFill>
                          <a:effectLst/>
                        </a:rPr>
                        <a:t>Universal Environmental Services </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Peachtree City,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133</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133</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chemeClr val="tx1"/>
                          </a:solidFill>
                          <a:effectLst/>
                          <a:uLnTx/>
                          <a:uFillTx/>
                        </a:rPr>
                        <a:t>133</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133</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2123940627"/>
                  </a:ext>
                </a:extLst>
              </a:tr>
              <a:tr h="264257">
                <a:tc>
                  <a:txBody>
                    <a:bodyPr/>
                    <a:lstStyle/>
                    <a:p>
                      <a:pPr algn="l" rtl="0" fontAlgn="ctr"/>
                      <a:r>
                        <a:rPr lang="en-US" sz="900" b="0" u="none" strike="noStrike" dirty="0">
                          <a:solidFill>
                            <a:schemeClr val="tx1"/>
                          </a:solidFill>
                          <a:effectLst/>
                        </a:rPr>
                        <a:t>Bango Refining (Clean Harbors)</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Fallon U.S</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70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70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chemeClr val="tx1"/>
                          </a:solidFill>
                          <a:effectLst/>
                          <a:uLnTx/>
                          <a:uFillTx/>
                        </a:rPr>
                        <a:t>70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70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2614993836"/>
                  </a:ext>
                </a:extLst>
              </a:tr>
              <a:tr h="264257">
                <a:tc>
                  <a:txBody>
                    <a:bodyPr/>
                    <a:lstStyle/>
                    <a:p>
                      <a:pPr algn="l" rtl="0" fontAlgn="ctr"/>
                      <a:r>
                        <a:rPr lang="en-US" sz="900" b="0" u="none" strike="noStrike" dirty="0">
                          <a:solidFill>
                            <a:schemeClr val="tx1"/>
                          </a:solidFill>
                          <a:effectLst/>
                        </a:rPr>
                        <a:t>Heartland Petroleum (Clean Harbors)</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Columbus,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62</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62</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chemeClr val="tx1"/>
                          </a:solidFill>
                          <a:effectLst/>
                          <a:uLnTx/>
                          <a:uFillTx/>
                        </a:rPr>
                        <a:t>62</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62</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2278121636"/>
                  </a:ext>
                </a:extLst>
              </a:tr>
              <a:tr h="264257">
                <a:tc>
                  <a:txBody>
                    <a:bodyPr/>
                    <a:lstStyle/>
                    <a:p>
                      <a:pPr algn="l" rtl="0" fontAlgn="ctr"/>
                      <a:r>
                        <a:rPr lang="en-US" sz="900" b="0" u="none" strike="noStrike" dirty="0">
                          <a:solidFill>
                            <a:schemeClr val="tx1"/>
                          </a:solidFill>
                          <a:effectLst/>
                        </a:rPr>
                        <a:t>Universal Lubricants (Clean Harbors)</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Wichita,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40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40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chemeClr val="tx1"/>
                          </a:solidFill>
                          <a:effectLst/>
                          <a:uLnTx/>
                          <a:uFillTx/>
                        </a:rPr>
                        <a:t>40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40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2025206388"/>
                  </a:ext>
                </a:extLst>
              </a:tr>
              <a:tr h="132129">
                <a:tc>
                  <a:txBody>
                    <a:bodyPr/>
                    <a:lstStyle/>
                    <a:p>
                      <a:pPr algn="l" rtl="0" fontAlgn="ctr"/>
                      <a:r>
                        <a:rPr lang="en-US" sz="900" b="0" u="none" strike="noStrike" dirty="0">
                          <a:solidFill>
                            <a:schemeClr val="tx1"/>
                          </a:solidFill>
                          <a:effectLst/>
                        </a:rPr>
                        <a:t>Olein Recovery</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Yabucoa,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23</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23</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23</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23</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3586095585"/>
                  </a:ext>
                </a:extLst>
              </a:tr>
              <a:tr h="220214">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u="none" strike="noStrike" kern="1200" dirty="0" err="1">
                          <a:solidFill>
                            <a:schemeClr val="tx1"/>
                          </a:solidFill>
                          <a:effectLst/>
                        </a:rPr>
                        <a:t>Terrapure</a:t>
                      </a:r>
                      <a:r>
                        <a:rPr lang="en-US" sz="900" b="0" u="none" strike="noStrike" kern="1200" dirty="0">
                          <a:solidFill>
                            <a:schemeClr val="tx1"/>
                          </a:solidFill>
                          <a:effectLst/>
                        </a:rPr>
                        <a:t> (GFL)</a:t>
                      </a:r>
                      <a:endParaRPr lang="en-US" sz="900" b="0" i="0" u="none" strike="noStrike" kern="1200" dirty="0">
                        <a:solidFill>
                          <a:schemeClr val="tx1"/>
                        </a:solidFill>
                        <a:effectLst/>
                        <a:latin typeface="+mn-lt"/>
                        <a:ea typeface="+mn-ea"/>
                        <a:cs typeface="+mn-cs"/>
                      </a:endParaRPr>
                    </a:p>
                  </a:txBody>
                  <a:tcPr marL="46800" marR="0" marT="0" marB="0" anchor="ctr"/>
                </a:tc>
                <a:tc>
                  <a:txBody>
                    <a:bodyPr/>
                    <a:lstStyle/>
                    <a:p>
                      <a:pPr algn="l"/>
                      <a:r>
                        <a:rPr lang="en-US" sz="900" b="0" u="none" strike="noStrike" kern="1200" dirty="0">
                          <a:solidFill>
                            <a:schemeClr val="tx1"/>
                          </a:solidFill>
                          <a:effectLst/>
                        </a:rPr>
                        <a:t>Vancouver, BC</a:t>
                      </a:r>
                      <a:endParaRPr lang="en-US" sz="900" b="0" i="0" u="none" strike="noStrike" kern="1200" dirty="0">
                        <a:solidFill>
                          <a:schemeClr val="tx1"/>
                        </a:solidFill>
                        <a:effectLst/>
                        <a:latin typeface="+mn-lt"/>
                        <a:ea typeface="+mn-ea"/>
                        <a:cs typeface="+mn-cs"/>
                      </a:endParaRPr>
                    </a:p>
                  </a:txBody>
                  <a:tcPr marL="46800" anchor="ctr"/>
                </a:tc>
                <a:tc>
                  <a:txBody>
                    <a:bodyPr/>
                    <a:lstStyle/>
                    <a:p>
                      <a:pPr marL="0" algn="ctr" defTabSz="914400" rtl="0" eaLnBrk="1" fontAlgn="ctr" latinLnBrk="0" hangingPunct="1"/>
                      <a:r>
                        <a:rPr lang="en-US" sz="900" b="0" u="none" strike="noStrike" kern="1200" dirty="0">
                          <a:solidFill>
                            <a:schemeClr val="tx1"/>
                          </a:solidFill>
                          <a:effectLst/>
                        </a:rPr>
                        <a:t>20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20</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3864600799"/>
                  </a:ext>
                </a:extLst>
              </a:tr>
              <a:tr h="132129">
                <a:tc>
                  <a:txBody>
                    <a:bodyPr/>
                    <a:lstStyle/>
                    <a:p>
                      <a:pPr algn="l" rtl="0" fontAlgn="ctr"/>
                      <a:r>
                        <a:rPr lang="en-US" sz="900" b="0" u="none" strike="noStrike" dirty="0" err="1">
                          <a:solidFill>
                            <a:schemeClr val="tx1"/>
                          </a:solidFill>
                          <a:effectLst/>
                        </a:rPr>
                        <a:t>Ecolube</a:t>
                      </a:r>
                      <a:r>
                        <a:rPr lang="en-US" sz="900" b="0" u="none" strike="noStrike" dirty="0">
                          <a:solidFill>
                            <a:schemeClr val="tx1"/>
                          </a:solidFill>
                          <a:effectLst/>
                        </a:rPr>
                        <a:t> Recovery</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Portland,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18</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18</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kumimoji="0" lang="en-US" sz="900" b="0" u="none" strike="noStrike" kern="1200" cap="none" spc="0" normalizeH="0" baseline="0" noProof="0">
                          <a:ln>
                            <a:noFill/>
                          </a:ln>
                          <a:solidFill>
                            <a:schemeClr val="tx1"/>
                          </a:solidFill>
                          <a:effectLst/>
                          <a:uLnTx/>
                          <a:uFillTx/>
                        </a:rPr>
                        <a:t>18</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kumimoji="0" lang="en-US" sz="900" b="0" u="none" strike="noStrike" kern="1200" cap="none" spc="0" normalizeH="0" baseline="0" noProof="0" dirty="0">
                          <a:ln>
                            <a:noFill/>
                          </a:ln>
                          <a:solidFill>
                            <a:schemeClr val="tx1"/>
                          </a:solidFill>
                          <a:effectLst/>
                          <a:uLnTx/>
                          <a:uFillTx/>
                        </a:rPr>
                        <a:t>18</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1027177124"/>
                  </a:ext>
                </a:extLst>
              </a:tr>
              <a:tr h="251829">
                <a:tc>
                  <a:txBody>
                    <a:bodyPr/>
                    <a:lstStyle/>
                    <a:p>
                      <a:pPr algn="l" rtl="0" fontAlgn="ctr"/>
                      <a:r>
                        <a:rPr lang="en-US" sz="900" b="0" u="none" strike="noStrike" dirty="0">
                          <a:solidFill>
                            <a:schemeClr val="tx1"/>
                          </a:solidFill>
                          <a:effectLst/>
                        </a:rPr>
                        <a:t>Rock Canyon Oil</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American Fork,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15</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15</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15</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15</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3314058674"/>
                  </a:ext>
                </a:extLst>
              </a:tr>
              <a:tr h="132129">
                <a:tc>
                  <a:txBody>
                    <a:bodyPr/>
                    <a:lstStyle/>
                    <a:p>
                      <a:pPr algn="l" rtl="0" fontAlgn="ctr"/>
                      <a:r>
                        <a:rPr lang="en-US" sz="900" b="0" u="none" strike="noStrike" dirty="0">
                          <a:solidFill>
                            <a:schemeClr val="tx1"/>
                          </a:solidFill>
                          <a:effectLst/>
                        </a:rPr>
                        <a:t>Rational Resource</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Plymouth,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13</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13</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29</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29</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603088750"/>
                  </a:ext>
                </a:extLst>
              </a:tr>
              <a:tr h="396386">
                <a:tc>
                  <a:txBody>
                    <a:bodyPr/>
                    <a:lstStyle/>
                    <a:p>
                      <a:pPr algn="l" rtl="0" fontAlgn="ctr"/>
                      <a:r>
                        <a:rPr lang="en-US" sz="900" b="0" u="none" strike="noStrike" dirty="0">
                          <a:solidFill>
                            <a:schemeClr val="tx1"/>
                          </a:solidFill>
                          <a:effectLst/>
                        </a:rPr>
                        <a:t>Green View Technologies (Clean Harbors)</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Rollinsford,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10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10</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10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chemeClr val="tx1"/>
                          </a:solidFill>
                          <a:effectLst/>
                          <a:uLnTx/>
                          <a:uFillTx/>
                        </a:rPr>
                        <a:t>10</a:t>
                      </a:r>
                      <a:endParaRPr kumimoji="0" lang="en-US" sz="900" b="0" i="0" u="none" strike="noStrike" kern="1200" cap="none" spc="0" normalizeH="0" baseline="0" noProof="0" dirty="0">
                        <a:ln>
                          <a:noFill/>
                        </a:ln>
                        <a:solidFill>
                          <a:schemeClr val="tx1"/>
                        </a:solidFill>
                        <a:effectLst/>
                        <a:uLnTx/>
                        <a:uFillTx/>
                        <a:latin typeface="Lucida Sans"/>
                        <a:ea typeface="+mn-ea"/>
                        <a:cs typeface="+mn-cs"/>
                      </a:endParaRPr>
                    </a:p>
                  </a:txBody>
                  <a:tcPr marL="0" marR="0" marT="0" marB="0" anchor="ctr"/>
                </a:tc>
                <a:extLst>
                  <a:ext uri="{0D108BD9-81ED-4DB2-BD59-A6C34878D82A}">
                    <a16:rowId xmlns:a16="http://schemas.microsoft.com/office/drawing/2014/main" val="1517690871"/>
                  </a:ext>
                </a:extLst>
              </a:tr>
              <a:tr h="175005">
                <a:tc>
                  <a:txBody>
                    <a:bodyPr/>
                    <a:lstStyle/>
                    <a:p>
                      <a:pPr lvl="0" algn="l" rtl="0" fontAlgn="ctr"/>
                      <a:r>
                        <a:rPr lang="en-US" sz="900" b="0" u="none" strike="noStrike" dirty="0">
                          <a:solidFill>
                            <a:schemeClr val="tx1"/>
                          </a:solidFill>
                          <a:effectLst/>
                        </a:rPr>
                        <a:t>Como Lube</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Duluth,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8</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8</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8</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8</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877342775"/>
                  </a:ext>
                </a:extLst>
              </a:tr>
              <a:tr h="175005">
                <a:tc>
                  <a:txBody>
                    <a:bodyPr/>
                    <a:lstStyle/>
                    <a:p>
                      <a:pPr algn="l" rtl="0" fontAlgn="ctr"/>
                      <a:r>
                        <a:rPr lang="en-US" sz="900" b="0" u="none" strike="noStrike" dirty="0">
                          <a:solidFill>
                            <a:schemeClr val="tx1"/>
                          </a:solidFill>
                          <a:effectLst/>
                        </a:rPr>
                        <a:t>Rock Oil Refining</a:t>
                      </a:r>
                      <a:endParaRPr lang="en-US" sz="900" b="0" i="0" u="none" strike="noStrike" dirty="0">
                        <a:solidFill>
                          <a:schemeClr val="tx1"/>
                        </a:solidFill>
                        <a:effectLst/>
                        <a:latin typeface="+mn-lt"/>
                      </a:endParaRPr>
                    </a:p>
                  </a:txBody>
                  <a:tcPr marL="46800" marR="0" marT="0" marB="0" anchor="ctr"/>
                </a:tc>
                <a:tc>
                  <a:txBody>
                    <a:bodyPr/>
                    <a:lstStyle/>
                    <a:p>
                      <a:pPr algn="l" rtl="0" fontAlgn="ctr"/>
                      <a:r>
                        <a:rPr lang="en-US" sz="900" b="0" u="none" strike="noStrike" dirty="0">
                          <a:solidFill>
                            <a:schemeClr val="tx1"/>
                          </a:solidFill>
                          <a:effectLst/>
                        </a:rPr>
                        <a:t>Stratford, U.S  </a:t>
                      </a:r>
                      <a:endParaRPr lang="en-US" sz="900" b="0" i="0" u="none" strike="noStrike" dirty="0">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900" b="0" u="none" strike="noStrike" kern="1200" dirty="0">
                          <a:solidFill>
                            <a:schemeClr val="tx1"/>
                          </a:solidFill>
                          <a:effectLst/>
                        </a:rPr>
                        <a:t>5</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5</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5</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900" b="0" u="none" strike="noStrike" kern="1200" dirty="0">
                          <a:solidFill>
                            <a:schemeClr val="tx1"/>
                          </a:solidFill>
                          <a:effectLst/>
                        </a:rPr>
                        <a:t>5</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2965892685"/>
                  </a:ext>
                </a:extLst>
              </a:tr>
              <a:tr h="220214">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u="none" strike="noStrike" kern="1200" dirty="0">
                          <a:solidFill>
                            <a:schemeClr val="tx1"/>
                          </a:solidFill>
                          <a:effectLst/>
                        </a:rPr>
                        <a:t>Regen III-a</a:t>
                      </a:r>
                      <a:endParaRPr lang="en-US" sz="900" b="0" i="0" u="none" strike="noStrike" kern="1200" dirty="0">
                        <a:solidFill>
                          <a:schemeClr val="tx1"/>
                        </a:solidFill>
                        <a:effectLst/>
                        <a:latin typeface="+mn-lt"/>
                        <a:ea typeface="+mn-ea"/>
                        <a:cs typeface="+mn-cs"/>
                      </a:endParaRPr>
                    </a:p>
                  </a:txBody>
                  <a:tcPr marL="46800" marR="0" marT="0" marB="0" anchor="ctr"/>
                </a:tc>
                <a:tc>
                  <a:txBody>
                    <a:bodyPr/>
                    <a:lstStyle/>
                    <a:p>
                      <a:pPr algn="l"/>
                      <a:r>
                        <a:rPr lang="en-US" sz="900" b="0" u="none" strike="noStrike" kern="1200" dirty="0">
                          <a:solidFill>
                            <a:schemeClr val="tx1"/>
                          </a:solidFill>
                          <a:effectLst/>
                        </a:rPr>
                        <a:t>Texas U.S.</a:t>
                      </a:r>
                      <a:endParaRPr lang="en-US" sz="900" b="0" i="0" u="none" strike="noStrike" kern="1200" dirty="0">
                        <a:solidFill>
                          <a:schemeClr val="tx1"/>
                        </a:solidFill>
                        <a:effectLst/>
                        <a:latin typeface="+mn-lt"/>
                        <a:ea typeface="+mn-ea"/>
                        <a:cs typeface="+mn-cs"/>
                      </a:endParaRPr>
                    </a:p>
                  </a:txBody>
                  <a:tcPr marL="46800" anchor="ctr"/>
                </a:tc>
                <a:tc>
                  <a:txBody>
                    <a:bodyPr/>
                    <a:lstStyle/>
                    <a:p>
                      <a:pPr marL="0" algn="ctr" defTabSz="914400" rtl="0" eaLnBrk="1" fontAlgn="ctr" latinLnBrk="0" hangingPunct="1"/>
                      <a:r>
                        <a:rPr lang="en-US" sz="900" b="0" u="none" strike="noStrike" kern="1200" dirty="0">
                          <a:solidFill>
                            <a:schemeClr val="tx1"/>
                          </a:solidFill>
                          <a:effectLst/>
                        </a:rPr>
                        <a:t>-</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kern="1200" dirty="0">
                          <a:solidFill>
                            <a:schemeClr val="tx1"/>
                          </a:solidFill>
                          <a:effectLst/>
                        </a:rPr>
                        <a:t>-</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algn="ctr" rtl="0" fontAlgn="ctr"/>
                      <a:r>
                        <a:rPr lang="en-US" sz="900" b="0" u="none" strike="noStrike" kern="1200" dirty="0">
                          <a:solidFill>
                            <a:schemeClr val="tx1"/>
                          </a:solidFill>
                          <a:effectLst/>
                        </a:rPr>
                        <a:t>192</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algn="ctr" rtl="0" fontAlgn="ctr"/>
                      <a:r>
                        <a:rPr lang="en-US" sz="900" b="0" u="none" strike="noStrike" kern="1200" dirty="0">
                          <a:solidFill>
                            <a:schemeClr val="tx1"/>
                          </a:solidFill>
                          <a:effectLst/>
                        </a:rPr>
                        <a:t>192</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2027675877"/>
                  </a:ext>
                </a:extLst>
              </a:tr>
              <a:tr h="13822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u="none" strike="noStrike" kern="1200" dirty="0" err="1">
                          <a:solidFill>
                            <a:schemeClr val="tx1"/>
                          </a:solidFill>
                          <a:effectLst/>
                        </a:rPr>
                        <a:t>Puraglobe</a:t>
                      </a:r>
                      <a:r>
                        <a:rPr lang="en-US" sz="900" b="0" u="none" strike="noStrike" kern="1200" dirty="0">
                          <a:solidFill>
                            <a:schemeClr val="tx1"/>
                          </a:solidFill>
                          <a:effectLst/>
                        </a:rPr>
                        <a:t>-a</a:t>
                      </a:r>
                      <a:endParaRPr lang="en-US" sz="900" b="0" i="0" u="none" strike="noStrike" kern="1200" dirty="0">
                        <a:solidFill>
                          <a:schemeClr val="tx1"/>
                        </a:solidFill>
                        <a:effectLst/>
                        <a:latin typeface="+mn-lt"/>
                        <a:ea typeface="+mn-ea"/>
                        <a:cs typeface="+mn-cs"/>
                      </a:endParaRPr>
                    </a:p>
                  </a:txBody>
                  <a:tcPr marL="46800" marR="0" marT="0" marB="0" anchor="ctr"/>
                </a:tc>
                <a:tc>
                  <a:txBody>
                    <a:bodyPr/>
                    <a:lstStyle/>
                    <a:p>
                      <a:pPr algn="l" rtl="0" fontAlgn="ctr"/>
                      <a:r>
                        <a:rPr lang="en-US" sz="900" b="0" u="none" strike="noStrike" kern="1200" dirty="0">
                          <a:solidFill>
                            <a:schemeClr val="tx1"/>
                          </a:solidFill>
                          <a:effectLst/>
                        </a:rPr>
                        <a:t>Tampa, FL, U.S.</a:t>
                      </a:r>
                      <a:endParaRPr lang="en-US" sz="900" b="0" i="0" u="none" strike="noStrike" kern="1200" dirty="0">
                        <a:solidFill>
                          <a:schemeClr val="tx1"/>
                        </a:solidFill>
                        <a:effectLst/>
                        <a:latin typeface="+mn-lt"/>
                        <a:ea typeface="+mn-ea"/>
                        <a:cs typeface="+mn-cs"/>
                      </a:endParaRPr>
                    </a:p>
                  </a:txBody>
                  <a:tcPr marL="46800" marR="0" marT="0" marB="0" anchor="ctr"/>
                </a:tc>
                <a:tc>
                  <a:txBody>
                    <a:bodyPr/>
                    <a:lstStyle/>
                    <a:p>
                      <a:pPr algn="ctr" rtl="0" fontAlgn="ctr"/>
                      <a:r>
                        <a:rPr lang="en-US" sz="900" b="0" u="none" strike="noStrike" kern="1200" dirty="0">
                          <a:solidFill>
                            <a:schemeClr val="tx1"/>
                          </a:solidFill>
                          <a:effectLst/>
                        </a:rPr>
                        <a:t>-</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kern="1200" dirty="0">
                          <a:solidFill>
                            <a:schemeClr val="tx1"/>
                          </a:solidFill>
                          <a:effectLst/>
                        </a:rPr>
                        <a:t>-</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algn="ctr" rtl="0" fontAlgn="ctr"/>
                      <a:r>
                        <a:rPr lang="en-US" sz="900" b="0" u="none" strike="noStrike" kern="1200" dirty="0">
                          <a:solidFill>
                            <a:schemeClr val="tx1"/>
                          </a:solidFill>
                          <a:effectLst/>
                        </a:rPr>
                        <a:t>49</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algn="ctr" rtl="0" fontAlgn="ctr"/>
                      <a:r>
                        <a:rPr lang="en-US" sz="900" b="0" u="none" strike="noStrike" kern="1200" dirty="0">
                          <a:solidFill>
                            <a:schemeClr val="tx1"/>
                          </a:solidFill>
                          <a:effectLst/>
                        </a:rPr>
                        <a:t>49</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4062586975"/>
                  </a:ext>
                </a:extLst>
              </a:tr>
              <a:tr h="13212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0" u="none" strike="noStrike" kern="1200" dirty="0">
                          <a:solidFill>
                            <a:schemeClr val="tx1"/>
                          </a:solidFill>
                          <a:effectLst/>
                        </a:rPr>
                        <a:t>Mesa Oil Recycling-a</a:t>
                      </a:r>
                      <a:endParaRPr lang="en-US" sz="900" b="0" i="0" u="none" strike="noStrike" kern="1200" dirty="0">
                        <a:solidFill>
                          <a:schemeClr val="tx1"/>
                        </a:solidFill>
                        <a:effectLst/>
                        <a:latin typeface="+mn-lt"/>
                        <a:ea typeface="+mn-ea"/>
                        <a:cs typeface="+mn-cs"/>
                      </a:endParaRPr>
                    </a:p>
                  </a:txBody>
                  <a:tcPr marL="46800" marR="0" marT="0" marB="0" anchor="ctr"/>
                </a:tc>
                <a:tc>
                  <a:txBody>
                    <a:bodyPr/>
                    <a:lstStyle/>
                    <a:p>
                      <a:pPr algn="l" rtl="0" fontAlgn="ctr"/>
                      <a:r>
                        <a:rPr lang="en-US" sz="900" b="0" u="none" strike="noStrike" kern="1200" dirty="0">
                          <a:solidFill>
                            <a:schemeClr val="tx1"/>
                          </a:solidFill>
                          <a:effectLst/>
                        </a:rPr>
                        <a:t>Belen, NM, U.S.</a:t>
                      </a:r>
                      <a:endParaRPr lang="en-US" sz="900" b="0" i="0" u="none" strike="noStrike" kern="1200" dirty="0">
                        <a:solidFill>
                          <a:schemeClr val="tx1"/>
                        </a:solidFill>
                        <a:effectLst/>
                        <a:latin typeface="+mn-lt"/>
                        <a:ea typeface="+mn-ea"/>
                        <a:cs typeface="+mn-cs"/>
                      </a:endParaRPr>
                    </a:p>
                  </a:txBody>
                  <a:tcPr marL="46800" marR="0" marT="0" marB="0" anchor="ctr"/>
                </a:tc>
                <a:tc>
                  <a:txBody>
                    <a:bodyPr/>
                    <a:lstStyle/>
                    <a:p>
                      <a:pPr algn="ctr" rtl="0" fontAlgn="ctr"/>
                      <a:r>
                        <a:rPr lang="en-US" sz="900" b="0" u="none" strike="noStrike" kern="1200" dirty="0">
                          <a:solidFill>
                            <a:schemeClr val="tx1"/>
                          </a:solidFill>
                          <a:effectLst/>
                        </a:rPr>
                        <a:t>-</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u="none" strike="noStrike" kern="1200" dirty="0">
                          <a:solidFill>
                            <a:schemeClr val="tx1"/>
                          </a:solidFill>
                          <a:effectLst/>
                        </a:rPr>
                        <a:t>-</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algn="ctr" rtl="0" fontAlgn="ctr"/>
                      <a:r>
                        <a:rPr lang="en-US" sz="900" b="0" u="none" strike="noStrike" kern="1200" dirty="0">
                          <a:solidFill>
                            <a:schemeClr val="tx1"/>
                          </a:solidFill>
                          <a:effectLst/>
                        </a:rPr>
                        <a:t>11</a:t>
                      </a:r>
                      <a:endParaRPr lang="en-US" sz="900" b="0" i="0" u="none" strike="noStrike" kern="1200" dirty="0">
                        <a:solidFill>
                          <a:schemeClr val="tx1"/>
                        </a:solidFill>
                        <a:effectLst/>
                        <a:latin typeface="+mn-lt"/>
                        <a:ea typeface="+mn-ea"/>
                        <a:cs typeface="+mn-cs"/>
                      </a:endParaRPr>
                    </a:p>
                  </a:txBody>
                  <a:tcPr marL="0" marR="0" marT="0" marB="0" anchor="ctr"/>
                </a:tc>
                <a:tc>
                  <a:txBody>
                    <a:bodyPr/>
                    <a:lstStyle/>
                    <a:p>
                      <a:pPr algn="ctr" rtl="0" fontAlgn="ctr"/>
                      <a:r>
                        <a:rPr lang="en-US" sz="900" b="0" u="none" strike="noStrike" kern="1200" dirty="0">
                          <a:solidFill>
                            <a:schemeClr val="tx1"/>
                          </a:solidFill>
                          <a:effectLst/>
                        </a:rPr>
                        <a:t>11</a:t>
                      </a:r>
                      <a:endParaRPr lang="en-US" sz="9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1971669006"/>
                  </a:ext>
                </a:extLst>
              </a:tr>
              <a:tr h="13212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b="1" kern="1200" dirty="0">
                          <a:solidFill>
                            <a:schemeClr val="tx1"/>
                          </a:solidFill>
                        </a:rPr>
                        <a:t>Total</a:t>
                      </a:r>
                      <a:endParaRPr lang="en-US" sz="900" b="1" kern="1200" dirty="0">
                        <a:solidFill>
                          <a:schemeClr val="tx1"/>
                        </a:solidFill>
                        <a:latin typeface="+mn-lt"/>
                        <a:ea typeface="+mn-ea"/>
                        <a:cs typeface="+mn-cs"/>
                      </a:endParaRPr>
                    </a:p>
                  </a:txBody>
                  <a:tcPr marL="46800" marR="0" marT="0" marB="0" anchor="ctr"/>
                </a:tc>
                <a:tc>
                  <a:txBody>
                    <a:bodyPr/>
                    <a:lstStyle/>
                    <a:p>
                      <a:pPr algn="ctr" rtl="0" fontAlgn="ctr"/>
                      <a:endParaRPr lang="en-US" sz="900" b="1" i="0" u="none" strike="noStrike" dirty="0">
                        <a:solidFill>
                          <a:schemeClr val="tx1"/>
                        </a:solidFill>
                        <a:effectLst/>
                        <a:latin typeface="+mn-lt"/>
                      </a:endParaRPr>
                    </a:p>
                  </a:txBody>
                  <a:tcPr marL="46800" marR="0" marT="0" marB="0" anchor="ctr"/>
                </a:tc>
                <a:tc>
                  <a:txBody>
                    <a:bodyPr/>
                    <a:lstStyle/>
                    <a:p>
                      <a:pPr algn="ctr" rtl="0" fontAlgn="ctr"/>
                      <a:r>
                        <a:rPr lang="en-US" sz="900" b="1" u="none" strike="noStrike" dirty="0">
                          <a:solidFill>
                            <a:schemeClr val="tx1"/>
                          </a:solidFill>
                          <a:effectLst/>
                        </a:rPr>
                        <a:t>1,022</a:t>
                      </a:r>
                      <a:endParaRPr lang="en-US" sz="900" b="1" i="0" u="none" strike="noStrike" dirty="0">
                        <a:solidFill>
                          <a:schemeClr val="tx1"/>
                        </a:solidFill>
                        <a:effectLst/>
                        <a:latin typeface="+mn-lt"/>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u="none" strike="noStrike" dirty="0">
                          <a:solidFill>
                            <a:schemeClr val="tx1"/>
                          </a:solidFill>
                          <a:effectLst/>
                        </a:rPr>
                        <a:t>1,022</a:t>
                      </a:r>
                      <a:endParaRPr lang="en-US" sz="900" b="1" i="0" u="none" strike="noStrike" kern="1200" dirty="0">
                        <a:solidFill>
                          <a:schemeClr val="tx1"/>
                        </a:solidFill>
                        <a:effectLst/>
                        <a:latin typeface="+mn-lt"/>
                        <a:ea typeface="+mn-ea"/>
                        <a:cs typeface="+mn-cs"/>
                      </a:endParaRPr>
                    </a:p>
                  </a:txBody>
                  <a:tcPr marL="0" marR="0" marT="0" marB="0" anchor="ctr"/>
                </a:tc>
                <a:tc>
                  <a:txBody>
                    <a:bodyPr/>
                    <a:lstStyle/>
                    <a:p>
                      <a:pPr algn="ctr" fontAlgn="ctr"/>
                      <a:r>
                        <a:rPr lang="en-US" sz="900" b="1" u="none" strike="noStrike" dirty="0">
                          <a:solidFill>
                            <a:schemeClr val="tx1"/>
                          </a:solidFill>
                          <a:effectLst/>
                        </a:rPr>
                        <a:t>1,290-a</a:t>
                      </a:r>
                      <a:endParaRPr lang="en-US" sz="900" b="1" i="0" u="none" strike="noStrike" dirty="0">
                        <a:solidFill>
                          <a:schemeClr val="tx1"/>
                        </a:solidFill>
                        <a:effectLst/>
                        <a:latin typeface="+mn-lt"/>
                      </a:endParaRPr>
                    </a:p>
                  </a:txBody>
                  <a:tcPr marL="0" marR="0" marT="0" marB="0" anchor="ctr"/>
                </a:tc>
                <a:tc>
                  <a:txBody>
                    <a:bodyPr/>
                    <a:lstStyle/>
                    <a:p>
                      <a:pPr algn="ctr" fontAlgn="ctr"/>
                      <a:r>
                        <a:rPr lang="en-US" sz="900" b="1" u="none" strike="noStrike" dirty="0">
                          <a:solidFill>
                            <a:schemeClr val="tx1"/>
                          </a:solidFill>
                          <a:effectLst/>
                        </a:rPr>
                        <a:t>1,290-a</a:t>
                      </a:r>
                      <a:endParaRPr lang="en-US" sz="900" b="1" i="0" u="none" strike="noStrike" dirty="0">
                        <a:solidFill>
                          <a:schemeClr val="tx1"/>
                        </a:solidFill>
                        <a:effectLst/>
                        <a:latin typeface="+mn-lt"/>
                      </a:endParaRPr>
                    </a:p>
                  </a:txBody>
                  <a:tcPr marL="0" marR="0" marT="0" marB="0" anchor="ctr"/>
                </a:tc>
                <a:extLst>
                  <a:ext uri="{0D108BD9-81ED-4DB2-BD59-A6C34878D82A}">
                    <a16:rowId xmlns:a16="http://schemas.microsoft.com/office/drawing/2014/main" val="476941409"/>
                  </a:ext>
                </a:extLst>
              </a:tr>
              <a:tr h="924901">
                <a:tc gridSpan="6">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kern="1200" dirty="0">
                          <a:solidFill>
                            <a:schemeClr val="tx1"/>
                          </a:solidFill>
                        </a:rPr>
                        <a:t>a– These projects are in financing or construction stage and will open in the near future. Their basestock capacity is calculated with the 65% yield rate for the re-refineries.</a:t>
                      </a:r>
                    </a:p>
                    <a:p>
                      <a:pPr lvl="0" algn="l"/>
                      <a:r>
                        <a:rPr lang="en-US" sz="900" b="0" dirty="0">
                          <a:solidFill>
                            <a:schemeClr val="tx1"/>
                          </a:solidFill>
                        </a:rPr>
                        <a:t>Note: This does not include two re-refineries that are not operating currently. </a:t>
                      </a:r>
                    </a:p>
                    <a:p>
                      <a:pPr marL="228600" lvl="0" indent="-228600" algn="l">
                        <a:buAutoNum type="arabicParenR"/>
                      </a:pPr>
                      <a:r>
                        <a:rPr lang="en-US" sz="900" b="0" dirty="0">
                          <a:solidFill>
                            <a:schemeClr val="tx1"/>
                          </a:solidFill>
                        </a:rPr>
                        <a:t>Evergreen Oil, which is owned by Clean Harbors. It has 93 KT used oil feed capacity and 60 KT Group II/II+ re-refined basestock capacity.</a:t>
                      </a:r>
                    </a:p>
                    <a:p>
                      <a:pPr marL="228600" lvl="0" indent="-228600" algn="l">
                        <a:buAutoNum type="arabicParenR"/>
                      </a:pPr>
                      <a:r>
                        <a:rPr lang="en-US" sz="900" b="0" dirty="0">
                          <a:solidFill>
                            <a:schemeClr val="tx1"/>
                          </a:solidFill>
                        </a:rPr>
                        <a:t>Southeastern Petroleum. It has 47 KT used oil feed capacity and 30 KT Group I re-refined basestock capacity.</a:t>
                      </a:r>
                    </a:p>
                  </a:txBody>
                  <a:tcPr marL="0" marR="0" marT="0" marB="0" anchor="ctr"/>
                </a:tc>
                <a:tc hMerge="1">
                  <a:txBody>
                    <a:bodyPr/>
                    <a:lstStyle/>
                    <a:p>
                      <a:pPr algn="ctr" rtl="0" fontAlgn="ctr"/>
                      <a:endParaRPr lang="en-US" sz="1000" b="0" i="0" u="none" strike="noStrike" dirty="0">
                        <a:solidFill>
                          <a:srgbClr val="000000"/>
                        </a:solidFill>
                        <a:effectLst/>
                        <a:latin typeface="Calibri" panose="020F0502020204030204" pitchFamily="34" charset="0"/>
                      </a:endParaRPr>
                    </a:p>
                  </a:txBody>
                  <a:tcPr marL="0" marR="0" marT="0" marB="0" anchor="ctr">
                    <a:solidFill>
                      <a:schemeClr val="bg2">
                        <a:lumMod val="40000"/>
                        <a:lumOff val="60000"/>
                      </a:schemeClr>
                    </a:solidFill>
                  </a:tcPr>
                </a:tc>
                <a:tc hMerge="1">
                  <a:txBody>
                    <a:bodyPr/>
                    <a:lstStyle/>
                    <a:p>
                      <a:pPr algn="ctr" rtl="0" fontAlgn="ctr"/>
                      <a:endParaRPr lang="en-US" sz="1000" b="0" i="0" u="none" strike="noStrike" dirty="0">
                        <a:solidFill>
                          <a:srgbClr val="000000"/>
                        </a:solidFill>
                        <a:effectLst/>
                        <a:latin typeface="Calibri" panose="020F0502020204030204" pitchFamily="34" charset="0"/>
                      </a:endParaRPr>
                    </a:p>
                  </a:txBody>
                  <a:tcPr marL="0" marR="0" marT="0" marB="0" anchor="ctr">
                    <a:solidFill>
                      <a:schemeClr val="bg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kern="1200" dirty="0">
                        <a:solidFill>
                          <a:srgbClr val="3F3F3F"/>
                        </a:solidFill>
                        <a:effectLst/>
                        <a:latin typeface="+mn-lt"/>
                        <a:ea typeface="+mn-ea"/>
                        <a:cs typeface="+mn-cs"/>
                      </a:endParaRPr>
                    </a:p>
                  </a:txBody>
                  <a:tcPr marL="0" marR="0" marT="0" marB="0" anchor="ctr">
                    <a:solidFill>
                      <a:schemeClr val="bg2">
                        <a:lumMod val="40000"/>
                        <a:lumOff val="60000"/>
                      </a:schemeClr>
                    </a:solidFill>
                  </a:tcPr>
                </a:tc>
                <a:tc hMerge="1">
                  <a:txBody>
                    <a:bodyPr/>
                    <a:lstStyle/>
                    <a:p>
                      <a:pPr algn="ctr" fontAlgn="ctr"/>
                      <a:endParaRPr lang="en-US" sz="1000" b="0" i="0" u="none" strike="noStrike" dirty="0">
                        <a:solidFill>
                          <a:srgbClr val="000000"/>
                        </a:solidFill>
                        <a:effectLst/>
                        <a:latin typeface="Calibri" panose="020F0502020204030204" pitchFamily="34" charset="0"/>
                      </a:endParaRPr>
                    </a:p>
                  </a:txBody>
                  <a:tcPr marL="0" marR="0" marT="0" marB="0" anchor="ctr">
                    <a:solidFill>
                      <a:schemeClr val="bg2">
                        <a:lumMod val="40000"/>
                        <a:lumOff val="60000"/>
                      </a:schemeClr>
                    </a:solidFill>
                  </a:tcPr>
                </a:tc>
                <a:tc hMerge="1">
                  <a:txBody>
                    <a:bodyPr/>
                    <a:lstStyle/>
                    <a:p>
                      <a:pPr algn="ctr" fontAlgn="ctr"/>
                      <a:endParaRPr lang="en-US" sz="1000" b="0" i="0" u="none" strike="noStrike" dirty="0">
                        <a:solidFill>
                          <a:srgbClr val="000000"/>
                        </a:solidFill>
                        <a:effectLst/>
                        <a:latin typeface="Calibri" panose="020F0502020204030204" pitchFamily="34" charset="0"/>
                      </a:endParaRPr>
                    </a:p>
                  </a:txBody>
                  <a:tcPr marL="0" marR="0" marT="0" marB="0" anchor="ctr">
                    <a:solidFill>
                      <a:schemeClr val="bg2">
                        <a:lumMod val="40000"/>
                        <a:lumOff val="60000"/>
                      </a:schemeClr>
                    </a:solidFill>
                  </a:tcPr>
                </a:tc>
                <a:extLst>
                  <a:ext uri="{0D108BD9-81ED-4DB2-BD59-A6C34878D82A}">
                    <a16:rowId xmlns:a16="http://schemas.microsoft.com/office/drawing/2014/main" val="2552642823"/>
                  </a:ext>
                </a:extLst>
              </a:tr>
            </a:tbl>
          </a:graphicData>
        </a:graphic>
      </p:graphicFrame>
      <p:grpSp>
        <p:nvGrpSpPr>
          <p:cNvPr id="6" name="Group 5">
            <a:extLst>
              <a:ext uri="{FF2B5EF4-FFF2-40B4-BE49-F238E27FC236}">
                <a16:creationId xmlns:a16="http://schemas.microsoft.com/office/drawing/2014/main" id="{5C065C1A-7E33-4D8F-9B71-E95A630A8D46}"/>
              </a:ext>
            </a:extLst>
          </p:cNvPr>
          <p:cNvGrpSpPr/>
          <p:nvPr/>
        </p:nvGrpSpPr>
        <p:grpSpPr>
          <a:xfrm>
            <a:off x="4897280" y="5962712"/>
            <a:ext cx="1090782" cy="246221"/>
            <a:chOff x="10831993" y="6206610"/>
            <a:chExt cx="1090782" cy="246221"/>
          </a:xfrm>
        </p:grpSpPr>
        <p:sp>
          <p:nvSpPr>
            <p:cNvPr id="7" name="Freeform: Shape 6">
              <a:extLst>
                <a:ext uri="{FF2B5EF4-FFF2-40B4-BE49-F238E27FC236}">
                  <a16:creationId xmlns:a16="http://schemas.microsoft.com/office/drawing/2014/main" id="{CE886C98-0FF9-48C5-99DE-D28DE85403AD}"/>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6714735E-DB5D-4B78-B379-3D15EEAF42EB}"/>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0844578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2267-F0D9-4A7C-A446-A5AE12942D4C}"/>
              </a:ext>
            </a:extLst>
          </p:cNvPr>
          <p:cNvSpPr>
            <a:spLocks noGrp="1"/>
          </p:cNvSpPr>
          <p:nvPr>
            <p:ph type="title"/>
          </p:nvPr>
        </p:nvSpPr>
        <p:spPr/>
        <p:txBody>
          <a:bodyPr/>
          <a:lstStyle/>
          <a:p>
            <a:r>
              <a:rPr lang="en-US" dirty="0"/>
              <a:t>Re-refined Basestock Capacity Outlook </a:t>
            </a:r>
          </a:p>
        </p:txBody>
      </p:sp>
      <p:sp>
        <p:nvSpPr>
          <p:cNvPr id="3" name="Content Placeholder 2">
            <a:extLst>
              <a:ext uri="{FF2B5EF4-FFF2-40B4-BE49-F238E27FC236}">
                <a16:creationId xmlns:a16="http://schemas.microsoft.com/office/drawing/2014/main" id="{9331B7C0-5FBA-42E3-B55C-859A3F250DE6}"/>
              </a:ext>
            </a:extLst>
          </p:cNvPr>
          <p:cNvSpPr>
            <a:spLocks noGrp="1"/>
          </p:cNvSpPr>
          <p:nvPr>
            <p:ph sz="quarter" idx="16"/>
          </p:nvPr>
        </p:nvSpPr>
        <p:spPr>
          <a:xfrm>
            <a:off x="569394" y="902988"/>
            <a:ext cx="5182475" cy="5052024"/>
          </a:xfrm>
        </p:spPr>
        <p:txBody>
          <a:bodyPr wrap="square">
            <a:spAutoFit/>
          </a:bodyPr>
          <a:lstStyle/>
          <a:p>
            <a:pPr>
              <a:buChar char=""/>
            </a:pPr>
            <a:r>
              <a:rPr lang="en-US" dirty="0"/>
              <a:t>It is expected that the demand for Group III basestocks is likely to increase in the consumer segment due to stringent fuel specifications that are driving demand for SAE 0Ws, such as SAE 0W-16 oils. </a:t>
            </a:r>
          </a:p>
          <a:p>
            <a:pPr lvl="1"/>
            <a:r>
              <a:rPr lang="en-US" dirty="0"/>
              <a:t>Extended drain intervals are achieved with oils having better thermal and oxidative stability, which is offered by Group III basestocks. Additionally, OEM push in the passenger car segment is aiding in demand growth for premium low viscosity basestocks. Also, there is no major producer of Group III basestocks in the United States, and this demand is mostly fulfilled by imports coming from Asia-Pacific and the Middle East. </a:t>
            </a:r>
          </a:p>
          <a:p>
            <a:pPr lvl="1"/>
            <a:r>
              <a:rPr lang="en-US" dirty="0"/>
              <a:t>Such factors are expected to offer huge growth opportunities to re-refiners to invest or upgrade themselves to produce re-refined Group III basestocks. At present, only Universal Environmental Services produces re-refined Group III basestocks, with a total Group III basestocks capacity of about 26.5 kilotonnes per year. </a:t>
            </a:r>
          </a:p>
          <a:p>
            <a:pPr>
              <a:buChar char=""/>
            </a:pPr>
            <a:r>
              <a:rPr lang="en-US" dirty="0"/>
              <a:t>In terms of upcoming re-refined Group III basestocks projects, Regen III is expected to commission its re-refinery most probably in 2022 in Alberta, Canada, and Texas. Currently, the company is looking for financing, and once the project is funded, the facility will be operational within 18 months. in September 2021, the company completed work on the Pre-FEED/Front-end loading (FEL-2) validation.</a:t>
            </a:r>
          </a:p>
          <a:p>
            <a:pPr lvl="1"/>
            <a:r>
              <a:rPr lang="en-US" dirty="0"/>
              <a:t>The company’s major focus is to produce re-refined Group III basestocks using its proprietary technology, known as </a:t>
            </a:r>
            <a:r>
              <a:rPr lang="en-US" dirty="0" err="1"/>
              <a:t>ReGen</a:t>
            </a:r>
            <a:r>
              <a:rPr lang="en-US" dirty="0"/>
              <a:t>, to produce synthetic lubricants. Its </a:t>
            </a:r>
            <a:r>
              <a:rPr lang="en-US" dirty="0" err="1"/>
              <a:t>ReGen</a:t>
            </a:r>
            <a:r>
              <a:rPr lang="en-US" dirty="0"/>
              <a:t> process is a three-step process, which involves a contaminant separation unit, a molecular separation unit, and a molecular treatment unit.</a:t>
            </a:r>
          </a:p>
          <a:p>
            <a:pPr lvl="1"/>
            <a:endParaRPr lang="en-US" dirty="0"/>
          </a:p>
        </p:txBody>
      </p:sp>
      <p:sp>
        <p:nvSpPr>
          <p:cNvPr id="4" name="Content Placeholder 3">
            <a:extLst>
              <a:ext uri="{FF2B5EF4-FFF2-40B4-BE49-F238E27FC236}">
                <a16:creationId xmlns:a16="http://schemas.microsoft.com/office/drawing/2014/main" id="{B4E614AD-E0FC-4B12-89B3-035279D97220}"/>
              </a:ext>
            </a:extLst>
          </p:cNvPr>
          <p:cNvSpPr>
            <a:spLocks noGrp="1"/>
          </p:cNvSpPr>
          <p:nvPr>
            <p:ph sz="quarter" idx="17"/>
          </p:nvPr>
        </p:nvSpPr>
        <p:spPr>
          <a:xfrm>
            <a:off x="6437958" y="902988"/>
            <a:ext cx="5184648" cy="1935786"/>
          </a:xfrm>
        </p:spPr>
        <p:txBody>
          <a:bodyPr wrap="square">
            <a:spAutoFit/>
          </a:bodyPr>
          <a:lstStyle/>
          <a:p>
            <a:pPr lvl="1"/>
            <a:r>
              <a:rPr lang="en-US" dirty="0"/>
              <a:t>Through this </a:t>
            </a:r>
            <a:r>
              <a:rPr lang="en-US" dirty="0" err="1"/>
              <a:t>ReGen</a:t>
            </a:r>
            <a:r>
              <a:rPr lang="en-US" dirty="0"/>
              <a:t> technology, Gen III Oil Corporation has the capability to produce significant volumes of Group III basestocks at a lower cost, using the solvent extraction process. The technology was patented in 2005. Another re-refinery, Avista, is expected to set up a hydrotreater unit to upgrade its refinery from Group II basestocks to Group III basestocks by the end of 2020. </a:t>
            </a:r>
          </a:p>
          <a:p>
            <a:pPr lvl="1"/>
            <a:r>
              <a:rPr lang="en-US" dirty="0"/>
              <a:t>Similarly, Rational Resource is in the process of expanding its operational and executive teams and is expanding the capacity of its Plymouth, MN, plant to generate 12 million gallons per year of UMO processing. The expansion is expected to be completed by the first quarter of 2022.</a:t>
            </a:r>
          </a:p>
        </p:txBody>
      </p:sp>
    </p:spTree>
    <p:extLst>
      <p:ext uri="{BB962C8B-B14F-4D97-AF65-F5344CB8AC3E}">
        <p14:creationId xmlns:p14="http://schemas.microsoft.com/office/powerpoint/2010/main" val="104444312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0045-5FE2-46FB-B174-E3C99D2B7D28}"/>
              </a:ext>
            </a:extLst>
          </p:cNvPr>
          <p:cNvSpPr>
            <a:spLocks noGrp="1"/>
          </p:cNvSpPr>
          <p:nvPr>
            <p:ph type="title"/>
          </p:nvPr>
        </p:nvSpPr>
        <p:spPr/>
        <p:txBody>
          <a:bodyPr/>
          <a:lstStyle/>
          <a:p>
            <a:r>
              <a:rPr lang="en-US"/>
              <a:t>Market Evaluation</a:t>
            </a:r>
          </a:p>
        </p:txBody>
      </p:sp>
      <p:sp>
        <p:nvSpPr>
          <p:cNvPr id="3" name="Content Placeholder 2">
            <a:extLst>
              <a:ext uri="{FF2B5EF4-FFF2-40B4-BE49-F238E27FC236}">
                <a16:creationId xmlns:a16="http://schemas.microsoft.com/office/drawing/2014/main" id="{33496B9E-7F1B-4BA8-A114-36FE7AD78041}"/>
              </a:ext>
            </a:extLst>
          </p:cNvPr>
          <p:cNvSpPr>
            <a:spLocks noGrp="1"/>
          </p:cNvSpPr>
          <p:nvPr>
            <p:ph sz="quarter" idx="13"/>
          </p:nvPr>
        </p:nvSpPr>
        <p:spPr>
          <a:xfrm>
            <a:off x="569395" y="975616"/>
            <a:ext cx="11223555" cy="3510659"/>
          </a:xfrm>
        </p:spPr>
        <p:txBody>
          <a:bodyPr wrap="square">
            <a:noAutofit/>
          </a:bodyPr>
          <a:lstStyle/>
          <a:p>
            <a:pPr marL="0" indent="0">
              <a:buNone/>
            </a:pPr>
            <a:r>
              <a:rPr lang="en-US" sz="1200" b="1" dirty="0"/>
              <a:t>Opportunities and Challenges </a:t>
            </a:r>
          </a:p>
          <a:p>
            <a:r>
              <a:rPr lang="en-US" dirty="0"/>
              <a:t>The re-refining scenario in the United States and Canada may not witness any drastic changes in the forecast period because lubricant demand is expected to decline slightly, due to increasing use of synthetic and semi-synthetic oils and a flat automotive market. Also, no major change in used oil generation, collection, and re-refining is expected to happen in these two countries. However, the existing situation does provide an opportunity for consolidation as well as forward or backward integration to companies in the industry.</a:t>
            </a:r>
          </a:p>
          <a:p>
            <a:endParaRPr lang="en-US" dirty="0"/>
          </a:p>
          <a:p>
            <a:r>
              <a:rPr lang="en-US" dirty="0"/>
              <a:t>There will be some transition within the industry, such as a production shift from re-refined Group I </a:t>
            </a:r>
            <a:r>
              <a:rPr lang="en-US" dirty="0" err="1"/>
              <a:t>basestocks</a:t>
            </a:r>
            <a:r>
              <a:rPr lang="en-US" dirty="0"/>
              <a:t> to re-refined Group II and Group III </a:t>
            </a:r>
            <a:r>
              <a:rPr lang="en-US" dirty="0" err="1"/>
              <a:t>basestocks</a:t>
            </a:r>
            <a:r>
              <a:rPr lang="en-US" dirty="0"/>
              <a:t>. The growing preference for lighter-grade PCMOs is expected to provide opportunities for re-refiners to enter or upgrade themselves to produce re-refined Group III </a:t>
            </a:r>
            <a:r>
              <a:rPr lang="en-US" dirty="0" err="1"/>
              <a:t>basestocks</a:t>
            </a:r>
            <a:r>
              <a:rPr lang="en-US" dirty="0"/>
              <a:t>. This will increase the production of Group III </a:t>
            </a:r>
            <a:r>
              <a:rPr lang="en-US" dirty="0" err="1"/>
              <a:t>basestocks</a:t>
            </a:r>
            <a:r>
              <a:rPr lang="en-US" dirty="0"/>
              <a:t> over the next 10 years.</a:t>
            </a:r>
          </a:p>
          <a:p>
            <a:endParaRPr lang="en-US" dirty="0"/>
          </a:p>
          <a:p>
            <a:r>
              <a:rPr lang="en-US" dirty="0"/>
              <a:t>IMO 2020 regulations will also have an impact on the re-refining business as re-refiners have to invest in technology to comply with the regulations for marine fuels. It is an expensive decision for re-refiners; however, they will have to invest in the technology as, otherwise, they will be unable to sell their products in the market, which is not a viable business model. Therefore, re-refiners have to upgrade themselves to produce products meeting IMO 2020 regulations. </a:t>
            </a:r>
          </a:p>
          <a:p>
            <a:endParaRPr lang="en-US" dirty="0"/>
          </a:p>
          <a:p>
            <a:r>
              <a:rPr lang="en-US" dirty="0"/>
              <a:t>Few companies such as HD-Petroleum, headquartered in Canada, are producing MDOs that are already meeting the requirements of IMO 2020 regulations. Technology providers, including Pragmatic Environmental Solutions Company, mentioned that the regulation is providing additional business to engineering companies and technology providers as re-refiners have to upgrade themselves to meet the requirements of the regulation before 2020. </a:t>
            </a:r>
          </a:p>
        </p:txBody>
      </p:sp>
    </p:spTree>
    <p:extLst>
      <p:ext uri="{BB962C8B-B14F-4D97-AF65-F5344CB8AC3E}">
        <p14:creationId xmlns:p14="http://schemas.microsoft.com/office/powerpoint/2010/main" val="187106792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78369D-AC4D-4C77-B1E6-023075066791}"/>
              </a:ext>
            </a:extLst>
          </p:cNvPr>
          <p:cNvSpPr>
            <a:spLocks noGrp="1"/>
          </p:cNvSpPr>
          <p:nvPr>
            <p:ph type="body" sz="quarter" idx="12"/>
          </p:nvPr>
        </p:nvSpPr>
        <p:spPr/>
        <p:txBody>
          <a:bodyPr/>
          <a:lstStyle/>
          <a:p>
            <a:r>
              <a:rPr lang="en-US" dirty="0"/>
              <a:t>Western Europe</a:t>
            </a:r>
          </a:p>
        </p:txBody>
      </p:sp>
    </p:spTree>
    <p:custDataLst>
      <p:tags r:id="rId1"/>
    </p:custDataLst>
    <p:extLst>
      <p:ext uri="{BB962C8B-B14F-4D97-AF65-F5344CB8AC3E}">
        <p14:creationId xmlns:p14="http://schemas.microsoft.com/office/powerpoint/2010/main" val="121456995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D7F0E-07BB-4B82-9F37-215901CF3DEF}"/>
              </a:ext>
            </a:extLst>
          </p:cNvPr>
          <p:cNvSpPr>
            <a:spLocks noGrp="1"/>
          </p:cNvSpPr>
          <p:nvPr>
            <p:ph type="title"/>
          </p:nvPr>
        </p:nvSpPr>
        <p:spPr/>
        <p:txBody>
          <a:bodyPr/>
          <a:lstStyle/>
          <a:p>
            <a:r>
              <a:rPr lang="en-US"/>
              <a:t>Western Europe Market Synopsis</a:t>
            </a:r>
          </a:p>
        </p:txBody>
      </p:sp>
      <p:graphicFrame>
        <p:nvGraphicFramePr>
          <p:cNvPr id="9" name="Content Placeholder 8">
            <a:extLst>
              <a:ext uri="{FF2B5EF4-FFF2-40B4-BE49-F238E27FC236}">
                <a16:creationId xmlns:a16="http://schemas.microsoft.com/office/drawing/2014/main" id="{96D6758A-6596-4610-B911-80DD574AC4A4}"/>
              </a:ext>
            </a:extLst>
          </p:cNvPr>
          <p:cNvGraphicFramePr>
            <a:graphicFrameLocks noGrp="1"/>
          </p:cNvGraphicFramePr>
          <p:nvPr>
            <p:ph sz="quarter" idx="19"/>
          </p:nvPr>
        </p:nvGraphicFramePr>
        <p:xfrm>
          <a:off x="250868" y="1089880"/>
          <a:ext cx="3746062" cy="2435226"/>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5">
            <a:extLst>
              <a:ext uri="{FF2B5EF4-FFF2-40B4-BE49-F238E27FC236}">
                <a16:creationId xmlns:a16="http://schemas.microsoft.com/office/drawing/2014/main" id="{C7572416-FAAC-47B3-92A1-DC2B8D5ECABE}"/>
              </a:ext>
            </a:extLst>
          </p:cNvPr>
          <p:cNvSpPr>
            <a:spLocks noGrp="1"/>
          </p:cNvSpPr>
          <p:nvPr>
            <p:ph sz="quarter" idx="21"/>
          </p:nvPr>
        </p:nvSpPr>
        <p:spPr>
          <a:xfrm>
            <a:off x="8040455" y="1037531"/>
            <a:ext cx="3712645" cy="1723549"/>
          </a:xfrm>
        </p:spPr>
        <p:txBody>
          <a:bodyPr/>
          <a:lstStyle/>
          <a:p>
            <a:pPr marL="0" indent="0">
              <a:lnSpc>
                <a:spcPct val="100000"/>
              </a:lnSpc>
              <a:spcAft>
                <a:spcPts val="600"/>
              </a:spcAft>
              <a:buClr>
                <a:srgbClr val="27638E"/>
              </a:buClr>
              <a:buNone/>
              <a:defRPr/>
            </a:pPr>
            <a:r>
              <a:rPr lang="en-US" sz="1000" b="1" dirty="0">
                <a:solidFill>
                  <a:srgbClr val="000000"/>
                </a:solidFill>
                <a:latin typeface="+mj-lt"/>
              </a:rPr>
              <a:t>Used Oil Regulations</a:t>
            </a:r>
          </a:p>
          <a:p>
            <a:pPr>
              <a:lnSpc>
                <a:spcPct val="100000"/>
              </a:lnSpc>
              <a:spcAft>
                <a:spcPts val="600"/>
              </a:spcAft>
              <a:buClr>
                <a:srgbClr val="27638E"/>
              </a:buClr>
              <a:defRPr/>
            </a:pPr>
            <a:r>
              <a:rPr lang="en-US" dirty="0">
                <a:latin typeface="+mn-lt"/>
              </a:rPr>
              <a:t>In Europe, the individual countries are allowed to frame their own regulations under the framework provided by the European Waste Framework Directive, 2008/98/EC, amended by Directive (EU) 2018/851.</a:t>
            </a:r>
          </a:p>
          <a:p>
            <a:pPr>
              <a:lnSpc>
                <a:spcPct val="100000"/>
              </a:lnSpc>
              <a:spcAft>
                <a:spcPts val="600"/>
              </a:spcAft>
              <a:buClr>
                <a:srgbClr val="27638E"/>
              </a:buClr>
              <a:defRPr/>
            </a:pPr>
            <a:r>
              <a:rPr lang="en-US" dirty="0">
                <a:latin typeface="+mn-lt"/>
              </a:rPr>
              <a:t>Countries such as Italy and Portugal regulate the collection and disposal of used oil through consortiums. Taxes are also levied such as in Italy to fund this consortium.</a:t>
            </a:r>
          </a:p>
          <a:p>
            <a:pPr>
              <a:lnSpc>
                <a:spcPct val="100000"/>
              </a:lnSpc>
              <a:spcAft>
                <a:spcPts val="600"/>
              </a:spcAft>
              <a:buClr>
                <a:srgbClr val="27638E"/>
              </a:buClr>
              <a:defRPr/>
            </a:pPr>
            <a:r>
              <a:rPr lang="en-US" dirty="0">
                <a:latin typeface="+mn-lt"/>
              </a:rPr>
              <a:t>On the other hand, countries such as Germany follow free market policies for the used oil industry</a:t>
            </a:r>
            <a:r>
              <a:rPr lang="en-US" dirty="0"/>
              <a:t>. </a:t>
            </a:r>
          </a:p>
        </p:txBody>
      </p:sp>
      <p:sp>
        <p:nvSpPr>
          <p:cNvPr id="15" name="Content Placeholder 14">
            <a:extLst>
              <a:ext uri="{FF2B5EF4-FFF2-40B4-BE49-F238E27FC236}">
                <a16:creationId xmlns:a16="http://schemas.microsoft.com/office/drawing/2014/main" id="{8AC0B1B6-AB67-4987-AAFB-D8FD62B3C907}"/>
              </a:ext>
            </a:extLst>
          </p:cNvPr>
          <p:cNvSpPr>
            <a:spLocks noGrp="1"/>
          </p:cNvSpPr>
          <p:nvPr>
            <p:ph sz="quarter" idx="20"/>
          </p:nvPr>
        </p:nvSpPr>
        <p:spPr>
          <a:xfrm>
            <a:off x="4161071" y="938107"/>
            <a:ext cx="3767759" cy="2729247"/>
          </a:xfrm>
        </p:spPr>
        <p:txBody>
          <a:bodyPr/>
          <a:lstStyle/>
          <a:p>
            <a:pPr marL="0" indent="0">
              <a:lnSpc>
                <a:spcPct val="100000"/>
              </a:lnSpc>
              <a:spcAft>
                <a:spcPts val="600"/>
              </a:spcAft>
              <a:buClr>
                <a:srgbClr val="27638E"/>
              </a:buClr>
              <a:buNone/>
              <a:defRPr/>
            </a:pPr>
            <a:r>
              <a:rPr lang="en-US" sz="1000" b="1" dirty="0">
                <a:solidFill>
                  <a:srgbClr val="000000"/>
                </a:solidFill>
                <a:latin typeface="+mj-lt"/>
              </a:rPr>
              <a:t>Used Oil Material Balance</a:t>
            </a:r>
          </a:p>
          <a:p>
            <a:pPr>
              <a:lnSpc>
                <a:spcPct val="100000"/>
              </a:lnSpc>
              <a:spcAft>
                <a:spcPts val="600"/>
              </a:spcAft>
              <a:buClr>
                <a:srgbClr val="27638E"/>
              </a:buClr>
              <a:defRPr/>
            </a:pPr>
            <a:r>
              <a:rPr lang="en-US" dirty="0">
                <a:latin typeface="+mn-lt"/>
              </a:rPr>
              <a:t>The identity of the collector and the type of company varies from country to country, depending on the type of regulatory system within the country.</a:t>
            </a:r>
          </a:p>
          <a:p>
            <a:pPr>
              <a:lnSpc>
                <a:spcPct val="100000"/>
              </a:lnSpc>
              <a:spcAft>
                <a:spcPts val="600"/>
              </a:spcAft>
              <a:buClr>
                <a:srgbClr val="27638E"/>
              </a:buClr>
              <a:defRPr/>
            </a:pPr>
            <a:r>
              <a:rPr lang="en-US" dirty="0">
                <a:latin typeface="+mn-lt"/>
              </a:rPr>
              <a:t>In countries in Southern Europe such as Italy, Spain, and Portugal, there are national used oil collection agencies which oversee collection companies and regulate used oil collection and distribution on a national scale.</a:t>
            </a:r>
          </a:p>
          <a:p>
            <a:pPr>
              <a:lnSpc>
                <a:spcPct val="100000"/>
              </a:lnSpc>
              <a:spcAft>
                <a:spcPts val="600"/>
              </a:spcAft>
              <a:buClr>
                <a:srgbClr val="27638E"/>
              </a:buClr>
              <a:defRPr/>
            </a:pPr>
            <a:r>
              <a:rPr lang="en-US" dirty="0">
                <a:latin typeface="+mn-lt"/>
              </a:rPr>
              <a:t>The choice on whether to allocate collected used oil toward re-refining or fuel depends on re-refining capacity, the type of lubricant, and public priorities, among other factors.</a:t>
            </a:r>
          </a:p>
          <a:p>
            <a:pPr>
              <a:lnSpc>
                <a:spcPct val="100000"/>
              </a:lnSpc>
              <a:spcAft>
                <a:spcPts val="600"/>
              </a:spcAft>
              <a:buClr>
                <a:srgbClr val="27638E"/>
              </a:buClr>
              <a:defRPr/>
            </a:pPr>
            <a:r>
              <a:rPr lang="en-US" dirty="0">
                <a:latin typeface="+mn-lt"/>
              </a:rPr>
              <a:t>In most of the countries, most of the used oil is re-refined either into </a:t>
            </a:r>
            <a:r>
              <a:rPr lang="en-US" dirty="0" err="1">
                <a:latin typeface="+mn-lt"/>
              </a:rPr>
              <a:t>basestocks</a:t>
            </a:r>
            <a:r>
              <a:rPr lang="en-US" dirty="0">
                <a:latin typeface="+mn-lt"/>
              </a:rPr>
              <a:t> or VGO/MDO except in the UK, where is it mostly disposed as fuel due to lack of re-refining capacity.</a:t>
            </a:r>
          </a:p>
          <a:p>
            <a:pPr>
              <a:lnSpc>
                <a:spcPct val="100000"/>
              </a:lnSpc>
              <a:spcAft>
                <a:spcPts val="600"/>
              </a:spcAft>
              <a:buClr>
                <a:srgbClr val="27638E"/>
              </a:buClr>
              <a:defRPr/>
            </a:pPr>
            <a:r>
              <a:rPr lang="en-US" dirty="0">
                <a:latin typeface="+mn-lt"/>
              </a:rPr>
              <a:t>Disposal is not expected change during the forecast period.</a:t>
            </a:r>
          </a:p>
        </p:txBody>
      </p:sp>
      <p:graphicFrame>
        <p:nvGraphicFramePr>
          <p:cNvPr id="16" name="Table 3">
            <a:extLst>
              <a:ext uri="{FF2B5EF4-FFF2-40B4-BE49-F238E27FC236}">
                <a16:creationId xmlns:a16="http://schemas.microsoft.com/office/drawing/2014/main" id="{6A08297F-3B27-4A8C-A29F-8103D2F799F0}"/>
              </a:ext>
            </a:extLst>
          </p:cNvPr>
          <p:cNvGraphicFramePr>
            <a:graphicFrameLocks noGrp="1"/>
          </p:cNvGraphicFramePr>
          <p:nvPr/>
        </p:nvGraphicFramePr>
        <p:xfrm>
          <a:off x="216127" y="3733502"/>
          <a:ext cx="3796206" cy="2972095"/>
        </p:xfrm>
        <a:graphic>
          <a:graphicData uri="http://schemas.openxmlformats.org/drawingml/2006/table">
            <a:tbl>
              <a:tblPr firstRow="1">
                <a:tableStyleId>{5C22544A-7EE6-4342-B048-85BDC9FD1C3A}</a:tableStyleId>
              </a:tblPr>
              <a:tblGrid>
                <a:gridCol w="1363620">
                  <a:extLst>
                    <a:ext uri="{9D8B030D-6E8A-4147-A177-3AD203B41FA5}">
                      <a16:colId xmlns:a16="http://schemas.microsoft.com/office/drawing/2014/main" val="3179253707"/>
                    </a:ext>
                  </a:extLst>
                </a:gridCol>
                <a:gridCol w="810862">
                  <a:extLst>
                    <a:ext uri="{9D8B030D-6E8A-4147-A177-3AD203B41FA5}">
                      <a16:colId xmlns:a16="http://schemas.microsoft.com/office/drawing/2014/main" val="2517212798"/>
                    </a:ext>
                  </a:extLst>
                </a:gridCol>
                <a:gridCol w="810862">
                  <a:extLst>
                    <a:ext uri="{9D8B030D-6E8A-4147-A177-3AD203B41FA5}">
                      <a16:colId xmlns:a16="http://schemas.microsoft.com/office/drawing/2014/main" val="2720062467"/>
                    </a:ext>
                  </a:extLst>
                </a:gridCol>
                <a:gridCol w="810862">
                  <a:extLst>
                    <a:ext uri="{9D8B030D-6E8A-4147-A177-3AD203B41FA5}">
                      <a16:colId xmlns:a16="http://schemas.microsoft.com/office/drawing/2014/main" val="2547296680"/>
                    </a:ext>
                  </a:extLst>
                </a:gridCol>
              </a:tblGrid>
              <a:tr h="233761">
                <a:tc gridSpan="4">
                  <a:txBody>
                    <a:bodyPr/>
                    <a:lstStyle/>
                    <a:p>
                      <a:r>
                        <a:rPr lang="en-US" sz="800" b="1">
                          <a:effectLst/>
                        </a:rPr>
                        <a:t>MAJOR USED OIL RE-REFINERS IN USA AND CANADA, 2021-2030</a:t>
                      </a:r>
                      <a:endParaRPr lang="en-US" sz="8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47999941"/>
                  </a:ext>
                </a:extLst>
              </a:tr>
              <a:tr h="367339">
                <a:tc>
                  <a:txBody>
                    <a:bodyPr/>
                    <a:lstStyle/>
                    <a:p>
                      <a:endParaRPr lang="en-US" sz="800" b="1">
                        <a:solidFill>
                          <a:schemeClr val="tx1"/>
                        </a:solidFill>
                        <a:latin typeface="+mn-lt"/>
                      </a:endParaRPr>
                    </a:p>
                  </a:txBody>
                  <a:tcPr marL="45720" marR="45720" anchor="ctr"/>
                </a:tc>
                <a:tc gridSpan="3">
                  <a:txBody>
                    <a:bodyPr/>
                    <a:lstStyle/>
                    <a:p>
                      <a:pPr algn="ctr"/>
                      <a:r>
                        <a:rPr lang="en-US" sz="800" b="1" dirty="0">
                          <a:solidFill>
                            <a:schemeClr val="tx1"/>
                          </a:solidFill>
                        </a:rPr>
                        <a:t>RE-REFINED BASESTOCKS CAPACITY (KILOTONNES)</a:t>
                      </a:r>
                      <a:endParaRPr lang="en-US" sz="800" b="1" dirty="0">
                        <a:solidFill>
                          <a:schemeClr val="tx1"/>
                        </a:solidFill>
                        <a:latin typeface="Lucida Sans" panose="020B0602030504020204" pitchFamily="34" charset="0"/>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233761">
                <a:tc>
                  <a:txBody>
                    <a:bodyPr/>
                    <a:lstStyle/>
                    <a:p>
                      <a:r>
                        <a:rPr lang="en-US" sz="800" b="1">
                          <a:solidFill>
                            <a:schemeClr val="tx1"/>
                          </a:solidFill>
                        </a:rPr>
                        <a:t>COMPANY</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2021</a:t>
                      </a:r>
                      <a:endParaRPr lang="en-US" sz="800" b="1">
                        <a:solidFill>
                          <a:schemeClr val="tx1"/>
                        </a:solidFill>
                        <a:latin typeface="+mn-lt"/>
                      </a:endParaRPr>
                    </a:p>
                  </a:txBody>
                  <a:tcPr marL="45720" marR="45720" anchor="ctr"/>
                </a:tc>
                <a:tc>
                  <a:txBody>
                    <a:bodyPr/>
                    <a:lstStyle/>
                    <a:p>
                      <a:pPr algn="ctr"/>
                      <a:r>
                        <a:rPr lang="en-US" sz="800" b="1" dirty="0">
                          <a:solidFill>
                            <a:schemeClr val="tx1"/>
                          </a:solidFill>
                        </a:rPr>
                        <a:t>2025</a:t>
                      </a:r>
                      <a:endParaRPr lang="en-US" sz="800" b="1" dirty="0">
                        <a:solidFill>
                          <a:schemeClr val="tx1"/>
                        </a:solidFill>
                        <a:latin typeface="+mn-lt"/>
                      </a:endParaRPr>
                    </a:p>
                  </a:txBody>
                  <a:tcPr marL="45720" marR="45720" anchor="ctr"/>
                </a:tc>
                <a:tc>
                  <a:txBody>
                    <a:bodyPr/>
                    <a:lstStyle/>
                    <a:p>
                      <a:pPr algn="ctr"/>
                      <a:r>
                        <a:rPr lang="en-US" sz="800" b="1">
                          <a:solidFill>
                            <a:schemeClr val="tx1"/>
                          </a:solidFill>
                        </a:rPr>
                        <a:t>2030</a:t>
                      </a:r>
                      <a:endParaRPr lang="en-US" sz="800" b="1">
                        <a:solidFill>
                          <a:schemeClr val="tx1"/>
                        </a:solidFill>
                        <a:latin typeface="+mn-lt"/>
                      </a:endParaRPr>
                    </a:p>
                  </a:txBody>
                  <a:tcPr marL="45720" marR="45720" anchor="ctr"/>
                </a:tc>
                <a:extLst>
                  <a:ext uri="{0D108BD9-81ED-4DB2-BD59-A6C34878D82A}">
                    <a16:rowId xmlns:a16="http://schemas.microsoft.com/office/drawing/2014/main" val="1557228252"/>
                  </a:ext>
                </a:extLst>
              </a:tr>
              <a:tr h="133577">
                <a:tc>
                  <a:txBody>
                    <a:bodyPr/>
                    <a:lstStyle/>
                    <a:p>
                      <a:pPr algn="l" rtl="0" fontAlgn="ctr"/>
                      <a:r>
                        <a:rPr lang="en-US" sz="800" b="0" u="none" strike="noStrike" err="1">
                          <a:solidFill>
                            <a:schemeClr val="tx1"/>
                          </a:solidFill>
                          <a:effectLst/>
                        </a:rPr>
                        <a:t>Avista</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155.0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155.0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155.0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1848090846"/>
                  </a:ext>
                </a:extLst>
              </a:tr>
              <a:tr h="13357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u="none" strike="noStrike" kern="1200" err="1">
                          <a:solidFill>
                            <a:schemeClr val="tx1"/>
                          </a:solidFill>
                          <a:effectLst/>
                        </a:rPr>
                        <a:t>Itelyum</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131.0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131.0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dirty="0">
                          <a:solidFill>
                            <a:schemeClr val="tx1"/>
                          </a:solidFill>
                          <a:effectLst/>
                        </a:rPr>
                        <a:t>131.0</a:t>
                      </a:r>
                      <a:endParaRPr lang="en-US" sz="8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3874031590"/>
                  </a:ext>
                </a:extLst>
              </a:tr>
              <a:tr h="133577">
                <a:tc>
                  <a:txBody>
                    <a:bodyPr/>
                    <a:lstStyle/>
                    <a:p>
                      <a:pPr algn="l" rtl="0" fontAlgn="ctr"/>
                      <a:r>
                        <a:rPr lang="en-US" sz="800" b="0" u="none" strike="noStrike" err="1">
                          <a:solidFill>
                            <a:schemeClr val="tx1"/>
                          </a:solidFill>
                          <a:effectLst/>
                        </a:rPr>
                        <a:t>Puraglobe</a:t>
                      </a:r>
                      <a:r>
                        <a:rPr lang="en-US" sz="800" b="0" u="none" strike="noStrike">
                          <a:solidFill>
                            <a:schemeClr val="tx1"/>
                          </a:solidFill>
                          <a:effectLst/>
                        </a:rPr>
                        <a:t>-a</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100.0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150.0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dirty="0">
                          <a:solidFill>
                            <a:schemeClr val="tx1"/>
                          </a:solidFill>
                          <a:effectLst/>
                        </a:rPr>
                        <a:t>150.0</a:t>
                      </a:r>
                      <a:endParaRPr lang="en-US" sz="8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799003143"/>
                  </a:ext>
                </a:extLst>
              </a:tr>
              <a:tr h="133577">
                <a:tc>
                  <a:txBody>
                    <a:bodyPr/>
                    <a:lstStyle/>
                    <a:p>
                      <a:pPr algn="l" rtl="0" fontAlgn="ctr"/>
                      <a:r>
                        <a:rPr lang="en-US" sz="800" b="0" u="none" strike="noStrike">
                          <a:solidFill>
                            <a:schemeClr val="tx1"/>
                          </a:solidFill>
                          <a:effectLst/>
                        </a:rPr>
                        <a:t>Eco </a:t>
                      </a:r>
                      <a:r>
                        <a:rPr lang="en-US" sz="800" b="0" u="none" strike="noStrike" err="1">
                          <a:solidFill>
                            <a:schemeClr val="tx1"/>
                          </a:solidFill>
                          <a:effectLst/>
                        </a:rPr>
                        <a:t>Huile</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60.0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60.0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dirty="0">
                          <a:solidFill>
                            <a:schemeClr val="tx1"/>
                          </a:solidFill>
                          <a:effectLst/>
                        </a:rPr>
                        <a:t>60.0</a:t>
                      </a:r>
                      <a:endParaRPr lang="en-US" sz="8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3626473178"/>
                  </a:ext>
                </a:extLst>
              </a:tr>
              <a:tr h="133577">
                <a:tc>
                  <a:txBody>
                    <a:bodyPr/>
                    <a:lstStyle/>
                    <a:p>
                      <a:pPr algn="l" rtl="0" fontAlgn="ctr"/>
                      <a:r>
                        <a:rPr lang="en-US" sz="800" b="0" u="none" strike="noStrike" err="1">
                          <a:solidFill>
                            <a:schemeClr val="tx1"/>
                          </a:solidFill>
                          <a:effectLst/>
                        </a:rPr>
                        <a:t>Sertego</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60.0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60.0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60.0</a:t>
                      </a:r>
                      <a:endParaRPr lang="en-US" sz="800" b="0" i="0" u="none" strike="noStrike" kern="120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949815927"/>
                  </a:ext>
                </a:extLst>
              </a:tr>
              <a:tr h="133577">
                <a:tc>
                  <a:txBody>
                    <a:bodyPr/>
                    <a:lstStyle/>
                    <a:p>
                      <a:pPr algn="l" rtl="0" fontAlgn="ctr"/>
                      <a:r>
                        <a:rPr lang="en-US" sz="800" b="0" u="none" strike="noStrike">
                          <a:solidFill>
                            <a:schemeClr val="tx1"/>
                          </a:solidFill>
                          <a:effectLst/>
                        </a:rPr>
                        <a:t>STR </a:t>
                      </a:r>
                      <a:r>
                        <a:rPr lang="en-US" sz="800" b="0" u="none" strike="noStrike" err="1">
                          <a:solidFill>
                            <a:schemeClr val="tx1"/>
                          </a:solidFill>
                          <a:effectLst/>
                        </a:rPr>
                        <a:t>Tecoil</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40.0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40.0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dirty="0">
                          <a:solidFill>
                            <a:schemeClr val="tx1"/>
                          </a:solidFill>
                          <a:effectLst/>
                        </a:rPr>
                        <a:t>40.0</a:t>
                      </a:r>
                      <a:endParaRPr lang="en-US" sz="8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2354541228"/>
                  </a:ext>
                </a:extLst>
              </a:tr>
              <a:tr h="133577">
                <a:tc>
                  <a:txBody>
                    <a:bodyPr/>
                    <a:lstStyle/>
                    <a:p>
                      <a:pPr algn="l" rtl="0" fontAlgn="ctr"/>
                      <a:r>
                        <a:rPr lang="en-US" sz="800" b="0" u="none" strike="noStrike">
                          <a:solidFill>
                            <a:schemeClr val="tx1"/>
                          </a:solidFill>
                          <a:effectLst/>
                        </a:rPr>
                        <a:t>Whelan</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35.0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35.0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dirty="0">
                          <a:solidFill>
                            <a:schemeClr val="tx1"/>
                          </a:solidFill>
                          <a:effectLst/>
                        </a:rPr>
                        <a:t>35.0</a:t>
                      </a:r>
                      <a:endParaRPr lang="en-US" sz="8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9490504"/>
                  </a:ext>
                </a:extLst>
              </a:tr>
              <a:tr h="133577">
                <a:tc>
                  <a:txBody>
                    <a:bodyPr/>
                    <a:lstStyle/>
                    <a:p>
                      <a:pPr algn="l" rtl="0" fontAlgn="ctr"/>
                      <a:r>
                        <a:rPr lang="en-US" sz="800" b="0" u="none" strike="noStrike" err="1">
                          <a:solidFill>
                            <a:schemeClr val="tx1"/>
                          </a:solidFill>
                          <a:effectLst/>
                        </a:rPr>
                        <a:t>Cator</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25.0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25.0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dirty="0">
                          <a:solidFill>
                            <a:schemeClr val="tx1"/>
                          </a:solidFill>
                          <a:effectLst/>
                        </a:rPr>
                        <a:t>25.0</a:t>
                      </a:r>
                      <a:endParaRPr lang="en-US" sz="8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1734313402"/>
                  </a:ext>
                </a:extLst>
              </a:tr>
              <a:tr h="13357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0" u="none" strike="noStrike" kern="1200" err="1">
                          <a:solidFill>
                            <a:schemeClr val="tx1"/>
                          </a:solidFill>
                          <a:effectLst/>
                        </a:rPr>
                        <a:t>Enviroil</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15.0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dirty="0">
                          <a:solidFill>
                            <a:schemeClr val="tx1"/>
                          </a:solidFill>
                          <a:effectLst/>
                        </a:rPr>
                        <a:t>15.0</a:t>
                      </a:r>
                      <a:endParaRPr lang="en-US" sz="8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2120065940"/>
                  </a:ext>
                </a:extLst>
              </a:tr>
              <a:tr h="133577">
                <a:tc>
                  <a:txBody>
                    <a:bodyPr/>
                    <a:lstStyle/>
                    <a:p>
                      <a:pPr algn="l" rtl="0" fontAlgn="ctr"/>
                      <a:r>
                        <a:rPr lang="en-US" sz="800" b="0" u="none" strike="noStrike" err="1">
                          <a:solidFill>
                            <a:schemeClr val="tx1"/>
                          </a:solidFill>
                          <a:effectLst/>
                        </a:rPr>
                        <a:t>Egeo</a:t>
                      </a:r>
                      <a:r>
                        <a:rPr lang="en-US" sz="800" b="0" u="none" strike="noStrike">
                          <a:solidFill>
                            <a:schemeClr val="tx1"/>
                          </a:solidFill>
                          <a:effectLst/>
                        </a:rPr>
                        <a:t> Oil</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15.0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dirty="0">
                          <a:solidFill>
                            <a:schemeClr val="tx1"/>
                          </a:solidFill>
                          <a:effectLst/>
                        </a:rPr>
                        <a:t>15.0</a:t>
                      </a:r>
                      <a:endParaRPr lang="en-US" sz="8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724519877"/>
                  </a:ext>
                </a:extLst>
              </a:tr>
              <a:tr h="133577">
                <a:tc>
                  <a:txBody>
                    <a:bodyPr/>
                    <a:lstStyle/>
                    <a:p>
                      <a:pPr algn="l" rtl="0" fontAlgn="ctr"/>
                      <a:r>
                        <a:rPr lang="en-US" sz="800" b="0" u="none" strike="noStrike">
                          <a:solidFill>
                            <a:schemeClr val="tx1"/>
                          </a:solidFill>
                          <a:effectLst/>
                        </a:rPr>
                        <a:t>R.A.M. Oil</a:t>
                      </a:r>
                      <a:endParaRPr lang="en-US" sz="800" b="0" i="0" u="none" strike="noStrike">
                        <a:solidFill>
                          <a:schemeClr val="tx1"/>
                        </a:solidFill>
                        <a:effectLst/>
                        <a:latin typeface="+mn-lt"/>
                      </a:endParaRPr>
                    </a:p>
                  </a:txBody>
                  <a:tcPr marL="46800" marR="0" marT="0" marB="0" anchor="ctr"/>
                </a:tc>
                <a:tc>
                  <a:txBody>
                    <a:bodyPr/>
                    <a:lstStyle/>
                    <a:p>
                      <a:pPr marL="0" algn="ctr" defTabSz="914400" rtl="0" eaLnBrk="1" fontAlgn="ctr" latinLnBrk="0" hangingPunct="1"/>
                      <a:r>
                        <a:rPr lang="en-US" sz="800" b="0" u="none" strike="noStrike" kern="1200">
                          <a:solidFill>
                            <a:schemeClr val="tx1"/>
                          </a:solidFill>
                          <a:effectLst/>
                        </a:rPr>
                        <a:t>10.0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a:solidFill>
                            <a:schemeClr val="tx1"/>
                          </a:solidFill>
                          <a:effectLst/>
                        </a:rPr>
                        <a:t>10.0</a:t>
                      </a:r>
                      <a:endParaRPr lang="en-US" sz="800" b="0" i="0" u="none" strike="noStrike" kern="120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800" b="0" u="none" strike="noStrike" kern="1200" dirty="0">
                          <a:solidFill>
                            <a:schemeClr val="tx1"/>
                          </a:solidFill>
                          <a:effectLst/>
                        </a:rPr>
                        <a:t>10.0</a:t>
                      </a:r>
                      <a:endParaRPr lang="en-US" sz="800" b="0" i="0" u="none" strike="noStrike" kern="1200" dirty="0">
                        <a:solidFill>
                          <a:schemeClr val="tx1"/>
                        </a:solidFill>
                        <a:effectLst/>
                        <a:latin typeface="+mn-lt"/>
                        <a:ea typeface="+mn-ea"/>
                        <a:cs typeface="+mn-cs"/>
                      </a:endParaRPr>
                    </a:p>
                  </a:txBody>
                  <a:tcPr marL="0" marR="0" marT="0" marB="0" anchor="ctr"/>
                </a:tc>
                <a:extLst>
                  <a:ext uri="{0D108BD9-81ED-4DB2-BD59-A6C34878D82A}">
                    <a16:rowId xmlns:a16="http://schemas.microsoft.com/office/drawing/2014/main" val="3679107894"/>
                  </a:ext>
                </a:extLst>
              </a:tr>
              <a:tr h="13357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800" b="1" kern="1200">
                          <a:solidFill>
                            <a:schemeClr val="tx1"/>
                          </a:solidFill>
                        </a:rPr>
                        <a:t>Total</a:t>
                      </a:r>
                      <a:endParaRPr lang="en-US" sz="800" b="0" i="0" u="none" strike="noStrike" kern="1200">
                        <a:solidFill>
                          <a:schemeClr val="tx1"/>
                        </a:solidFill>
                        <a:effectLst/>
                        <a:latin typeface="+mn-lt"/>
                        <a:ea typeface="+mn-ea"/>
                        <a:cs typeface="+mn-cs"/>
                      </a:endParaRPr>
                    </a:p>
                  </a:txBody>
                  <a:tcPr marL="4680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1" u="none" strike="noStrike">
                          <a:solidFill>
                            <a:schemeClr val="tx1"/>
                          </a:solidFill>
                          <a:effectLst/>
                        </a:rPr>
                        <a:t>646.0</a:t>
                      </a:r>
                      <a:endParaRPr lang="en-US" sz="800" b="1" i="0" u="none" strike="noStrike" kern="1200">
                        <a:solidFill>
                          <a:schemeClr val="tx1"/>
                        </a:solidFill>
                        <a:effectLst/>
                        <a:latin typeface="+mn-lt"/>
                        <a:ea typeface="+mn-ea"/>
                        <a:cs typeface="+mn-cs"/>
                      </a:endParaRPr>
                    </a:p>
                  </a:txBody>
                  <a:tcPr marL="0" marR="0" marT="0" marB="0" anchor="ctr"/>
                </a:tc>
                <a:tc>
                  <a:txBody>
                    <a:bodyPr/>
                    <a:lstStyle/>
                    <a:p>
                      <a:pPr algn="ctr" fontAlgn="ctr"/>
                      <a:r>
                        <a:rPr lang="en-US" sz="800" b="1" u="none" strike="noStrike">
                          <a:solidFill>
                            <a:schemeClr val="tx1"/>
                          </a:solidFill>
                          <a:effectLst/>
                        </a:rPr>
                        <a:t>696.0</a:t>
                      </a:r>
                      <a:endParaRPr lang="en-US" sz="800" b="1" i="0" u="none" strike="noStrike">
                        <a:solidFill>
                          <a:schemeClr val="tx1"/>
                        </a:solidFill>
                        <a:effectLst/>
                        <a:latin typeface="+mn-lt"/>
                      </a:endParaRPr>
                    </a:p>
                  </a:txBody>
                  <a:tcPr marL="0" marR="0" marT="0" marB="0" anchor="ctr"/>
                </a:tc>
                <a:tc>
                  <a:txBody>
                    <a:bodyPr/>
                    <a:lstStyle/>
                    <a:p>
                      <a:pPr algn="ctr" fontAlgn="ctr"/>
                      <a:r>
                        <a:rPr lang="en-US" sz="800" b="1" u="none" strike="noStrike" dirty="0">
                          <a:solidFill>
                            <a:schemeClr val="tx1"/>
                          </a:solidFill>
                          <a:effectLst/>
                        </a:rPr>
                        <a:t>696.0</a:t>
                      </a:r>
                      <a:endParaRPr lang="en-US" sz="800" b="1" i="0" u="none" strike="noStrike" dirty="0">
                        <a:solidFill>
                          <a:schemeClr val="tx1"/>
                        </a:solidFill>
                        <a:effectLst/>
                        <a:latin typeface="+mn-lt"/>
                      </a:endParaRPr>
                    </a:p>
                  </a:txBody>
                  <a:tcPr marL="0" marR="0" marT="0" marB="0" anchor="ctr"/>
                </a:tc>
                <a:extLst>
                  <a:ext uri="{0D108BD9-81ED-4DB2-BD59-A6C34878D82A}">
                    <a16:rowId xmlns:a16="http://schemas.microsoft.com/office/drawing/2014/main" val="212869338"/>
                  </a:ext>
                </a:extLst>
              </a:tr>
              <a:tr h="534310">
                <a:tc gridSpan="4">
                  <a:txBody>
                    <a:bodyPr/>
                    <a:lstStyle/>
                    <a:p>
                      <a:r>
                        <a:rPr lang="en-US" sz="800" b="0" dirty="0">
                          <a:solidFill>
                            <a:schemeClr val="tx1"/>
                          </a:solidFill>
                        </a:rPr>
                        <a:t>a- The re-refinery is a re-refined Group III </a:t>
                      </a:r>
                      <a:r>
                        <a:rPr lang="en-US" sz="800" b="0" dirty="0" err="1">
                          <a:solidFill>
                            <a:schemeClr val="tx1"/>
                          </a:solidFill>
                        </a:rPr>
                        <a:t>basestock</a:t>
                      </a:r>
                      <a:r>
                        <a:rPr lang="en-US" sz="800" b="0" dirty="0">
                          <a:solidFill>
                            <a:schemeClr val="tx1"/>
                          </a:solidFill>
                        </a:rPr>
                        <a:t> re-refinery with 100 KT capacity to produce re-refined Group III </a:t>
                      </a:r>
                      <a:r>
                        <a:rPr lang="en-US" sz="800" b="0" dirty="0" err="1">
                          <a:solidFill>
                            <a:schemeClr val="tx1"/>
                          </a:solidFill>
                        </a:rPr>
                        <a:t>basestocks</a:t>
                      </a:r>
                      <a:r>
                        <a:rPr lang="en-US" sz="800" b="0" dirty="0">
                          <a:solidFill>
                            <a:schemeClr val="tx1"/>
                          </a:solidFill>
                        </a:rPr>
                        <a:t> since April 2021. In 2020, it had a 50 KT production capacity for Group II </a:t>
                      </a:r>
                      <a:r>
                        <a:rPr lang="en-US" sz="800" b="0" dirty="0" err="1">
                          <a:solidFill>
                            <a:schemeClr val="tx1"/>
                          </a:solidFill>
                        </a:rPr>
                        <a:t>basestock</a:t>
                      </a:r>
                      <a:r>
                        <a:rPr lang="en-US" sz="800" b="0" dirty="0">
                          <a:solidFill>
                            <a:schemeClr val="tx1"/>
                          </a:solidFill>
                        </a:rPr>
                        <a:t> and 50 KT capacity for Group III </a:t>
                      </a:r>
                      <a:r>
                        <a:rPr lang="en-US" sz="800" b="0" dirty="0" err="1">
                          <a:solidFill>
                            <a:schemeClr val="tx1"/>
                          </a:solidFill>
                        </a:rPr>
                        <a:t>basestock</a:t>
                      </a:r>
                      <a:r>
                        <a:rPr lang="en-US" sz="800" b="0" dirty="0">
                          <a:solidFill>
                            <a:schemeClr val="tx1"/>
                          </a:solidFill>
                        </a:rPr>
                        <a:t>.</a:t>
                      </a:r>
                      <a:endParaRPr lang="en-US" sz="800" b="0" dirty="0">
                        <a:solidFill>
                          <a:schemeClr val="tx1"/>
                        </a:solidFill>
                        <a:latin typeface="+mn-lt"/>
                      </a:endParaRPr>
                    </a:p>
                  </a:txBody>
                  <a:tcPr marL="46800" marR="0" marT="0" marB="0" anchor="ct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900" b="1" i="0" u="none" strike="noStrike" kern="1200">
                        <a:solidFill>
                          <a:schemeClr val="tx1"/>
                        </a:solidFill>
                        <a:effectLst/>
                        <a:latin typeface="+mn-lt"/>
                        <a:ea typeface="+mn-ea"/>
                        <a:cs typeface="+mn-cs"/>
                      </a:endParaRPr>
                    </a:p>
                  </a:txBody>
                  <a:tcPr marL="0" marR="0" marT="0" marB="0" anchor="ctr"/>
                </a:tc>
                <a:tc hMerge="1">
                  <a:txBody>
                    <a:bodyPr/>
                    <a:lstStyle/>
                    <a:p>
                      <a:pPr algn="ctr" fontAlgn="ctr"/>
                      <a:endParaRPr lang="en-US" sz="900" b="1" i="0" u="none" strike="noStrike">
                        <a:solidFill>
                          <a:schemeClr val="tx1"/>
                        </a:solidFill>
                        <a:effectLst/>
                        <a:latin typeface="+mn-lt"/>
                      </a:endParaRPr>
                    </a:p>
                  </a:txBody>
                  <a:tcPr marL="0" marR="0" marT="0" marB="0" anchor="ctr"/>
                </a:tc>
                <a:tc hMerge="1">
                  <a:txBody>
                    <a:bodyPr/>
                    <a:lstStyle/>
                    <a:p>
                      <a:pPr algn="ctr" fontAlgn="ctr"/>
                      <a:endParaRPr lang="en-US" sz="900" b="1" i="0" u="none" strike="noStrike">
                        <a:solidFill>
                          <a:schemeClr val="tx1"/>
                        </a:solidFill>
                        <a:effectLst/>
                        <a:latin typeface="+mn-lt"/>
                      </a:endParaRPr>
                    </a:p>
                  </a:txBody>
                  <a:tcPr marL="0" marR="0" marT="0" marB="0" anchor="ctr"/>
                </a:tc>
                <a:extLst>
                  <a:ext uri="{0D108BD9-81ED-4DB2-BD59-A6C34878D82A}">
                    <a16:rowId xmlns:a16="http://schemas.microsoft.com/office/drawing/2014/main" val="415221183"/>
                  </a:ext>
                </a:extLst>
              </a:tr>
            </a:tbl>
          </a:graphicData>
        </a:graphic>
      </p:graphicFrame>
      <p:sp>
        <p:nvSpPr>
          <p:cNvPr id="17" name="Content Placeholder 14">
            <a:extLst>
              <a:ext uri="{FF2B5EF4-FFF2-40B4-BE49-F238E27FC236}">
                <a16:creationId xmlns:a16="http://schemas.microsoft.com/office/drawing/2014/main" id="{3B021B02-BAD2-46B7-8ABE-C20F7BDF8430}"/>
              </a:ext>
            </a:extLst>
          </p:cNvPr>
          <p:cNvSpPr txBox="1">
            <a:spLocks/>
          </p:cNvSpPr>
          <p:nvPr/>
        </p:nvSpPr>
        <p:spPr>
          <a:xfrm>
            <a:off x="4161071" y="3736977"/>
            <a:ext cx="3429000" cy="1785104"/>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27638E"/>
              </a:buClr>
              <a:buNone/>
              <a:defRPr/>
            </a:pPr>
            <a:r>
              <a:rPr lang="en-US" sz="1000" b="1" dirty="0">
                <a:solidFill>
                  <a:srgbClr val="000000"/>
                </a:solidFill>
                <a:latin typeface="+mj-lt"/>
              </a:rPr>
              <a:t>Used Oil Re-refining</a:t>
            </a:r>
          </a:p>
          <a:p>
            <a:pPr>
              <a:lnSpc>
                <a:spcPct val="100000"/>
              </a:lnSpc>
              <a:spcAft>
                <a:spcPts val="600"/>
              </a:spcAft>
              <a:buClr>
                <a:srgbClr val="27638E"/>
              </a:buClr>
              <a:defRPr/>
            </a:pPr>
            <a:r>
              <a:rPr lang="en-US" dirty="0">
                <a:latin typeface="+mn-lt"/>
              </a:rPr>
              <a:t>In Western Europe, the trend is towards producing re-refined Group II and III </a:t>
            </a:r>
            <a:r>
              <a:rPr lang="en-US" dirty="0" err="1">
                <a:latin typeface="+mn-lt"/>
              </a:rPr>
              <a:t>basestocks</a:t>
            </a:r>
            <a:r>
              <a:rPr lang="en-US" dirty="0">
                <a:latin typeface="+mn-lt"/>
              </a:rPr>
              <a:t>, however, it is not as strong as the US. In Western Europe, most of the capacity is still focused on producing re-refined Group I </a:t>
            </a:r>
            <a:r>
              <a:rPr lang="en-US" dirty="0" err="1">
                <a:latin typeface="+mn-lt"/>
              </a:rPr>
              <a:t>absestocks</a:t>
            </a:r>
            <a:r>
              <a:rPr lang="en-US" dirty="0">
                <a:latin typeface="+mn-lt"/>
              </a:rPr>
              <a:t>.</a:t>
            </a:r>
          </a:p>
          <a:p>
            <a:pPr>
              <a:lnSpc>
                <a:spcPct val="100000"/>
              </a:lnSpc>
              <a:spcAft>
                <a:spcPts val="600"/>
              </a:spcAft>
              <a:buClr>
                <a:srgbClr val="27638E"/>
              </a:buClr>
              <a:defRPr/>
            </a:pPr>
            <a:r>
              <a:rPr lang="en-US" dirty="0">
                <a:latin typeface="+mn-lt"/>
              </a:rPr>
              <a:t>However, this trend is changing as re-refiners such as </a:t>
            </a:r>
            <a:r>
              <a:rPr lang="en-US" dirty="0" err="1">
                <a:latin typeface="+mn-lt"/>
              </a:rPr>
              <a:t>Avista</a:t>
            </a:r>
            <a:r>
              <a:rPr lang="en-US" dirty="0">
                <a:latin typeface="+mn-lt"/>
              </a:rPr>
              <a:t> and </a:t>
            </a:r>
            <a:r>
              <a:rPr lang="en-US" dirty="0" err="1">
                <a:latin typeface="+mn-lt"/>
              </a:rPr>
              <a:t>Puraglobe</a:t>
            </a:r>
            <a:r>
              <a:rPr lang="en-US" dirty="0">
                <a:latin typeface="+mn-lt"/>
              </a:rPr>
              <a:t> are moving towards producing re-refined Group II and III </a:t>
            </a:r>
            <a:r>
              <a:rPr lang="en-US" dirty="0" err="1">
                <a:latin typeface="+mn-lt"/>
              </a:rPr>
              <a:t>basestocks</a:t>
            </a:r>
            <a:r>
              <a:rPr lang="en-US" dirty="0">
                <a:latin typeface="+mn-lt"/>
              </a:rPr>
              <a:t>. </a:t>
            </a:r>
            <a:r>
              <a:rPr lang="en-US" dirty="0" err="1">
                <a:latin typeface="+mn-lt"/>
              </a:rPr>
              <a:t>Itelyum</a:t>
            </a:r>
            <a:r>
              <a:rPr lang="en-US" dirty="0">
                <a:latin typeface="+mn-lt"/>
              </a:rPr>
              <a:t> has recently expanded its re-refined Group II </a:t>
            </a:r>
            <a:r>
              <a:rPr lang="en-US" dirty="0" err="1">
                <a:latin typeface="+mn-lt"/>
              </a:rPr>
              <a:t>basestocks</a:t>
            </a:r>
            <a:r>
              <a:rPr lang="en-US" dirty="0">
                <a:latin typeface="+mn-lt"/>
              </a:rPr>
              <a:t> capacity in the region.</a:t>
            </a:r>
          </a:p>
        </p:txBody>
      </p:sp>
      <p:sp>
        <p:nvSpPr>
          <p:cNvPr id="18" name="Content Placeholder 5">
            <a:extLst>
              <a:ext uri="{FF2B5EF4-FFF2-40B4-BE49-F238E27FC236}">
                <a16:creationId xmlns:a16="http://schemas.microsoft.com/office/drawing/2014/main" id="{A12B89E5-514A-4A7C-9937-A46C94E839A9}"/>
              </a:ext>
            </a:extLst>
          </p:cNvPr>
          <p:cNvSpPr txBox="1">
            <a:spLocks/>
          </p:cNvSpPr>
          <p:nvPr/>
        </p:nvSpPr>
        <p:spPr>
          <a:xfrm>
            <a:off x="8040455" y="3727780"/>
            <a:ext cx="3857029" cy="2785378"/>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Clr>
                <a:srgbClr val="27638E"/>
              </a:buClr>
              <a:buNone/>
              <a:defRPr/>
            </a:pPr>
            <a:r>
              <a:rPr lang="en-US" sz="1000" b="1" dirty="0">
                <a:solidFill>
                  <a:srgbClr val="000000"/>
                </a:solidFill>
                <a:latin typeface="+mj-lt"/>
              </a:rPr>
              <a:t>Opportunities</a:t>
            </a:r>
          </a:p>
          <a:p>
            <a:pPr>
              <a:lnSpc>
                <a:spcPct val="100000"/>
              </a:lnSpc>
              <a:spcAft>
                <a:spcPts val="600"/>
              </a:spcAft>
              <a:buClr>
                <a:srgbClr val="27638E"/>
              </a:buClr>
              <a:defRPr/>
            </a:pPr>
            <a:r>
              <a:rPr lang="en-US" dirty="0">
                <a:latin typeface="+mn-lt"/>
              </a:rPr>
              <a:t>The quantity of used oil feedstock available for re-refining in Western Europe  is increasing thanks to regulatory and fiscal incentives to improve collection and generation rates, encouraged by the EU’s interest in promoting a circular economy.</a:t>
            </a:r>
          </a:p>
          <a:p>
            <a:pPr>
              <a:lnSpc>
                <a:spcPct val="100000"/>
              </a:lnSpc>
              <a:spcAft>
                <a:spcPts val="600"/>
              </a:spcAft>
              <a:buClr>
                <a:srgbClr val="27638E"/>
              </a:buClr>
              <a:defRPr/>
            </a:pPr>
            <a:r>
              <a:rPr lang="en-US" dirty="0">
                <a:latin typeface="+mn-lt"/>
              </a:rPr>
              <a:t>The amount of re-refining with suitable quality for </a:t>
            </a:r>
            <a:r>
              <a:rPr lang="en-US" dirty="0" err="1">
                <a:latin typeface="+mn-lt"/>
              </a:rPr>
              <a:t>basestocks</a:t>
            </a:r>
            <a:r>
              <a:rPr lang="en-US" dirty="0">
                <a:latin typeface="+mn-lt"/>
              </a:rPr>
              <a:t> production is also rising as the quality of used oil improves. Used oil feedstocks in Western Europe are more often likely to be made from group III </a:t>
            </a:r>
            <a:r>
              <a:rPr lang="en-US" dirty="0" err="1">
                <a:latin typeface="+mn-lt"/>
              </a:rPr>
              <a:t>basestocks</a:t>
            </a:r>
            <a:r>
              <a:rPr lang="en-US" dirty="0">
                <a:latin typeface="+mn-lt"/>
              </a:rPr>
              <a:t> that has a superior quality.</a:t>
            </a:r>
          </a:p>
          <a:p>
            <a:pPr marL="0" indent="0">
              <a:lnSpc>
                <a:spcPct val="100000"/>
              </a:lnSpc>
              <a:spcAft>
                <a:spcPts val="600"/>
              </a:spcAft>
              <a:buClr>
                <a:srgbClr val="27638E"/>
              </a:buClr>
              <a:buNone/>
              <a:defRPr/>
            </a:pPr>
            <a:r>
              <a:rPr lang="en-US" sz="1000" b="1" dirty="0">
                <a:solidFill>
                  <a:srgbClr val="000000"/>
                </a:solidFill>
                <a:latin typeface="+mj-lt"/>
              </a:rPr>
              <a:t>Challenges</a:t>
            </a:r>
          </a:p>
          <a:p>
            <a:pPr>
              <a:lnSpc>
                <a:spcPct val="100000"/>
              </a:lnSpc>
              <a:spcAft>
                <a:spcPts val="600"/>
              </a:spcAft>
              <a:buClr>
                <a:srgbClr val="27638E"/>
              </a:buClr>
              <a:defRPr/>
            </a:pPr>
            <a:r>
              <a:rPr lang="en-US" dirty="0">
                <a:latin typeface="+mn-lt"/>
              </a:rPr>
              <a:t>In some countries, there is insufficient feedstock to cover the whole of the re-refining capacity and feedstock needs to be imported from abroad to make up the shortfall. There are logistical and administrative difficulties in importing waste oil, since they are classified as a hazardous waste.</a:t>
            </a:r>
          </a:p>
        </p:txBody>
      </p:sp>
      <p:cxnSp>
        <p:nvCxnSpPr>
          <p:cNvPr id="11" name="Straight Connector 10">
            <a:extLst>
              <a:ext uri="{FF2B5EF4-FFF2-40B4-BE49-F238E27FC236}">
                <a16:creationId xmlns:a16="http://schemas.microsoft.com/office/drawing/2014/main" id="{996C9FD3-C5BA-41FA-88AD-489D10A35E97}"/>
              </a:ext>
            </a:extLst>
          </p:cNvPr>
          <p:cNvCxnSpPr>
            <a:cxnSpLocks/>
          </p:cNvCxnSpPr>
          <p:nvPr/>
        </p:nvCxnSpPr>
        <p:spPr>
          <a:xfrm>
            <a:off x="336000" y="3657829"/>
            <a:ext cx="11520000"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3A1E305-35BE-4496-948F-DE94F4C17CB3}"/>
              </a:ext>
            </a:extLst>
          </p:cNvPr>
          <p:cNvCxnSpPr>
            <a:cxnSpLocks/>
          </p:cNvCxnSpPr>
          <p:nvPr/>
        </p:nvCxnSpPr>
        <p:spPr>
          <a:xfrm>
            <a:off x="7920580" y="1102191"/>
            <a:ext cx="0" cy="5400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42FF367-5DA9-4981-BEE1-DBC5C2ACAEC1}"/>
              </a:ext>
            </a:extLst>
          </p:cNvPr>
          <p:cNvCxnSpPr>
            <a:cxnSpLocks/>
          </p:cNvCxnSpPr>
          <p:nvPr/>
        </p:nvCxnSpPr>
        <p:spPr>
          <a:xfrm>
            <a:off x="4105034" y="1039781"/>
            <a:ext cx="0" cy="5400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315382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Economic Background</a:t>
            </a: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69395" y="5241356"/>
            <a:ext cx="10870130" cy="89704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Western Europe includes Germany, France, Italy, Spain, and the United Kingdom, among other countries situated in Western and Central Europe. All the countries taken into consideration in this chapter are members of the European Union (EU), with the exception of the United Kingdom, which has exited the European Union in the aftermath of the 2016 Brexit referendum. The exit has, however, has been in effect only in January 2021, with the end of the Brexit transition period. During the transition period, lasting through 2020, the United Kingdom remained a member of the EU.</a:t>
            </a:r>
            <a:endParaRPr kumimoji="0" lang="en-IN" sz="900" b="0" i="0" u="none" strike="noStrike" kern="1200" cap="none" spc="0" normalizeH="0" baseline="0" noProof="0" dirty="0">
              <a:ln>
                <a:noFill/>
              </a:ln>
              <a:solidFill>
                <a:srgbClr val="000000"/>
              </a:solidFill>
              <a:effectLst/>
              <a:uLnTx/>
              <a:uFillTx/>
              <a:latin typeface="Lucida Sans"/>
              <a:ea typeface="+mn-ea"/>
              <a:cs typeface="+mn-cs"/>
            </a:endParaRPr>
          </a:p>
        </p:txBody>
      </p:sp>
      <p:graphicFrame>
        <p:nvGraphicFramePr>
          <p:cNvPr id="9" name="Table 3">
            <a:extLst>
              <a:ext uri="{FF2B5EF4-FFF2-40B4-BE49-F238E27FC236}">
                <a16:creationId xmlns:a16="http://schemas.microsoft.com/office/drawing/2014/main" id="{B0771042-3A48-4F0C-9F15-02336B00BDB4}"/>
              </a:ext>
            </a:extLst>
          </p:cNvPr>
          <p:cNvGraphicFramePr>
            <a:graphicFrameLocks noGrp="1"/>
          </p:cNvGraphicFramePr>
          <p:nvPr/>
        </p:nvGraphicFramePr>
        <p:xfrm>
          <a:off x="2032001" y="977591"/>
          <a:ext cx="8127999" cy="4096512"/>
        </p:xfrm>
        <a:graphic>
          <a:graphicData uri="http://schemas.openxmlformats.org/drawingml/2006/table">
            <a:tbl>
              <a:tblPr firstRow="1">
                <a:tableStyleId>{5C22544A-7EE6-4342-B048-85BDC9FD1C3A}</a:tableStyleId>
              </a:tblPr>
              <a:tblGrid>
                <a:gridCol w="3192904">
                  <a:extLst>
                    <a:ext uri="{9D8B030D-6E8A-4147-A177-3AD203B41FA5}">
                      <a16:colId xmlns:a16="http://schemas.microsoft.com/office/drawing/2014/main" val="3179253707"/>
                    </a:ext>
                  </a:extLst>
                </a:gridCol>
                <a:gridCol w="2225762">
                  <a:extLst>
                    <a:ext uri="{9D8B030D-6E8A-4147-A177-3AD203B41FA5}">
                      <a16:colId xmlns:a16="http://schemas.microsoft.com/office/drawing/2014/main" val="2331960324"/>
                    </a:ext>
                  </a:extLst>
                </a:gridCol>
                <a:gridCol w="2709333">
                  <a:extLst>
                    <a:ext uri="{9D8B030D-6E8A-4147-A177-3AD203B41FA5}">
                      <a16:colId xmlns:a16="http://schemas.microsoft.com/office/drawing/2014/main" val="2517212798"/>
                    </a:ext>
                  </a:extLst>
                </a:gridCol>
              </a:tblGrid>
              <a:tr h="292608">
                <a:tc gridSpan="3">
                  <a:txBody>
                    <a:bodyPr/>
                    <a:lstStyle/>
                    <a:p>
                      <a:r>
                        <a:rPr lang="en-US" sz="900" dirty="0">
                          <a:latin typeface="+mn-lt"/>
                        </a:rPr>
                        <a:t>SELECTED ECONOMIC CHARACTERISTICS OF COUNTRY,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dirty="0">
                          <a:solidFill>
                            <a:schemeClr val="tx1"/>
                          </a:solidFill>
                          <a:latin typeface="+mn-lt"/>
                        </a:rPr>
                        <a:t>KEY INDICATOR</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extLst>
                  <a:ext uri="{0D108BD9-81ED-4DB2-BD59-A6C34878D82A}">
                    <a16:rowId xmlns:a16="http://schemas.microsoft.com/office/drawing/2014/main" val="4149384710"/>
                  </a:ext>
                </a:extLst>
              </a:tr>
              <a:tr h="292608">
                <a:tc>
                  <a:txBody>
                    <a:bodyPr/>
                    <a:lstStyle/>
                    <a:p>
                      <a:pPr algn="l">
                        <a:spcBef>
                          <a:spcPts val="200"/>
                        </a:spcBef>
                        <a:spcAft>
                          <a:spcPts val="200"/>
                        </a:spcAft>
                      </a:pPr>
                      <a:r>
                        <a:rPr lang="en-US" sz="900" b="1" dirty="0">
                          <a:solidFill>
                            <a:schemeClr val="tx1"/>
                          </a:solidFill>
                          <a:effectLst/>
                          <a:latin typeface="+mn-lt"/>
                          <a:ea typeface="Calibri" panose="020F0502020204030204" pitchFamily="34" charset="0"/>
                          <a:cs typeface="Calibri" panose="020F0502020204030204" pitchFamily="34" charset="0"/>
                        </a:rPr>
                        <a:t>Population (Million)</a:t>
                      </a:r>
                      <a:endParaRPr lang="en-IN" sz="90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424.7</a:t>
                      </a:r>
                    </a:p>
                  </a:txBody>
                  <a:tcPr marL="45720" marR="45720" anchor="ctr"/>
                </a:tc>
                <a:tc>
                  <a:txBody>
                    <a:bodyPr/>
                    <a:lstStyle/>
                    <a:p>
                      <a:pPr algn="ctr"/>
                      <a:r>
                        <a:rPr lang="en-US" sz="900" dirty="0">
                          <a:solidFill>
                            <a:schemeClr val="tx1"/>
                          </a:solidFill>
                          <a:latin typeface="+mn-lt"/>
                        </a:rPr>
                        <a:t>425.9</a:t>
                      </a:r>
                    </a:p>
                  </a:txBody>
                  <a:tcPr marL="45720" marR="45720" anchor="ctr"/>
                </a:tc>
                <a:extLst>
                  <a:ext uri="{0D108BD9-81ED-4DB2-BD59-A6C34878D82A}">
                    <a16:rowId xmlns:a16="http://schemas.microsoft.com/office/drawing/2014/main" val="1557228252"/>
                  </a:ext>
                </a:extLst>
              </a:tr>
              <a:tr h="292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GDP at current prices (USD Billion)</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17,400</a:t>
                      </a:r>
                    </a:p>
                  </a:txBody>
                  <a:tcPr marL="45720" marR="45720" anchor="ctr"/>
                </a:tc>
                <a:tc>
                  <a:txBody>
                    <a:bodyPr/>
                    <a:lstStyle/>
                    <a:p>
                      <a:pPr algn="ctr"/>
                      <a:r>
                        <a:rPr lang="en-US" sz="900" dirty="0">
                          <a:solidFill>
                            <a:schemeClr val="tx1"/>
                          </a:solidFill>
                          <a:latin typeface="+mn-lt"/>
                        </a:rPr>
                        <a:t>19,700</a:t>
                      </a:r>
                    </a:p>
                  </a:txBody>
                  <a:tcPr marL="45720" marR="45720" anchor="ctr"/>
                </a:tc>
                <a:extLst>
                  <a:ext uri="{0D108BD9-81ED-4DB2-BD59-A6C34878D82A}">
                    <a16:rowId xmlns:a16="http://schemas.microsoft.com/office/drawing/2014/main" val="1187709248"/>
                  </a:ext>
                </a:extLst>
              </a:tr>
              <a:tr h="292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GDP per capita, current prices (USD)</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40,900</a:t>
                      </a:r>
                    </a:p>
                  </a:txBody>
                  <a:tcPr marL="45720" marR="45720" anchor="ctr"/>
                </a:tc>
                <a:tc>
                  <a:txBody>
                    <a:bodyPr/>
                    <a:lstStyle/>
                    <a:p>
                      <a:pPr algn="ctr"/>
                      <a:r>
                        <a:rPr lang="en-US" sz="900" dirty="0">
                          <a:solidFill>
                            <a:schemeClr val="tx1"/>
                          </a:solidFill>
                          <a:latin typeface="+mn-lt"/>
                        </a:rPr>
                        <a:t>46,280</a:t>
                      </a:r>
                    </a:p>
                  </a:txBody>
                  <a:tcPr marL="45720" marR="45720" anchor="ctr"/>
                </a:tc>
                <a:extLst>
                  <a:ext uri="{0D108BD9-81ED-4DB2-BD59-A6C34878D82A}">
                    <a16:rowId xmlns:a16="http://schemas.microsoft.com/office/drawing/2014/main" val="1529696452"/>
                  </a:ext>
                </a:extLst>
              </a:tr>
              <a:tr h="292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GDP growth rate, constant prices (Annual % change)</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-6.9</a:t>
                      </a:r>
                    </a:p>
                  </a:txBody>
                  <a:tcPr marL="45720" marR="45720" anchor="ctr"/>
                </a:tc>
                <a:tc>
                  <a:txBody>
                    <a:bodyPr/>
                    <a:lstStyle/>
                    <a:p>
                      <a:pPr algn="ctr"/>
                      <a:r>
                        <a:rPr lang="en-US" sz="900" dirty="0">
                          <a:solidFill>
                            <a:schemeClr val="tx1"/>
                          </a:solidFill>
                          <a:latin typeface="+mn-lt"/>
                        </a:rPr>
                        <a:t>4.5</a:t>
                      </a:r>
                    </a:p>
                  </a:txBody>
                  <a:tcPr marL="45720" marR="45720" anchor="ctr"/>
                </a:tc>
                <a:extLst>
                  <a:ext uri="{0D108BD9-81ED-4DB2-BD59-A6C34878D82A}">
                    <a16:rowId xmlns:a16="http://schemas.microsoft.com/office/drawing/2014/main" val="1996132547"/>
                  </a:ext>
                </a:extLst>
              </a:tr>
              <a:tr h="292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Inflation, average consumer prices (Annual % change)</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0.3%</a:t>
                      </a:r>
                    </a:p>
                  </a:txBody>
                  <a:tcPr marL="45720" marR="45720" anchor="ctr"/>
                </a:tc>
                <a:tc>
                  <a:txBody>
                    <a:bodyPr/>
                    <a:lstStyle/>
                    <a:p>
                      <a:pPr algn="ctr"/>
                      <a:r>
                        <a:rPr lang="en-US" sz="900" dirty="0">
                          <a:solidFill>
                            <a:schemeClr val="tx1"/>
                          </a:solidFill>
                          <a:latin typeface="+mn-lt"/>
                        </a:rPr>
                        <a:t>1.4%</a:t>
                      </a:r>
                    </a:p>
                  </a:txBody>
                  <a:tcPr marL="45720" marR="45720" anchor="ctr"/>
                </a:tc>
                <a:extLst>
                  <a:ext uri="{0D108BD9-81ED-4DB2-BD59-A6C34878D82A}">
                    <a16:rowId xmlns:a16="http://schemas.microsoft.com/office/drawing/2014/main" val="1640954900"/>
                  </a:ext>
                </a:extLst>
              </a:tr>
              <a:tr h="292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Current account balance (% Of GDP)</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2.2</a:t>
                      </a:r>
                    </a:p>
                  </a:txBody>
                  <a:tcPr marL="45720" marR="45720" anchor="ctr"/>
                </a:tc>
                <a:tc>
                  <a:txBody>
                    <a:bodyPr/>
                    <a:lstStyle/>
                    <a:p>
                      <a:pPr algn="ctr"/>
                      <a:r>
                        <a:rPr lang="en-US" sz="900" dirty="0">
                          <a:solidFill>
                            <a:schemeClr val="tx1"/>
                          </a:solidFill>
                          <a:latin typeface="+mn-lt"/>
                        </a:rPr>
                        <a:t>2.5</a:t>
                      </a:r>
                    </a:p>
                  </a:txBody>
                  <a:tcPr marL="45720" marR="45720" anchor="ctr"/>
                </a:tc>
                <a:extLst>
                  <a:ext uri="{0D108BD9-81ED-4DB2-BD59-A6C34878D82A}">
                    <a16:rowId xmlns:a16="http://schemas.microsoft.com/office/drawing/2014/main" val="2965892685"/>
                  </a:ext>
                </a:extLst>
              </a:tr>
              <a:tr h="292608">
                <a:tc>
                  <a:txBody>
                    <a:bodyPr/>
                    <a:lstStyle/>
                    <a:p>
                      <a:pPr algn="l">
                        <a:spcBef>
                          <a:spcPts val="200"/>
                        </a:spcBef>
                        <a:spcAft>
                          <a:spcPts val="200"/>
                        </a:spcAft>
                      </a:pPr>
                      <a:r>
                        <a:rPr lang="en-IN" sz="900" b="1" dirty="0">
                          <a:effectLst/>
                          <a:latin typeface="+mn-lt"/>
                          <a:ea typeface="Calibri" panose="020F0502020204030204" pitchFamily="34" charset="0"/>
                          <a:cs typeface="Times New Roman" panose="02020603050405020304" pitchFamily="18" charset="0"/>
                        </a:rPr>
                        <a:t>Share in Real GDP-a</a:t>
                      </a:r>
                    </a:p>
                  </a:txBody>
                  <a:tcPr marL="73025" marR="73025" marT="0" marB="0" anchor="ctr"/>
                </a:tc>
                <a:tc>
                  <a:txBody>
                    <a:bodyPr/>
                    <a:lstStyle/>
                    <a:p>
                      <a:pPr algn="ctr"/>
                      <a:endParaRPr lang="en-US" sz="900" dirty="0">
                        <a:solidFill>
                          <a:schemeClr val="tx1"/>
                        </a:solidFill>
                        <a:latin typeface="+mn-lt"/>
                      </a:endParaRPr>
                    </a:p>
                  </a:txBody>
                  <a:tcPr marL="45720" marR="45720" anchor="ctr"/>
                </a:tc>
                <a:tc>
                  <a:txBody>
                    <a:bodyPr/>
                    <a:lstStyle/>
                    <a:p>
                      <a:pPr algn="ctr"/>
                      <a:endParaRPr lang="en-US" sz="900" dirty="0">
                        <a:solidFill>
                          <a:schemeClr val="tx1"/>
                        </a:solidFill>
                        <a:latin typeface="+mn-lt"/>
                      </a:endParaRPr>
                    </a:p>
                  </a:txBody>
                  <a:tcPr marL="45720" marR="45720" anchor="ctr"/>
                </a:tc>
                <a:extLst>
                  <a:ext uri="{0D108BD9-81ED-4DB2-BD59-A6C34878D82A}">
                    <a16:rowId xmlns:a16="http://schemas.microsoft.com/office/drawing/2014/main" val="3753679206"/>
                  </a:ext>
                </a:extLst>
              </a:tr>
              <a:tr h="292608">
                <a:tc>
                  <a:txBody>
                    <a:bodyPr/>
                    <a:lstStyle/>
                    <a:p>
                      <a:pPr algn="l">
                        <a:spcBef>
                          <a:spcPts val="200"/>
                        </a:spcBef>
                        <a:spcAft>
                          <a:spcPts val="200"/>
                        </a:spcAft>
                      </a:pPr>
                      <a:r>
                        <a:rPr lang="en-IN" sz="900" b="1" dirty="0">
                          <a:solidFill>
                            <a:schemeClr val="tx1"/>
                          </a:solidFill>
                          <a:effectLst/>
                          <a:latin typeface="+mn-lt"/>
                          <a:ea typeface="Calibri" panose="020F0502020204030204" pitchFamily="34" charset="0"/>
                          <a:cs typeface="Calibri" panose="020F0502020204030204" pitchFamily="34" charset="0"/>
                        </a:rPr>
                        <a:t> </a:t>
                      </a:r>
                      <a:r>
                        <a:rPr lang="en-US" sz="900" b="1" dirty="0">
                          <a:solidFill>
                            <a:schemeClr val="tx1"/>
                          </a:solidFill>
                          <a:effectLst/>
                          <a:latin typeface="+mn-lt"/>
                          <a:ea typeface="Calibri" panose="020F0502020204030204" pitchFamily="34" charset="0"/>
                          <a:cs typeface="Calibri" panose="020F0502020204030204" pitchFamily="34" charset="0"/>
                        </a:rPr>
                        <a:t> </a:t>
                      </a:r>
                      <a:r>
                        <a:rPr lang="en-US" sz="900" b="0" dirty="0">
                          <a:solidFill>
                            <a:schemeClr val="tx1"/>
                          </a:solidFill>
                          <a:effectLst/>
                          <a:latin typeface="+mn-lt"/>
                          <a:ea typeface="Calibri" panose="020F0502020204030204" pitchFamily="34" charset="0"/>
                          <a:cs typeface="Calibri" panose="020F0502020204030204" pitchFamily="34" charset="0"/>
                        </a:rPr>
                        <a:t>Services (%)</a:t>
                      </a:r>
                      <a:endParaRPr lang="en-IN"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70.9</a:t>
                      </a:r>
                    </a:p>
                  </a:txBody>
                  <a:tcPr marL="45720" marR="45720" anchor="ctr"/>
                </a:tc>
                <a:tc>
                  <a:txBody>
                    <a:bodyPr/>
                    <a:lstStyle/>
                    <a:p>
                      <a:pPr algn="ctr"/>
                      <a:r>
                        <a:rPr lang="en-US" sz="900" dirty="0">
                          <a:solidFill>
                            <a:schemeClr val="tx1"/>
                          </a:solidFill>
                          <a:latin typeface="+mn-lt"/>
                        </a:rPr>
                        <a:t>70.9</a:t>
                      </a:r>
                    </a:p>
                  </a:txBody>
                  <a:tcPr marL="45720" marR="45720" anchor="ctr"/>
                </a:tc>
                <a:extLst>
                  <a:ext uri="{0D108BD9-81ED-4DB2-BD59-A6C34878D82A}">
                    <a16:rowId xmlns:a16="http://schemas.microsoft.com/office/drawing/2014/main" val="3134077448"/>
                  </a:ext>
                </a:extLst>
              </a:tr>
              <a:tr h="292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  Industry (%)</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25.1</a:t>
                      </a:r>
                    </a:p>
                  </a:txBody>
                  <a:tcPr marL="45720" marR="45720" anchor="ctr"/>
                </a:tc>
                <a:tc>
                  <a:txBody>
                    <a:bodyPr/>
                    <a:lstStyle/>
                    <a:p>
                      <a:pPr algn="ctr"/>
                      <a:r>
                        <a:rPr lang="en-US" sz="900" dirty="0">
                          <a:solidFill>
                            <a:schemeClr val="tx1"/>
                          </a:solidFill>
                          <a:latin typeface="+mn-lt"/>
                        </a:rPr>
                        <a:t>25.1</a:t>
                      </a:r>
                    </a:p>
                  </a:txBody>
                  <a:tcPr marL="45720" marR="45720" anchor="ctr"/>
                </a:tc>
                <a:extLst>
                  <a:ext uri="{0D108BD9-81ED-4DB2-BD59-A6C34878D82A}">
                    <a16:rowId xmlns:a16="http://schemas.microsoft.com/office/drawing/2014/main" val="1032216647"/>
                  </a:ext>
                </a:extLst>
              </a:tr>
              <a:tr h="292608">
                <a:tc>
                  <a:txBody>
                    <a:bodyPr/>
                    <a:lstStyle/>
                    <a:p>
                      <a:pPr algn="l">
                        <a:spcBef>
                          <a:spcPts val="200"/>
                        </a:spcBef>
                        <a:spcAft>
                          <a:spcPts val="200"/>
                        </a:spcAft>
                      </a:pPr>
                      <a:r>
                        <a:rPr lang="en-US" sz="900" dirty="0">
                          <a:solidFill>
                            <a:srgbClr val="000000"/>
                          </a:solidFill>
                          <a:effectLst/>
                          <a:latin typeface="+mn-lt"/>
                          <a:ea typeface="Calibri" panose="020F0502020204030204" pitchFamily="34" charset="0"/>
                          <a:cs typeface="Calibri" panose="020F0502020204030204" pitchFamily="34" charset="0"/>
                        </a:rPr>
                        <a:t>  Agriculture (%)</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latin typeface="+mn-lt"/>
                        </a:rPr>
                        <a:t>1.6</a:t>
                      </a:r>
                    </a:p>
                  </a:txBody>
                  <a:tcPr marL="45720" marR="45720" anchor="ctr"/>
                </a:tc>
                <a:tc>
                  <a:txBody>
                    <a:bodyPr/>
                    <a:lstStyle/>
                    <a:p>
                      <a:pPr algn="ctr"/>
                      <a:r>
                        <a:rPr lang="en-US" sz="900" dirty="0">
                          <a:solidFill>
                            <a:schemeClr val="tx1"/>
                          </a:solidFill>
                          <a:latin typeface="+mn-lt"/>
                        </a:rPr>
                        <a:t>1.6</a:t>
                      </a:r>
                    </a:p>
                  </a:txBody>
                  <a:tcPr marL="45720" marR="45720" anchor="ctr"/>
                </a:tc>
                <a:extLst>
                  <a:ext uri="{0D108BD9-81ED-4DB2-BD59-A6C34878D82A}">
                    <a16:rowId xmlns:a16="http://schemas.microsoft.com/office/drawing/2014/main" val="1157954907"/>
                  </a:ext>
                </a:extLst>
              </a:tr>
              <a:tr h="292608">
                <a:tc gridSpan="3">
                  <a:txBody>
                    <a:bodyPr/>
                    <a:lstStyle/>
                    <a:p>
                      <a:pPr algn="l">
                        <a:spcBef>
                          <a:spcPts val="200"/>
                        </a:spcBef>
                        <a:spcAft>
                          <a:spcPts val="200"/>
                        </a:spcAft>
                      </a:pPr>
                      <a:r>
                        <a:rPr lang="en-IN" sz="900" dirty="0">
                          <a:effectLst/>
                          <a:latin typeface="+mn-lt"/>
                          <a:ea typeface="Calibri" panose="020F0502020204030204" pitchFamily="34" charset="0"/>
                          <a:cs typeface="Times New Roman" panose="02020603050405020304" pitchFamily="18" charset="0"/>
                        </a:rPr>
                        <a:t>a- Figures for the European Union (EU), estimates from 2017. </a:t>
                      </a:r>
                    </a:p>
                  </a:txBody>
                  <a:tcPr marL="73025" marR="73025" marT="0" marB="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extLst>
                  <a:ext uri="{0D108BD9-81ED-4DB2-BD59-A6C34878D82A}">
                    <a16:rowId xmlns:a16="http://schemas.microsoft.com/office/drawing/2014/main" val="3687072710"/>
                  </a:ext>
                </a:extLst>
              </a:tr>
              <a:tr h="292608">
                <a:tc gridSpan="3">
                  <a:txBody>
                    <a:bodyPr/>
                    <a:lstStyle/>
                    <a:p>
                      <a:pPr algn="l">
                        <a:spcBef>
                          <a:spcPts val="200"/>
                        </a:spcBef>
                        <a:spcAft>
                          <a:spcPts val="200"/>
                        </a:spcAft>
                      </a:pPr>
                      <a:r>
                        <a:rPr lang="en-IN" sz="900" dirty="0">
                          <a:effectLst/>
                          <a:latin typeface="+mn-lt"/>
                          <a:ea typeface="Calibri" panose="020F0502020204030204" pitchFamily="34" charset="0"/>
                          <a:cs typeface="Times New Roman" panose="02020603050405020304" pitchFamily="18" charset="0"/>
                        </a:rPr>
                        <a:t>Source: CIA World Factbook, International Monetary Fund World Economic Outlook 2021</a:t>
                      </a:r>
                    </a:p>
                  </a:txBody>
                  <a:tcPr marL="73025" marR="7302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027249"/>
                  </a:ext>
                </a:extLst>
              </a:tr>
            </a:tbl>
          </a:graphicData>
        </a:graphic>
      </p:graphicFrame>
      <p:grpSp>
        <p:nvGrpSpPr>
          <p:cNvPr id="5" name="Group 4">
            <a:extLst>
              <a:ext uri="{FF2B5EF4-FFF2-40B4-BE49-F238E27FC236}">
                <a16:creationId xmlns:a16="http://schemas.microsoft.com/office/drawing/2014/main" id="{77C6BB52-8674-44B3-9AE8-83E8C21864B4}"/>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600E7324-403A-45B6-B42E-DCD57451E45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BB1BA8B7-CFED-4804-A63B-5D2FBE97082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895597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Thailand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480000" y="1047658"/>
          <a:ext cx="11232000" cy="3362688"/>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292608">
                <a:tc gridSpan="3">
                  <a:txBody>
                    <a:bodyPr/>
                    <a:lstStyle/>
                    <a:p>
                      <a:r>
                        <a:rPr lang="en-US" sz="900"/>
                        <a:t>SUMMARY OF REGULATIONS</a:t>
                      </a:r>
                      <a:endParaRPr lang="en-US"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423722158"/>
                  </a:ext>
                </a:extLst>
              </a:tr>
              <a:tr h="468376">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No. However, a </a:t>
                      </a:r>
                      <a:r>
                        <a:rPr kumimoji="0" lang="en-US" sz="900" b="0" u="none" strike="noStrike" kern="1200" cap="none" spc="0" normalizeH="0" baseline="0" noProof="0">
                          <a:ln>
                            <a:noFill/>
                          </a:ln>
                          <a:solidFill>
                            <a:srgbClr val="000000"/>
                          </a:solidFill>
                          <a:effectLst/>
                          <a:uLnTx/>
                          <a:uFillTx/>
                        </a:rPr>
                        <a:t>license type 106 (Ror. Ngor. 4) from the DIW and the Ministry of Industry is required to carry out a process to make substitute fuel</a:t>
                      </a:r>
                      <a:r>
                        <a:rPr lang="en-US" sz="900">
                          <a:solidFill>
                            <a:srgbClr val="000000"/>
                          </a:solidFill>
                        </a:rPr>
                        <a:t>l from used oil for burning. In addition, the Department of Energy Business, Ministry of Energy also provide license for operating a fuel storage facility.</a:t>
                      </a:r>
                      <a:endParaRPr kumimoji="0" lang="en-US" sz="900" b="0" u="none" strike="noStrike" kern="1200" cap="none" spc="0" normalizeH="0" baseline="0" noProof="0">
                        <a:ln>
                          <a:noFill/>
                        </a:ln>
                        <a:solidFill>
                          <a:srgbClr val="000000"/>
                        </a:solidFill>
                        <a:effectLst/>
                        <a:uLnTx/>
                        <a:uFillTx/>
                        <a:ea typeface="+mn-ea"/>
                        <a:cs typeface="+mn-cs"/>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t>17. Are there companies / 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115074765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D9E6-5962-4C01-B631-4F63046E7DF0}"/>
              </a:ext>
            </a:extLst>
          </p:cNvPr>
          <p:cNvSpPr>
            <a:spLocks noGrp="1"/>
          </p:cNvSpPr>
          <p:nvPr>
            <p:ph type="title"/>
          </p:nvPr>
        </p:nvSpPr>
        <p:spPr/>
        <p:txBody>
          <a:bodyPr/>
          <a:lstStyle/>
          <a:p>
            <a:r>
              <a:rPr lang="en-US" dirty="0"/>
              <a:t>Economic Background </a:t>
            </a:r>
          </a:p>
        </p:txBody>
      </p:sp>
      <p:sp>
        <p:nvSpPr>
          <p:cNvPr id="3" name="Content Placeholder 2">
            <a:extLst>
              <a:ext uri="{FF2B5EF4-FFF2-40B4-BE49-F238E27FC236}">
                <a16:creationId xmlns:a16="http://schemas.microsoft.com/office/drawing/2014/main" id="{92CF6F3A-B47E-4FFA-B998-3F53D546481C}"/>
              </a:ext>
            </a:extLst>
          </p:cNvPr>
          <p:cNvSpPr>
            <a:spLocks noGrp="1"/>
          </p:cNvSpPr>
          <p:nvPr>
            <p:ph sz="quarter" idx="13"/>
          </p:nvPr>
        </p:nvSpPr>
        <p:spPr>
          <a:xfrm>
            <a:off x="569395" y="975616"/>
            <a:ext cx="11223555" cy="5052024"/>
          </a:xfrm>
        </p:spPr>
        <p:txBody>
          <a:bodyPr/>
          <a:lstStyle/>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Western Europe includes several highly developed economies, such as Germany and France, although levels of economic growth vary across the continent. The region has been </a:t>
            </a:r>
            <a:r>
              <a:rPr lang="en-US" dirty="0">
                <a:solidFill>
                  <a:srgbClr val="000000"/>
                </a:solidFill>
                <a:latin typeface="Lucida Sans"/>
              </a:rPr>
              <a:t>struck</a:t>
            </a:r>
            <a:r>
              <a:rPr kumimoji="0" lang="en-US" sz="900" b="0" i="0" u="none" strike="noStrike" kern="1200" cap="none" spc="0" normalizeH="0" baseline="0" noProof="0" dirty="0">
                <a:ln>
                  <a:noFill/>
                </a:ln>
                <a:solidFill>
                  <a:srgbClr val="000000"/>
                </a:solidFill>
                <a:effectLst/>
                <a:uLnTx/>
                <a:uFillTx/>
                <a:latin typeface="Lucida Sans"/>
                <a:ea typeface="+mn-ea"/>
                <a:cs typeface="+mn-cs"/>
              </a:rPr>
              <a:t> by the 2008 global financial crisis and the Eurozone sovereign bond crisis, which started in 2010. Most countries have embarked on a course of policies dictated by the need to reduce unbalanced public accounts and high debt levels. Governments have pursued fiscal austerity and reduced public expenditure in the interest of reducing budget deficits and increasing debt repayment. Italy, with its high levels of public debt, has been one of the most affected countries, together with Spain.</a:t>
            </a: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lang="en-US" dirty="0">
                <a:solidFill>
                  <a:srgbClr val="000000"/>
                </a:solidFill>
                <a:latin typeface="Lucida Sans"/>
              </a:rPr>
              <a:t>The situation improved from the end of 2014, aided by the long-running quantitative easing program launched by the European Central Bank (ECB), which saw the bank intervening on markets to mass purchase sovereign bonds of the most affected countries, reducing yields. The economic outlook improved, and GDP growth levels recovered terrain lost during the crisis years. The recovery, after slowing down to an annual GDP growth of 1.3% in 2019, was arrested by the onset of the 2020 COVID-19 pandemic. European governments imposed nationwide lockdowns for several periods during 2020 and early 2021, curtailing economic activities and freedom of movement in order to contain the spread of the virus. GDP in Western Europe fell by 6.9% in 2020.</a:t>
            </a: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health situation has improved markedly with the introduction of mass vaccination programs in the region and the continued easing of virus containment measures has contributed to an economic recovery. Upbeat survey results among both consumers and businesses in Western Europe show that a rebound in consumption is underway and is set to strengthen </a:t>
            </a:r>
            <a:r>
              <a:rPr lang="en-US" dirty="0">
                <a:solidFill>
                  <a:srgbClr val="000000"/>
                </a:solidFill>
                <a:latin typeface="Lucida Sans"/>
              </a:rPr>
              <a:t>during 2021</a:t>
            </a:r>
            <a:r>
              <a:rPr kumimoji="0" lang="en-US" sz="900" b="0" i="0" u="none" strike="noStrike" kern="1200" cap="none" spc="0" normalizeH="0" baseline="0" noProof="0" dirty="0">
                <a:ln>
                  <a:noFill/>
                </a:ln>
                <a:solidFill>
                  <a:srgbClr val="000000"/>
                </a:solidFill>
                <a:effectLst/>
                <a:uLnTx/>
                <a:uFillTx/>
                <a:latin typeface="Lucida Sans"/>
                <a:ea typeface="+mn-ea"/>
                <a:cs typeface="+mn-cs"/>
              </a:rPr>
              <a:t>. </a:t>
            </a: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After a marginal contraction of GDP in the first quarter of 2021, GDP in both the Eurozone and the wider EU is forecast to grow by 4.8% in 2021 and 4.5% in 2022 in both the EU and the euro area, according to estimates by the European Commission. The volume of output across the bloc is projected to return to its pre-crisis level in the last quarter of 2021. In the United Kingdom, GDP is estimated to have grown by 4.8% in the second quarter of 2021 following the easing of COVID-19 restrictions. </a:t>
            </a: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Rising energy and commodity prices, production bottlenecks due to the shortage of components and raw materials, and capacity constraints in the face of rising demand are expected to exert upward pressure on consumer prices. Inflation in the Eurozone is expected to reach 1.9% at the end of 2021 and go back to 1.4% in 2022. Inflation may turn out higher than forecast if supply constraints are more persistent and price pressures are passed on to consumer prices more strongly. </a:t>
            </a: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spcBef>
                <a:spcPts val="0"/>
              </a:spcBef>
              <a:buClr>
                <a:srgbClr val="27638E"/>
              </a:buClr>
              <a:buSzPct val="110000"/>
              <a:buFont typeface="Wingdings" panose="05000000000000000000" pitchFamily="2" charset="2"/>
              <a:buChar char="l"/>
              <a:tabLst/>
              <a:defRPr/>
            </a:pPr>
            <a:r>
              <a:rPr lang="en-US" dirty="0">
                <a:solidFill>
                  <a:srgbClr val="000000"/>
                </a:solidFill>
                <a:latin typeface="Lucida Sans"/>
              </a:rPr>
              <a:t>Rising commodity prices and supply chain constraints also represent a risk to economic growth. The economic recovery in the United Kingdom is particularly vulnerable, due to the introduction of customs checks on its borders with the EU, the legacy of pandemic measures. and the shortage of specialized staff such as heavy good vehicle (HGV) truck drivers which are exacerbating the effects of supply chain disruptions, ensuing in shortages of critical goods such as fuel. The consumer price index in summer 2021 averaged inflation growth of 2.4%.</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p:txBody>
      </p:sp>
    </p:spTree>
    <p:extLst>
      <p:ext uri="{BB962C8B-B14F-4D97-AF65-F5344CB8AC3E}">
        <p14:creationId xmlns:p14="http://schemas.microsoft.com/office/powerpoint/2010/main" val="14098271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Production</a:t>
            </a:r>
          </a:p>
        </p:txBody>
      </p:sp>
      <p:sp>
        <p:nvSpPr>
          <p:cNvPr id="7" name="TextBox 6">
            <a:extLst>
              <a:ext uri="{FF2B5EF4-FFF2-40B4-BE49-F238E27FC236}">
                <a16:creationId xmlns:a16="http://schemas.microsoft.com/office/drawing/2014/main" id="{DE20676C-B0DF-4BE1-AA78-5955E94318CB}"/>
              </a:ext>
            </a:extLst>
          </p:cNvPr>
          <p:cNvSpPr txBox="1"/>
          <p:nvPr/>
        </p:nvSpPr>
        <p:spPr>
          <a:xfrm>
            <a:off x="472044" y="1013600"/>
            <a:ext cx="918610" cy="230832"/>
          </a:xfrm>
          <a:prstGeom prst="rect">
            <a:avLst/>
          </a:prstGeom>
          <a:noFill/>
        </p:spPr>
        <p:txBody>
          <a:bodyPr wrap="square" rtlCol="0">
            <a:spAutoFit/>
          </a:bodyPr>
          <a:lstStyle/>
          <a:p>
            <a:r>
              <a:rPr lang="en-US" sz="900" dirty="0">
                <a:latin typeface="+mj-lt"/>
              </a:rPr>
              <a:t>Million units</a:t>
            </a:r>
            <a:endParaRPr lang="en-IN" sz="900" dirty="0">
              <a:latin typeface="+mj-lt"/>
            </a:endParaRPr>
          </a:p>
        </p:txBody>
      </p:sp>
      <p:graphicFrame>
        <p:nvGraphicFramePr>
          <p:cNvPr id="8" name="Chart 7">
            <a:extLst>
              <a:ext uri="{FF2B5EF4-FFF2-40B4-BE49-F238E27FC236}">
                <a16:creationId xmlns:a16="http://schemas.microsoft.com/office/drawing/2014/main" id="{0F9841DB-3814-411A-B5F1-A550F37C5BD1}"/>
              </a:ext>
            </a:extLst>
          </p:cNvPr>
          <p:cNvGraphicFramePr/>
          <p:nvPr/>
        </p:nvGraphicFramePr>
        <p:xfrm>
          <a:off x="6305550" y="802747"/>
          <a:ext cx="5181600" cy="3026304"/>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B13F3460-E072-4F65-89D3-C6753E24C842}"/>
              </a:ext>
            </a:extLst>
          </p:cNvPr>
          <p:cNvSpPr txBox="1"/>
          <p:nvPr/>
        </p:nvSpPr>
        <p:spPr>
          <a:xfrm>
            <a:off x="5848352" y="924532"/>
            <a:ext cx="1276350" cy="246221"/>
          </a:xfrm>
          <a:prstGeom prst="rect">
            <a:avLst/>
          </a:prstGeom>
          <a:noFill/>
        </p:spPr>
        <p:txBody>
          <a:bodyPr wrap="square" rtlCol="0">
            <a:spAutoFit/>
          </a:bodyPr>
          <a:lstStyle/>
          <a:p>
            <a:r>
              <a:rPr lang="en-US" sz="1000" dirty="0">
                <a:latin typeface="+mj-lt"/>
              </a:rPr>
              <a:t>Million units</a:t>
            </a:r>
            <a:endParaRPr lang="en-IN" sz="1000" dirty="0">
              <a:latin typeface="+mj-lt"/>
            </a:endParaRPr>
          </a:p>
        </p:txBody>
      </p:sp>
      <p:sp>
        <p:nvSpPr>
          <p:cNvPr id="10" name="Content Placeholder 2">
            <a:extLst>
              <a:ext uri="{FF2B5EF4-FFF2-40B4-BE49-F238E27FC236}">
                <a16:creationId xmlns:a16="http://schemas.microsoft.com/office/drawing/2014/main" id="{DE27581E-E77B-4223-A96F-9DDAD19AD523}"/>
              </a:ext>
            </a:extLst>
          </p:cNvPr>
          <p:cNvSpPr txBox="1">
            <a:spLocks/>
          </p:cNvSpPr>
          <p:nvPr/>
        </p:nvSpPr>
        <p:spPr>
          <a:xfrm>
            <a:off x="569395" y="4026429"/>
            <a:ext cx="5181601" cy="193578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commercial vehicle population in Western Europe in 2020 stood at 32.7 million.</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Passenger vehicle production in Europe fell by 25% in 2020, mostly due to assembly plant closures effected by OEMs in response to national efforts to combat the spread of the pandemic. Production levels are expected to rebound by 26% in 2021, returning to close to 2019 levels. Similar patterns can be observed in commercial vehicle production.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Supply chain disruptions have ensued in a global shortage of critical raw materials and components, such as electronic chips for vehicle electronic systems, and this is affecting automotive manufacturing output.</a:t>
            </a:r>
          </a:p>
        </p:txBody>
      </p:sp>
      <p:graphicFrame>
        <p:nvGraphicFramePr>
          <p:cNvPr id="12" name="Chart 11">
            <a:extLst>
              <a:ext uri="{FF2B5EF4-FFF2-40B4-BE49-F238E27FC236}">
                <a16:creationId xmlns:a16="http://schemas.microsoft.com/office/drawing/2014/main" id="{BD9A8444-C9B0-4DC9-A3CF-FC78B59DA175}"/>
              </a:ext>
            </a:extLst>
          </p:cNvPr>
          <p:cNvGraphicFramePr/>
          <p:nvPr/>
        </p:nvGraphicFramePr>
        <p:xfrm>
          <a:off x="681594" y="802747"/>
          <a:ext cx="5181600" cy="30263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28CC620B-A366-4741-A831-A683A2BEFADA}"/>
              </a:ext>
            </a:extLst>
          </p:cNvPr>
          <p:cNvGraphicFramePr/>
          <p:nvPr/>
        </p:nvGraphicFramePr>
        <p:xfrm>
          <a:off x="6305550" y="3697130"/>
          <a:ext cx="5181600" cy="3026304"/>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DD070E68-95CB-4BD3-B968-21472684DCB5}"/>
              </a:ext>
            </a:extLst>
          </p:cNvPr>
          <p:cNvSpPr txBox="1"/>
          <p:nvPr/>
        </p:nvSpPr>
        <p:spPr>
          <a:xfrm>
            <a:off x="5848352" y="3849530"/>
            <a:ext cx="1276350" cy="246221"/>
          </a:xfrm>
          <a:prstGeom prst="rect">
            <a:avLst/>
          </a:prstGeom>
          <a:noFill/>
        </p:spPr>
        <p:txBody>
          <a:bodyPr wrap="square" rtlCol="0">
            <a:spAutoFit/>
          </a:bodyPr>
          <a:lstStyle/>
          <a:p>
            <a:r>
              <a:rPr lang="en-US" sz="1000" dirty="0">
                <a:latin typeface="+mj-lt"/>
              </a:rPr>
              <a:t>Thousand units</a:t>
            </a:r>
            <a:endParaRPr lang="en-IN" sz="1000" dirty="0">
              <a:latin typeface="+mj-lt"/>
            </a:endParaRPr>
          </a:p>
        </p:txBody>
      </p:sp>
    </p:spTree>
    <p:custDataLst>
      <p:tags r:id="rId1"/>
    </p:custDataLst>
    <p:extLst>
      <p:ext uri="{BB962C8B-B14F-4D97-AF65-F5344CB8AC3E}">
        <p14:creationId xmlns:p14="http://schemas.microsoft.com/office/powerpoint/2010/main" val="23015069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Population</a:t>
            </a:r>
          </a:p>
        </p:txBody>
      </p:sp>
      <p:graphicFrame>
        <p:nvGraphicFramePr>
          <p:cNvPr id="6" name="Chart 5">
            <a:extLst>
              <a:ext uri="{FF2B5EF4-FFF2-40B4-BE49-F238E27FC236}">
                <a16:creationId xmlns:a16="http://schemas.microsoft.com/office/drawing/2014/main" id="{C64EE1BB-2E4C-4A97-B0EE-5812C36CB161}"/>
              </a:ext>
            </a:extLst>
          </p:cNvPr>
          <p:cNvGraphicFramePr/>
          <p:nvPr/>
        </p:nvGraphicFramePr>
        <p:xfrm>
          <a:off x="569395" y="901963"/>
          <a:ext cx="4907480" cy="30263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DE20676C-B0DF-4BE1-AA78-5955E94318CB}"/>
              </a:ext>
            </a:extLst>
          </p:cNvPr>
          <p:cNvSpPr txBox="1"/>
          <p:nvPr/>
        </p:nvSpPr>
        <p:spPr>
          <a:xfrm>
            <a:off x="304800" y="1121693"/>
            <a:ext cx="872090" cy="230832"/>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sp>
        <p:nvSpPr>
          <p:cNvPr id="9" name="TextBox 8">
            <a:extLst>
              <a:ext uri="{FF2B5EF4-FFF2-40B4-BE49-F238E27FC236}">
                <a16:creationId xmlns:a16="http://schemas.microsoft.com/office/drawing/2014/main" id="{B13F3460-E072-4F65-89D3-C6753E24C842}"/>
              </a:ext>
            </a:extLst>
          </p:cNvPr>
          <p:cNvSpPr txBox="1"/>
          <p:nvPr/>
        </p:nvSpPr>
        <p:spPr>
          <a:xfrm>
            <a:off x="5869506" y="883568"/>
            <a:ext cx="921820" cy="230832"/>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sp>
        <p:nvSpPr>
          <p:cNvPr id="10" name="Content Placeholder 2">
            <a:extLst>
              <a:ext uri="{FF2B5EF4-FFF2-40B4-BE49-F238E27FC236}">
                <a16:creationId xmlns:a16="http://schemas.microsoft.com/office/drawing/2014/main" id="{DE27581E-E77B-4223-A96F-9DDAD19AD523}"/>
              </a:ext>
            </a:extLst>
          </p:cNvPr>
          <p:cNvSpPr txBox="1">
            <a:spLocks/>
          </p:cNvSpPr>
          <p:nvPr/>
        </p:nvSpPr>
        <p:spPr>
          <a:xfrm>
            <a:off x="590051" y="3979720"/>
            <a:ext cx="5081036" cy="214353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In 2020, passenger </a:t>
            </a:r>
            <a:r>
              <a:rPr lang="en-US" sz="900" dirty="0">
                <a:solidFill>
                  <a:srgbClr val="000000"/>
                </a:solidFill>
                <a:latin typeface="Lucida Sans"/>
              </a:rPr>
              <a:t>vehicles sales in Western Europe amounted to 10.7 million, registering a fall of 25.4% compared to 2019. Passenger vehicle sales are expected to recover to 12.5 million in 2021. The passenger vehicle population stood at 234.0 million in 2020.</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Light commercial vehicle sales in Western Europe amounted to 1.6 million units in 2020, registering a fall of 18% compared with 2019. Light commercial vehicle sales are expected to recover to 1.8 million units in 2021.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Heavy commercial vehicle sales in Western Europe amounted to 249,000 in 2020, registering a fall of 26% compared to 2019. The heavy commercial vehicle population is expected to partially recover and rise to 279,000 in 2021.</a:t>
            </a:r>
          </a:p>
        </p:txBody>
      </p:sp>
      <p:graphicFrame>
        <p:nvGraphicFramePr>
          <p:cNvPr id="12" name="Chart 11">
            <a:extLst>
              <a:ext uri="{FF2B5EF4-FFF2-40B4-BE49-F238E27FC236}">
                <a16:creationId xmlns:a16="http://schemas.microsoft.com/office/drawing/2014/main" id="{C1A81BE3-8F07-4080-B52F-86881F3247C0}"/>
              </a:ext>
            </a:extLst>
          </p:cNvPr>
          <p:cNvGraphicFramePr/>
          <p:nvPr/>
        </p:nvGraphicFramePr>
        <p:xfrm>
          <a:off x="6288605" y="706841"/>
          <a:ext cx="4907480" cy="30263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6DC8BD90-5DFE-4116-ACEB-E84EE0213881}"/>
              </a:ext>
            </a:extLst>
          </p:cNvPr>
          <p:cNvGraphicFramePr/>
          <p:nvPr/>
        </p:nvGraphicFramePr>
        <p:xfrm>
          <a:off x="6288605" y="3655349"/>
          <a:ext cx="4907480" cy="3026304"/>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a:extLst>
              <a:ext uri="{FF2B5EF4-FFF2-40B4-BE49-F238E27FC236}">
                <a16:creationId xmlns:a16="http://schemas.microsoft.com/office/drawing/2014/main" id="{3DD6EC1F-6501-4C2C-85C3-38CD8ACE3603}"/>
              </a:ext>
            </a:extLst>
          </p:cNvPr>
          <p:cNvSpPr txBox="1"/>
          <p:nvPr/>
        </p:nvSpPr>
        <p:spPr>
          <a:xfrm>
            <a:off x="5876926" y="3863188"/>
            <a:ext cx="1130011" cy="230832"/>
          </a:xfrm>
          <a:prstGeom prst="rect">
            <a:avLst/>
          </a:prstGeom>
          <a:noFill/>
        </p:spPr>
        <p:txBody>
          <a:bodyPr wrap="square" rtlCol="0">
            <a:spAutoFit/>
          </a:bodyPr>
          <a:lstStyle/>
          <a:p>
            <a:pPr algn="l"/>
            <a:r>
              <a:rPr lang="en-US" sz="900" dirty="0">
                <a:latin typeface="+mj-lt"/>
              </a:rPr>
              <a:t>Thousand units</a:t>
            </a:r>
            <a:endParaRPr lang="en-IN" sz="900" dirty="0">
              <a:latin typeface="+mj-lt"/>
            </a:endParaRPr>
          </a:p>
        </p:txBody>
      </p:sp>
      <p:grpSp>
        <p:nvGrpSpPr>
          <p:cNvPr id="11" name="Group 10">
            <a:extLst>
              <a:ext uri="{FF2B5EF4-FFF2-40B4-BE49-F238E27FC236}">
                <a16:creationId xmlns:a16="http://schemas.microsoft.com/office/drawing/2014/main" id="{7CBBEF5B-36A4-4CBB-ADED-666F1847D9CD}"/>
              </a:ext>
            </a:extLst>
          </p:cNvPr>
          <p:cNvGrpSpPr/>
          <p:nvPr/>
        </p:nvGrpSpPr>
        <p:grpSpPr>
          <a:xfrm>
            <a:off x="10599049" y="6265004"/>
            <a:ext cx="1090782" cy="246221"/>
            <a:chOff x="10831993" y="6206610"/>
            <a:chExt cx="1090782" cy="246221"/>
          </a:xfrm>
        </p:grpSpPr>
        <p:sp>
          <p:nvSpPr>
            <p:cNvPr id="15" name="Freeform: Shape 14">
              <a:extLst>
                <a:ext uri="{FF2B5EF4-FFF2-40B4-BE49-F238E27FC236}">
                  <a16:creationId xmlns:a16="http://schemas.microsoft.com/office/drawing/2014/main" id="{8E7BC35A-E5FC-4476-B2FE-A3F019E05019}"/>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Rectangle 15">
              <a:extLst>
                <a:ext uri="{FF2B5EF4-FFF2-40B4-BE49-F238E27FC236}">
                  <a16:creationId xmlns:a16="http://schemas.microsoft.com/office/drawing/2014/main" id="{F5CBEBF5-17AE-4C20-82F4-5F67AC8F1F30}"/>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85235498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1A3D-3799-49C2-B433-BF21002F3FEA}"/>
              </a:ext>
            </a:extLst>
          </p:cNvPr>
          <p:cNvSpPr>
            <a:spLocks noGrp="1"/>
          </p:cNvSpPr>
          <p:nvPr>
            <p:ph type="title"/>
          </p:nvPr>
        </p:nvSpPr>
        <p:spPr/>
        <p:txBody>
          <a:bodyPr/>
          <a:lstStyle/>
          <a:p>
            <a:r>
              <a:rPr lang="en-US" dirty="0"/>
              <a:t>Vehicle Population </a:t>
            </a:r>
          </a:p>
        </p:txBody>
      </p:sp>
      <p:sp>
        <p:nvSpPr>
          <p:cNvPr id="3" name="Content Placeholder 2">
            <a:extLst>
              <a:ext uri="{FF2B5EF4-FFF2-40B4-BE49-F238E27FC236}">
                <a16:creationId xmlns:a16="http://schemas.microsoft.com/office/drawing/2014/main" id="{E81D3817-3F54-4D56-B141-8B9409D7AAF0}"/>
              </a:ext>
            </a:extLst>
          </p:cNvPr>
          <p:cNvSpPr>
            <a:spLocks noGrp="1"/>
          </p:cNvSpPr>
          <p:nvPr>
            <p:ph sz="quarter" idx="13"/>
          </p:nvPr>
        </p:nvSpPr>
        <p:spPr>
          <a:xfrm>
            <a:off x="569395" y="975616"/>
            <a:ext cx="11082415" cy="4636526"/>
          </a:xfrm>
        </p:spPr>
        <p:txBody>
          <a:bodyPr/>
          <a:lstStyle/>
          <a:p>
            <a:r>
              <a:rPr lang="en-US" sz="900" dirty="0">
                <a:latin typeface="Lucida Sans" panose="020B0602030504020204" pitchFamily="34" charset="0"/>
              </a:rPr>
              <a:t>Germany has the largest vehicle parc in Europe, comprising primarily compact class and small passenger vehicles. In 2020, an estimated 59.0 million vehicles operated in Germany, registering an increase of approximately 3.0% over 2019. </a:t>
            </a:r>
          </a:p>
          <a:p>
            <a:pPr lvl="1"/>
            <a:r>
              <a:rPr lang="en-US" dirty="0">
                <a:latin typeface="Lucida Sans" panose="020B0602030504020204" pitchFamily="34" charset="0"/>
              </a:rPr>
              <a:t>The passenger vehicle parc numbered 48.8 million and increased by 1.1% in 2020 compared with 2019. </a:t>
            </a:r>
          </a:p>
          <a:p>
            <a:pPr lvl="1"/>
            <a:r>
              <a:rPr lang="en-US" dirty="0">
                <a:latin typeface="Lucida Sans" panose="020B0602030504020204" pitchFamily="34" charset="0"/>
              </a:rPr>
              <a:t>The German automotive industry is recognized as the largest in Europe and is one of the most important economic sectors in the country. The industry’s turnover accounts for approximately one quarter of Germany’s domestic industry revenue. Almost three quarters of passenger vehicles manufactured in Germany are destined for export markets. Germany boasts the largest concentration of OEM plants in Europe. There are currently 43 automotive plants located in Germany. </a:t>
            </a:r>
          </a:p>
          <a:p>
            <a:pPr lvl="1"/>
            <a:r>
              <a:rPr lang="en-US" dirty="0">
                <a:latin typeface="Lucida Sans" panose="020B0602030504020204" pitchFamily="34" charset="0"/>
              </a:rPr>
              <a:t>When the supply chain is included, there are almost 1,000 businesses involved in the automotive industry in Germany. Major German OEMs include the Volkswagen Group (VW), Daimler AG, and BMW, while Opel is part of the PSA Group, in turn part of Stellantis. Bosch, the ZF Group, and the Schaeffler Group are important auto-component OEMs. </a:t>
            </a:r>
          </a:p>
          <a:p>
            <a:pPr lvl="1"/>
            <a:r>
              <a:rPr lang="en-US" sz="900" dirty="0">
                <a:latin typeface="Lucida Sans" panose="020B0602030504020204" pitchFamily="34" charset="0"/>
              </a:rPr>
              <a:t>In 2020, German vehicle production stood at approximately 4.0 million units . Passenger vehicles accounted for approximately 90% of total production. The German automotive industry has entered a period of decline which started in 2016 and continued through 2020, exacerbated by factory closures during the COVID-19 pandemic.</a:t>
            </a:r>
          </a:p>
          <a:p>
            <a:pPr lvl="1"/>
            <a:r>
              <a:rPr lang="en-US" sz="900" dirty="0">
                <a:latin typeface="Lucida Sans" panose="020B0602030504020204" pitchFamily="34" charset="0"/>
              </a:rPr>
              <a:t>Passenger vehicle sales fell by 19% in 2020. Electric vehicles (EVs) recorded significant increases once again in 2020, driven by subsidies and growing consumer preferences for sustainable mobility solutions. The share of battery electric vehicles (BEVs) in the passenger vehicle parc rose from 0.3% (136,617 vehicles) in 2019 to 0.6% (309,083 vehicles) in 2020, and that of hybrid electric vehicles (HEVs) from 1.1% (539,383 vehicles) to 2.1% (1,004,089 vehicles). The share of plug-in hybrid vehicles (PHEVs) tripled to 0.6%.</a:t>
            </a:r>
          </a:p>
          <a:p>
            <a:pPr lvl="1"/>
            <a:endParaRPr lang="en-US" sz="900" dirty="0">
              <a:latin typeface="Lucida Sans" panose="020B0602030504020204" pitchFamily="34" charset="0"/>
            </a:endParaRPr>
          </a:p>
          <a:p>
            <a:r>
              <a:rPr lang="en-US" dirty="0"/>
              <a:t>Italy has the second largest passenger vehicle parc in Europe, amounting to approximately 40.2 million in 2020. Italy has a strong automotive tradition and a well-established motoring culture.</a:t>
            </a:r>
          </a:p>
          <a:p>
            <a:pPr lvl="1"/>
            <a:r>
              <a:rPr lang="en-US" dirty="0"/>
              <a:t>Approximately 94% of households either own or have access to a passenger vehicle, and there are 655 motor vehicles per 1,000 inhabitants. The country is home to Fiat, an automobile manufacturer now part of the Stellantis Group.</a:t>
            </a:r>
          </a:p>
          <a:p>
            <a:pPr lvl="1"/>
            <a:r>
              <a:rPr lang="en-US" dirty="0"/>
              <a:t>Italy saw some of the strictest lockdown measures implemented to contain the COVID-19 pandemic, including limits on personal mobility. Dealerships were closed and vehicle sales plummeted by 26% in 2020.</a:t>
            </a:r>
          </a:p>
          <a:p>
            <a:pPr lvl="1"/>
            <a:r>
              <a:rPr lang="en-US" dirty="0"/>
              <a:t>Alternative-fuel vehicles, such as electric, hybrid, and LPG-powered, still make up only a negligible amount of the overall passenger vehicle parc in the country. Government-backed financial incentives for electric vehicle (EV) purchases were introduced only in 2018.</a:t>
            </a:r>
          </a:p>
        </p:txBody>
      </p:sp>
      <p:grpSp>
        <p:nvGrpSpPr>
          <p:cNvPr id="4" name="Group 3">
            <a:extLst>
              <a:ext uri="{FF2B5EF4-FFF2-40B4-BE49-F238E27FC236}">
                <a16:creationId xmlns:a16="http://schemas.microsoft.com/office/drawing/2014/main" id="{6CB0F911-CEEF-4D2D-88F9-203CF5E8CAA0}"/>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336D9C41-64FD-4154-91CA-2878C96199AC}"/>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1872A799-DF3E-48E8-BC6A-87C45A18C0A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37068518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1A3D-3799-49C2-B433-BF21002F3FEA}"/>
              </a:ext>
            </a:extLst>
          </p:cNvPr>
          <p:cNvSpPr>
            <a:spLocks noGrp="1"/>
          </p:cNvSpPr>
          <p:nvPr>
            <p:ph type="title"/>
          </p:nvPr>
        </p:nvSpPr>
        <p:spPr/>
        <p:txBody>
          <a:bodyPr/>
          <a:lstStyle/>
          <a:p>
            <a:r>
              <a:rPr lang="en-US" dirty="0"/>
              <a:t>Vehicle Population </a:t>
            </a:r>
          </a:p>
        </p:txBody>
      </p:sp>
      <p:sp>
        <p:nvSpPr>
          <p:cNvPr id="3" name="Content Placeholder 2">
            <a:extLst>
              <a:ext uri="{FF2B5EF4-FFF2-40B4-BE49-F238E27FC236}">
                <a16:creationId xmlns:a16="http://schemas.microsoft.com/office/drawing/2014/main" id="{E81D3817-3F54-4D56-B141-8B9409D7AAF0}"/>
              </a:ext>
            </a:extLst>
          </p:cNvPr>
          <p:cNvSpPr>
            <a:spLocks noGrp="1"/>
          </p:cNvSpPr>
          <p:nvPr>
            <p:ph sz="quarter" idx="13"/>
          </p:nvPr>
        </p:nvSpPr>
        <p:spPr>
          <a:xfrm>
            <a:off x="569395" y="899416"/>
            <a:ext cx="11100522" cy="5467522"/>
          </a:xfrm>
        </p:spPr>
        <p:txBody>
          <a:bodyPr/>
          <a:lstStyle/>
          <a:p>
            <a:r>
              <a:rPr lang="en-US" dirty="0">
                <a:latin typeface="Lucida Sans" panose="020B0602030504020204" pitchFamily="34" charset="0"/>
              </a:rPr>
              <a:t>The United Kingdom has the third largest passenger vehicle population in Western Europe, with a passenger vehicle parc estimated at 35.4 million in 2019, according to estimates by LMC Automotive. </a:t>
            </a:r>
          </a:p>
          <a:p>
            <a:pPr lvl="1"/>
            <a:r>
              <a:rPr lang="en-US" dirty="0">
                <a:latin typeface="Lucida Sans" panose="020B0602030504020204" pitchFamily="34" charset="0"/>
              </a:rPr>
              <a:t>A total of 1.6 million passenger vehicles were registered in 2020. </a:t>
            </a:r>
            <a:r>
              <a:rPr lang="en-US" sz="900" dirty="0">
                <a:latin typeface="Lucida Sans" panose="020B0602030504020204" pitchFamily="34" charset="0"/>
              </a:rPr>
              <a:t>Registrations for new passenger vehicles grew at a CAGR of approximately 1.5% between 2012 and 2019, before declining by 30% in 2020.</a:t>
            </a:r>
          </a:p>
          <a:p>
            <a:pPr lvl="1"/>
            <a:r>
              <a:rPr lang="en-US" sz="900" dirty="0">
                <a:latin typeface="Lucida Sans" panose="020B0602030504020204" pitchFamily="34" charset="0"/>
              </a:rPr>
              <a:t>The United Kingdom has been seeing a decline in passenger vehicle sales since 2016, as general consumer spending fell due to the climate of economic uncertainty following the May 2016 Brexit referendum. These downward pressures were exacerbated by dealership and factory closures during 2020. </a:t>
            </a:r>
          </a:p>
          <a:p>
            <a:pPr lvl="1"/>
            <a:r>
              <a:rPr lang="en-US" sz="900" dirty="0">
                <a:latin typeface="Lucida Sans" panose="020B0602030504020204" pitchFamily="34" charset="0"/>
              </a:rPr>
              <a:t>Despite the fall in new registrations, ultra-low-emission vehicles (ULEVs) saw large year-on-year increases in the United Kingdom, reaching 432,000 units at the end of 2020. The government has made ULEVs a key part of its efforts toward curbing carbon emissions and has put in place generous incentives toward ULEV purchasing, in addition to announcing a ban on new ICE vehicle sales beginning in 2030 which has contributed toward prompting the British automotive industry to invest in ULEV development. </a:t>
            </a:r>
          </a:p>
          <a:p>
            <a:pPr lvl="1"/>
            <a:r>
              <a:rPr lang="en-US" sz="900" dirty="0">
                <a:latin typeface="Lucida Sans" panose="020B0602030504020204" pitchFamily="34" charset="0"/>
              </a:rPr>
              <a:t>To support the United Kingdom’s EV manufacturing industry, the government has committed to spend nearly GDP 500 million in the next four years as part of the commitment to provide up to GDP 1 billion for the development and mass-scale production of electric vehicle batteries and associated EV supply chains.</a:t>
            </a:r>
          </a:p>
          <a:p>
            <a:pPr marL="282575" lvl="1" indent="0">
              <a:buNone/>
            </a:pPr>
            <a:endParaRPr lang="en-US" sz="900" dirty="0">
              <a:latin typeface="Lucida Sans" panose="020B0602030504020204" pitchFamily="34" charset="0"/>
            </a:endParaRPr>
          </a:p>
          <a:p>
            <a:r>
              <a:rPr lang="en-US" dirty="0">
                <a:latin typeface="Lucida Sans" panose="020B0602030504020204" pitchFamily="34" charset="0"/>
              </a:rPr>
              <a:t>France has a passenger vehicle parc of 33.6 million. An estimated 84% of households were motorized, with 47.5% owning one car, 31.1% with two cars, and 5.3% with three or more cars. The average age of the passenger vehicle parc was estimated at 9.2 years, 8.6 years for light commercial vehicles, and 7.6 years for heavy commercial vehicles. </a:t>
            </a:r>
          </a:p>
          <a:p>
            <a:pPr lvl="1"/>
            <a:r>
              <a:rPr lang="en-US" dirty="0"/>
              <a:t>France is the tenth largest automotive manufacturing country in the world, and the second in Europe after Germany. The French automotive industry saw a period of increased output before 2018 when production flatlined. French OEMs include the PSA Group (now part of Stellantis), and the Renault Group. </a:t>
            </a:r>
          </a:p>
          <a:p>
            <a:pPr lvl="1"/>
            <a:r>
              <a:rPr lang="en-US" dirty="0"/>
              <a:t>Sales of new vehicles fell by 27% in 2020.</a:t>
            </a:r>
          </a:p>
          <a:p>
            <a:pPr lvl="1"/>
            <a:r>
              <a:rPr lang="en-US" dirty="0"/>
              <a:t>The French government is also dedicating a EUR 8 billion aid package to the automotive industry, which includes incentives for the purchase of new electric vehicles (EVs) and a scrappage program to remove heavily polluting vehicles from the vehicle parc. Drivers could get up to EUR 12,000 off the purchase price of a new EV. The scrappage programs aim to fund up to 200,000 new and used vehicle purchases.</a:t>
            </a:r>
          </a:p>
          <a:p>
            <a:pPr lvl="1"/>
            <a:r>
              <a:rPr lang="en-US" dirty="0"/>
              <a:t>As a result of recent and strong government incentive measures, PHEVs and HEVs have recorded fast growth, particularly in the last two years. This trend seems to have accelerated in 2020. BEVs, PHEVs and HEVs accounted for 0.46%, 0.17%, and 1.39%, respectively, of the total passenger car population in 2019. By the end of 2020, BEVs are expected to reach 0.63% of the total passenger car population, while PHEVs and HEVs will account for 0.30% and 1.70%, respectively.</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Similar to other European countries and in an opposing tendency to the rest of the national market, the electric chargeable vehicle market increased by 36% in 2020.</a:t>
            </a:r>
            <a:endParaRPr lang="en-US" dirty="0"/>
          </a:p>
          <a:p>
            <a:pPr marL="282575" lvl="1" indent="0">
              <a:buNone/>
            </a:pPr>
            <a:endParaRPr lang="en-US" dirty="0"/>
          </a:p>
          <a:p>
            <a:r>
              <a:rPr lang="en-US" dirty="0">
                <a:latin typeface="Lucida Sans" panose="020B0602030504020204" pitchFamily="34" charset="0"/>
              </a:rPr>
              <a:t>Spain and Portugal have a combined passenger vehicle parc of 30 million vehicles. Sales of new passenger vehicles fell by 40% in 2020.</a:t>
            </a:r>
          </a:p>
        </p:txBody>
      </p:sp>
    </p:spTree>
    <p:extLst>
      <p:ext uri="{BB962C8B-B14F-4D97-AF65-F5344CB8AC3E}">
        <p14:creationId xmlns:p14="http://schemas.microsoft.com/office/powerpoint/2010/main" val="38809112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Western Europe</a:t>
            </a:r>
          </a:p>
        </p:txBody>
      </p:sp>
      <p:graphicFrame>
        <p:nvGraphicFramePr>
          <p:cNvPr id="6" name="Chart 5">
            <a:extLst>
              <a:ext uri="{FF2B5EF4-FFF2-40B4-BE49-F238E27FC236}">
                <a16:creationId xmlns:a16="http://schemas.microsoft.com/office/drawing/2014/main" id="{D486B27F-F0EA-4A9A-903E-0E826AA90848}"/>
              </a:ext>
            </a:extLst>
          </p:cNvPr>
          <p:cNvGraphicFramePr/>
          <p:nvPr/>
        </p:nvGraphicFramePr>
        <p:xfrm>
          <a:off x="6829423" y="825340"/>
          <a:ext cx="3940175" cy="31284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923210" y="3954487"/>
            <a:ext cx="2278065" cy="246221"/>
          </a:xfrm>
          <a:prstGeom prst="rect">
            <a:avLst/>
          </a:prstGeom>
          <a:noFill/>
        </p:spPr>
        <p:txBody>
          <a:bodyPr wrap="square" rtlCol="0">
            <a:spAutoFit/>
          </a:bodyPr>
          <a:lstStyle/>
          <a:p>
            <a:pPr algn="ctr"/>
            <a:r>
              <a:rPr lang="en-US" sz="1000" b="1" dirty="0">
                <a:latin typeface="+mj-lt"/>
              </a:rPr>
              <a:t>Total: 3,107.6 Kilotonnes</a:t>
            </a:r>
          </a:p>
        </p:txBody>
      </p:sp>
      <p:graphicFrame>
        <p:nvGraphicFramePr>
          <p:cNvPr id="10" name="Chart 9">
            <a:extLst>
              <a:ext uri="{FF2B5EF4-FFF2-40B4-BE49-F238E27FC236}">
                <a16:creationId xmlns:a16="http://schemas.microsoft.com/office/drawing/2014/main" id="{CD06E461-53F8-4720-AAEA-DF09ADD7440C}"/>
              </a:ext>
            </a:extLst>
          </p:cNvPr>
          <p:cNvGraphicFramePr/>
          <p:nvPr/>
        </p:nvGraphicFramePr>
        <p:xfrm>
          <a:off x="639500" y="825340"/>
          <a:ext cx="6119819" cy="344733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639500" y="980927"/>
            <a:ext cx="485775" cy="246221"/>
          </a:xfrm>
          <a:prstGeom prst="rect">
            <a:avLst/>
          </a:prstGeom>
          <a:noFill/>
        </p:spPr>
        <p:txBody>
          <a:bodyPr wrap="square" rtlCol="0">
            <a:spAutoFit/>
          </a:bodyPr>
          <a:lstStyle/>
          <a:p>
            <a:pPr algn="l"/>
            <a:r>
              <a:rPr lang="en-US" sz="1000" dirty="0">
                <a:latin typeface="+mj-lt"/>
              </a:rPr>
              <a:t>KT</a:t>
            </a:r>
            <a:endParaRPr lang="en-IN" sz="10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69395" y="4380822"/>
            <a:ext cx="10898712" cy="172803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2020, total finished-lubricants demand in Western Europe amounted to 3,107.6 kilotonnes, down 14.1% over 2019. The large-scale decline in lubricant consumption is primarily due to the impact of COVID-19 and to the social distancing measures governments in the region to restrict movement and contain the spread of the disease.</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Lubricant consumption in all market segments was negatively affected. Demand from the industrial and consumer segments both fell by 16%, because of factory and workshops closures and due to lowered demand for passenger automotive lubricants, since individual mobility was restricted. </a:t>
            </a:r>
            <a:r>
              <a:rPr lang="en-US" sz="900" dirty="0">
                <a:solidFill>
                  <a:srgbClr val="000000"/>
                </a:solidFill>
                <a:latin typeface="Lucida Sans" panose="020B0602030504020204" pitchFamily="34" charset="0"/>
              </a:rPr>
              <a:t>Demand from the commercial segment fell by only 7%, due to continued demand for goods fueled by a boom in e-commerce.</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lang="en-US" sz="900" dirty="0">
                <a:solidFill>
                  <a:srgbClr val="000000"/>
                </a:solidFill>
                <a:latin typeface="Lucida Sans" panose="020B0602030504020204" pitchFamily="34" charset="0"/>
              </a:rPr>
              <a:t>The finished lubricants market in Western Europe is characterized by a high synthetic penetration, particularly in the automotive segments, with lubricant formulations often based on Group II and Group III. It is also a relatively mature market, with low or declining growth rates.</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Germany is the largest market, accounting for 24% of total </a:t>
            </a:r>
            <a:r>
              <a:rPr kumimoji="0" lang="en-US" sz="900" b="0" i="0" u="none" strike="noStrike" kern="1200" cap="none" spc="0" normalizeH="0" baseline="0" noProof="0" dirty="0" err="1">
                <a:ln>
                  <a:noFill/>
                </a:ln>
                <a:solidFill>
                  <a:srgbClr val="000000"/>
                </a:solidFill>
                <a:effectLst/>
                <a:uLnTx/>
                <a:uFillTx/>
                <a:latin typeface="Lucida Sans" panose="020B0602030504020204" pitchFamily="34" charset="0"/>
                <a:ea typeface="+mn-ea"/>
                <a:cs typeface="+mn-cs"/>
              </a:rPr>
              <a:t>finishe</a:t>
            </a:r>
            <a:r>
              <a:rPr lang="en-US" sz="900" dirty="0">
                <a:solidFill>
                  <a:srgbClr val="000000"/>
                </a:solidFill>
                <a:latin typeface="Lucida Sans" panose="020B0602030504020204" pitchFamily="34" charset="0"/>
              </a:rPr>
              <a:t>d lubricant in the region, followed by the United Kingdom with 19%, France and Italy with 16% each.</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Tree>
    <p:custDataLst>
      <p:tags r:id="rId1"/>
    </p:custDataLst>
    <p:extLst>
      <p:ext uri="{BB962C8B-B14F-4D97-AF65-F5344CB8AC3E}">
        <p14:creationId xmlns:p14="http://schemas.microsoft.com/office/powerpoint/2010/main" val="38225192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Germany</a:t>
            </a:r>
          </a:p>
        </p:txBody>
      </p:sp>
      <p:graphicFrame>
        <p:nvGraphicFramePr>
          <p:cNvPr id="6" name="Chart 5">
            <a:extLst>
              <a:ext uri="{FF2B5EF4-FFF2-40B4-BE49-F238E27FC236}">
                <a16:creationId xmlns:a16="http://schemas.microsoft.com/office/drawing/2014/main" id="{D486B27F-F0EA-4A9A-903E-0E826AA90848}"/>
              </a:ext>
            </a:extLst>
          </p:cNvPr>
          <p:cNvGraphicFramePr/>
          <p:nvPr/>
        </p:nvGraphicFramePr>
        <p:xfrm>
          <a:off x="6850580" y="911623"/>
          <a:ext cx="4267202" cy="325136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534274" y="4069005"/>
            <a:ext cx="3162300" cy="246221"/>
          </a:xfrm>
          <a:prstGeom prst="rect">
            <a:avLst/>
          </a:prstGeom>
          <a:noFill/>
        </p:spPr>
        <p:txBody>
          <a:bodyPr wrap="square" rtlCol="0">
            <a:spAutoFit/>
          </a:bodyPr>
          <a:lstStyle/>
          <a:p>
            <a:pPr algn="ctr"/>
            <a:r>
              <a:rPr lang="en-US" sz="1000" b="1" dirty="0">
                <a:latin typeface="+mj-lt"/>
              </a:rPr>
              <a:t>Total: 748.3 </a:t>
            </a:r>
            <a:r>
              <a:rPr lang="en-US" sz="1000" b="1" dirty="0" err="1">
                <a:latin typeface="+mj-lt"/>
              </a:rPr>
              <a:t>Kilotonnes</a:t>
            </a:r>
            <a:endParaRPr lang="en-US" sz="1000" b="1" dirty="0">
              <a:latin typeface="+mj-lt"/>
            </a:endParaRPr>
          </a:p>
        </p:txBody>
      </p:sp>
      <p:graphicFrame>
        <p:nvGraphicFramePr>
          <p:cNvPr id="10" name="Chart 9">
            <a:extLst>
              <a:ext uri="{FF2B5EF4-FFF2-40B4-BE49-F238E27FC236}">
                <a16:creationId xmlns:a16="http://schemas.microsoft.com/office/drawing/2014/main" id="{CD06E461-53F8-4720-AAEA-DF09ADD7440C}"/>
              </a:ext>
            </a:extLst>
          </p:cNvPr>
          <p:cNvGraphicFramePr/>
          <p:nvPr/>
        </p:nvGraphicFramePr>
        <p:xfrm>
          <a:off x="578923" y="999421"/>
          <a:ext cx="6155255" cy="344733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609600" y="1156592"/>
            <a:ext cx="485775" cy="246221"/>
          </a:xfrm>
          <a:prstGeom prst="rect">
            <a:avLst/>
          </a:prstGeom>
          <a:noFill/>
        </p:spPr>
        <p:txBody>
          <a:bodyPr wrap="square" rtlCol="0">
            <a:spAutoFit/>
          </a:bodyPr>
          <a:lstStyle/>
          <a:p>
            <a:pPr algn="l"/>
            <a:r>
              <a:rPr lang="en-US" sz="1000" dirty="0">
                <a:latin typeface="+mj-lt"/>
              </a:rPr>
              <a:t>KT</a:t>
            </a:r>
            <a:endParaRPr lang="en-IN" sz="10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69395" y="4475891"/>
            <a:ext cx="10922511" cy="152028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2020, Germany’s total finished-lubricants demand amounted to 748.3 kilotonnes, down 20% over 2019. The sudden, large-scale decline in lubricant consumption is an anomaly directly linked to the COVID-19 pandemic and the extraordinary prevention measures undertaken by the German federal government to combat the spread of the disease. </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Lubricant consumption in all market segments was negatively affected. Demand from the industrial and consumer segments fell the most, by 22% and 21%, respectively, because of the restrictions on personal mobility and the forced factory closures. </a:t>
            </a:r>
            <a:endParaRPr lang="en-US" sz="900" dirty="0">
              <a:solidFill>
                <a:srgbClr val="000000"/>
              </a:solidFill>
              <a:latin typeface="Lucida Sans" panose="020B0602030504020204" pitchFamily="34" charset="0"/>
            </a:endParaRP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lang="en-US" sz="900" dirty="0">
                <a:solidFill>
                  <a:srgbClr val="000000"/>
                </a:solidFill>
                <a:latin typeface="Lucida Sans" panose="020B0602030504020204" pitchFamily="34" charset="0"/>
              </a:rPr>
              <a:t>In the consumer segment, t</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rade channels operating in the passenger-vehicle lubricant sector experienced significant drops during the most stringent phase of lockdown. Kline estimates the sector operated only on 68% of its normal capacity. The consumer segment is characterized by a large passenger vehicle parc, a high synthetic lubricant penetration, and a preference for extended oil drain intervals (ODIs).</a:t>
            </a:r>
          </a:p>
        </p:txBody>
      </p:sp>
      <p:grpSp>
        <p:nvGrpSpPr>
          <p:cNvPr id="8" name="Group 7">
            <a:extLst>
              <a:ext uri="{FF2B5EF4-FFF2-40B4-BE49-F238E27FC236}">
                <a16:creationId xmlns:a16="http://schemas.microsoft.com/office/drawing/2014/main" id="{B5FE02DA-D92A-40B3-957A-DB6A5E877F12}"/>
              </a:ext>
            </a:extLst>
          </p:cNvPr>
          <p:cNvGrpSpPr/>
          <p:nvPr/>
        </p:nvGrpSpPr>
        <p:grpSpPr>
          <a:xfrm>
            <a:off x="10256149" y="6188804"/>
            <a:ext cx="1090782" cy="246221"/>
            <a:chOff x="10831993" y="6206610"/>
            <a:chExt cx="1090782" cy="246221"/>
          </a:xfrm>
        </p:grpSpPr>
        <p:sp>
          <p:nvSpPr>
            <p:cNvPr id="9" name="Freeform: Shape 8">
              <a:extLst>
                <a:ext uri="{FF2B5EF4-FFF2-40B4-BE49-F238E27FC236}">
                  <a16:creationId xmlns:a16="http://schemas.microsoft.com/office/drawing/2014/main" id="{4918A0BE-126C-4744-92D8-9C045D6BFF4C}"/>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Rectangle 11">
              <a:extLst>
                <a:ext uri="{FF2B5EF4-FFF2-40B4-BE49-F238E27FC236}">
                  <a16:creationId xmlns:a16="http://schemas.microsoft.com/office/drawing/2014/main" id="{0AA15278-5CD1-49B9-A19B-6FB2617A8873}"/>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91322313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FA05-3C9A-42A7-80E1-98987AA85239}"/>
              </a:ext>
            </a:extLst>
          </p:cNvPr>
          <p:cNvSpPr>
            <a:spLocks noGrp="1"/>
          </p:cNvSpPr>
          <p:nvPr>
            <p:ph type="title"/>
          </p:nvPr>
        </p:nvSpPr>
        <p:spPr/>
        <p:txBody>
          <a:bodyPr/>
          <a:lstStyle/>
          <a:p>
            <a:r>
              <a:rPr lang="en-US" dirty="0"/>
              <a:t>Finished Lubricant Market Germany </a:t>
            </a:r>
          </a:p>
        </p:txBody>
      </p:sp>
      <p:sp>
        <p:nvSpPr>
          <p:cNvPr id="3" name="Content Placeholder 2">
            <a:extLst>
              <a:ext uri="{FF2B5EF4-FFF2-40B4-BE49-F238E27FC236}">
                <a16:creationId xmlns:a16="http://schemas.microsoft.com/office/drawing/2014/main" id="{C08066EC-0D22-46AD-8735-66F68DB96AF0}"/>
              </a:ext>
            </a:extLst>
          </p:cNvPr>
          <p:cNvSpPr>
            <a:spLocks noGrp="1"/>
          </p:cNvSpPr>
          <p:nvPr>
            <p:ph sz="quarter" idx="13"/>
          </p:nvPr>
        </p:nvSpPr>
        <p:spPr>
          <a:xfrm>
            <a:off x="569395" y="975615"/>
            <a:ext cx="11223555" cy="5052024"/>
          </a:xfrm>
        </p:spPr>
        <p:txBody>
          <a:bodyPr/>
          <a:lstStyle/>
          <a:p>
            <a:pPr>
              <a:buSzPct val="110000"/>
            </a:pPr>
            <a:r>
              <a:rPr lang="en-US" sz="900" dirty="0"/>
              <a:t>Germany has a large industrial base; industrial exports had seen strengthening demand up until 2020. </a:t>
            </a:r>
            <a:r>
              <a:rPr lang="en-GB" sz="900" dirty="0"/>
              <a:t>Germany’s automotive industry is a major GDP contributor. Automotive production, however, was shut down for around five weeks during 2020. At the end of April 2020, automobile manufacturers gradually restarted operations, albeit at reduced volumes. The demand for vehicles during the COVID-19 lockdown was minimal and it is not expected to grow rapidly after the end of the outbreak. This could result in substantial reductions in demand for metalworking fluids, hydraulic fluids, industrial engine oils, and other lubricants.</a:t>
            </a:r>
          </a:p>
          <a:p>
            <a:pPr marL="465138" lvl="2">
              <a:buSzPct val="110000"/>
              <a:buFont typeface="Times New Roman" panose="02020603050405020304" pitchFamily="18" charset="0"/>
              <a:buChar char="⸺"/>
            </a:pPr>
            <a:r>
              <a:rPr lang="en-GB" sz="900" dirty="0"/>
              <a:t>The</a:t>
            </a:r>
            <a:r>
              <a:rPr lang="en-US" sz="900" dirty="0"/>
              <a:t> metalworking industry was most affected by the lockdown, witnessing a (50%) decline during the period from April to June because of the lockdown of automotive OEMs in Europe. The automotive segment accounts for over half of national demand for metalworking fluids.</a:t>
            </a:r>
          </a:p>
          <a:p>
            <a:pPr marL="465138" lvl="2">
              <a:buSzPct val="110000"/>
              <a:buFont typeface="Times New Roman" panose="02020603050405020304" pitchFamily="18" charset="0"/>
              <a:buChar char="⸺"/>
            </a:pPr>
            <a:r>
              <a:rPr lang="en-US" sz="900" dirty="0"/>
              <a:t>All major OEMs in Germany including VW, Mercedes-Benz, and Porsche closed their assembly plants and engine manufacturing plants at the height of the pandemic.</a:t>
            </a:r>
            <a:endParaRPr lang="en-GB" sz="900" dirty="0"/>
          </a:p>
          <a:p>
            <a:pPr lvl="1">
              <a:buSzPct val="110000"/>
            </a:pPr>
            <a:r>
              <a:rPr lang="en-GB" dirty="0"/>
              <a:t>Machinery production has been falling at the same level as transportation equipment manufacturing. The German machinery manufacturing industry was already facing challenges since mid-2019, due to the deterioration in the global trade environment.</a:t>
            </a:r>
          </a:p>
          <a:p>
            <a:pPr lvl="1">
              <a:buSzPct val="110000"/>
            </a:pPr>
            <a:r>
              <a:rPr lang="en-GB" dirty="0"/>
              <a:t>Related sectors in the overall automotive supply chain were also affected by the downturn. Several companies supplying fabricated metal goods and primary metals, tire manufacturers, and machinery producers decided to reduce or suspend activities, opting for the temporary closure of facilities. </a:t>
            </a:r>
          </a:p>
          <a:p>
            <a:pPr lvl="1">
              <a:buSzPct val="110000"/>
            </a:pPr>
            <a:r>
              <a:rPr lang="en-GB" sz="900" dirty="0"/>
              <a:t>The food-processing and pharmaceuticals industries worked at full capacity throughout the lockdown.</a:t>
            </a:r>
          </a:p>
          <a:p>
            <a:r>
              <a:rPr lang="en-US" sz="900" dirty="0"/>
              <a:t>Commercial automotive lubricants was the least affected segment, with demand falling by 12% and was the first segment to recover, partially due to a boost in demand for goods through e-commerce.</a:t>
            </a:r>
          </a:p>
          <a:p>
            <a:pPr lvl="1">
              <a:buSzPct val="110000"/>
            </a:pPr>
            <a:r>
              <a:rPr lang="en-US" dirty="0"/>
              <a:t>Heavy-duty and medium-duty fleets were operating at 60% above normal utilization rates, driven by the demand for food and other essential products as well as a surge in e-commerce sales.</a:t>
            </a:r>
          </a:p>
          <a:p>
            <a:pPr lvl="1">
              <a:buSzPct val="110000"/>
            </a:pPr>
            <a:r>
              <a:rPr lang="en-US" dirty="0"/>
              <a:t>Distribution and urban logistics were working at close to full capacity. Private fleets and taxi fleets had much lower utilization rates.</a:t>
            </a:r>
          </a:p>
          <a:p>
            <a:pPr lvl="1">
              <a:buSzPct val="110000"/>
            </a:pPr>
            <a:r>
              <a:rPr lang="en-US" dirty="0"/>
              <a:t>Inland shipping for industrial activity was stalled. Fuel and petrochemical industries were still operative.</a:t>
            </a:r>
          </a:p>
          <a:p>
            <a:pPr lvl="1">
              <a:buSzPct val="110000"/>
            </a:pPr>
            <a:r>
              <a:rPr lang="en-US" sz="900" dirty="0"/>
              <a:t>In the off-highway segment, demand from agriculture fleets and the public sector remained unchanged.</a:t>
            </a:r>
          </a:p>
          <a:p>
            <a:pPr lvl="1">
              <a:buSzPct val="110000"/>
            </a:pPr>
            <a:r>
              <a:rPr lang="en-US" sz="900" dirty="0"/>
              <a:t>Some public construction continued during the lockdown, as it was thought to present little risk for the spread of infection. Most private construction projects, however, were stopped or delayed.</a:t>
            </a:r>
            <a:endParaRPr lang="en-US" dirty="0"/>
          </a:p>
          <a:p>
            <a:pPr lvl="1">
              <a:buSzPct val="110000"/>
            </a:pPr>
            <a:r>
              <a:rPr lang="en-US" sz="900" dirty="0"/>
              <a:t>All mining activities in Germany were partly shut down.</a:t>
            </a:r>
          </a:p>
          <a:p>
            <a:pPr>
              <a:buSzPct val="110000"/>
            </a:pPr>
            <a:r>
              <a:rPr lang="en-US" sz="900" dirty="0"/>
              <a:t>The pandemic has not altered the balance of strength between the three segments, with industrial oils and fluids accounting for 60% of overall lubricant demand in Germany, the consumer segment accounting for 24%, and the commercial segment for 16%.</a:t>
            </a:r>
          </a:p>
        </p:txBody>
      </p:sp>
    </p:spTree>
    <p:extLst>
      <p:ext uri="{BB962C8B-B14F-4D97-AF65-F5344CB8AC3E}">
        <p14:creationId xmlns:p14="http://schemas.microsoft.com/office/powerpoint/2010/main" val="4236493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United Kingdom</a:t>
            </a:r>
          </a:p>
        </p:txBody>
      </p:sp>
      <p:graphicFrame>
        <p:nvGraphicFramePr>
          <p:cNvPr id="6" name="Chart 5">
            <a:extLst>
              <a:ext uri="{FF2B5EF4-FFF2-40B4-BE49-F238E27FC236}">
                <a16:creationId xmlns:a16="http://schemas.microsoft.com/office/drawing/2014/main" id="{D486B27F-F0EA-4A9A-903E-0E826AA90848}"/>
              </a:ext>
            </a:extLst>
          </p:cNvPr>
          <p:cNvGraphicFramePr/>
          <p:nvPr/>
        </p:nvGraphicFramePr>
        <p:xfrm>
          <a:off x="6829421" y="781763"/>
          <a:ext cx="3940175" cy="31284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427909" y="3834581"/>
            <a:ext cx="3162300" cy="246221"/>
          </a:xfrm>
          <a:prstGeom prst="rect">
            <a:avLst/>
          </a:prstGeom>
          <a:noFill/>
        </p:spPr>
        <p:txBody>
          <a:bodyPr wrap="square" rtlCol="0">
            <a:spAutoFit/>
          </a:bodyPr>
          <a:lstStyle/>
          <a:p>
            <a:pPr algn="ctr"/>
            <a:r>
              <a:rPr lang="en-US" sz="1000" b="1" dirty="0">
                <a:latin typeface="+mj-lt"/>
              </a:rPr>
              <a:t>Total: 593.2 Kilotonnes</a:t>
            </a:r>
          </a:p>
        </p:txBody>
      </p:sp>
      <p:graphicFrame>
        <p:nvGraphicFramePr>
          <p:cNvPr id="10" name="Chart 9">
            <a:extLst>
              <a:ext uri="{FF2B5EF4-FFF2-40B4-BE49-F238E27FC236}">
                <a16:creationId xmlns:a16="http://schemas.microsoft.com/office/drawing/2014/main" id="{CD06E461-53F8-4720-AAEA-DF09ADD7440C}"/>
              </a:ext>
            </a:extLst>
          </p:cNvPr>
          <p:cNvGraphicFramePr/>
          <p:nvPr/>
        </p:nvGraphicFramePr>
        <p:xfrm>
          <a:off x="654040" y="781763"/>
          <a:ext cx="5995993" cy="344733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662559" y="920051"/>
            <a:ext cx="485775" cy="246221"/>
          </a:xfrm>
          <a:prstGeom prst="rect">
            <a:avLst/>
          </a:prstGeom>
          <a:noFill/>
        </p:spPr>
        <p:txBody>
          <a:bodyPr wrap="square" rtlCol="0">
            <a:spAutoFit/>
          </a:bodyPr>
          <a:lstStyle/>
          <a:p>
            <a:pPr algn="l"/>
            <a:r>
              <a:rPr lang="en-US" sz="1000" dirty="0">
                <a:latin typeface="+mj-lt"/>
              </a:rPr>
              <a:t>KT</a:t>
            </a:r>
            <a:endParaRPr lang="en-IN" sz="10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69395" y="4080802"/>
            <a:ext cx="10841555" cy="214353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2020, total finished-lubricants demand in the United Kingdom amounted to 593.2 kilotonnes, down 14% over 2019. The United Kingdom also enforced several periods of lockdown during the pandemic: Non-essential retail businesses, excluding food and fuel stations, were closed, reducing the demand for transportation of goods. This affected negatively the economy which was already struggling to grow due to the global deterioration in the trade environment and policy uncertainty over the country’s exit from the EU. The market for finished lubricants in the United Kingdom is mature, growing at a slow pace. </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Demand for finished lubricants grew at a CAGR of less than 1% between 2012 and 2019.</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 industrial lubricant segment in the United Kingdom is the largest segment in the lubricant market, accounting for about 60% of the total finished-lubricant market. Despite the trend toward de-industrialization which the country has experienced since the 1980s, The United Kingdom still retains of the world’s most technologically advanced manufacturing sectors, with particularly important civil and military aerospace and pharmaceutical industries. </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The industrial manufacturing sector accounted for a fifth of GDP. Some of the main manufacturing sectors include machine tools, transportation equipment, and chemicals. </a:t>
            </a:r>
          </a:p>
        </p:txBody>
      </p:sp>
      <p:grpSp>
        <p:nvGrpSpPr>
          <p:cNvPr id="8" name="Group 7">
            <a:extLst>
              <a:ext uri="{FF2B5EF4-FFF2-40B4-BE49-F238E27FC236}">
                <a16:creationId xmlns:a16="http://schemas.microsoft.com/office/drawing/2014/main" id="{1A90DFA7-F2D4-490E-989F-9F4C8079738E}"/>
              </a:ext>
            </a:extLst>
          </p:cNvPr>
          <p:cNvGrpSpPr/>
          <p:nvPr/>
        </p:nvGrpSpPr>
        <p:grpSpPr>
          <a:xfrm>
            <a:off x="10475224" y="6226904"/>
            <a:ext cx="1090782" cy="246221"/>
            <a:chOff x="10831993" y="6206610"/>
            <a:chExt cx="1090782" cy="246221"/>
          </a:xfrm>
        </p:grpSpPr>
        <p:sp>
          <p:nvSpPr>
            <p:cNvPr id="9" name="Freeform: Shape 8">
              <a:extLst>
                <a:ext uri="{FF2B5EF4-FFF2-40B4-BE49-F238E27FC236}">
                  <a16:creationId xmlns:a16="http://schemas.microsoft.com/office/drawing/2014/main" id="{3C659C28-8E4F-4039-BABD-D7F2F60C414D}"/>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Rectangle 11">
              <a:extLst>
                <a:ext uri="{FF2B5EF4-FFF2-40B4-BE49-F238E27FC236}">
                  <a16:creationId xmlns:a16="http://schemas.microsoft.com/office/drawing/2014/main" id="{87D7068A-4FD5-476F-993D-D2AA040080FA}"/>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5694397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D8BE-D026-4F11-9E7F-459BF3AC4A33}"/>
              </a:ext>
            </a:extLst>
          </p:cNvPr>
          <p:cNvSpPr>
            <a:spLocks noGrp="1"/>
          </p:cNvSpPr>
          <p:nvPr>
            <p:ph type="title"/>
          </p:nvPr>
        </p:nvSpPr>
        <p:spPr/>
        <p:txBody>
          <a:bodyPr/>
          <a:lstStyle/>
          <a:p>
            <a:r>
              <a:rPr lang="en-US" dirty="0"/>
              <a:t>Finished Lubricant United Kingdom </a:t>
            </a:r>
          </a:p>
        </p:txBody>
      </p:sp>
      <p:sp>
        <p:nvSpPr>
          <p:cNvPr id="3" name="Content Placeholder 2">
            <a:extLst>
              <a:ext uri="{FF2B5EF4-FFF2-40B4-BE49-F238E27FC236}">
                <a16:creationId xmlns:a16="http://schemas.microsoft.com/office/drawing/2014/main" id="{0F8B72B2-0FDD-4015-ABB8-F5F767C2C0B4}"/>
              </a:ext>
            </a:extLst>
          </p:cNvPr>
          <p:cNvSpPr>
            <a:spLocks noGrp="1"/>
          </p:cNvSpPr>
          <p:nvPr>
            <p:ph sz="quarter" idx="13"/>
          </p:nvPr>
        </p:nvSpPr>
        <p:spPr>
          <a:xfrm>
            <a:off x="569395" y="889891"/>
            <a:ext cx="11223555" cy="5358509"/>
          </a:xfrm>
        </p:spPr>
        <p:txBody>
          <a:bodyPr/>
          <a:lstStyle/>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t>Demand for industrial lubricants experienced the largest decline, 16.6% in 2020 over 2019, due to the temporary shutdown of manufacturing sites in transportation-equipment manufacturing and related industries.</a:t>
            </a:r>
            <a:endParaRPr lang="en-US" sz="900" dirty="0">
              <a:solidFill>
                <a:srgbClr val="000000"/>
              </a:solidFill>
              <a:latin typeface="Lucida Sans"/>
            </a:endParaRP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Automotive manufacturing was one of the industries most severely affected by COVID-19. According to SMMT (The Society of Motor Manufacturers and Traders), United Kingdom’s passenger vehicle production fell by an approximate (20%) in the course of 2020 compared to 2019: even sharper falls were registered in the aviation and shipbuilding industries.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This substantially affected supply chain segments, such as primary-metal products and fabricated metal products. Although these segments did not cease production during the lockdown, substantial contractions are still expected, because of the decrease in production in the transportation equipment manufacturing sector.</a:t>
            </a:r>
          </a:p>
          <a:p>
            <a:pPr marL="282575" marR="0" lvl="1" indent="0" algn="l" defTabSz="914400" rtl="0" eaLnBrk="1" fontAlgn="auto" latinLnBrk="0" hangingPunct="1">
              <a:lnSpc>
                <a:spcPct val="150000"/>
              </a:lnSpc>
              <a:spcBef>
                <a:spcPts val="0"/>
              </a:spcBef>
              <a:spcAft>
                <a:spcPts val="0"/>
              </a:spcAft>
              <a:buClr>
                <a:srgbClr val="27638E"/>
              </a:buClr>
              <a:buSzTx/>
              <a:buNone/>
              <a:tabLst/>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a:buClr>
                <a:srgbClr val="27638E"/>
              </a:buClr>
              <a:buFont typeface="Wingdings" panose="05000000000000000000" pitchFamily="2" charset="2"/>
              <a:buChar char=""/>
              <a:defRPr/>
            </a:pPr>
            <a:r>
              <a:rPr lang="en-US" sz="900" dirty="0">
                <a:latin typeface="Lucida Sans" panose="020B0602030504020204" pitchFamily="34" charset="0"/>
                <a:cs typeface="Calibri" panose="020F0502020204030204" pitchFamily="34" charset="0"/>
              </a:rPr>
              <a:t>Demand for consumer vehicle lubricants fell by approximately 13.9%, with demand for routine oil changes decreasing</a:t>
            </a:r>
            <a:r>
              <a:rPr lang="en-US" sz="900" dirty="0">
                <a:latin typeface="Lucida Sans" panose="020B0602030504020204" pitchFamily="34" charset="0"/>
              </a:rPr>
              <a:t> due to reduced passenger vehicle travel in the lockdown period.</a:t>
            </a:r>
            <a:endParaRPr lang="en-US" sz="900" dirty="0">
              <a:latin typeface="Lucida Sans" panose="020B0602030504020204" pitchFamily="34" charset="0"/>
              <a:cs typeface="Calibri" panose="020F0502020204030204" pitchFamily="34" charset="0"/>
            </a:endParaRPr>
          </a:p>
          <a:p>
            <a:pPr lvl="1">
              <a:defRPr/>
            </a:pPr>
            <a:r>
              <a:rPr lang="en-GB" sz="900" dirty="0"/>
              <a:t>Most lubricants for passenger vehicles in the United Kingdom are sold through the installed channel —essentially workshops, either franchised (FWS) or independent (IWS), which perform oil changes on behalf of their clients. </a:t>
            </a:r>
          </a:p>
          <a:p>
            <a:pPr lvl="1">
              <a:defRPr/>
            </a:pPr>
            <a:r>
              <a:rPr lang="en-US" sz="900" dirty="0">
                <a:latin typeface="Lucida Sans" panose="020B0602030504020204" pitchFamily="34" charset="0"/>
                <a:cs typeface="Calibri" panose="020F0502020204030204" pitchFamily="34" charset="0"/>
              </a:rPr>
              <a:t>Workshops were allowed to remain open but key annual maintenance operations were postponed and workshops concentrated on critical mechanical and safety repairs.</a:t>
            </a:r>
          </a:p>
          <a:p>
            <a:pPr lvl="1">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Demand for consumer automotive lubricants is expected to rise by 3.5% in the next five years. In the longer term, lengthening ODIs and the impact of increasing EV sales are expected to negatively affect lubricant demand in the segment, and particularly on PCMO demand.</a:t>
            </a:r>
          </a:p>
          <a:p>
            <a:pPr lvl="1">
              <a:defRPr/>
            </a:pPr>
            <a:r>
              <a:rPr lang="en-US" sz="900" dirty="0">
                <a:latin typeface="Lucida Sans" panose="020B0602030504020204" pitchFamily="34" charset="0"/>
              </a:rPr>
              <a:t>Penetration of synthetics is higher in the consumer-automotive-lubricants segment, followed by penetration in the commercial-automotive-lubricants segment. </a:t>
            </a:r>
            <a:endParaRPr lang="en-US" sz="900" dirty="0">
              <a:latin typeface="Lucida Sans" panose="020B0602030504020204" pitchFamily="34" charset="0"/>
              <a:cs typeface="Calibri" panose="020F0502020204030204" pitchFamily="34" charset="0"/>
            </a:endParaRPr>
          </a:p>
          <a:p>
            <a:pPr marL="282575" lvl="1" indent="0">
              <a:buNone/>
              <a:defRPr/>
            </a:pPr>
            <a:endParaRPr lang="en-US" sz="900" dirty="0">
              <a:latin typeface="Lucida Sans" panose="020B0602030504020204" pitchFamily="34" charset="0"/>
              <a:cs typeface="Calibri" panose="020F0502020204030204" pitchFamily="34" charset="0"/>
            </a:endParaRPr>
          </a:p>
          <a:p>
            <a:pPr>
              <a:buClr>
                <a:srgbClr val="27638E"/>
              </a:buClr>
              <a:buFont typeface="Wingdings" panose="05000000000000000000" pitchFamily="2" charset="2"/>
              <a:buChar char=""/>
              <a:defRPr/>
            </a:pPr>
            <a:r>
              <a:rPr lang="en-US" sz="900" dirty="0">
                <a:latin typeface="Lucida Sans" panose="020B0602030504020204" pitchFamily="34" charset="0"/>
                <a:cs typeface="Calibri" panose="020F0502020204030204" pitchFamily="34" charset="0"/>
              </a:rPr>
              <a:t>Commercial lubricant demand fell by 8.2%, with the off-highway segment experiencing the most decline, as construction and extractive industries had limits imposed on their activities.</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Calibri" panose="020F0502020204030204" pitchFamily="34" charset="0"/>
            </a:endParaRPr>
          </a:p>
          <a:p>
            <a:pPr lvl="1">
              <a:buClr>
                <a:srgbClr val="27638E"/>
              </a:buClr>
              <a:defRPr/>
            </a:pPr>
            <a:r>
              <a:rPr lang="en-IN" sz="900" dirty="0"/>
              <a:t>The construction sector was not restricted. It could continue business as usual, as long as social-distancing guidelines were maintained on construction sites. However, many construction sites decided to halt projects during the lockdown. An estimated 80% construction projects were put on hold during that period.</a:t>
            </a:r>
          </a:p>
          <a:p>
            <a:pPr lvl="1">
              <a:buClr>
                <a:srgbClr val="27638E"/>
              </a:buClr>
              <a:defRPr/>
            </a:pPr>
            <a:r>
              <a:rPr lang="en-US" sz="900" dirty="0">
                <a:latin typeface="Lucida Sans" panose="020B0602030504020204" pitchFamily="34" charset="0"/>
              </a:rPr>
              <a:t>The commercial automotive lubricant segment has been the least affected by the COVID-19 pandemic in terms of volumetric demand, and therefore it is forecast to have the slowest CAGR compared to the other categories. Demand from the</a:t>
            </a:r>
            <a:r>
              <a:rPr lang="en-IN" dirty="0"/>
              <a:t> </a:t>
            </a:r>
            <a:r>
              <a:rPr lang="en-US" sz="900" dirty="0">
                <a:latin typeface="Lucida Sans" panose="020B0602030504020204" pitchFamily="34" charset="0"/>
              </a:rPr>
              <a:t>commercial segment is expected to grow by 1.7% in the next five years, and then growth is expected to slow from 2025 to 2030.</a:t>
            </a:r>
          </a:p>
          <a:p>
            <a:pPr marL="282575" lvl="1" indent="0">
              <a:buClr>
                <a:srgbClr val="27638E"/>
              </a:buClr>
              <a:buNone/>
              <a:defRPr/>
            </a:pPr>
            <a:endParaRPr lang="en-US" sz="900" dirty="0">
              <a:latin typeface="Lucida Sans" panose="020B0602030504020204" pitchFamily="34" charset="0"/>
            </a:endParaRPr>
          </a:p>
          <a:p>
            <a:r>
              <a:rPr lang="en-US" sz="900" dirty="0">
                <a:latin typeface="Lucida Sans" panose="020B0602030504020204" pitchFamily="34" charset="0"/>
              </a:rPr>
              <a:t>The trend toward EV manufacturing in the automotive manufacturing is set to negatively affect demand for conventional industrial lubricants, such as hydraulic fluid, gear oil, and grease.</a:t>
            </a:r>
          </a:p>
          <a:p>
            <a:pPr lvl="1"/>
            <a:r>
              <a:rPr lang="en-US" sz="900" dirty="0">
                <a:latin typeface="Lucida Sans" panose="020B0602030504020204" pitchFamily="34" charset="0"/>
              </a:rPr>
              <a:t>Metalworking fluid demand will decline due to the electrification of passenger vehicles, as they require less lubrication during production.</a:t>
            </a:r>
          </a:p>
          <a:p>
            <a:pPr lvl="1"/>
            <a:r>
              <a:rPr lang="en-US" sz="900" dirty="0">
                <a:latin typeface="Lucida Sans" panose="020B0602030504020204" pitchFamily="34" charset="0"/>
              </a:rPr>
              <a:t>Demand for synthetic industrial lubricants is expected to gradually rise in certain applications, resulting in longer ODIs and a decrease in industrial lubricant demand over time.</a:t>
            </a:r>
          </a:p>
          <a:p>
            <a:pPr lvl="1"/>
            <a:r>
              <a:rPr lang="en-US" sz="900" dirty="0">
                <a:latin typeface="Lucida Sans" panose="020B0602030504020204" pitchFamily="34" charset="0"/>
              </a:rPr>
              <a:t>Demand for industrial oils and fluids is expected to grow by 3.4% between 2020 and 2025 but growth is expected to slow to 0.3% between 2025 and 2030.</a:t>
            </a:r>
          </a:p>
        </p:txBody>
      </p:sp>
    </p:spTree>
    <p:extLst>
      <p:ext uri="{BB962C8B-B14F-4D97-AF65-F5344CB8AC3E}">
        <p14:creationId xmlns:p14="http://schemas.microsoft.com/office/powerpoint/2010/main" val="3204909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Mexico</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1038133"/>
          <a:ext cx="11232000" cy="4423392"/>
        </p:xfrm>
        <a:graphic>
          <a:graphicData uri="http://schemas.openxmlformats.org/drawingml/2006/table">
            <a:tbl>
              <a:tblPr firstRow="1">
                <a:tableStyleId>{5C22544A-7EE6-4342-B048-85BDC9FD1C3A}</a:tableStyleId>
              </a:tblPr>
              <a:tblGrid>
                <a:gridCol w="5615999">
                  <a:extLst>
                    <a:ext uri="{9D8B030D-6E8A-4147-A177-3AD203B41FA5}">
                      <a16:colId xmlns:a16="http://schemas.microsoft.com/office/drawing/2014/main" val="3179253707"/>
                    </a:ext>
                  </a:extLst>
                </a:gridCol>
                <a:gridCol w="5616001">
                  <a:extLst>
                    <a:ext uri="{9D8B030D-6E8A-4147-A177-3AD203B41FA5}">
                      <a16:colId xmlns:a16="http://schemas.microsoft.com/office/drawing/2014/main" val="2331960324"/>
                    </a:ext>
                  </a:extLst>
                </a:gridCol>
              </a:tblGrid>
              <a:tr h="292608">
                <a:tc gridSpan="2">
                  <a:txBody>
                    <a:bodyPr/>
                    <a:lstStyle/>
                    <a:p>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a:solidFill>
                            <a:schemeClr val="tx1"/>
                          </a:solidFill>
                        </a:rPr>
                        <a:t>QUESTION</a:t>
                      </a:r>
                      <a:endParaRPr lang="en-US" sz="900" b="1">
                        <a:solidFill>
                          <a:schemeClr val="tx1"/>
                        </a:solidFill>
                        <a:latin typeface="+mn-lt"/>
                      </a:endParaRPr>
                    </a:p>
                  </a:txBody>
                  <a:tcPr marL="45720" marR="45720" anchor="ct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a:txBody>
                    <a:bodyPr/>
                    <a:lstStyle/>
                    <a:p>
                      <a:pPr marL="0" indent="0" algn="l" fontAlgn="ct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  However, the General Law for Prevention and Management of Waste (LGPGIR) defines hazardous waste, that includes used oils. </a:t>
                      </a:r>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92608">
                <a:tc>
                  <a:txBody>
                    <a:bodyPr/>
                    <a:lstStyle/>
                    <a:p>
                      <a:pPr algn="l" fontAlgn="ct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Hazardous waste</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292608">
                <a:tc>
                  <a:txBody>
                    <a:bodyPr/>
                    <a:lstStyle/>
                    <a:p>
                      <a:pPr algn="l" fontAlgn="ct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Yes. </a:t>
                      </a:r>
                      <a:r>
                        <a:rPr lang="en-US" sz="900">
                          <a:solidFill>
                            <a:srgbClr val="000000"/>
                          </a:solidFill>
                        </a:rPr>
                        <a:t>All professional services rendered in relation to the recollection, storage, transport, and final disposal of hazardous waste must have the prior authorization of SEMARNAT.</a:t>
                      </a:r>
                      <a:endParaRPr lang="en-US" sz="900" b="1"/>
                    </a:p>
                  </a:txBody>
                  <a:tcPr marL="45720" marR="45720" anchor="ctr"/>
                </a:tc>
                <a:extLst>
                  <a:ext uri="{0D108BD9-81ED-4DB2-BD59-A6C34878D82A}">
                    <a16:rowId xmlns:a16="http://schemas.microsoft.com/office/drawing/2014/main" val="2965892685"/>
                  </a:ext>
                </a:extLst>
              </a:tr>
              <a:tr h="292608">
                <a:tc>
                  <a:txBody>
                    <a:bodyPr/>
                    <a:lstStyle/>
                    <a:p>
                      <a:pPr algn="l" fontAlgn="ct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115455050"/>
                  </a:ext>
                </a:extLst>
              </a:tr>
              <a:tr h="292608">
                <a:tc>
                  <a:txBody>
                    <a:bodyPr/>
                    <a:lstStyle/>
                    <a:p>
                      <a:pPr algn="l" fontAlgn="ct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292608">
                <a:tc>
                  <a:txBody>
                    <a:bodyPr/>
                    <a:lstStyle/>
                    <a:p>
                      <a:pPr algn="l" fontAlgn="ct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a:t>
                      </a:r>
                      <a:r>
                        <a:rPr lang="en-US" sz="900">
                          <a:solidFill>
                            <a:srgbClr val="000000"/>
                          </a:solidFill>
                        </a:rPr>
                        <a:t>Generators of used oils must be registered in SEMARNAT and need to have an authorized management program. </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92608">
                <a:tc>
                  <a:txBody>
                    <a:bodyPr/>
                    <a:lstStyle/>
                    <a:p>
                      <a:pPr algn="l" fontAlgn="ct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16860988"/>
                  </a:ext>
                </a:extLst>
              </a:tr>
              <a:tr h="292608">
                <a:tc>
                  <a:txBody>
                    <a:bodyPr/>
                    <a:lstStyle/>
                    <a:p>
                      <a:pPr algn="l" fontAlgn="ctr"/>
                      <a:r>
                        <a:rPr lang="en-US" sz="900" u="none" strike="noStrike">
                          <a:effectLst/>
                        </a:rPr>
                        <a:t>8. Do any requirements / legislation exist around different types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37072835"/>
                  </a:ext>
                </a:extLst>
              </a:tr>
              <a:tr h="292608">
                <a:tc>
                  <a:txBody>
                    <a:bodyPr/>
                    <a:lstStyle/>
                    <a:p>
                      <a:pPr algn="l" fontAlgn="ct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4056522245"/>
                  </a:ext>
                </a:extLst>
              </a:tr>
              <a:tr h="292608">
                <a:tc>
                  <a:txBody>
                    <a:bodyPr/>
                    <a:lstStyle/>
                    <a:p>
                      <a:pPr algn="l" fontAlgn="ct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1750050038"/>
                  </a:ext>
                </a:extLst>
              </a:tr>
              <a:tr h="292608">
                <a:tc>
                  <a:txBody>
                    <a:bodyPr/>
                    <a:lstStyle/>
                    <a:p>
                      <a:pPr algn="l" fontAlgn="ct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75479728"/>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9C8EFE9A-970B-4C79-AF73-0D638586C116}"/>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B6C799E5-2216-48D7-8B5D-0A3CA3B7ECB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2BE2980E-014A-4866-86B7-6888B87E0AE6}"/>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43428459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France</a:t>
            </a:r>
          </a:p>
        </p:txBody>
      </p:sp>
      <p:graphicFrame>
        <p:nvGraphicFramePr>
          <p:cNvPr id="6" name="Chart 5">
            <a:extLst>
              <a:ext uri="{FF2B5EF4-FFF2-40B4-BE49-F238E27FC236}">
                <a16:creationId xmlns:a16="http://schemas.microsoft.com/office/drawing/2014/main" id="{D486B27F-F0EA-4A9A-903E-0E826AA90848}"/>
              </a:ext>
            </a:extLst>
          </p:cNvPr>
          <p:cNvGraphicFramePr/>
          <p:nvPr/>
        </p:nvGraphicFramePr>
        <p:xfrm>
          <a:off x="6762748" y="842276"/>
          <a:ext cx="3940175" cy="31284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304085" y="3911220"/>
            <a:ext cx="3162300" cy="246221"/>
          </a:xfrm>
          <a:prstGeom prst="rect">
            <a:avLst/>
          </a:prstGeom>
          <a:noFill/>
        </p:spPr>
        <p:txBody>
          <a:bodyPr wrap="square" rtlCol="0">
            <a:spAutoFit/>
          </a:bodyPr>
          <a:lstStyle/>
          <a:p>
            <a:pPr algn="ctr"/>
            <a:r>
              <a:rPr lang="en-US" sz="1000" b="1" dirty="0">
                <a:latin typeface="+mj-lt"/>
              </a:rPr>
              <a:t>Total: 498.3 Kilotonnes</a:t>
            </a:r>
          </a:p>
        </p:txBody>
      </p:sp>
      <p:graphicFrame>
        <p:nvGraphicFramePr>
          <p:cNvPr id="10" name="Chart 9">
            <a:extLst>
              <a:ext uri="{FF2B5EF4-FFF2-40B4-BE49-F238E27FC236}">
                <a16:creationId xmlns:a16="http://schemas.microsoft.com/office/drawing/2014/main" id="{CD06E461-53F8-4720-AAEA-DF09ADD7440C}"/>
              </a:ext>
            </a:extLst>
          </p:cNvPr>
          <p:cNvGraphicFramePr/>
          <p:nvPr/>
        </p:nvGraphicFramePr>
        <p:xfrm>
          <a:off x="730240" y="808939"/>
          <a:ext cx="5805495" cy="344733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739766" y="953987"/>
            <a:ext cx="485775" cy="246221"/>
          </a:xfrm>
          <a:prstGeom prst="rect">
            <a:avLst/>
          </a:prstGeom>
          <a:noFill/>
        </p:spPr>
        <p:txBody>
          <a:bodyPr wrap="square" rtlCol="0">
            <a:spAutoFit/>
          </a:bodyPr>
          <a:lstStyle/>
          <a:p>
            <a:pPr algn="l"/>
            <a:r>
              <a:rPr lang="en-US" sz="1000" dirty="0">
                <a:latin typeface="+mj-lt"/>
              </a:rPr>
              <a:t>KT</a:t>
            </a:r>
            <a:endParaRPr lang="en-IN" sz="10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69395" y="4269152"/>
            <a:ext cx="10972799" cy="188192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Lucida Sans" panose="020B0602030504020204" pitchFamily="34" charset="0"/>
              </a:rPr>
              <a:t>In the French lubricants market, industrial fluids were the largest segment accounting for 51.3% of the total lubricants market, followed by consumer at 26.6% and commercial automotive at 22.1%.</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Lucida Sans" panose="020B0602030504020204" pitchFamily="34" charset="0"/>
              </a:rPr>
              <a:t>The finished lubricants market volume in France in 2020 was estimated at 498.3 kilotonnes, registering a 16% fall since 2019.</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This sharp decline observed in 2020 is due to the COVID-19 pandemic.</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Vehicle maintenance and repair workshops were allowed to operate during the lockdown period. However, many of them decided to close for several reasons, like limiting the spread of COVID-19, scarcity of customers or supply issues.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All of this led to a loss in the number of passenger cars serviced during 2020, and consequently, in consumer lubricant demand in France, which fell by 18%.</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Demand volume decreased for the last six years due to the switch from conventional PCMO to synthetic and semi-synthetic PCMO oil with gradual extension of drain intervals due to longer lifespan of products, and the growing use of electrical and hybrid passenger vehicles.</a:t>
            </a:r>
            <a:endParaRPr lang="en-US" sz="900" dirty="0">
              <a:latin typeface="Lucida Sans" panose="020B0602030504020204" pitchFamily="34" charset="0"/>
            </a:endParaRPr>
          </a:p>
        </p:txBody>
      </p:sp>
      <p:grpSp>
        <p:nvGrpSpPr>
          <p:cNvPr id="8" name="Group 7">
            <a:extLst>
              <a:ext uri="{FF2B5EF4-FFF2-40B4-BE49-F238E27FC236}">
                <a16:creationId xmlns:a16="http://schemas.microsoft.com/office/drawing/2014/main" id="{53838849-A834-4F8A-B5D1-8B43BA425466}"/>
              </a:ext>
            </a:extLst>
          </p:cNvPr>
          <p:cNvGrpSpPr/>
          <p:nvPr/>
        </p:nvGrpSpPr>
        <p:grpSpPr>
          <a:xfrm>
            <a:off x="10256149" y="6188804"/>
            <a:ext cx="1090782" cy="246221"/>
            <a:chOff x="10831993" y="6206610"/>
            <a:chExt cx="1090782" cy="246221"/>
          </a:xfrm>
        </p:grpSpPr>
        <p:sp>
          <p:nvSpPr>
            <p:cNvPr id="9" name="Freeform: Shape 8">
              <a:extLst>
                <a:ext uri="{FF2B5EF4-FFF2-40B4-BE49-F238E27FC236}">
                  <a16:creationId xmlns:a16="http://schemas.microsoft.com/office/drawing/2014/main" id="{6CF9AD56-B390-4363-8640-5D387F472514}"/>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Rectangle 11">
              <a:extLst>
                <a:ext uri="{FF2B5EF4-FFF2-40B4-BE49-F238E27FC236}">
                  <a16:creationId xmlns:a16="http://schemas.microsoft.com/office/drawing/2014/main" id="{9C39FCAF-C385-4726-908B-27853DB2361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5425804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2A7B-CE5D-421B-9EF8-4FAAC8EF278D}"/>
              </a:ext>
            </a:extLst>
          </p:cNvPr>
          <p:cNvSpPr>
            <a:spLocks noGrp="1"/>
          </p:cNvSpPr>
          <p:nvPr>
            <p:ph type="title"/>
          </p:nvPr>
        </p:nvSpPr>
        <p:spPr/>
        <p:txBody>
          <a:bodyPr/>
          <a:lstStyle/>
          <a:p>
            <a:r>
              <a:rPr lang="en-US" dirty="0"/>
              <a:t>Finished Lubricant Market France </a:t>
            </a:r>
          </a:p>
        </p:txBody>
      </p:sp>
      <p:sp>
        <p:nvSpPr>
          <p:cNvPr id="3" name="Content Placeholder 2">
            <a:extLst>
              <a:ext uri="{FF2B5EF4-FFF2-40B4-BE49-F238E27FC236}">
                <a16:creationId xmlns:a16="http://schemas.microsoft.com/office/drawing/2014/main" id="{EC10A5D4-EA19-4009-B5E2-BC0D84928B18}"/>
              </a:ext>
            </a:extLst>
          </p:cNvPr>
          <p:cNvSpPr>
            <a:spLocks noGrp="1"/>
          </p:cNvSpPr>
          <p:nvPr>
            <p:ph sz="quarter" idx="13"/>
          </p:nvPr>
        </p:nvSpPr>
        <p:spPr>
          <a:xfrm>
            <a:off x="569395" y="975616"/>
            <a:ext cx="11223555" cy="4910834"/>
          </a:xfrm>
        </p:spPr>
        <p:txBody>
          <a:bodyPr/>
          <a:lstStyle/>
          <a:p>
            <a:r>
              <a:rPr lang="en-US" sz="900" dirty="0">
                <a:latin typeface="Lucida Sans" panose="020B0602030504020204" pitchFamily="34" charset="0"/>
              </a:rPr>
              <a:t>The French economy has been in recovery mode since 2016. However, the lubricant market did not show growth, but a constant slow decline in volume. The market is affected by stringent regulations related to pollution and air quality which in turn is changing consumer and industrial practices and accelerating a switch from conventional to semi-synthetic and synthetic lubricants. The decline was strengthened by the advent of the COVID-19 pandemic.</a:t>
            </a:r>
          </a:p>
          <a:p>
            <a:pPr marL="228600" marR="0" lvl="0" indent="-228600" algn="l" defTabSz="914400" rtl="0" eaLnBrk="1" fontAlgn="auto" latinLnBrk="0" hangingPunct="1">
              <a:spcBef>
                <a:spcPts val="0"/>
              </a:spcBef>
              <a:spcAft>
                <a:spcPts val="0"/>
              </a:spcAft>
              <a:buClr>
                <a:srgbClr val="27638E"/>
              </a:buClr>
              <a:buSzPct val="110000"/>
              <a:buFont typeface="Wingdings" panose="05000000000000000000" pitchFamily="2" charset="2"/>
              <a:buChar char=""/>
              <a:tabLst/>
              <a:defRPr/>
            </a:pPr>
            <a:r>
              <a:rPr lang="en-GB" sz="900" dirty="0"/>
              <a:t>The automotive manufacturing industry was disrupted by COVID-19. Some of the large original equipment manufacturers (OEMs) in France, such as </a:t>
            </a:r>
            <a:r>
              <a:rPr lang="en-US" sz="900" dirty="0"/>
              <a:t>Alstom and Bombardier, temporarily stopped production; Chantiers de l'Atlantique temporarily closed some of its workshops; and Airbus stopped production for few days.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National Institutes of Statistics and Economic Studies of France (Insee) estimated an overall loss of activity of 50% for industries other than food processing. Demand for industrial lubricants fell by 10% in 2020 compared with 2019, while in the previous four years, demand had been falling by 1.3% due to the introduction of synthetic industrial lubricants which enable a longer oil drain interval and to the adoption of technical processes such as minimum quantity lubrication or dry machining which requiring fewer amounts of lubricants.</a:t>
            </a:r>
            <a:endParaRPr lang="en-US" sz="900" dirty="0"/>
          </a:p>
          <a:p>
            <a:pPr>
              <a:buSzPct val="110000"/>
            </a:pPr>
            <a:r>
              <a:rPr lang="en-US" sz="900" dirty="0"/>
              <a:t>The plants of several key automotive OEMs in France remained closed for a period of four to nine weeks during April and May. </a:t>
            </a:r>
          </a:p>
          <a:p>
            <a:pPr marL="465138" lvl="2">
              <a:buSzPct val="110000"/>
              <a:buFont typeface="Times New Roman" panose="02020603050405020304" pitchFamily="18" charset="0"/>
              <a:buChar char="⸺"/>
            </a:pPr>
            <a:r>
              <a:rPr lang="en-US" sz="900" dirty="0"/>
              <a:t>Toyota’s site in Valenciennes reopened </a:t>
            </a:r>
            <a:r>
              <a:rPr lang="en-US" dirty="0"/>
              <a:t>i</a:t>
            </a:r>
            <a:r>
              <a:rPr lang="en-US" sz="900" dirty="0"/>
              <a:t>n April after five-week shutdown. </a:t>
            </a:r>
          </a:p>
          <a:p>
            <a:pPr marL="465138" lvl="2">
              <a:buSzPct val="110000"/>
              <a:buFont typeface="Times New Roman" panose="02020603050405020304" pitchFamily="18" charset="0"/>
              <a:buChar char="⸺"/>
            </a:pPr>
            <a:r>
              <a:rPr lang="en-US" sz="900" dirty="0"/>
              <a:t>PSA’s plants in Mulhouse, Poissy, Rennes, Sevelnord, and Sochaux remained closed for different periods between March and May. This constitutes a potential vehicle-production volume loss estimated at about 146,000 units</a:t>
            </a:r>
            <a:endParaRPr lang="en-US" sz="900" dirty="0">
              <a:latin typeface="Lucida Sans" panose="020B0602030504020204" pitchFamily="34" charset="0"/>
            </a:endParaRPr>
          </a:p>
          <a:p>
            <a:r>
              <a:rPr lang="en-US" sz="900" dirty="0">
                <a:latin typeface="Lucida Sans" panose="020B0602030504020204" pitchFamily="34" charset="0"/>
              </a:rPr>
              <a:t>Demand for commercial automotive lubricants has been decreasing over the last eight years, and it is forecast to continue decreasing in volume for the next 10 years at an annual rate of 0.4%. The switch from conventional to synthetic and semi-synthetic lubricants in commercial automotive is influenced by the Euro 6 standards. </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465138" marR="0" lvl="2" indent="-228600" algn="l" defTabSz="914400" rtl="0" eaLnBrk="1" fontAlgn="auto" latinLnBrk="0" hangingPunct="1">
              <a:lnSpc>
                <a:spcPct val="150000"/>
              </a:lnSpc>
              <a:spcBef>
                <a:spcPts val="0"/>
              </a:spcBef>
              <a:spcAft>
                <a:spcPts val="0"/>
              </a:spcAft>
              <a:buClr>
                <a:srgbClr val="27638E"/>
              </a:buClr>
              <a:buSzPct val="110000"/>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Within industries consuming commercial-vehicle-lubricants, agriculture and related food processing activities operated at nearly full capacity in order to secure the supply of first-priority items, such as food, during the lockdown.</a:t>
            </a:r>
          </a:p>
          <a:p>
            <a:pPr marL="465138" marR="0" lvl="2" indent="-228600" algn="l" defTabSz="914400" rtl="0" eaLnBrk="1" fontAlgn="auto" latinLnBrk="0" hangingPunct="1">
              <a:lnSpc>
                <a:spcPct val="150000"/>
              </a:lnSpc>
              <a:spcBef>
                <a:spcPts val="0"/>
              </a:spcBef>
              <a:spcAft>
                <a:spcPts val="0"/>
              </a:spcAft>
              <a:buClr>
                <a:srgbClr val="27638E"/>
              </a:buClr>
              <a:buSzPct val="110000"/>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use of light and medium commercial vehicles varied depending on the segment. Medical supplies, groceries, and other first-priority goods were in demand at higher levels than usual.</a:t>
            </a:r>
            <a:endParaRPr lang="en-US" sz="900" dirty="0">
              <a:latin typeface="Lucida Sans" panose="020B0602030504020204" pitchFamily="34" charset="0"/>
            </a:endParaRPr>
          </a:p>
          <a:p>
            <a:r>
              <a:rPr lang="en-US" sz="900" dirty="0">
                <a:latin typeface="Lucida Sans" panose="020B0602030504020204" pitchFamily="34" charset="0"/>
              </a:rPr>
              <a:t>Demand for consumer automotive lubricants has been decreasing since 2011, and despite an improvement of the domestic economy, the segment is forecast to continue decreasing in the next 10 years, at an annual rate of 1.0%. </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465138" marR="0" lvl="2" indent="-228600" algn="l" defTabSz="914400" rtl="0" eaLnBrk="1" fontAlgn="auto" latinLnBrk="0" hangingPunct="1">
              <a:lnSpc>
                <a:spcPct val="150000"/>
              </a:lnSpc>
              <a:spcBef>
                <a:spcPts val="0"/>
              </a:spcBef>
              <a:spcAft>
                <a:spcPts val="0"/>
              </a:spcAft>
              <a:buClr>
                <a:srgbClr val="27638E"/>
              </a:buClr>
              <a:buSzPct val="110000"/>
              <a:buFont typeface="Times New Roman" panose="02020603050405020304" pitchFamily="18" charset="0"/>
              <a:buChar char="⸺"/>
              <a:tabLst/>
              <a:defRPr/>
            </a:pPr>
            <a:r>
              <a:rPr lang="en-US" sz="900" dirty="0">
                <a:latin typeface="Lucida Sans" panose="020B0602030504020204" pitchFamily="34" charset="0"/>
              </a:rPr>
              <a:t>Independent and franchised are the leading trade channels for passenger vehicle lubricant sales in France. Considered  to be essential activities, these channels were fully operational during the lockdown. Although workshops remained open, the level of service was low and was limited to addressing critical issues with a car if the car had to be used for the professional reasons.</a:t>
            </a:r>
          </a:p>
          <a:p>
            <a:pPr marL="465138" marR="0" lvl="2" indent="-228600" algn="l" defTabSz="914400" rtl="0" eaLnBrk="1" fontAlgn="auto" latinLnBrk="0" hangingPunct="1">
              <a:lnSpc>
                <a:spcPct val="150000"/>
              </a:lnSpc>
              <a:spcBef>
                <a:spcPts val="0"/>
              </a:spcBef>
              <a:spcAft>
                <a:spcPts val="0"/>
              </a:spcAft>
              <a:buClr>
                <a:srgbClr val="27638E"/>
              </a:buClr>
              <a:buSzPct val="110000"/>
              <a:buFont typeface="Times New Roman" panose="02020603050405020304" pitchFamily="18" charset="0"/>
              <a:buChar char="⸺"/>
              <a:tabLst/>
              <a:defRPr/>
            </a:pPr>
            <a:r>
              <a:rPr lang="en-US" sz="900" dirty="0">
                <a:latin typeface="Lucida Sans" panose="020B0602030504020204" pitchFamily="34" charset="0"/>
              </a:rPr>
              <a:t>According to the National Committee of Automobile Professionals, diesel, fuel, and gasoline consumption was 70% to 85% below the usual level because of restrictions on movement, which affected the consumption not only of fuel, but also of other products sold in fuel stations, including lubricants.</a:t>
            </a:r>
          </a:p>
        </p:txBody>
      </p:sp>
    </p:spTree>
    <p:extLst>
      <p:ext uri="{BB962C8B-B14F-4D97-AF65-F5344CB8AC3E}">
        <p14:creationId xmlns:p14="http://schemas.microsoft.com/office/powerpoint/2010/main" val="42297212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Italy</a:t>
            </a:r>
          </a:p>
        </p:txBody>
      </p:sp>
      <p:graphicFrame>
        <p:nvGraphicFramePr>
          <p:cNvPr id="6" name="Chart 5">
            <a:extLst>
              <a:ext uri="{FF2B5EF4-FFF2-40B4-BE49-F238E27FC236}">
                <a16:creationId xmlns:a16="http://schemas.microsoft.com/office/drawing/2014/main" id="{D486B27F-F0EA-4A9A-903E-0E826AA90848}"/>
              </a:ext>
            </a:extLst>
          </p:cNvPr>
          <p:cNvGraphicFramePr/>
          <p:nvPr/>
        </p:nvGraphicFramePr>
        <p:xfrm>
          <a:off x="7077073" y="884780"/>
          <a:ext cx="3940175" cy="31284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702548" y="3919179"/>
            <a:ext cx="3162300" cy="246221"/>
          </a:xfrm>
          <a:prstGeom prst="rect">
            <a:avLst/>
          </a:prstGeom>
          <a:noFill/>
        </p:spPr>
        <p:txBody>
          <a:bodyPr wrap="square" rtlCol="0">
            <a:spAutoFit/>
          </a:bodyPr>
          <a:lstStyle/>
          <a:p>
            <a:pPr algn="ctr"/>
            <a:r>
              <a:rPr lang="en-US" sz="1000" b="1" dirty="0">
                <a:latin typeface="+mj-lt"/>
              </a:rPr>
              <a:t>Total: 470.4 Kilotonnes</a:t>
            </a:r>
          </a:p>
        </p:txBody>
      </p:sp>
      <p:graphicFrame>
        <p:nvGraphicFramePr>
          <p:cNvPr id="10" name="Chart 9">
            <a:extLst>
              <a:ext uri="{FF2B5EF4-FFF2-40B4-BE49-F238E27FC236}">
                <a16:creationId xmlns:a16="http://schemas.microsoft.com/office/drawing/2014/main" id="{CD06E461-53F8-4720-AAEA-DF09ADD7440C}"/>
              </a:ext>
            </a:extLst>
          </p:cNvPr>
          <p:cNvGraphicFramePr/>
          <p:nvPr/>
        </p:nvGraphicFramePr>
        <p:xfrm>
          <a:off x="874709" y="913471"/>
          <a:ext cx="5221291" cy="344733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874709" y="1071995"/>
            <a:ext cx="485775" cy="246221"/>
          </a:xfrm>
          <a:prstGeom prst="rect">
            <a:avLst/>
          </a:prstGeom>
          <a:noFill/>
        </p:spPr>
        <p:txBody>
          <a:bodyPr wrap="square" rtlCol="0">
            <a:spAutoFit/>
          </a:bodyPr>
          <a:lstStyle/>
          <a:p>
            <a:pPr algn="l"/>
            <a:r>
              <a:rPr lang="en-US" sz="1000" dirty="0">
                <a:latin typeface="+mj-lt"/>
              </a:rPr>
              <a:t>KT</a:t>
            </a:r>
            <a:endParaRPr lang="en-IN" sz="10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69395" y="4519332"/>
            <a:ext cx="10972799" cy="131253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I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demand for finished lubricants in Italy in 2020 was estimated at 470.4 kilotonnes in 2020, registering a decrease of 12% compared with 2019.</a:t>
            </a:r>
            <a:endParaRPr lang="en-IN" sz="900" dirty="0">
              <a:solidFill>
                <a:srgbClr val="000000"/>
              </a:solidFill>
              <a:latin typeface="Lucida Sans" panose="020B0602030504020204" pitchFamily="34" charset="0"/>
            </a:endParaRPr>
          </a:p>
          <a:p>
            <a:pPr marL="18288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I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Industrial oils and fluids is the largest segment by finished lubricant demand, accounting for 59% of total finished lubricant demand in Italy. Italy has a rich heritage of manufacturing industry and the economic importance of manufacturing is reflected in the large amounts of industrial oils and fluids consumed each year.</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I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Consumer automotive lubricants is the second-largest segment, accounting for 24% of total finished lubricant demand. Italy has a large passenger vehicle parc, the second-largest in Europe, requiring large amounts of PCMO. In addition, being a vehicle manufacturing hub, lubricants are also used for factory fill. The segment includes motorcycle oil (MCO) used in two-wheelers, a popular vehicle type in Italy.</a:t>
            </a:r>
          </a:p>
        </p:txBody>
      </p:sp>
      <p:grpSp>
        <p:nvGrpSpPr>
          <p:cNvPr id="8" name="Group 7">
            <a:extLst>
              <a:ext uri="{FF2B5EF4-FFF2-40B4-BE49-F238E27FC236}">
                <a16:creationId xmlns:a16="http://schemas.microsoft.com/office/drawing/2014/main" id="{95193E77-7FB5-4660-B101-C1A4556421B6}"/>
              </a:ext>
            </a:extLst>
          </p:cNvPr>
          <p:cNvGrpSpPr/>
          <p:nvPr/>
        </p:nvGrpSpPr>
        <p:grpSpPr>
          <a:xfrm>
            <a:off x="10256149" y="6188804"/>
            <a:ext cx="1090782" cy="246221"/>
            <a:chOff x="10831993" y="6206610"/>
            <a:chExt cx="1090782" cy="246221"/>
          </a:xfrm>
        </p:grpSpPr>
        <p:sp>
          <p:nvSpPr>
            <p:cNvPr id="9" name="Freeform: Shape 8">
              <a:extLst>
                <a:ext uri="{FF2B5EF4-FFF2-40B4-BE49-F238E27FC236}">
                  <a16:creationId xmlns:a16="http://schemas.microsoft.com/office/drawing/2014/main" id="{87CB0E9D-15A2-434E-9A07-8B3983A933DC}"/>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Rectangle 11">
              <a:extLst>
                <a:ext uri="{FF2B5EF4-FFF2-40B4-BE49-F238E27FC236}">
                  <a16:creationId xmlns:a16="http://schemas.microsoft.com/office/drawing/2014/main" id="{F904122A-E691-4B18-B98B-4F29079393A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75911283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87C5-53EC-41AC-903C-23B105670F20}"/>
              </a:ext>
            </a:extLst>
          </p:cNvPr>
          <p:cNvSpPr>
            <a:spLocks noGrp="1"/>
          </p:cNvSpPr>
          <p:nvPr>
            <p:ph type="title"/>
          </p:nvPr>
        </p:nvSpPr>
        <p:spPr/>
        <p:txBody>
          <a:bodyPr/>
          <a:lstStyle/>
          <a:p>
            <a:r>
              <a:rPr lang="en-US" dirty="0"/>
              <a:t>Finished Lubricant Market Italy </a:t>
            </a:r>
          </a:p>
        </p:txBody>
      </p:sp>
      <p:sp>
        <p:nvSpPr>
          <p:cNvPr id="3" name="Content Placeholder 2">
            <a:extLst>
              <a:ext uri="{FF2B5EF4-FFF2-40B4-BE49-F238E27FC236}">
                <a16:creationId xmlns:a16="http://schemas.microsoft.com/office/drawing/2014/main" id="{CB3A06D1-E14D-461A-84C8-964737ADAEEF}"/>
              </a:ext>
            </a:extLst>
          </p:cNvPr>
          <p:cNvSpPr>
            <a:spLocks noGrp="1"/>
          </p:cNvSpPr>
          <p:nvPr>
            <p:ph sz="quarter" idx="13"/>
          </p:nvPr>
        </p:nvSpPr>
        <p:spPr>
          <a:xfrm>
            <a:off x="569395" y="861316"/>
            <a:ext cx="11109575" cy="5467522"/>
          </a:xfrm>
        </p:spPr>
        <p:txBody>
          <a:bodyPr/>
          <a:lstStyle/>
          <a:p>
            <a:r>
              <a:rPr lang="en-IN" sz="900" dirty="0">
                <a:latin typeface="Lucida Sans" panose="020B0602030504020204" pitchFamily="34" charset="0"/>
              </a:rPr>
              <a:t>Commercial automotive lubricants is the smallest segment by finished lubricant consumption, accounting for 18.7% of the total. Italy has a large on-highway fleet, but there are relatively few off-highway vehicles used in mining, as Italy has a small mining and resource extraction sector. However, Italy has a large fleet of agricultural machinery which uses commercial automotive lubricants.</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r>
              <a:rPr lang="en-IN" sz="900" dirty="0">
                <a:latin typeface="Lucida Sans" panose="020B0602030504020204" pitchFamily="34" charset="0"/>
              </a:rPr>
              <a:t>The fall </a:t>
            </a:r>
            <a:r>
              <a:rPr lang="en-IN" dirty="0"/>
              <a:t>in demand in 2020 was mostly due to the COVID-19 pandemic and the government measures that were imposed to curb its spread. </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465138" marR="0" lvl="2" indent="-228600" algn="l" defTabSz="914400" rtl="0" eaLnBrk="1" fontAlgn="auto" latinLnBrk="0" hangingPunct="1">
              <a:lnSpc>
                <a:spcPct val="150000"/>
              </a:lnSpc>
              <a:spcBef>
                <a:spcPts val="0"/>
              </a:spcBef>
              <a:buClr>
                <a:srgbClr val="27638E"/>
              </a:buClr>
              <a:buSzPct val="110000"/>
              <a:buFont typeface="Times New Roman" panose="02020603050405020304" pitchFamily="18" charset="0"/>
              <a:buChar char="⸺"/>
              <a:tabLst/>
              <a:defRPr/>
            </a:pPr>
            <a:r>
              <a:rPr lang="en-IN" sz="900" dirty="0">
                <a:latin typeface="Lucida Sans" panose="020B0602030504020204" pitchFamily="34" charset="0"/>
              </a:rPr>
              <a:t>Under the strict lockdown measures, valid from mid-March to early June, mobility was heavily curtailed, with residents often unable to leave the commune of residence. Personal vehicle utilization plummeted.</a:t>
            </a:r>
          </a:p>
          <a:p>
            <a:pPr marL="465138" marR="0" lvl="2" indent="-228600" algn="l" defTabSz="914400" rtl="0" eaLnBrk="1" fontAlgn="auto" latinLnBrk="0" hangingPunct="1">
              <a:lnSpc>
                <a:spcPct val="150000"/>
              </a:lnSpc>
              <a:spcBef>
                <a:spcPts val="0"/>
              </a:spcBef>
              <a:buClr>
                <a:srgbClr val="27638E"/>
              </a:buClr>
              <a:buSzPct val="110000"/>
              <a:buFont typeface="Times New Roman" panose="02020603050405020304" pitchFamily="18" charset="0"/>
              <a:buChar char="⸺"/>
              <a:tabLst/>
              <a:defRPr/>
            </a:pPr>
            <a:r>
              <a:rPr lang="en-IN" sz="900" dirty="0">
                <a:latin typeface="Lucida Sans" panose="020B0602030504020204" pitchFamily="34" charset="0"/>
              </a:rPr>
              <a:t>Workshops in the installed segment were among the few businesses allowed to remain open. Most, however, chose to close, both for health and safety reasons and due to the unprecedented fall in demand. The ones that remained open chose to service only emergency vehicles or perform only emergency repairs, not including oil changes. Lubricant demand from the installed channel fell by over 75% during the first lockdown period.</a:t>
            </a:r>
          </a:p>
          <a:p>
            <a:pPr marL="465138" marR="0" lvl="2" indent="-228600" algn="l" defTabSz="914400" rtl="0" eaLnBrk="1" fontAlgn="auto" latinLnBrk="0" hangingPunct="1">
              <a:lnSpc>
                <a:spcPct val="150000"/>
              </a:lnSpc>
              <a:spcBef>
                <a:spcPts val="0"/>
              </a:spcBef>
              <a:buClr>
                <a:srgbClr val="27638E"/>
              </a:buClr>
              <a:buSzPct val="110000"/>
              <a:buFont typeface="Times New Roman" panose="02020603050405020304" pitchFamily="18" charset="0"/>
              <a:buChar char="⸺"/>
              <a:tabLst/>
              <a:defRPr/>
            </a:pPr>
            <a:r>
              <a:rPr lang="en-IN" sz="900" dirty="0">
                <a:latin typeface="Lucida Sans" panose="020B0602030504020204" pitchFamily="34" charset="0"/>
              </a:rPr>
              <a:t>Mass merchandisers remained open, as did some auto parts stores. In the absence of oil changes provided by workshops, some motorists chose to perform oil changes themselves or purchased their own PCMO to refill oil levels as a temporary measure before workshops reopened.</a:t>
            </a:r>
          </a:p>
          <a:p>
            <a:pPr marL="465138" marR="0" lvl="2" indent="-228600" algn="l" defTabSz="914400" rtl="0" eaLnBrk="1" fontAlgn="auto" latinLnBrk="0" hangingPunct="1">
              <a:lnSpc>
                <a:spcPct val="150000"/>
              </a:lnSpc>
              <a:spcBef>
                <a:spcPts val="0"/>
              </a:spcBef>
              <a:buClr>
                <a:srgbClr val="27638E"/>
              </a:buClr>
              <a:buSzPct val="110000"/>
              <a:buFont typeface="Times New Roman" panose="02020603050405020304" pitchFamily="18" charset="0"/>
              <a:buChar char="⸺"/>
              <a:tabLst/>
              <a:defRPr/>
            </a:pPr>
            <a:r>
              <a:rPr lang="en-IN" sz="900" dirty="0">
                <a:latin typeface="Lucida Sans" panose="020B0602030504020204" pitchFamily="34" charset="0"/>
              </a:rPr>
              <a:t>Demand for consumer lubricants during the lockdown period was estimated to be only 34% of the normal demand. The lockdown was lifted gradually, but mobility did not fully recover before the end of 2020. Several workshops and auto parts stores have gone out of business or reduced their service offer. However, many motorists returned to workshops to service their vehicles by the end of the year, and there was a sharp rise in demand in the second half of the year. In 202, demand fell by 12% in both the consumer and industrial segments, while it was stagnant in the industrial segment.</a:t>
            </a:r>
          </a:p>
          <a:p>
            <a:pPr marL="465138" marR="0" lvl="2" indent="-228600" algn="l" defTabSz="914400" rtl="0" eaLnBrk="1" fontAlgn="auto" latinLnBrk="0" hangingPunct="1">
              <a:lnSpc>
                <a:spcPct val="150000"/>
              </a:lnSpc>
              <a:spcBef>
                <a:spcPts val="0"/>
              </a:spcBef>
              <a:buClr>
                <a:srgbClr val="27638E"/>
              </a:buClr>
              <a:buSzPct val="110000"/>
              <a:buFont typeface="Times New Roman" panose="02020603050405020304" pitchFamily="18" charset="0"/>
              <a:buChar char="⸺"/>
              <a:tabLst/>
              <a:defRPr/>
            </a:pPr>
            <a:r>
              <a:rPr lang="en-IN" sz="900" dirty="0">
                <a:latin typeface="Lucida Sans" panose="020B0602030504020204" pitchFamily="34" charset="0"/>
              </a:rPr>
              <a:t>The on-highway commercial segment was less affected than the consumer segment.</a:t>
            </a:r>
            <a:r>
              <a:rPr lang="en-US" sz="900" dirty="0">
                <a:latin typeface="Lucida Sans" panose="020B0602030504020204" pitchFamily="34" charset="0"/>
              </a:rPr>
              <a:t> Logistics fleets are critical for the supply chain and delivery of essential goods. On the one hand, demand from the segment increased as a result of the boom in e-commerce; on the other, </a:t>
            </a:r>
            <a:r>
              <a:rPr lang="en-IN" sz="900" dirty="0">
                <a:latin typeface="Lucida Sans" panose="020B0602030504020204" pitchFamily="34" charset="0"/>
              </a:rPr>
              <a:t>there was a shortfall in industrial lubricant demand since many factories were shut during the lockdown period.</a:t>
            </a:r>
          </a:p>
          <a:p>
            <a:pPr marL="465138" marR="0" lvl="2" indent="-228600" algn="l" defTabSz="914400" rtl="0" eaLnBrk="1" fontAlgn="auto" latinLnBrk="0" hangingPunct="1">
              <a:lnSpc>
                <a:spcPct val="150000"/>
              </a:lnSpc>
              <a:spcBef>
                <a:spcPts val="0"/>
              </a:spcBef>
              <a:buClr>
                <a:srgbClr val="27638E"/>
              </a:buClr>
              <a:buSzPct val="110000"/>
              <a:buFont typeface="Times New Roman" panose="02020603050405020304" pitchFamily="18" charset="0"/>
              <a:buChar char="⸺"/>
              <a:tabLst/>
              <a:defRPr/>
            </a:pPr>
            <a:r>
              <a:rPr lang="en-IN" sz="900" dirty="0">
                <a:latin typeface="Lucida Sans" panose="020B0602030504020204" pitchFamily="34" charset="0"/>
              </a:rPr>
              <a:t>Demand from the transportation channel also fell, as buses and coaches operated at a tenth of the normal capacity during the lockdown period. In the off-highway segment, there was a drastic fall in demand from the construction segment as all construction activity was put on hold. However, demand from agriculture was close to normal levels.</a:t>
            </a:r>
          </a:p>
          <a:p>
            <a:pPr marL="465138" marR="0" lvl="2" indent="-228600" algn="l" defTabSz="914400" rtl="0" eaLnBrk="1" fontAlgn="auto" latinLnBrk="0" hangingPunct="1">
              <a:lnSpc>
                <a:spcPct val="150000"/>
              </a:lnSpc>
              <a:spcBef>
                <a:spcPts val="0"/>
              </a:spcBef>
              <a:buClr>
                <a:srgbClr val="27638E"/>
              </a:buClr>
              <a:buSzPct val="110000"/>
              <a:buFont typeface="Times New Roman" panose="02020603050405020304" pitchFamily="18" charset="0"/>
              <a:buChar char="⸺"/>
              <a:tabLst/>
              <a:defRPr/>
            </a:pPr>
            <a:r>
              <a:rPr lang="en-US" sz="900" dirty="0">
                <a:latin typeface="Lucida Sans" panose="020B0602030504020204" pitchFamily="34" charset="0"/>
              </a:rPr>
              <a:t>Demand for commercial lubricants during the lockdown period was estimated to be only 70% of the normal. </a:t>
            </a:r>
          </a:p>
          <a:p>
            <a:pPr marL="465138" marR="0" lvl="2" indent="-228600" algn="l" defTabSz="914400" rtl="0" eaLnBrk="1" fontAlgn="auto" latinLnBrk="0" hangingPunct="1">
              <a:lnSpc>
                <a:spcPct val="150000"/>
              </a:lnSpc>
              <a:spcBef>
                <a:spcPts val="0"/>
              </a:spcBef>
              <a:buClr>
                <a:srgbClr val="27638E"/>
              </a:buClr>
              <a:buSzPct val="110000"/>
              <a:buFont typeface="Times New Roman" panose="02020603050405020304" pitchFamily="18" charset="0"/>
              <a:buChar char="⸺"/>
              <a:tabLst/>
              <a:defRPr/>
            </a:pPr>
            <a:r>
              <a:rPr lang="en-IN" sz="900" dirty="0">
                <a:latin typeface="Lucida Sans" panose="020B0602030504020204" pitchFamily="34" charset="0"/>
              </a:rPr>
              <a:t>All factories providing non-essential goods were closed by law. In particular, automotive assembly plants, other transportation equipment manufacturing plants, and factories in the automotive supply chain closed down in the period. This had substantial implications for industrial lubricant demand as transportation equipment manufacturing alone contributes more than 30% of industrial lubricant consumption. Demand from steel mills and power plants also fell as a consequence of the automotive stop. </a:t>
            </a:r>
          </a:p>
          <a:p>
            <a:pPr marL="465138" marR="0" lvl="2" indent="-228600" algn="l" defTabSz="914400" rtl="0" eaLnBrk="1" fontAlgn="auto" latinLnBrk="0" hangingPunct="1">
              <a:lnSpc>
                <a:spcPct val="150000"/>
              </a:lnSpc>
              <a:spcBef>
                <a:spcPts val="0"/>
              </a:spcBef>
              <a:buClr>
                <a:srgbClr val="27638E"/>
              </a:buClr>
              <a:buSzPct val="110000"/>
              <a:buFont typeface="Times New Roman" panose="02020603050405020304" pitchFamily="18" charset="0"/>
              <a:buChar char="⸺"/>
              <a:tabLst/>
              <a:defRPr/>
            </a:pPr>
            <a:r>
              <a:rPr lang="en-US" sz="900" dirty="0">
                <a:latin typeface="Lucida Sans" panose="020B0602030504020204" pitchFamily="34" charset="0"/>
              </a:rPr>
              <a:t>Demand for industrial lubricants during the lockdown period was estimated to be only 36% of expected, with demand for only food grade lubricants and from the chemical industry holding up. The lag in demand is expected to be felt well beyond the end of the lockdown period as industrial production will struggle to recover in the face of depressed demand. </a:t>
            </a:r>
          </a:p>
        </p:txBody>
      </p:sp>
    </p:spTree>
    <p:extLst>
      <p:ext uri="{BB962C8B-B14F-4D97-AF65-F5344CB8AC3E}">
        <p14:creationId xmlns:p14="http://schemas.microsoft.com/office/powerpoint/2010/main" val="13788651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Iberia (Spain and Portugal)</a:t>
            </a:r>
          </a:p>
        </p:txBody>
      </p:sp>
      <p:graphicFrame>
        <p:nvGraphicFramePr>
          <p:cNvPr id="6" name="Chart 5">
            <a:extLst>
              <a:ext uri="{FF2B5EF4-FFF2-40B4-BE49-F238E27FC236}">
                <a16:creationId xmlns:a16="http://schemas.microsoft.com/office/drawing/2014/main" id="{D486B27F-F0EA-4A9A-903E-0E826AA90848}"/>
              </a:ext>
            </a:extLst>
          </p:cNvPr>
          <p:cNvGraphicFramePr/>
          <p:nvPr/>
        </p:nvGraphicFramePr>
        <p:xfrm>
          <a:off x="6886573" y="925412"/>
          <a:ext cx="3940175" cy="31284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432531" y="3930734"/>
            <a:ext cx="3162300" cy="246221"/>
          </a:xfrm>
          <a:prstGeom prst="rect">
            <a:avLst/>
          </a:prstGeom>
          <a:noFill/>
        </p:spPr>
        <p:txBody>
          <a:bodyPr wrap="square" rtlCol="0">
            <a:spAutoFit/>
          </a:bodyPr>
          <a:lstStyle/>
          <a:p>
            <a:pPr algn="ctr"/>
            <a:r>
              <a:rPr lang="en-US" sz="1000" b="1" dirty="0">
                <a:latin typeface="+mj-lt"/>
              </a:rPr>
              <a:t>Total: 375.2 Kilotonnes</a:t>
            </a:r>
          </a:p>
        </p:txBody>
      </p:sp>
      <p:graphicFrame>
        <p:nvGraphicFramePr>
          <p:cNvPr id="10" name="Chart 9">
            <a:extLst>
              <a:ext uri="{FF2B5EF4-FFF2-40B4-BE49-F238E27FC236}">
                <a16:creationId xmlns:a16="http://schemas.microsoft.com/office/drawing/2014/main" id="{CD06E461-53F8-4720-AAEA-DF09ADD7440C}"/>
              </a:ext>
            </a:extLst>
          </p:cNvPr>
          <p:cNvGraphicFramePr/>
          <p:nvPr/>
        </p:nvGraphicFramePr>
        <p:xfrm>
          <a:off x="569395" y="925412"/>
          <a:ext cx="6015044" cy="344733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607495" y="1057916"/>
            <a:ext cx="485775" cy="246221"/>
          </a:xfrm>
          <a:prstGeom prst="rect">
            <a:avLst/>
          </a:prstGeom>
          <a:noFill/>
        </p:spPr>
        <p:txBody>
          <a:bodyPr wrap="square" rtlCol="0">
            <a:spAutoFit/>
          </a:bodyPr>
          <a:lstStyle/>
          <a:p>
            <a:pPr algn="l"/>
            <a:r>
              <a:rPr lang="en-US" sz="1000" dirty="0">
                <a:latin typeface="+mj-lt"/>
              </a:rPr>
              <a:t>KT</a:t>
            </a:r>
            <a:endParaRPr lang="en-IN" sz="10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69395" y="4410849"/>
            <a:ext cx="11259453" cy="172803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Demand for finished lubricants in Spain and Portugal was registered at 375.2 Kilotonnes in 2020, a decrease of 11% over 2019.</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Demand for finished lubricants in Spain amounted to 330.5 kilotonnes, or 88% of the total for the Iberian peninsula.</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Demand in Portugal amounted to 44.7 kilotonnes, or 12% of the total.</a:t>
            </a: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 Industrial oils and fluids comprise the leading segment in the market, accounting for 52.3% </a:t>
            </a:r>
            <a:r>
              <a:rPr lang="en-US" sz="900" dirty="0">
                <a:solidFill>
                  <a:srgbClr val="000000"/>
                </a:solidFill>
              </a:rPr>
              <a:t>of the total. </a:t>
            </a:r>
            <a:r>
              <a:rPr kumimoji="0" lang="en-US" sz="900" b="0" i="0" u="none" strike="noStrike" kern="1200" cap="none" spc="0" normalizeH="0" baseline="0" noProof="0" dirty="0">
                <a:ln>
                  <a:noFill/>
                </a:ln>
                <a:solidFill>
                  <a:srgbClr val="000000"/>
                </a:solidFill>
                <a:effectLst/>
                <a:uLnTx/>
                <a:uFillTx/>
                <a:ea typeface="+mn-ea"/>
                <a:cs typeface="+mn-cs"/>
              </a:rPr>
              <a:t>The commercial automotive segment accounts for 26.8% of the total market, followed by consumer automotive at 22%. The market has been witnessing a modest growth since 2014 when the economic recovery from the global financial crisis began in the region.</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The strict measures introduced in order to control the spread of COVID-19 have been the primary cause of the significant contraction in lubricant demand in Spain and Portugal in 2020. The damage inflicted by the lockdown and social-distance measures caused the collapse of consumer spending in the first half of 2020. Real GDP contracted by approximately 20% in the second quarter of 2020 compared with the second quarter of 2019, according to IMF figures.</a:t>
            </a:r>
          </a:p>
        </p:txBody>
      </p:sp>
      <p:grpSp>
        <p:nvGrpSpPr>
          <p:cNvPr id="8" name="Group 7">
            <a:extLst>
              <a:ext uri="{FF2B5EF4-FFF2-40B4-BE49-F238E27FC236}">
                <a16:creationId xmlns:a16="http://schemas.microsoft.com/office/drawing/2014/main" id="{3E875135-FE04-45EE-B37C-0896671563AF}"/>
              </a:ext>
            </a:extLst>
          </p:cNvPr>
          <p:cNvGrpSpPr/>
          <p:nvPr/>
        </p:nvGrpSpPr>
        <p:grpSpPr>
          <a:xfrm>
            <a:off x="10256149" y="6188804"/>
            <a:ext cx="1090782" cy="246221"/>
            <a:chOff x="10831993" y="6206610"/>
            <a:chExt cx="1090782" cy="246221"/>
          </a:xfrm>
        </p:grpSpPr>
        <p:sp>
          <p:nvSpPr>
            <p:cNvPr id="9" name="Freeform: Shape 8">
              <a:extLst>
                <a:ext uri="{FF2B5EF4-FFF2-40B4-BE49-F238E27FC236}">
                  <a16:creationId xmlns:a16="http://schemas.microsoft.com/office/drawing/2014/main" id="{16ACDCDA-E417-4F4D-9196-B9BF50254329}"/>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Rectangle 11">
              <a:extLst>
                <a:ext uri="{FF2B5EF4-FFF2-40B4-BE49-F238E27FC236}">
                  <a16:creationId xmlns:a16="http://schemas.microsoft.com/office/drawing/2014/main" id="{44DB4D59-9D9E-4233-B89F-14D4F8E20376}"/>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13973045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E766-54E8-44F1-983A-0E83A87D0C24}"/>
              </a:ext>
            </a:extLst>
          </p:cNvPr>
          <p:cNvSpPr>
            <a:spLocks noGrp="1"/>
          </p:cNvSpPr>
          <p:nvPr>
            <p:ph type="title"/>
          </p:nvPr>
        </p:nvSpPr>
        <p:spPr/>
        <p:txBody>
          <a:bodyPr/>
          <a:lstStyle/>
          <a:p>
            <a:r>
              <a:rPr lang="en-US" dirty="0"/>
              <a:t>Finished Lubricant Market Iberia </a:t>
            </a:r>
          </a:p>
        </p:txBody>
      </p:sp>
      <p:sp>
        <p:nvSpPr>
          <p:cNvPr id="3" name="Content Placeholder 2">
            <a:extLst>
              <a:ext uri="{FF2B5EF4-FFF2-40B4-BE49-F238E27FC236}">
                <a16:creationId xmlns:a16="http://schemas.microsoft.com/office/drawing/2014/main" id="{CA39FEA9-7C8E-46F6-8480-C9EE99FBA612}"/>
              </a:ext>
            </a:extLst>
          </p:cNvPr>
          <p:cNvSpPr>
            <a:spLocks noGrp="1"/>
          </p:cNvSpPr>
          <p:nvPr>
            <p:ph sz="quarter" idx="13"/>
          </p:nvPr>
        </p:nvSpPr>
        <p:spPr>
          <a:xfrm>
            <a:off x="569395" y="975616"/>
            <a:ext cx="11223555" cy="5348984"/>
          </a:xfrm>
        </p:spPr>
        <p:txBody>
          <a:bodyPr/>
          <a:lstStyle/>
          <a:p>
            <a:pPr>
              <a:buSzPct val="110000"/>
            </a:pPr>
            <a:r>
              <a:rPr lang="en-US" sz="900" dirty="0"/>
              <a:t>The COVID-19 crisis has had a dramatic impact on the industrial sector. In March 2020, industrial production in Spain contracted by (11%) compared to February 2020.</a:t>
            </a:r>
          </a:p>
          <a:p>
            <a:pPr marL="0" indent="0">
              <a:buSzPct val="110000"/>
              <a:buNone/>
            </a:pPr>
            <a:endParaRPr lang="en-US" sz="900" dirty="0"/>
          </a:p>
          <a:p>
            <a:pPr>
              <a:buSzPct val="110000"/>
            </a:pPr>
            <a:r>
              <a:rPr lang="en-US" sz="900" dirty="0"/>
              <a:t>Automotive manufacturing is one of the industries most affected by COVID-19 in Europe in general and in Spain in particular. The automotive industry generates around 10% of the Spanish GDP and employs about 650,000 people in the country. A large portion of Spain’s manufacturing activity is linked to the automotive industry, and vehicle-production plants were closed for several weeks. Consequently, demand for related products, such as metalworking fluids, hydraulic fluids, and industrial engine oils, registered the most significant decreases.</a:t>
            </a:r>
          </a:p>
          <a:p>
            <a:pPr marL="465138" lvl="2">
              <a:buSzPct val="110000"/>
              <a:buFont typeface="Times New Roman" panose="02020603050405020304" pitchFamily="18" charset="0"/>
              <a:buChar char="⸺"/>
            </a:pPr>
            <a:r>
              <a:rPr lang="en-US" sz="900" dirty="0"/>
              <a:t>All major OEMs in Spain, including Seat, PSA, Ford, VW, Mercedes-Benz, and Nissan were closed for a period in March and April. </a:t>
            </a:r>
          </a:p>
          <a:p>
            <a:pPr marL="465138" lvl="2">
              <a:buSzPct val="110000"/>
              <a:buFont typeface="Times New Roman" panose="02020603050405020304" pitchFamily="18" charset="0"/>
              <a:buChar char="⸺"/>
            </a:pPr>
            <a:r>
              <a:rPr lang="en-US" sz="900" dirty="0"/>
              <a:t>Nissan decided to shut down its plant in Barcelona.</a:t>
            </a:r>
          </a:p>
          <a:p>
            <a:pPr marL="236538" lvl="2" indent="0">
              <a:buSzPct val="110000"/>
              <a:buNone/>
            </a:pPr>
            <a:endParaRPr lang="en-US" sz="900" dirty="0"/>
          </a:p>
          <a:p>
            <a:r>
              <a:rPr lang="en-US" sz="900" dirty="0"/>
              <a:t>Independent workshops and franchised workshops are leading channels for consumer automotive lubricant sales. They were considered essential services by both governments and hence could operate, but most of them operated at much lower rates. The lockdown resulted in a reduction of personal mobility. In Spain, </a:t>
            </a:r>
            <a:r>
              <a:rPr lang="en-US" dirty="0"/>
              <a:t>franchised workshops</a:t>
            </a:r>
            <a:r>
              <a:rPr lang="en-US" sz="900" dirty="0"/>
              <a:t> posted a (95%) drop in operational activity during the lockdown period. Most franchised </a:t>
            </a:r>
            <a:r>
              <a:rPr lang="en-US" dirty="0"/>
              <a:t>w</a:t>
            </a:r>
            <a:r>
              <a:rPr lang="en-US" sz="900" dirty="0"/>
              <a:t>orkshops were closed to the general public, and they would serve only vehicles that were transporting food, pharmaceuticals, and other essential goods. Independent workshops were affected by the lockdown as well.</a:t>
            </a:r>
          </a:p>
          <a:p>
            <a:pPr marL="0" indent="0">
              <a:buNone/>
            </a:pPr>
            <a:endParaRPr lang="en-US" sz="900" dirty="0"/>
          </a:p>
          <a:p>
            <a:pPr>
              <a:buSzPct val="110000"/>
            </a:pPr>
            <a:r>
              <a:rPr lang="en-US" sz="900" dirty="0"/>
              <a:t>Because of the lockdown, retailers had to shut down physical shops and promote online shopping. Online shopping and demand for transporting medical and essential supplies both increased throughout the lockdown. Therefore, lubricant demand from heavy-duty vehicle fleets and light- and medium-duty commercial fleets by logistics companies remained relatively strong.</a:t>
            </a:r>
          </a:p>
          <a:p>
            <a:pPr marL="465138" lvl="2">
              <a:buSzPct val="110000"/>
              <a:buFont typeface="Times New Roman" panose="02020603050405020304" pitchFamily="18" charset="0"/>
              <a:buChar char="⸺"/>
            </a:pPr>
            <a:r>
              <a:rPr lang="en-US" sz="900" dirty="0"/>
              <a:t>The collapse in economic activity was reported in March 2020, when retail sales declined by (15%) compared to February 2020.</a:t>
            </a:r>
          </a:p>
          <a:p>
            <a:pPr marL="236538" lvl="2" indent="0">
              <a:buSzPct val="110000"/>
              <a:buNone/>
            </a:pPr>
            <a:endParaRPr lang="en-US" sz="900" dirty="0"/>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demand in the consumer automotive sector will decrease over the forecast period. The volume of lubricants for consumer automotive is expected to decrease in volume at an average rate of 0.8%. The consumer segment has seen the largest switch from conventional lubricants to synthetic lubricants, especially in the last five years. This is due to the increase of registrations of new passenger vehicles in the Spanish vehicle parc. </a:t>
            </a:r>
          </a:p>
          <a:p>
            <a:pPr marL="0" marR="0" lvl="0" indent="0" algn="l" defTabSz="914400" rtl="0" eaLnBrk="1" fontAlgn="auto" latinLnBrk="0" hangingPunct="1">
              <a:lnSpc>
                <a:spcPct val="150000"/>
              </a:lnSpc>
              <a:spcBef>
                <a:spcPts val="0"/>
              </a:spcBef>
              <a:spcAft>
                <a:spcPts val="0"/>
              </a:spcAft>
              <a:buClr>
                <a:srgbClr val="27638E"/>
              </a:buClr>
              <a:buSzPct val="110000"/>
              <a:buNone/>
              <a:tabLst/>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the commercial automotive lubricant market, the demand for lubricants for commercial automotive consumers is expected to decrease at an annual average rate of 0.1% in the five-year forecast period. Euro VI emission standards drive consumption to a higher demand for synthetics and semi-synthetic lubricants. Despite efforts from OEMs, lubricant suppliers, and the government, the older vehicle parc is still a high consumer of conventional lubricants. Depending on targets adopted by the EU and the Spanish government, in a positive scenario, environmental policies will accelerate the switch from conventional lubricants to synthetics, increasing the value of the market but reducing its volume.</a:t>
            </a:r>
          </a:p>
        </p:txBody>
      </p:sp>
    </p:spTree>
    <p:extLst>
      <p:ext uri="{BB962C8B-B14F-4D97-AF65-F5344CB8AC3E}">
        <p14:creationId xmlns:p14="http://schemas.microsoft.com/office/powerpoint/2010/main" val="4308061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Other Countries in Western Europe</a:t>
            </a:r>
          </a:p>
        </p:txBody>
      </p:sp>
      <p:graphicFrame>
        <p:nvGraphicFramePr>
          <p:cNvPr id="6" name="Chart 5">
            <a:extLst>
              <a:ext uri="{FF2B5EF4-FFF2-40B4-BE49-F238E27FC236}">
                <a16:creationId xmlns:a16="http://schemas.microsoft.com/office/drawing/2014/main" id="{D486B27F-F0EA-4A9A-903E-0E826AA90848}"/>
              </a:ext>
            </a:extLst>
          </p:cNvPr>
          <p:cNvGraphicFramePr/>
          <p:nvPr/>
        </p:nvGraphicFramePr>
        <p:xfrm>
          <a:off x="6857998" y="1056686"/>
          <a:ext cx="3940175" cy="31284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524748" y="4062009"/>
            <a:ext cx="3162300" cy="246221"/>
          </a:xfrm>
          <a:prstGeom prst="rect">
            <a:avLst/>
          </a:prstGeom>
          <a:noFill/>
        </p:spPr>
        <p:txBody>
          <a:bodyPr wrap="square" rtlCol="0">
            <a:spAutoFit/>
          </a:bodyPr>
          <a:lstStyle/>
          <a:p>
            <a:pPr algn="ctr"/>
            <a:r>
              <a:rPr lang="en-US" sz="1000" b="1" dirty="0">
                <a:latin typeface="+mj-lt"/>
              </a:rPr>
              <a:t>Total: 422.2 Kilotonnes</a:t>
            </a:r>
          </a:p>
        </p:txBody>
      </p:sp>
      <p:graphicFrame>
        <p:nvGraphicFramePr>
          <p:cNvPr id="10" name="Chart 9">
            <a:extLst>
              <a:ext uri="{FF2B5EF4-FFF2-40B4-BE49-F238E27FC236}">
                <a16:creationId xmlns:a16="http://schemas.microsoft.com/office/drawing/2014/main" id="{CD06E461-53F8-4720-AAEA-DF09ADD7440C}"/>
              </a:ext>
            </a:extLst>
          </p:cNvPr>
          <p:cNvGraphicFramePr/>
          <p:nvPr/>
        </p:nvGraphicFramePr>
        <p:xfrm>
          <a:off x="949845" y="1058047"/>
          <a:ext cx="5727179" cy="344733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949845" y="1187694"/>
            <a:ext cx="485775" cy="230832"/>
          </a:xfrm>
          <a:prstGeom prst="rect">
            <a:avLst/>
          </a:prstGeom>
          <a:noFill/>
        </p:spPr>
        <p:txBody>
          <a:bodyPr wrap="square" rtlCol="0">
            <a:spAutoFit/>
          </a:bodyPr>
          <a:lstStyle/>
          <a:p>
            <a:pPr algn="l"/>
            <a:r>
              <a:rPr lang="en-US" sz="900" dirty="0">
                <a:latin typeface="+mj-lt"/>
              </a:rPr>
              <a:t>KT</a:t>
            </a:r>
            <a:endParaRPr lang="en-IN" sz="9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69395" y="4635031"/>
            <a:ext cx="11041580" cy="132023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Demand for finished lubricants in other countries in Western Europe amounted to 422.2 kilotonnes in 2020, registering a fall of 14% compared to 2019.</a:t>
            </a:r>
            <a:endParaRPr lang="en-US" sz="900" dirty="0">
              <a:solidFill>
                <a:srgbClr val="000000"/>
              </a:solidFill>
              <a:latin typeface="Lucida San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Other countries in Western Europe include Belgium, the Netherlands, Switzerland, Norway, Sweden, Denmark, Finland, Iceland, and Luxembourg.</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fall in demand in 2020 is largely due to the COVID-19 pandemic. Governments in these countries, similarly to other governments in the region, introduced curbs on mobility and on economic activity to facilitate the eradication of the pandemic from the region.</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Finished lubricant demand in the Netherlands amounted to approximately</a:t>
            </a:r>
            <a:r>
              <a:rPr lang="en-US" sz="900" dirty="0">
                <a:solidFill>
                  <a:srgbClr val="000000"/>
                </a:solidFill>
                <a:latin typeface="Lucida Sans" panose="020B0602030504020204" pitchFamily="34" charset="0"/>
              </a:rPr>
              <a:t> 30%, in Belgium for 20%, and in Switzerland for 10% of the total lubricant demand of other countries in western Europe.</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Tree>
    <p:custDataLst>
      <p:tags r:id="rId1"/>
    </p:custDataLst>
    <p:extLst>
      <p:ext uri="{BB962C8B-B14F-4D97-AF65-F5344CB8AC3E}">
        <p14:creationId xmlns:p14="http://schemas.microsoft.com/office/powerpoint/2010/main" val="241464758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Lubricant Blenders</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91313"/>
            <a:ext cx="3495611" cy="525977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market for finished lubricants in Europe has been primarily driven by the strict emission norms prevalent in the region and OEMs’ focus on fuel efficiency.</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2020, the region continued to have one of the highest penetration levels of high-performance, low-viscosity grades of lubricants in the world, particularly in the consumer market segment.</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The market for finished lubricants in Western Europe is mature and relatively fragmented, with several dozens of blenders holding small shares of the market.</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leading blenders in W</a:t>
            </a:r>
            <a:r>
              <a:rPr lang="en-US" altLang="zh-CN" sz="900" dirty="0">
                <a:solidFill>
                  <a:srgbClr val="000000"/>
                </a:solidFill>
                <a:latin typeface="Lucida Sans" panose="020B0602030504020204" pitchFamily="34" charset="0"/>
              </a:rPr>
              <a:t>estern Europe include Shell, which holds the largest market share (14%), followed by Total and ExxonMobil with approximately 11% each, BP with 10%, and Fuchs Petrolub SE with 5%.</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There are differences in lubricant blender market shares across country markets, with blenders with a local base typically holding leadership positions in their home markets.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For example, Total is the leading supplier in France, holding a 31% share. Repsol, a Spanish blender, is the leading finished lubricant supplier in Spain, while ENI, the Italian national oil company, is the leading lubricant supplier in Italy. </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297881" y="991313"/>
            <a:ext cx="3495611" cy="525977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latin typeface="Lucida Sans" panose="020B0602030504020204" pitchFamily="34" charset="0"/>
              </a:rPr>
              <a:t>Shell is the leading supplier in Germany and the United Kingdom and is the second leading supplier in France and Italy. </a:t>
            </a: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latin typeface="Lucida Sans" panose="020B0602030504020204" pitchFamily="34" charset="0"/>
              </a:rPr>
              <a:t>The Anglo-Dutch major is strong across automotive and industrial segments.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latin typeface="Lucida Sans" panose="020B0602030504020204" pitchFamily="34" charset="0"/>
              </a:rPr>
              <a:t>In the automotive segments, Shell benefits with partnerships with influential OEMs such as BMW, SDF, and Scania.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latin typeface="Lucida Sans" panose="020B0602030504020204" pitchFamily="34" charset="0"/>
              </a:rPr>
              <a:t>The company devolves significant resources to research and development and is a leader in synthetic lubricant technology, developing gas-to-liquid basestocks. </a:t>
            </a:r>
          </a:p>
          <a:p>
            <a:pPr marL="511175" lvl="1">
              <a:lnSpc>
                <a:spcPct val="150000"/>
              </a:lnSpc>
              <a:spcBef>
                <a:spcPts val="0"/>
              </a:spcBef>
              <a:buClr>
                <a:srgbClr val="27638E"/>
              </a:buClr>
              <a:buFont typeface="Times New Roman" panose="02020603050405020304" pitchFamily="18" charset="0"/>
              <a:buChar char="⸺"/>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Shell is a leading supplier of compressor fluid, refrigeration oil, turbine and circulations oils, natural-gas-engine oil, fire-resistant hydraulic fluid, synthetic gear oil and lubricants used in marine applications. </a:t>
            </a:r>
          </a:p>
          <a:p>
            <a:pPr>
              <a:lnSpc>
                <a:spcPct val="150000"/>
              </a:lnSpc>
              <a:spcBef>
                <a:spcPts val="0"/>
              </a:spcBef>
              <a:buClr>
                <a:srgbClr val="27638E"/>
              </a:buClr>
              <a:buSzPct val="110000"/>
              <a:buFont typeface="Wingdings" panose="05000000000000000000" pitchFamily="2" charset="2"/>
              <a:buChar char="l"/>
              <a:defRPr/>
            </a:pPr>
            <a:r>
              <a:rPr lang="en-US" sz="900" dirty="0">
                <a:latin typeface="Lucida Sans" panose="020B0602030504020204" pitchFamily="34" charset="0"/>
              </a:rPr>
              <a:t>TotalEnergies, formerly Total, has a strong position across all major European markets. The French major has commercial agreements with leading OEMs such as PSA Group, part of Stellantis, Renault-Nissan-Mitsubishi, KIA, and Mazda. Total is a leading supplier in diverse industries such as energy, chemicals, cement, food, paper, steel, textiles, metalworking, and automotive manufacturing.</a:t>
            </a:r>
          </a:p>
        </p:txBody>
      </p:sp>
      <p:sp>
        <p:nvSpPr>
          <p:cNvPr id="6" name="Content Placeholder 2">
            <a:extLst>
              <a:ext uri="{FF2B5EF4-FFF2-40B4-BE49-F238E27FC236}">
                <a16:creationId xmlns:a16="http://schemas.microsoft.com/office/drawing/2014/main" id="{B5694FA1-431D-4CBD-869A-5BF3E1A15506}"/>
              </a:ext>
            </a:extLst>
          </p:cNvPr>
          <p:cNvSpPr txBox="1">
            <a:spLocks/>
          </p:cNvSpPr>
          <p:nvPr/>
        </p:nvSpPr>
        <p:spPr>
          <a:xfrm>
            <a:off x="8008421" y="991313"/>
            <a:ext cx="3450156" cy="459356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BP is</a:t>
            </a:r>
            <a:r>
              <a:rPr lang="en-US" sz="900" dirty="0">
                <a:solidFill>
                  <a:srgbClr val="000000"/>
                </a:solidFill>
                <a:latin typeface="Lucida Sans" panose="020B0602030504020204" pitchFamily="34" charset="0"/>
              </a:rPr>
              <a:t> particularly strong in the United Kingdom and Germany. </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the automotive segments, t</a:t>
            </a:r>
            <a:r>
              <a:rPr lang="en-US" sz="900" dirty="0">
                <a:solidFill>
                  <a:srgbClr val="000000"/>
                </a:solidFill>
                <a:latin typeface="Lucida Sans" panose="020B0602030504020204" pitchFamily="34" charset="0"/>
              </a:rPr>
              <a:t>he British major has supply agreements with key OEMs, such as Volkswagen Group, Ford, Volvo, and Honda.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BP is a leading supplier of consumer automotive lubricants thanks to its Castrol and Aral brands, which benefit from excellent brand reputations.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 In the commercial segment, BP is particularly strong in the light on-highway vehicle fleet. Castrol is more used in the on-highway segment while Aral is prevalent in agriculture and public transportation fleets.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 The company is also a leading supplier of metalworking fluids and synthetic industrial oils.</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ExxonMobil is strong across all segments. The US major maintains a close cooperation in development and first-fill with Porsche and Daimler and is also a strong supplier in the automotive aftermarket. ExxonMobil is a significant supplier of most types of industrial lubricants and is also a major process oil and basestock producer. </a:t>
            </a:r>
          </a:p>
        </p:txBody>
      </p:sp>
      <p:grpSp>
        <p:nvGrpSpPr>
          <p:cNvPr id="7" name="Group 6">
            <a:extLst>
              <a:ext uri="{FF2B5EF4-FFF2-40B4-BE49-F238E27FC236}">
                <a16:creationId xmlns:a16="http://schemas.microsoft.com/office/drawing/2014/main" id="{54B100BE-A8D9-49CC-B552-C614FDCDAA55}"/>
              </a:ext>
            </a:extLst>
          </p:cNvPr>
          <p:cNvGrpSpPr/>
          <p:nvPr/>
        </p:nvGrpSpPr>
        <p:grpSpPr>
          <a:xfrm>
            <a:off x="10256149" y="6188804"/>
            <a:ext cx="1090782" cy="246221"/>
            <a:chOff x="10831993" y="6206610"/>
            <a:chExt cx="1090782" cy="246221"/>
          </a:xfrm>
        </p:grpSpPr>
        <p:sp>
          <p:nvSpPr>
            <p:cNvPr id="8" name="Freeform: Shape 7">
              <a:extLst>
                <a:ext uri="{FF2B5EF4-FFF2-40B4-BE49-F238E27FC236}">
                  <a16:creationId xmlns:a16="http://schemas.microsoft.com/office/drawing/2014/main" id="{FEE89C6C-BC22-4E46-8C28-944221AA597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28251698-019D-499E-BF70-387CDF460F2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601371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Lubricant Blenders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02988"/>
            <a:ext cx="3486557" cy="505202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latin typeface="Lucida Sans" panose="020B0602030504020204" pitchFamily="34" charset="0"/>
              </a:rPr>
              <a:t>Fuchs is a German-based independent lubricant supplier. In the automotive segment, the family-owned company is mostly active in the factory-fill business and has suffered since 2016 due to sluggish production figures. After acquiring Pentosin-Werke, the company has stepped up development of ATF and synthetic gear oil. In the industrial segment, Fuchs is a leading supplier of metalworking fluids and synthetic industrial fluids, holding one of the most comprehensive product portfolios in the industry.</a:t>
            </a:r>
          </a:p>
          <a:p>
            <a:pPr marL="0" indent="0">
              <a:lnSpc>
                <a:spcPct val="150000"/>
              </a:lnSpc>
              <a:spcBef>
                <a:spcPts val="0"/>
              </a:spcBef>
              <a:buClr>
                <a:srgbClr val="27638E"/>
              </a:buClr>
              <a:buSzPct val="110000"/>
              <a:buNone/>
              <a:defRPr/>
            </a:pPr>
            <a:endParaRPr lang="en-US" sz="900" dirty="0">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lang="en-US" sz="900" dirty="0">
                <a:latin typeface="Lucida Sans" panose="020B0602030504020204" pitchFamily="34" charset="0"/>
              </a:rPr>
              <a:t>There are several independent suppliers operating in Western Europe, typically with smaller market sizes and specialized in high-quality specialty market niches. Notable other companies include:</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Liqui Moly in Germany, producing synthetic PCMO.</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Blaser Swisslube in Switzerland, producing metalworking fluids</a:t>
            </a: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Klueber lubrication in Germany, producing greases and specialty industrial fluids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Hansen und Rosenthal (HuR) in Germany producing process oils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Sonneborn (now part of HollyFrontier) in the Netherlands producing white oils</a:t>
            </a: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231759" y="902988"/>
            <a:ext cx="3486556" cy="546752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Over the last two decades, there has been a sizeable shift away from Group I basestocks toward Group II and Group III basestocks in the Western European market.</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No new API Group I formulations have been issued in five years.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logistics and storage cost benefits of using fewer basestocks has made Group II a preferred choice among blenders.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Demand for Group I basestocks has been restricted to applications in which the need for high viscosity and solubility could not be met with other API groups.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Group I basestocks are gradually exiting the automotive segment, especially in the engine oil category, for the consumer automotive segment.</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Lubricant blenders have shifted away from Group I basestocks to Group II basestocks in several industrial applications, such as hydraulic fluids and some gear oils.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Solubility, aromatic content, and higher viscosity continued to be required in some industrial applications, such as metalworking fluids, rubber process oils, and marine oils.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Lubricants used in EV are mostly all based on synthetic technology.</a:t>
            </a: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
        <p:nvSpPr>
          <p:cNvPr id="6" name="Content Placeholder 2">
            <a:extLst>
              <a:ext uri="{FF2B5EF4-FFF2-40B4-BE49-F238E27FC236}">
                <a16:creationId xmlns:a16="http://schemas.microsoft.com/office/drawing/2014/main" id="{B5694FA1-431D-4CBD-869A-5BF3E1A15506}"/>
              </a:ext>
            </a:extLst>
          </p:cNvPr>
          <p:cNvSpPr txBox="1">
            <a:spLocks/>
          </p:cNvSpPr>
          <p:nvPr/>
        </p:nvSpPr>
        <p:spPr>
          <a:xfrm>
            <a:off x="7894121" y="902988"/>
            <a:ext cx="3326330" cy="555216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spcAft>
                <a:spcPts val="600"/>
              </a:spcAft>
              <a:buClr>
                <a:srgbClr val="27638E"/>
              </a:buClr>
              <a:buSzPct val="110000"/>
              <a:buFont typeface="Wingdings" panose="05000000000000000000" pitchFamily="2" charset="2"/>
              <a:buChar char="l"/>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the automotive segment, premium basestocks are now demanded by most European OEMs as API Group I formulations see no further approvals. Western European industrial demand is sophisticated, requiring a broad range of basestocks depending on functionality and technical requirements.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altLang="zh-CN" sz="900" dirty="0">
                <a:solidFill>
                  <a:srgbClr val="000000"/>
                </a:solidFill>
                <a:latin typeface="Lucida Sans" panose="020B0602030504020204" pitchFamily="34" charset="0"/>
              </a:rPr>
              <a:t>Western European OEMs are very active on the market through their approvals, exerting pressure on the lubricants industry by require high-performance lubricant products with long oil drains and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OEMs will only use lubricants that meet their </a:t>
            </a:r>
            <a:r>
              <a:rPr kumimoji="0" lang="en-US" altLang="zh-CN" sz="900" b="0" i="0" u="none" strike="noStrike" kern="1200" cap="none" spc="0" normalizeH="0" baseline="0" noProof="0" dirty="0" err="1">
                <a:ln>
                  <a:noFill/>
                </a:ln>
                <a:solidFill>
                  <a:srgbClr val="000000"/>
                </a:solidFill>
                <a:effectLst/>
                <a:uLnTx/>
                <a:uFillTx/>
                <a:latin typeface="Lucida Sans" panose="020B0602030504020204" pitchFamily="34" charset="0"/>
                <a:ea typeface="+mn-ea"/>
                <a:cs typeface="+mn-cs"/>
              </a:rPr>
              <a:t>appro</a:t>
            </a:r>
            <a:r>
              <a:rPr lang="en-US" altLang="zh-CN" sz="900" dirty="0">
                <a:solidFill>
                  <a:srgbClr val="000000"/>
                </a:solidFill>
                <a:latin typeface="Lucida Sans" panose="020B0602030504020204" pitchFamily="34" charset="0"/>
              </a:rPr>
              <a:t>vals for factory fill and recommend only lubricants with approvals for service fill.</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Major OEMs in Western Europe include the Volkswagen Group (VW), Stellantis (created from the merger of PSA and FCA), Renault, BMW, and Daimler.</a:t>
            </a:r>
          </a:p>
          <a:p>
            <a:pPr>
              <a:lnSpc>
                <a:spcPct val="150000"/>
              </a:lnSpc>
              <a:spcBef>
                <a:spcPts val="0"/>
              </a:spcBef>
              <a:spcAft>
                <a:spcPts val="600"/>
              </a:spcAft>
              <a:buClr>
                <a:srgbClr val="27638E"/>
              </a:buClr>
              <a:buSzPct val="110000"/>
              <a:buFont typeface="Wingdings" panose="05000000000000000000" pitchFamily="2" charset="2"/>
              <a:buChar char="l"/>
              <a:defRPr/>
            </a:pPr>
            <a:endParaRPr kumimoji="0" lang="en-US" altLang="zh-C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Group I API basestocks account for approximately 40% of regional basestock demand, Group III basestocks for 25%, Group II basestocks for 18%, and naphthenics for 9%, with all others accounting for the balance.</a:t>
            </a:r>
            <a:endParaRPr lang="en-US" sz="900" dirty="0">
              <a:latin typeface="Lucida Sans" panose="020B0602030504020204" pitchFamily="34" charset="0"/>
            </a:endParaRPr>
          </a:p>
        </p:txBody>
      </p:sp>
    </p:spTree>
    <p:custDataLst>
      <p:tags r:id="rId1"/>
    </p:custDataLst>
    <p:extLst>
      <p:ext uri="{BB962C8B-B14F-4D97-AF65-F5344CB8AC3E}">
        <p14:creationId xmlns:p14="http://schemas.microsoft.com/office/powerpoint/2010/main" val="11231431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726557" y="905256"/>
          <a:ext cx="10658475" cy="5047488"/>
        </p:xfrm>
        <a:graphic>
          <a:graphicData uri="http://schemas.openxmlformats.org/drawingml/2006/table">
            <a:tbl>
              <a:tblPr firstRow="1">
                <a:tableStyleId>{5C22544A-7EE6-4342-B048-85BDC9FD1C3A}</a:tableStyleId>
              </a:tblPr>
              <a:tblGrid>
                <a:gridCol w="5329237">
                  <a:extLst>
                    <a:ext uri="{9D8B030D-6E8A-4147-A177-3AD203B41FA5}">
                      <a16:colId xmlns:a16="http://schemas.microsoft.com/office/drawing/2014/main" val="3179253707"/>
                    </a:ext>
                  </a:extLst>
                </a:gridCol>
                <a:gridCol w="5329238">
                  <a:extLst>
                    <a:ext uri="{9D8B030D-6E8A-4147-A177-3AD203B41FA5}">
                      <a16:colId xmlns:a16="http://schemas.microsoft.com/office/drawing/2014/main" val="2331960324"/>
                    </a:ext>
                  </a:extLst>
                </a:gridCol>
              </a:tblGrid>
              <a:tr h="292608">
                <a:tc gridSpan="2">
                  <a:txBody>
                    <a:bodyPr/>
                    <a:lstStyle/>
                    <a:p>
                      <a:r>
                        <a:rPr lang="en-US" sz="900" dirty="0"/>
                        <a:t>SUMMARY OF REGULATIONS</a:t>
                      </a:r>
                      <a:endParaRPr lang="en-US" sz="900" dirty="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65760">
                <a:tc>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365760">
                <a:tc>
                  <a:txBody>
                    <a:bodyPr/>
                    <a:lstStyle/>
                    <a:p>
                      <a:pPr marL="0" indent="0" algn="l" fontAlgn="ctr"/>
                      <a:r>
                        <a:rPr lang="en-US" sz="900" u="none" strike="noStrike" dirty="0">
                          <a:effectLst/>
                        </a:rPr>
                        <a:t>1.</a:t>
                      </a:r>
                      <a:r>
                        <a:rPr lang="en-US" sz="900" u="none" strike="noStrike" baseline="0" dirty="0">
                          <a:effectLst/>
                        </a:rPr>
                        <a:t> </a:t>
                      </a:r>
                      <a:r>
                        <a:rPr lang="en-US" sz="900" u="none" strike="noStrike" dirty="0">
                          <a:effectLst/>
                        </a:rPr>
                        <a:t>Do regulations exist specifically for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European Regulation 1013/2006 and EU Directive 2018/851 are the main legislative instruments at a European level specifically regulating used oil.</a:t>
                      </a:r>
                      <a:endParaRPr lang="en-US" sz="900" dirty="0">
                        <a:solidFill>
                          <a:schemeClr val="tx1"/>
                        </a:solidFill>
                        <a:latin typeface="+mn-lt"/>
                      </a:endParaRPr>
                    </a:p>
                  </a:txBody>
                  <a:tcPr marL="45720" marR="45720" anchor="ctr"/>
                </a:tc>
                <a:extLst>
                  <a:ext uri="{0D108BD9-81ED-4DB2-BD59-A6C34878D82A}">
                    <a16:rowId xmlns:a16="http://schemas.microsoft.com/office/drawing/2014/main" val="1557228252"/>
                  </a:ext>
                </a:extLst>
              </a:tr>
              <a:tr h="365760">
                <a:tc>
                  <a:txBody>
                    <a:bodyPr/>
                    <a:lstStyle/>
                    <a:p>
                      <a:pPr algn="l" fontAlgn="ctr"/>
                      <a:r>
                        <a:rPr lang="en-US" sz="900" u="none" strike="noStrike" dirty="0">
                          <a:effectLst/>
                        </a:rPr>
                        <a:t>2.</a:t>
                      </a:r>
                      <a:r>
                        <a:rPr lang="en-US" sz="900" u="none" strike="noStrike" baseline="0" dirty="0">
                          <a:effectLst/>
                        </a:rPr>
                        <a:t> H</a:t>
                      </a:r>
                      <a:r>
                        <a:rPr lang="en-US" sz="900" u="none" strike="noStrike" dirty="0">
                          <a:effectLst/>
                        </a:rPr>
                        <a:t>ow is used oil classified i.e., hazardous waste, special waste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Hazardous</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365760">
                <a:tc>
                  <a:txBody>
                    <a:bodyPr/>
                    <a:lstStyle/>
                    <a:p>
                      <a:pPr algn="l" fontAlgn="ctr"/>
                      <a:r>
                        <a:rPr lang="en-US" sz="900" u="none" strike="noStrike" dirty="0">
                          <a:effectLst/>
                        </a:rPr>
                        <a:t>3. Are there any requirements on who can collect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They have to either apply for a license or become part of a public consortium.</a:t>
                      </a:r>
                      <a:endParaRPr lang="en-US" sz="900" dirty="0">
                        <a:solidFill>
                          <a:schemeClr val="tx1"/>
                        </a:solidFill>
                        <a:latin typeface="+mn-lt"/>
                      </a:endParaRPr>
                    </a:p>
                  </a:txBody>
                  <a:tcPr marL="45720" marR="45720" anchor="ctr"/>
                </a:tc>
                <a:extLst>
                  <a:ext uri="{0D108BD9-81ED-4DB2-BD59-A6C34878D82A}">
                    <a16:rowId xmlns:a16="http://schemas.microsoft.com/office/drawing/2014/main" val="2965892685"/>
                  </a:ext>
                </a:extLst>
              </a:tr>
              <a:tr h="365760">
                <a:tc>
                  <a:txBody>
                    <a:bodyPr/>
                    <a:lstStyle/>
                    <a:p>
                      <a:pPr algn="l" fontAlgn="ctr"/>
                      <a:r>
                        <a:rPr lang="en-US" sz="900" u="none" strike="noStrike" dirty="0">
                          <a:effectLst/>
                        </a:rPr>
                        <a:t>4. Does country</a:t>
                      </a:r>
                      <a:r>
                        <a:rPr lang="en-US" sz="900" u="none" strike="noStrike" baseline="0" dirty="0">
                          <a:effectLst/>
                        </a:rPr>
                        <a:t> </a:t>
                      </a:r>
                      <a:r>
                        <a:rPr lang="en-US" sz="900" u="none" strike="noStrike" dirty="0">
                          <a:effectLst/>
                        </a:rPr>
                        <a:t>have an association(s) managing the collection and disposal of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In Italy, Portugal, Spain, and Denmark.</a:t>
                      </a:r>
                      <a:endParaRPr lang="en-US" sz="900" dirty="0">
                        <a:solidFill>
                          <a:schemeClr val="tx1"/>
                        </a:solidFill>
                        <a:latin typeface="+mn-lt"/>
                      </a:endParaRPr>
                    </a:p>
                  </a:txBody>
                  <a:tcPr marL="45720" marR="45720" anchor="ctr"/>
                </a:tc>
                <a:extLst>
                  <a:ext uri="{0D108BD9-81ED-4DB2-BD59-A6C34878D82A}">
                    <a16:rowId xmlns:a16="http://schemas.microsoft.com/office/drawing/2014/main" val="115455050"/>
                  </a:ext>
                </a:extLst>
              </a:tr>
              <a:tr h="365760">
                <a:tc>
                  <a:txBody>
                    <a:bodyPr/>
                    <a:lstStyle/>
                    <a:p>
                      <a:pPr algn="l" fontAlgn="ctr"/>
                      <a:r>
                        <a:rPr lang="en-US" sz="900" u="none" strike="noStrike" dirty="0">
                          <a:effectLst/>
                        </a:rPr>
                        <a:t>5. Is a levy charged on sales of lubricants to support used oil collection associations?</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In Italy and Portugal.</a:t>
                      </a:r>
                      <a:endParaRPr lang="en-US" sz="900" dirty="0">
                        <a:solidFill>
                          <a:schemeClr val="tx1"/>
                        </a:solidFill>
                        <a:latin typeface="+mn-lt"/>
                      </a:endParaRPr>
                    </a:p>
                  </a:txBody>
                  <a:tcPr marL="45720" marR="45720" anchor="ctr"/>
                </a:tc>
                <a:extLst>
                  <a:ext uri="{0D108BD9-81ED-4DB2-BD59-A6C34878D82A}">
                    <a16:rowId xmlns:a16="http://schemas.microsoft.com/office/drawing/2014/main" val="3880495867"/>
                  </a:ext>
                </a:extLst>
              </a:tr>
              <a:tr h="365760">
                <a:tc>
                  <a:txBody>
                    <a:bodyPr/>
                    <a:lstStyle/>
                    <a:p>
                      <a:pPr algn="l" fontAlgn="ctr"/>
                      <a:r>
                        <a:rPr lang="en-US" sz="900" u="none" strike="noStrike" dirty="0">
                          <a:effectLst/>
                        </a:rPr>
                        <a:t>6. Are there any requirements for how used oil generators manage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Used oil is classified as a hazardous waste and needs to be collected and stored separately.</a:t>
                      </a:r>
                      <a:endParaRPr lang="en-US" sz="900" dirty="0">
                        <a:solidFill>
                          <a:schemeClr val="tx1"/>
                        </a:solidFill>
                        <a:latin typeface="+mn-lt"/>
                      </a:endParaRPr>
                    </a:p>
                  </a:txBody>
                  <a:tcPr marL="45720" marR="45720" anchor="ctr"/>
                </a:tc>
                <a:extLst>
                  <a:ext uri="{0D108BD9-81ED-4DB2-BD59-A6C34878D82A}">
                    <a16:rowId xmlns:a16="http://schemas.microsoft.com/office/drawing/2014/main" val="1759476409"/>
                  </a:ext>
                </a:extLst>
              </a:tr>
              <a:tr h="365760">
                <a:tc>
                  <a:txBody>
                    <a:bodyPr/>
                    <a:lstStyle/>
                    <a:p>
                      <a:pPr algn="l" fontAlgn="ctr"/>
                      <a:r>
                        <a:rPr lang="en-US" sz="900" u="none" strike="noStrike" dirty="0">
                          <a:effectLst/>
                        </a:rPr>
                        <a:t>7. Are there requirements for oil manufacturers, marketers or retailers to take back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There are requirements for all collectable used oil to be collected.</a:t>
                      </a:r>
                      <a:endParaRPr lang="en-US" sz="900" dirty="0">
                        <a:solidFill>
                          <a:schemeClr val="tx1"/>
                        </a:solidFill>
                        <a:latin typeface="+mn-lt"/>
                      </a:endParaRPr>
                    </a:p>
                  </a:txBody>
                  <a:tcPr marL="45720" marR="45720" anchor="ctr"/>
                </a:tc>
                <a:extLst>
                  <a:ext uri="{0D108BD9-81ED-4DB2-BD59-A6C34878D82A}">
                    <a16:rowId xmlns:a16="http://schemas.microsoft.com/office/drawing/2014/main" val="3816860988"/>
                  </a:ext>
                </a:extLst>
              </a:tr>
              <a:tr h="365760">
                <a:tc>
                  <a:txBody>
                    <a:bodyPr/>
                    <a:lstStyle/>
                    <a:p>
                      <a:pPr algn="l" fontAlgn="ctr"/>
                      <a:r>
                        <a:rPr lang="en-US" sz="900" u="none" strike="noStrike" dirty="0">
                          <a:effectLst/>
                        </a:rPr>
                        <a:t>8. Do any requirements / legislation exist around different types of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There is a hierarchy of waste oil.</a:t>
                      </a:r>
                      <a:endParaRPr lang="en-US" sz="900" dirty="0">
                        <a:solidFill>
                          <a:schemeClr val="tx1"/>
                        </a:solidFill>
                        <a:latin typeface="+mn-lt"/>
                      </a:endParaRPr>
                    </a:p>
                  </a:txBody>
                  <a:tcPr marL="45720" marR="45720" anchor="ctr"/>
                </a:tc>
                <a:extLst>
                  <a:ext uri="{0D108BD9-81ED-4DB2-BD59-A6C34878D82A}">
                    <a16:rowId xmlns:a16="http://schemas.microsoft.com/office/drawing/2014/main" val="3237072835"/>
                  </a:ext>
                </a:extLst>
              </a:tr>
              <a:tr h="365760">
                <a:tc>
                  <a:txBody>
                    <a:bodyPr/>
                    <a:lstStyle/>
                    <a:p>
                      <a:pPr algn="l" fontAlgn="ctr"/>
                      <a:r>
                        <a:rPr lang="en-US" sz="900" u="none" strike="noStrike" dirty="0">
                          <a:effectLst/>
                        </a:rPr>
                        <a:t>9. Does the country have requirements or regulations regarding the export or import of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Importers-exporters have to follow the requirements for the export and import of used oil.</a:t>
                      </a:r>
                      <a:endParaRPr lang="en-US" sz="900" dirty="0">
                        <a:solidFill>
                          <a:schemeClr val="tx1"/>
                        </a:solidFill>
                        <a:latin typeface="+mn-lt"/>
                      </a:endParaRPr>
                    </a:p>
                  </a:txBody>
                  <a:tcPr marL="45720" marR="45720" anchor="ctr"/>
                </a:tc>
                <a:extLst>
                  <a:ext uri="{0D108BD9-81ED-4DB2-BD59-A6C34878D82A}">
                    <a16:rowId xmlns:a16="http://schemas.microsoft.com/office/drawing/2014/main" val="4056522245"/>
                  </a:ext>
                </a:extLst>
              </a:tr>
              <a:tr h="365760">
                <a:tc>
                  <a:txBody>
                    <a:bodyPr/>
                    <a:lstStyle/>
                    <a:p>
                      <a:pPr algn="l" fontAlgn="ctr"/>
                      <a:r>
                        <a:rPr lang="en-US" sz="900" u="none" strike="noStrike" dirty="0">
                          <a:effectLst/>
                        </a:rPr>
                        <a:t>10. Does the country have any legislation that requires used oil to be re-refined?</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Re-refining is encouraged by EU legislation.</a:t>
                      </a:r>
                      <a:endParaRPr lang="en-US" sz="900" dirty="0">
                        <a:solidFill>
                          <a:schemeClr val="tx1"/>
                        </a:solidFill>
                        <a:latin typeface="+mn-lt"/>
                      </a:endParaRPr>
                    </a:p>
                  </a:txBody>
                  <a:tcPr marL="45720" marR="45720" anchor="ctr"/>
                </a:tc>
                <a:extLst>
                  <a:ext uri="{0D108BD9-81ED-4DB2-BD59-A6C34878D82A}">
                    <a16:rowId xmlns:a16="http://schemas.microsoft.com/office/drawing/2014/main" val="1750050038"/>
                  </a:ext>
                </a:extLst>
              </a:tr>
              <a:tr h="365760">
                <a:tc>
                  <a:txBody>
                    <a:bodyPr/>
                    <a:lstStyle/>
                    <a:p>
                      <a:pPr algn="l" fontAlgn="ctr"/>
                      <a:r>
                        <a:rPr lang="en-US" sz="900" u="none" strike="noStrike" dirty="0">
                          <a:effectLst/>
                        </a:rPr>
                        <a:t>11. Does the country have legislation that requires lubricating oil to contain a percentage of re-refined basestock?</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75479728"/>
                  </a:ext>
                </a:extLst>
              </a:tr>
              <a:tr h="36576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12. Does the country allow used oil to be burned as a fuel (cement kilns, industrial boilers or furnaces, power plants,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a:t>
                      </a:r>
                      <a:endParaRPr lang="en-US" sz="900" dirty="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17104A1B-0A8E-4F10-B775-544CDF96A359}"/>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467A28F6-8021-4875-AC0E-C938930942B6}"/>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E09537BC-1CB9-4F2A-AEA7-3DC5C409A61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769750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Foreword</a:t>
            </a:r>
          </a:p>
        </p:txBody>
      </p:sp>
      <p:sp>
        <p:nvSpPr>
          <p:cNvPr id="4" name="Content Placeholder 3">
            <a:extLst>
              <a:ext uri="{FF2B5EF4-FFF2-40B4-BE49-F238E27FC236}">
                <a16:creationId xmlns:a16="http://schemas.microsoft.com/office/drawing/2014/main" id="{DDD70CB9-F352-4936-9777-A90C52DCE182}"/>
              </a:ext>
            </a:extLst>
          </p:cNvPr>
          <p:cNvSpPr>
            <a:spLocks noGrp="1"/>
          </p:cNvSpPr>
          <p:nvPr>
            <p:ph sz="quarter" idx="16"/>
          </p:nvPr>
        </p:nvSpPr>
        <p:spPr>
          <a:xfrm>
            <a:off x="569394" y="944902"/>
            <a:ext cx="5182475" cy="3805529"/>
          </a:xfrm>
        </p:spPr>
        <p:txBody>
          <a:bodyPr/>
          <a:lstStyle/>
          <a:p>
            <a:pPr marL="0" indent="0">
              <a:buNone/>
            </a:pPr>
            <a:r>
              <a:rPr kumimoji="0" lang="en-US" sz="900" b="1" i="0" u="none" strike="noStrike" kern="1200" cap="none" spc="0" normalizeH="0" baseline="0" noProof="0" dirty="0">
                <a:ln>
                  <a:noFill/>
                </a:ln>
                <a:solidFill>
                  <a:srgbClr val="27638E"/>
                </a:solidFill>
                <a:effectLst/>
                <a:uLnTx/>
                <a:uFillTx/>
                <a:latin typeface="Lucida Sans" panose="020B0602030504020204" pitchFamily="34" charset="0"/>
                <a:ea typeface="+mn-ea"/>
                <a:cs typeface="+mn-cs"/>
              </a:rPr>
              <a:t>Global Used Oil and Re-Refined Lubricants: Market Analysis and Opportunities </a:t>
            </a:r>
            <a:r>
              <a:rPr lang="en-US" dirty="0"/>
              <a:t>summarizes the results of Kline &amp; Company’s comprehensive syndicated analysis of the global used oil and re-refined lubricants industry in the wake of record low crude oil prices and low basestocks demand due to COVID-19. With crude oil prices rising yet again and improvements in basestocks demand, the industry is expected to recover quickly. Our report will focus on key trends, developments, changes, challenges, and business opportunities. This report assists used oil collectors, re-refiners, lubricants blenders, and marketers in identifying opportunities within the global used oil re-refining industry.</a:t>
            </a:r>
          </a:p>
          <a:p>
            <a:pPr marL="0" indent="0">
              <a:buNone/>
            </a:pPr>
            <a:endParaRPr lang="en-US" dirty="0"/>
          </a:p>
          <a:p>
            <a:pPr marL="0" indent="0">
              <a:buNone/>
            </a:pPr>
            <a:r>
              <a:rPr lang="en-US" dirty="0"/>
              <a:t>The results of this study will provide subscribers with a comprehensive, accurate, and independent appraisal of business opportunities, including: </a:t>
            </a:r>
          </a:p>
          <a:p>
            <a:pPr marL="0" indent="0">
              <a:buNone/>
            </a:pPr>
            <a:endParaRPr lang="en-US" dirty="0"/>
          </a:p>
          <a:p>
            <a:r>
              <a:rPr lang="en-US" dirty="0"/>
              <a:t>Developing business strategies by understanding the trends and developments that are driving the used oil re-refining market</a:t>
            </a:r>
          </a:p>
          <a:p>
            <a:r>
              <a:rPr lang="en-US" dirty="0"/>
              <a:t>Identifying end-use markets and applications with high potential for growth and the challenges and barriers for catering to these opportunities</a:t>
            </a:r>
          </a:p>
          <a:p>
            <a:r>
              <a:rPr lang="en-US" dirty="0"/>
              <a:t>Recognizing key competitors and evaluate their market position</a:t>
            </a:r>
          </a:p>
        </p:txBody>
      </p:sp>
      <p:sp>
        <p:nvSpPr>
          <p:cNvPr id="5" name="Content Placeholder 4">
            <a:extLst>
              <a:ext uri="{FF2B5EF4-FFF2-40B4-BE49-F238E27FC236}">
                <a16:creationId xmlns:a16="http://schemas.microsoft.com/office/drawing/2014/main" id="{C11EF526-6362-476B-BCDD-4BF95755EE65}"/>
              </a:ext>
            </a:extLst>
          </p:cNvPr>
          <p:cNvSpPr>
            <a:spLocks noGrp="1"/>
          </p:cNvSpPr>
          <p:nvPr>
            <p:ph sz="quarter" idx="17"/>
          </p:nvPr>
        </p:nvSpPr>
        <p:spPr>
          <a:xfrm>
            <a:off x="6364246" y="944902"/>
            <a:ext cx="5184648" cy="4885825"/>
          </a:xfrm>
        </p:spPr>
        <p:txBody>
          <a:bodyPr/>
          <a:lstStyle/>
          <a:p>
            <a:pPr marL="0" indent="0">
              <a:buNone/>
            </a:pPr>
            <a:r>
              <a:rPr lang="en-US" dirty="0"/>
              <a:t>For a more focused analyses, Kline can also provide assistance through its custom, strategic consulting capabilities. Having served the lubricants industry since the 1970s, the company has undertaken numerous consulting assignments that have involved growth forecasts, competitive intelligence, market and brand analyses, and market research. In addition to these analyses, Kline has completed various other engagements for industry-leading clients, including:</a:t>
            </a:r>
          </a:p>
          <a:p>
            <a:pPr marL="0" indent="0">
              <a:buNone/>
            </a:pPr>
            <a:endParaRPr lang="en-IN" dirty="0"/>
          </a:p>
          <a:p>
            <a:r>
              <a:rPr lang="en-US" dirty="0"/>
              <a:t>Acquisition screening and assessment</a:t>
            </a:r>
            <a:endParaRPr lang="en-IN" dirty="0"/>
          </a:p>
          <a:p>
            <a:r>
              <a:rPr lang="en-US" dirty="0"/>
              <a:t>Industry/Category/Brand assessment</a:t>
            </a:r>
            <a:endParaRPr lang="en-IN" dirty="0"/>
          </a:p>
          <a:p>
            <a:r>
              <a:rPr lang="en-US" dirty="0"/>
              <a:t>Strategic analyses</a:t>
            </a:r>
            <a:endParaRPr lang="en-IN" dirty="0"/>
          </a:p>
          <a:p>
            <a:r>
              <a:rPr lang="en-US" dirty="0"/>
              <a:t>New business development</a:t>
            </a:r>
            <a:endParaRPr lang="en-IN" dirty="0"/>
          </a:p>
          <a:p>
            <a:r>
              <a:rPr lang="en-US" dirty="0"/>
              <a:t>Competitive intelligence</a:t>
            </a:r>
            <a:endParaRPr lang="en-IN" dirty="0"/>
          </a:p>
          <a:p>
            <a:r>
              <a:rPr lang="en-US" dirty="0"/>
              <a:t>Customer satisfaction</a:t>
            </a:r>
            <a:endParaRPr lang="en-IN" dirty="0"/>
          </a:p>
          <a:p>
            <a:pPr marL="114300" lvl="1" indent="0">
              <a:spcBef>
                <a:spcPct val="10000"/>
              </a:spcBef>
              <a:spcAft>
                <a:spcPct val="20000"/>
              </a:spcAft>
              <a:buClr>
                <a:schemeClr val="accent1"/>
              </a:buClr>
              <a:buNone/>
            </a:pPr>
            <a:endParaRPr lang="en-IN" dirty="0"/>
          </a:p>
          <a:p>
            <a:pPr marL="0" indent="0">
              <a:buNone/>
            </a:pPr>
            <a:r>
              <a:rPr lang="en-US" dirty="0"/>
              <a:t>We would like to remind you that your subscription to the study includes one day of strategic planning assistance with members of the project team, to be used at your discretion within six months of receipt of this report. We also invite all subscribers to notify us of any errors so that we may correct them in any future editions of this survey.</a:t>
            </a:r>
            <a:endParaRPr lang="en-IN" dirty="0"/>
          </a:p>
          <a:p>
            <a:pPr marL="0" indent="0">
              <a:buNone/>
            </a:pPr>
            <a:endParaRPr lang="en-IN" dirty="0"/>
          </a:p>
          <a:p>
            <a:pPr marL="0" indent="0" algn="ctr">
              <a:buNone/>
            </a:pPr>
            <a:r>
              <a:rPr lang="en-US" i="1" dirty="0"/>
              <a:t>Lenka G. Contreras</a:t>
            </a:r>
            <a:endParaRPr lang="en-IN" dirty="0"/>
          </a:p>
          <a:p>
            <a:pPr marL="0" indent="0" algn="ctr">
              <a:buNone/>
            </a:pPr>
            <a:r>
              <a:rPr lang="en-US" i="1" dirty="0"/>
              <a:t>Senior Vice President, Kline Research</a:t>
            </a:r>
            <a:endParaRPr lang="en-IN" dirty="0"/>
          </a:p>
          <a:p>
            <a:pPr marL="0" indent="0" algn="ctr">
              <a:buNone/>
            </a:pPr>
            <a:r>
              <a:rPr lang="en-US" i="1" dirty="0"/>
              <a:t>+1-973-435-3407</a:t>
            </a:r>
            <a:endParaRPr lang="en-IN" dirty="0"/>
          </a:p>
          <a:p>
            <a:pPr marL="0" indent="0" algn="ctr">
              <a:buNone/>
            </a:pPr>
            <a:r>
              <a:rPr lang="en-US" i="1" dirty="0"/>
              <a:t>Lenka.Contreras@klinegroup.com</a:t>
            </a:r>
            <a:endParaRPr lang="en-IN" dirty="0"/>
          </a:p>
        </p:txBody>
      </p:sp>
      <p:sp>
        <p:nvSpPr>
          <p:cNvPr id="6" name="Rectangle 5">
            <a:extLst>
              <a:ext uri="{FF2B5EF4-FFF2-40B4-BE49-F238E27FC236}">
                <a16:creationId xmlns:a16="http://schemas.microsoft.com/office/drawing/2014/main" id="{EE754EB6-0E64-44C7-98D4-9407457E98D3}"/>
              </a:ext>
            </a:extLst>
          </p:cNvPr>
          <p:cNvSpPr/>
          <p:nvPr/>
        </p:nvSpPr>
        <p:spPr>
          <a:xfrm>
            <a:off x="0" y="-19050"/>
            <a:ext cx="1590675" cy="28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3658108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Mexico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038133"/>
          <a:ext cx="11232000" cy="3015216"/>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292608">
                <a:tc gridSpan="3">
                  <a:txBody>
                    <a:bodyPr/>
                    <a:lstStyle/>
                    <a:p>
                      <a:r>
                        <a:rPr lang="en-US" sz="900"/>
                        <a:t>SUMMARY OF REGULATIONS</a:t>
                      </a:r>
                      <a:endParaRPr lang="en-US"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There is not extra regulations on the type of fuel burner emission.</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t>17. Are there companies / 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400068283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Regulations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028608"/>
          <a:ext cx="10658476" cy="3088368"/>
        </p:xfrm>
        <a:graphic>
          <a:graphicData uri="http://schemas.openxmlformats.org/drawingml/2006/table">
            <a:tbl>
              <a:tblPr firstRow="1">
                <a:tableStyleId>{5C22544A-7EE6-4342-B048-85BDC9FD1C3A}</a:tableStyleId>
              </a:tblPr>
              <a:tblGrid>
                <a:gridCol w="2664619">
                  <a:extLst>
                    <a:ext uri="{9D8B030D-6E8A-4147-A177-3AD203B41FA5}">
                      <a16:colId xmlns:a16="http://schemas.microsoft.com/office/drawing/2014/main" val="3179253707"/>
                    </a:ext>
                  </a:extLst>
                </a:gridCol>
                <a:gridCol w="2971524">
                  <a:extLst>
                    <a:ext uri="{9D8B030D-6E8A-4147-A177-3AD203B41FA5}">
                      <a16:colId xmlns:a16="http://schemas.microsoft.com/office/drawing/2014/main" val="1357552302"/>
                    </a:ext>
                  </a:extLst>
                </a:gridCol>
                <a:gridCol w="5022333">
                  <a:extLst>
                    <a:ext uri="{9D8B030D-6E8A-4147-A177-3AD203B41FA5}">
                      <a16:colId xmlns:a16="http://schemas.microsoft.com/office/drawing/2014/main" val="2331960324"/>
                    </a:ext>
                  </a:extLst>
                </a:gridCol>
              </a:tblGrid>
              <a:tr h="292608">
                <a:tc gridSpan="3">
                  <a:txBody>
                    <a:bodyPr/>
                    <a:lstStyle/>
                    <a:p>
                      <a:r>
                        <a:rPr lang="en-US" sz="900" dirty="0">
                          <a:latin typeface="+mn-lt"/>
                        </a:rPr>
                        <a:t>SUMMARY OF REGULATIONS</a:t>
                      </a: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dirty="0">
                          <a:solidFill>
                            <a:schemeClr val="tx1"/>
                          </a:solidFill>
                          <a:latin typeface="+mn-lt"/>
                        </a:rPr>
                        <a:t>QUESTION</a:t>
                      </a:r>
                    </a:p>
                  </a:txBody>
                  <a:tcPr marL="45720" marR="45720" anchor="ctr"/>
                </a:tc>
                <a:tc hMerge="1">
                  <a:txBody>
                    <a:bodyPr/>
                    <a:lstStyle/>
                    <a:p>
                      <a:endParaRPr lang="en-IN"/>
                    </a:p>
                  </a:txBody>
                  <a:tcPr/>
                </a:tc>
                <a:tc>
                  <a:txBody>
                    <a:bodyPr/>
                    <a:lstStyle/>
                    <a:p>
                      <a:r>
                        <a:rPr lang="en-US" sz="900" b="1" dirty="0">
                          <a:solidFill>
                            <a:schemeClr val="tx1"/>
                          </a:solidFill>
                          <a:latin typeface="+mn-lt"/>
                        </a:rPr>
                        <a:t>ANSWER</a:t>
                      </a: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latin typeface="+mn-lt"/>
                        </a:rPr>
                        <a:t>The fuel burner is subject to the same carbon emission requirements for burning used oil as for using fuel.</a:t>
                      </a: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14. Is used oil allowed to be placed in a landfill?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latin typeface="+mn-lt"/>
                        </a:rPr>
                        <a:t>No.</a:t>
                      </a: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15. Does the country have legislation that gives incentives, financial subsidies or priority to any particular used oil disposition e.g., re-refining, fuel for burning, landfill etc.</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latin typeface="+mn-lt"/>
                        </a:rPr>
                        <a:t>Yes. For re-refining.</a:t>
                      </a: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16. Please indicate whether used oil can be legally used (i.e., regulations do not prohibit) for the following purposes ( assuming that used oil is not being mixed first with a hazardous waste):</a:t>
                      </a: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latin typeface="+mn-lt"/>
                          <a:ea typeface="+mn-ea"/>
                          <a:cs typeface="+mn-cs"/>
                        </a:rPr>
                        <a:t>i.  Burning in space heaters</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latin typeface="+mn-lt"/>
                        </a:rPr>
                        <a:t>Yes.</a:t>
                      </a: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latin typeface="+mn-lt"/>
                          <a:ea typeface="+mn-ea"/>
                          <a:cs typeface="+mn-cs"/>
                        </a:rPr>
                        <a:t>ii. Blending with crude oil at a refinery</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latin typeface="+mn-lt"/>
                        </a:rPr>
                        <a:t>Used oil can be blended with virgin basestock in a refinery.</a:t>
                      </a: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latin typeface="+mn-lt"/>
                          <a:ea typeface="+mn-ea"/>
                          <a:cs typeface="+mn-cs"/>
                        </a:rPr>
                        <a:t>iii. Dust suppressant</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r>
                        <a:rPr lang="en-US" sz="900" dirty="0">
                          <a:solidFill>
                            <a:schemeClr val="tx1"/>
                          </a:solidFill>
                          <a:latin typeface="+mn-lt"/>
                        </a:rPr>
                        <a:t>No.</a:t>
                      </a: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dirty="0"/>
                        <a:t>17. Are there companies / associations advocating in used oil category?</a:t>
                      </a:r>
                      <a:endParaRPr lang="en-GB" sz="900" kern="1200" dirty="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dirty="0">
                          <a:solidFill>
                            <a:schemeClr val="tx1"/>
                          </a:solidFill>
                          <a:latin typeface="+mn-lt"/>
                        </a:rPr>
                        <a:t>Yes. GEIR is the main trade association for the re-refining industry at a European level advocating for the recycling of used oil.</a:t>
                      </a: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186350903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Germany</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881411"/>
            <a:ext cx="3576638" cy="530305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Key Used Oil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European Waste Oil Directive which governed waste oil disposal and recovery has been integrated into the amended European Waste Framework Directive</a:t>
            </a:r>
            <a:r>
              <a:rPr lang="en-US" sz="900" dirty="0">
                <a:solidFill>
                  <a:srgbClr val="000000"/>
                </a:solidFill>
              </a:rPr>
              <a:t>, 2008/98/EC, amended by Directive (EU) 2018/851.</a:t>
            </a:r>
          </a:p>
          <a:p>
            <a:pPr marL="0" marR="0" lvl="0" indent="0" algn="l" defTabSz="914400" rtl="0" eaLnBrk="1" fontAlgn="auto" latinLnBrk="0" hangingPunct="1">
              <a:lnSpc>
                <a:spcPct val="125000"/>
              </a:lnSpc>
              <a:spcBef>
                <a:spcPts val="0"/>
              </a:spcBef>
              <a:buClr>
                <a:srgbClr val="27638E"/>
              </a:buClr>
              <a:buSzPct val="110000"/>
              <a:buNone/>
              <a:tabLst/>
              <a:defRPr/>
            </a:pPr>
            <a:endParaRPr lang="en-US" sz="900" dirty="0">
              <a:solidFill>
                <a:srgbClr val="000000"/>
              </a:solidFill>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t>Directive 2018/851 was adopted by Germany’s legislation, making minor changes to the legislative language:</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t>Requiring waste oils to be collected separately, using good practices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t>Prioritize waste oil treatment and regeneration over other recycling forms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t>Waste oils with different characteristics are not to be mixed to improve the environmental outcome</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t>Examine data on waste oils provided by Member States to consider feasibility of adopting treatment measures and quantitative targets on waste oil regeneration. Commission shall submit report to the European Parliament.</a:t>
            </a:r>
            <a:endParaRPr kumimoji="0" lang="en-US" sz="900" b="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25000"/>
              </a:lnSpc>
              <a:spcBef>
                <a:spcPts val="0"/>
              </a:spcBef>
              <a:buClr>
                <a:srgbClr val="27638E"/>
              </a:buClr>
              <a:buSzPct val="110000"/>
              <a:buNone/>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National Waste Oil Ordinance (WO) has been in force since 1987 and has been updated in 2002. The WO aims to regulate all aspects of  A review process for the WO came to an end in October 2020. </a:t>
            </a:r>
          </a:p>
          <a:p>
            <a:pPr marL="0" marR="0" lvl="0" indent="0" algn="l" defTabSz="914400" rtl="0" eaLnBrk="1" fontAlgn="auto" latinLnBrk="0" hangingPunct="1">
              <a:lnSpc>
                <a:spcPct val="125000"/>
              </a:lnSpc>
              <a:spcBef>
                <a:spcPts val="0"/>
              </a:spcBef>
              <a:buClr>
                <a:srgbClr val="27638E"/>
              </a:buClr>
              <a:buSzPct val="110000"/>
              <a:buNone/>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Disposal, storage, and transportation have to comply w</a:t>
            </a:r>
            <a:r>
              <a:rPr lang="en-US" sz="900" dirty="0">
                <a:solidFill>
                  <a:srgbClr val="000000"/>
                </a:solidFill>
              </a:rPr>
              <a:t>ith the German Federal Emission Control Act.</a:t>
            </a:r>
            <a:endParaRPr kumimoji="0" lang="en-US" sz="900" b="0" u="none" strike="noStrike" kern="1200" cap="none" spc="0" normalizeH="0" baseline="0" noProof="0" dirty="0">
              <a:ln>
                <a:noFill/>
              </a:ln>
              <a:solidFill>
                <a:srgbClr val="000000"/>
              </a:solidFill>
              <a:effectLst/>
              <a:uLnTx/>
              <a:uFillTx/>
              <a:ea typeface="+mn-ea"/>
              <a:cs typeface="+mn-cs"/>
            </a:endParaRP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517784" y="881411"/>
            <a:ext cx="3326330" cy="578780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sz="900" b="1" dirty="0" err="1"/>
              <a:t>i</a:t>
            </a:r>
            <a:r>
              <a:rPr lang="en-US" sz="900" b="1" dirty="0"/>
              <a:t>. Generation</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WO establishes that lubricant sales are tied to used oil generation and collection.</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Separate storage and prohibition of mixing with other waste</a:t>
            </a:r>
          </a:p>
          <a:p>
            <a:pPr marL="0" indent="0">
              <a:lnSpc>
                <a:spcPct val="125000"/>
              </a:lnSpc>
              <a:spcBef>
                <a:spcPts val="0"/>
              </a:spcBef>
              <a:buNone/>
            </a:pPr>
            <a:r>
              <a:rPr lang="en-US" sz="900" b="1" dirty="0"/>
              <a:t>ii. Classification (ABC)</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Waste oil is classified as hazardous waste in four different categories.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Category One is dedicated to reprocessing and comprises waste oils from hydraulic, engine and gear lubricants </a:t>
            </a:r>
          </a:p>
          <a:p>
            <a:pPr marL="0" indent="0">
              <a:lnSpc>
                <a:spcPct val="125000"/>
              </a:lnSpc>
              <a:spcBef>
                <a:spcPts val="0"/>
              </a:spcBef>
              <a:buNone/>
            </a:pPr>
            <a:r>
              <a:rPr lang="en-US" sz="900" b="1" dirty="0"/>
              <a:t>iii. Collection</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Lubricant sales tied to a commitment to ensure collection. </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Collectors need a standard waste collection permit. Mixing of waste oil categories is prohibited if it impedes reprocessing</a:t>
            </a:r>
          </a:p>
          <a:p>
            <a:pPr marL="0" indent="0">
              <a:lnSpc>
                <a:spcPct val="125000"/>
              </a:lnSpc>
              <a:spcBef>
                <a:spcPts val="0"/>
              </a:spcBef>
              <a:buNone/>
            </a:pPr>
            <a:r>
              <a:rPr lang="en-US" sz="900" b="1" dirty="0"/>
              <a:t>iv. Transportation and Storage</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Same rules as for collection</a:t>
            </a:r>
          </a:p>
          <a:p>
            <a:pPr marL="0" indent="0">
              <a:lnSpc>
                <a:spcPct val="125000"/>
              </a:lnSpc>
              <a:spcBef>
                <a:spcPts val="0"/>
              </a:spcBef>
              <a:buNone/>
            </a:pPr>
            <a:r>
              <a:rPr lang="en-US" sz="900" b="1" dirty="0"/>
              <a:t>v. Disposal – Re-refining</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Reprocessing has priority, but technical, organizational and economical constraints allow deviations</a:t>
            </a:r>
          </a:p>
          <a:p>
            <a:pPr marL="0" indent="0">
              <a:lnSpc>
                <a:spcPct val="125000"/>
              </a:lnSpc>
              <a:spcBef>
                <a:spcPts val="0"/>
              </a:spcBef>
              <a:buNone/>
            </a:pPr>
            <a:r>
              <a:rPr lang="en-US" sz="900" b="1" dirty="0"/>
              <a:t>vi. Disposal – Fuel</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Key points about regulations for used oil usage as fuel in short. </a:t>
            </a:r>
          </a:p>
          <a:p>
            <a:pPr marL="0" indent="0">
              <a:lnSpc>
                <a:spcPct val="125000"/>
              </a:lnSpc>
              <a:spcBef>
                <a:spcPts val="0"/>
              </a:spcBef>
              <a:buNone/>
            </a:pPr>
            <a:r>
              <a:rPr lang="en-US" sz="900" b="1" dirty="0"/>
              <a:t>vii. Disposal – Other </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Burning of untreated waste oil and distillation to heavy or medium fuels is allowed.</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t>Waste oil that cannot be recycled may be reused as fuel or must be disposed of at dedicated special waste plants.</a:t>
            </a:r>
          </a:p>
        </p:txBody>
      </p:sp>
      <p:sp>
        <p:nvSpPr>
          <p:cNvPr id="10" name="Content Placeholder 2">
            <a:extLst>
              <a:ext uri="{FF2B5EF4-FFF2-40B4-BE49-F238E27FC236}">
                <a16:creationId xmlns:a16="http://schemas.microsoft.com/office/drawing/2014/main" id="{E6CD38EB-4733-4009-B61C-97E70E67DF98}"/>
              </a:ext>
            </a:extLst>
          </p:cNvPr>
          <p:cNvSpPr txBox="1">
            <a:spLocks/>
          </p:cNvSpPr>
          <p:nvPr/>
        </p:nvSpPr>
        <p:spPr>
          <a:xfrm>
            <a:off x="8215865" y="881411"/>
            <a:ext cx="3326330" cy="515288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Regulatory Enforcement</a:t>
            </a:r>
          </a:p>
          <a:p>
            <a:pPr marL="0" indent="0">
              <a:lnSpc>
                <a:spcPct val="125000"/>
              </a:lnSpc>
              <a:spcBef>
                <a:spcPts val="0"/>
              </a:spcBef>
              <a:buClr>
                <a:schemeClr val="tx1"/>
              </a:buClr>
              <a:buSzPct val="100000"/>
              <a:buNone/>
            </a:pPr>
            <a:r>
              <a:rPr lang="en-US" sz="900" b="1" dirty="0"/>
              <a:t>i. Responsible Agencies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Federal Ministry of Environment</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Federal Agency of Environment</a:t>
            </a:r>
          </a:p>
          <a:p>
            <a:pPr marL="0" indent="0">
              <a:lnSpc>
                <a:spcPct val="125000"/>
              </a:lnSpc>
              <a:spcBef>
                <a:spcPts val="0"/>
              </a:spcBef>
              <a:buClr>
                <a:schemeClr val="tx1"/>
              </a:buClr>
              <a:buSzPct val="100000"/>
              <a:buNone/>
            </a:pPr>
            <a:r>
              <a:rPr lang="en-US" sz="900" b="1" dirty="0"/>
              <a:t>ii. Enforcement Mechanisms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Local authorities efficiently monitor that waste oil is properly stored and handled</a:t>
            </a:r>
          </a:p>
          <a:p>
            <a:pPr marL="0" marR="0" lvl="0" indent="0" algn="l" defTabSz="914400" rtl="0" eaLnBrk="1" fontAlgn="auto" latinLnBrk="0" hangingPunct="1">
              <a:lnSpc>
                <a:spcPct val="125000"/>
              </a:lnSpc>
              <a:spcBef>
                <a:spcPts val="0"/>
              </a:spcBef>
              <a:spcAft>
                <a:spcPts val="0"/>
              </a:spcAft>
              <a:buClr>
                <a:srgbClr val="27638E"/>
              </a:buClr>
              <a:buSzPct val="110000"/>
              <a:buNone/>
              <a:tabLst/>
              <a:defRPr/>
            </a:pPr>
            <a:r>
              <a:rPr lang="en-US" sz="900" b="1" dirty="0"/>
              <a:t>iii. Effectiveness of Regulations Enforcement</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Priority of re-refining  is only “written” in legislation. Deviations are possible. Private sector (OEMs) demands re-refining</a:t>
            </a:r>
          </a:p>
          <a:p>
            <a:pPr marL="0" marR="0" lvl="0" indent="0" algn="l" defTabSz="914400" rtl="0" eaLnBrk="1" fontAlgn="auto" latinLnBrk="0" hangingPunct="1">
              <a:lnSpc>
                <a:spcPct val="125000"/>
              </a:lnSpc>
              <a:spcBef>
                <a:spcPts val="0"/>
              </a:spcBef>
              <a:spcAft>
                <a:spcPts val="0"/>
              </a:spcAft>
              <a:buClr>
                <a:srgbClr val="27638E"/>
              </a:buClr>
              <a:buSzPct val="110000"/>
              <a:buNone/>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Key Influencers</a:t>
            </a:r>
          </a:p>
          <a:p>
            <a:pPr marL="0" indent="0">
              <a:lnSpc>
                <a:spcPct val="125000"/>
              </a:lnSpc>
              <a:spcBef>
                <a:spcPts val="0"/>
              </a:spcBef>
              <a:buClr>
                <a:schemeClr val="tx1"/>
              </a:buClr>
              <a:buSzPct val="100000"/>
              <a:buNone/>
            </a:pPr>
            <a:r>
              <a:rPr lang="en-US" sz="900" b="1" dirty="0"/>
              <a:t>i. Public Sector</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Federal Ministry of Environment</a:t>
            </a:r>
          </a:p>
          <a:p>
            <a:pPr marL="0" marR="0" lvl="0" indent="0" algn="l" defTabSz="914400" rtl="0" eaLnBrk="1" fontAlgn="auto" latinLnBrk="0" hangingPunct="1">
              <a:lnSpc>
                <a:spcPct val="125000"/>
              </a:lnSpc>
              <a:spcBef>
                <a:spcPts val="0"/>
              </a:spcBef>
              <a:buClr>
                <a:srgbClr val="27638E"/>
              </a:buClr>
              <a:buSzPct val="110000"/>
              <a:buNone/>
              <a:tabLst/>
              <a:defRPr/>
            </a:pPr>
            <a:r>
              <a:rPr lang="en-US" sz="900" b="1" dirty="0"/>
              <a:t>ii. Private Sector</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BVA (waste oil organization, mainly re-refiners)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BVSE-Hazardous waste section in favor of keeping existing legislation (mainly collectors)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UNITI-independent lubricant association supports re-refining</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lang="en-US" sz="900" dirty="0">
              <a:solidFill>
                <a:srgbClr val="000000"/>
              </a:solidFill>
            </a:endParaRPr>
          </a:p>
          <a:p>
            <a:pPr marL="0" indent="0">
              <a:lnSpc>
                <a:spcPct val="125000"/>
              </a:lnSpc>
              <a:spcBef>
                <a:spcPts val="0"/>
              </a:spcBef>
              <a:buNone/>
            </a:pPr>
            <a:r>
              <a:rPr lang="en-US" b="1" dirty="0"/>
              <a:t>Impact of Current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Low-Moderate</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Separate collection supports waste oil quality. No mandatory re-refining.</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endParaRPr lang="en-US" sz="900" dirty="0">
              <a:solidFill>
                <a:srgbClr val="000000"/>
              </a:solidFill>
            </a:endParaRPr>
          </a:p>
          <a:p>
            <a:pPr marL="0" indent="0">
              <a:lnSpc>
                <a:spcPct val="125000"/>
              </a:lnSpc>
              <a:spcBef>
                <a:spcPts val="0"/>
              </a:spcBef>
              <a:buNone/>
            </a:pPr>
            <a:r>
              <a:rPr lang="en-US" b="1" dirty="0"/>
              <a:t>Probable Future Regulations</a:t>
            </a:r>
          </a:p>
          <a:p>
            <a:pPr marL="0" marR="0" lvl="0" indent="0" algn="l" defTabSz="914400" rtl="0" eaLnBrk="1" fontAlgn="auto" latinLnBrk="0" hangingPunct="1">
              <a:lnSpc>
                <a:spcPct val="125000"/>
              </a:lnSpc>
              <a:spcBef>
                <a:spcPts val="0"/>
              </a:spcBef>
              <a:buClr>
                <a:srgbClr val="27638E"/>
              </a:buClr>
              <a:buSzPct val="110000"/>
              <a:buNone/>
              <a:tabLst/>
              <a:defRPr/>
            </a:pPr>
            <a:r>
              <a:rPr kumimoji="0" lang="en-US" b="1" u="none" strike="noStrike" kern="1200" cap="none" spc="0" normalizeH="0" baseline="0" noProof="0" dirty="0">
                <a:ln>
                  <a:noFill/>
                </a:ln>
                <a:solidFill>
                  <a:srgbClr val="000000"/>
                </a:solidFill>
                <a:effectLst/>
                <a:uLnTx/>
                <a:uFillTx/>
                <a:ea typeface="+mn-ea"/>
                <a:cs typeface="+mn-cs"/>
              </a:rPr>
              <a:t>Low: Depending on EU assessment</a:t>
            </a:r>
            <a:endParaRPr kumimoji="0" lang="en-US" b="0" u="none" strike="noStrike" kern="1200" cap="none" spc="0" normalizeH="0" baseline="0" noProof="0" dirty="0">
              <a:ln>
                <a:noFill/>
              </a:ln>
              <a:solidFill>
                <a:srgbClr val="000000"/>
              </a:solidFill>
              <a:effectLst/>
              <a:uLnTx/>
              <a:uFillTx/>
              <a:ea typeface="+mn-ea"/>
              <a:cs typeface="+mn-cs"/>
            </a:endParaRPr>
          </a:p>
        </p:txBody>
      </p:sp>
      <p:grpSp>
        <p:nvGrpSpPr>
          <p:cNvPr id="11" name="Group 10">
            <a:extLst>
              <a:ext uri="{FF2B5EF4-FFF2-40B4-BE49-F238E27FC236}">
                <a16:creationId xmlns:a16="http://schemas.microsoft.com/office/drawing/2014/main" id="{65137961-3886-428D-BEC5-60C622CE2743}"/>
              </a:ext>
            </a:extLst>
          </p:cNvPr>
          <p:cNvGrpSpPr/>
          <p:nvPr/>
        </p:nvGrpSpPr>
        <p:grpSpPr>
          <a:xfrm>
            <a:off x="10256149" y="6188804"/>
            <a:ext cx="1090782" cy="246221"/>
            <a:chOff x="10831993" y="6206610"/>
            <a:chExt cx="1090782" cy="246221"/>
          </a:xfrm>
        </p:grpSpPr>
        <p:sp>
          <p:nvSpPr>
            <p:cNvPr id="12" name="Freeform: Shape 11">
              <a:extLst>
                <a:ext uri="{FF2B5EF4-FFF2-40B4-BE49-F238E27FC236}">
                  <a16:creationId xmlns:a16="http://schemas.microsoft.com/office/drawing/2014/main" id="{40003D01-EFBB-4279-A3D6-7976D8B5C321}"/>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Rectangle 12">
              <a:extLst>
                <a:ext uri="{FF2B5EF4-FFF2-40B4-BE49-F238E27FC236}">
                  <a16:creationId xmlns:a16="http://schemas.microsoft.com/office/drawing/2014/main" id="{7E72496E-25E4-4849-B8E7-DEA638DBA08F}"/>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02083029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Germany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94061"/>
            <a:ext cx="3326330" cy="510909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b="1" i="0" u="none" strike="noStrike" kern="1200" cap="none" spc="0" normalizeH="0" baseline="0" noProof="0" dirty="0">
                <a:ln>
                  <a:noFill/>
                </a:ln>
                <a:solidFill>
                  <a:srgbClr val="000000"/>
                </a:solidFill>
                <a:effectLst/>
                <a:uLnTx/>
                <a:uFillTx/>
                <a:ea typeface="+mn-ea"/>
                <a:cs typeface="+mn-cs"/>
              </a:rPr>
              <a:t>Used Oil Regulations</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lang="en-US" sz="900" b="1" dirty="0">
                <a:solidFill>
                  <a:srgbClr val="000000"/>
                </a:solidFill>
              </a:rPr>
              <a:t>Generation</a:t>
            </a: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Waste Oil Directive stipulates that the sale of engine oil and gear oil is only permitted if a waste oil collection point exists at or in the immediate vicinity of the point of sale.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Packaged lubricants must be labelled, listing how and where waste oil is taken back for free from private users.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Commercial waste oil generators are subject to rules for storage, record keeping, electronic register, separate disposal and mixing prohibitions of different categories especially PCB containing oils. Several exemptions may apply.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Classification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In Germany, four collection categories of waste oil are defined in accordance with their suitability for reprocessing.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Category One includes mineral and synthetic (non-chlorinated) hydraulic, engine, gear and lubricating, mineral-based isolating and heat transmission oil. Category One is suitable for reprocessing.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Category Two comprises mineral-based machining oils free of halogens (except emulsions) synthetic machining and hydraulic oils.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Category Three comprises chlorinated oils and PCB containing oils up to 50ppm.</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Category Four comprises biodegradable oils, synthetic insulation and heat transmission oils.</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8145716" y="994061"/>
            <a:ext cx="3589083" cy="517064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1000" b="1" i="0" u="none" strike="noStrike" kern="1200" cap="none" spc="0" normalizeH="0" baseline="0" noProof="0" dirty="0">
                <a:ln>
                  <a:noFill/>
                </a:ln>
                <a:solidFill>
                  <a:srgbClr val="000000"/>
                </a:solidFill>
                <a:effectLst/>
                <a:uLnTx/>
                <a:uFillTx/>
                <a:ea typeface="+mn-ea"/>
                <a:cs typeface="+mn-cs"/>
              </a:rPr>
              <a:t>Disposal –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1000" b="0" i="0" u="none" strike="noStrike" kern="1200" cap="none" spc="0" normalizeH="0" baseline="0" noProof="0" dirty="0">
                <a:ln>
                  <a:noFill/>
                </a:ln>
                <a:solidFill>
                  <a:srgbClr val="000000"/>
                </a:solidFill>
                <a:effectLst/>
                <a:uLnTx/>
                <a:uFillTx/>
                <a:ea typeface="+mn-ea"/>
                <a:cs typeface="+mn-cs"/>
              </a:rPr>
              <a:t>Article 21 of the waste </a:t>
            </a:r>
            <a:r>
              <a:rPr lang="en-US" sz="1000" dirty="0">
                <a:solidFill>
                  <a:srgbClr val="000000"/>
                </a:solidFill>
              </a:rPr>
              <a:t>framework directive </a:t>
            </a:r>
            <a:r>
              <a:rPr kumimoji="0" lang="en-US" sz="1000" b="0" i="0" u="none" strike="noStrike" kern="1200" cap="none" spc="0" normalizeH="0" baseline="0" noProof="0" dirty="0">
                <a:ln>
                  <a:noFill/>
                </a:ln>
                <a:solidFill>
                  <a:srgbClr val="000000"/>
                </a:solidFill>
                <a:effectLst/>
                <a:uLnTx/>
                <a:uFillTx/>
                <a:ea typeface="+mn-ea"/>
                <a:cs typeface="+mn-cs"/>
              </a:rPr>
              <a:t>gives “priority to regeneration or alternatively to other recycling operations delivering an equivalent or better overall environmental outcome than regeneration”.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1000" b="0" i="0" u="none" strike="noStrike" kern="1200" cap="none" spc="0" normalizeH="0" baseline="0" noProof="0" dirty="0">
                <a:ln>
                  <a:noFill/>
                </a:ln>
                <a:solidFill>
                  <a:srgbClr val="000000"/>
                </a:solidFill>
                <a:effectLst/>
                <a:uLnTx/>
                <a:uFillTx/>
                <a:ea typeface="+mn-ea"/>
                <a:cs typeface="+mn-cs"/>
              </a:rPr>
              <a:t>Article 2 Reprocessing Priority: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1000" b="0" i="0" u="none" strike="noStrike" kern="1200" cap="none" spc="0" normalizeH="0" baseline="0" noProof="0" dirty="0">
                <a:ln>
                  <a:noFill/>
                </a:ln>
                <a:solidFill>
                  <a:srgbClr val="000000"/>
                </a:solidFill>
                <a:effectLst/>
                <a:uLnTx/>
                <a:uFillTx/>
                <a:ea typeface="+mn-ea"/>
                <a:cs typeface="+mn-cs"/>
              </a:rPr>
              <a:t>(1)“The reprocessing of waste oils shall be given priority over other disposal methods insofar as no technological and economical restraints including those of an organizational kind preclude this”.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1000" b="0" i="0" u="none" strike="noStrike" kern="1200" cap="none" spc="0" normalizeH="0" baseline="0" noProof="0" dirty="0">
                <a:ln>
                  <a:noFill/>
                </a:ln>
                <a:solidFill>
                  <a:srgbClr val="000000"/>
                </a:solidFill>
                <a:effectLst/>
                <a:uLnTx/>
                <a:uFillTx/>
                <a:ea typeface="+mn-ea"/>
                <a:cs typeface="+mn-cs"/>
              </a:rPr>
              <a:t>Federal Agency speaks of a “relative” priority and sees the priority fulfilled if more than 50% of waste oil is reprocessed.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1000" b="0" i="0" u="none" strike="noStrike" kern="1200" cap="none" spc="0" normalizeH="0" baseline="0" noProof="0" dirty="0">
                <a:ln>
                  <a:noFill/>
                </a:ln>
                <a:solidFill>
                  <a:srgbClr val="000000"/>
                </a:solidFill>
                <a:effectLst/>
                <a:uLnTx/>
                <a:uFillTx/>
                <a:ea typeface="+mn-ea"/>
                <a:cs typeface="+mn-cs"/>
              </a:rPr>
              <a:t>Re-refiners have to buy waste oil at a (free) market at market price. Thus, waste oil imports are necessary to utilize capacities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1000" b="0" i="0" u="none" strike="noStrike" kern="1200" cap="none" spc="0" normalizeH="0" baseline="0" noProof="0" dirty="0">
                <a:ln>
                  <a:noFill/>
                </a:ln>
                <a:solidFill>
                  <a:srgbClr val="000000"/>
                </a:solidFill>
                <a:effectLst/>
                <a:uLnTx/>
                <a:uFillTx/>
                <a:ea typeface="+mn-ea"/>
                <a:cs typeface="+mn-cs"/>
              </a:rPr>
              <a:t>Waste oil re-refiners oppose this practice and are lobbying via their waste oil organization BVA for a strict priority or mandatory quota of waste oils to be re-refined.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endParaRPr kumimoji="0" lang="en-US" sz="10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1000" b="1" i="0" u="none" strike="noStrike" kern="1200" cap="none" spc="0" normalizeH="0" baseline="0" noProof="0" dirty="0">
                <a:ln>
                  <a:noFill/>
                </a:ln>
                <a:solidFill>
                  <a:srgbClr val="000000"/>
                </a:solidFill>
                <a:effectLst/>
                <a:uLnTx/>
                <a:uFillTx/>
                <a:ea typeface="+mn-ea"/>
                <a:cs typeface="+mn-cs"/>
              </a:rPr>
              <a:t>Disposal – Fuel and Others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1000" b="0" i="0" u="none" strike="noStrike" kern="1200" cap="none" spc="0" normalizeH="0" baseline="0" noProof="0" dirty="0">
                <a:ln>
                  <a:noFill/>
                </a:ln>
                <a:solidFill>
                  <a:srgbClr val="000000"/>
                </a:solidFill>
                <a:effectLst/>
                <a:uLnTx/>
                <a:uFillTx/>
                <a:ea typeface="+mn-ea"/>
                <a:cs typeface="+mn-cs"/>
              </a:rPr>
              <a:t>Direct burning as fuel is allowed, and cement kilns are the main outlet for waste oils deemed unsuitable for further processing.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1000" b="0" i="0" u="none" strike="noStrike" kern="1200" cap="none" spc="0" normalizeH="0" baseline="0" noProof="0" dirty="0">
                <a:ln>
                  <a:noFill/>
                </a:ln>
                <a:solidFill>
                  <a:srgbClr val="000000"/>
                </a:solidFill>
                <a:effectLst/>
                <a:uLnTx/>
                <a:uFillTx/>
                <a:ea typeface="+mn-ea"/>
                <a:cs typeface="+mn-cs"/>
              </a:rPr>
              <a:t>Distillation of waste oil to heavy or medium fuel is allowed and finds an outlet in the bunker industry.</a:t>
            </a:r>
          </a:p>
        </p:txBody>
      </p:sp>
      <p:sp>
        <p:nvSpPr>
          <p:cNvPr id="10" name="Content Placeholder 2">
            <a:extLst>
              <a:ext uri="{FF2B5EF4-FFF2-40B4-BE49-F238E27FC236}">
                <a16:creationId xmlns:a16="http://schemas.microsoft.com/office/drawing/2014/main" id="{3980C1A8-81C8-4B63-8986-F5CFA12B6681}"/>
              </a:ext>
            </a:extLst>
          </p:cNvPr>
          <p:cNvSpPr txBox="1">
            <a:spLocks/>
          </p:cNvSpPr>
          <p:nvPr/>
        </p:nvSpPr>
        <p:spPr>
          <a:xfrm>
            <a:off x="4357555" y="994061"/>
            <a:ext cx="3326330" cy="529375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Collection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Collectors need a permit granted from the ministry for the environment and are obliged to take a sample of waste oil at the point of collection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According to the Waste Oil Directive, oils for machines, engines, turbines, and other equipment may only be sold to the end user if their packaging bears a stamp or label that states the oil is to be taken to a waste oil collection point after use.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If sellers of lubricating oils are unable to set up a collection point of their own for waste oil (for example department stores, hypermarkets, retail stores), they must enter into arrangements with third parties at their own expense in order to ensure there is a collection point in the vicinity.</a:t>
            </a:r>
            <a:r>
              <a:rPr kumimoji="0" lang="en-US" sz="900" b="0" u="none" strike="noStrike" kern="1200" cap="none" spc="0" normalizeH="0" baseline="0" noProof="0" dirty="0">
                <a:ln>
                  <a:noFill/>
                </a:ln>
                <a:solidFill>
                  <a:srgbClr val="000000"/>
                </a:solidFill>
                <a:effectLst/>
                <a:uLnTx/>
                <a:uFillTx/>
                <a:ea typeface="+mn-ea"/>
                <a:cs typeface="+mn-cs"/>
              </a:rPr>
              <a:t>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Transportation and Storage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Same rules for collection apply for transportation.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Waste oils may only be reprocessed if they contain no contaminants or if any such contaminants are separated or destroyed by the reprocessing process. It is also prohibited to admix foreign substances such as solvents, brake fluids, and coolants to waste oils that could be reprocessed.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Federal Act of Emission Prevention Control regulates storage obligations to prevent emissions to air, water, soil and human health.</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Different categories of waste oils, as defined under the Classification section, cannot be mixed together, but need to be stored separately.</a:t>
            </a:r>
          </a:p>
          <a:p>
            <a:pPr>
              <a:lnSpc>
                <a:spcPct val="100000"/>
              </a:lnSpc>
              <a:spcBef>
                <a:spcPts val="0"/>
              </a:spcBef>
              <a:spcAft>
                <a:spcPts val="600"/>
              </a:spcAft>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Imports of used oil are strictly regulated. Re-refining companies are the only authorized importers.</a:t>
            </a:r>
            <a:endParaRPr kumimoji="0" lang="en-US" sz="900" b="0" i="0" u="none" strike="noStrike" kern="1200" cap="none" spc="0" normalizeH="0" baseline="0" noProof="0" dirty="0">
              <a:ln>
                <a:noFill/>
              </a:ln>
              <a:solidFill>
                <a:srgbClr val="000000"/>
              </a:solidFill>
              <a:effectLst/>
              <a:uLnTx/>
              <a:uFillTx/>
              <a:ea typeface="+mn-ea"/>
              <a:cs typeface="+mn-cs"/>
            </a:endParaRPr>
          </a:p>
        </p:txBody>
      </p:sp>
      <p:grpSp>
        <p:nvGrpSpPr>
          <p:cNvPr id="6" name="Group 5">
            <a:extLst>
              <a:ext uri="{FF2B5EF4-FFF2-40B4-BE49-F238E27FC236}">
                <a16:creationId xmlns:a16="http://schemas.microsoft.com/office/drawing/2014/main" id="{64C5CE87-77FB-4382-A9D0-C2CCDDEB3DD9}"/>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9A6E0CF2-A37D-4A3C-97D6-A92E1C1BF9D9}"/>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9B935013-71E6-4E77-9D25-93B9B740FD38}"/>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5173127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Germany </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569395" y="839342"/>
            <a:ext cx="3888305" cy="537070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Clr>
                <a:srgbClr val="27638E"/>
              </a:buClr>
              <a:buSzPct val="110000"/>
              <a:buNone/>
              <a:defRPr/>
            </a:pPr>
            <a:r>
              <a:rPr kumimoji="0" lang="en-US" b="1" i="0" u="none" strike="noStrike" kern="1200" cap="none" spc="0" normalizeH="0" baseline="0" noProof="0" dirty="0">
                <a:ln>
                  <a:noFill/>
                </a:ln>
                <a:solidFill>
                  <a:srgbClr val="000000"/>
                </a:solidFill>
                <a:effectLst/>
                <a:uLnTx/>
                <a:uFillTx/>
                <a:ea typeface="+mn-ea"/>
                <a:cs typeface="+mn-cs"/>
              </a:rPr>
              <a:t>Regulatory Enforcement</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Responsible Agencies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Federal Ministry of Environment (Bundesumweltministerium) sets the standards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Local authorities survey Generators, Collectors, Haulers, Regenerators , Fuel-Producers, Direct-Burners and Disposal Installations.</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Enforcement Mechanisms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Local authorities are tasked with enforcement and oversight to make sure waste oil is properly handled, transported and stored.</a:t>
            </a:r>
            <a:r>
              <a:rPr kumimoji="0" lang="en-US" sz="900" b="0" i="0" u="none" strike="noStrike" kern="1200" cap="none" spc="0" normalizeH="0" baseline="0" noProof="0" dirty="0">
                <a:ln>
                  <a:noFill/>
                </a:ln>
                <a:solidFill>
                  <a:srgbClr val="000000"/>
                </a:solidFill>
                <a:effectLst/>
                <a:uLnTx/>
                <a:uFillTx/>
                <a:ea typeface="+mn-ea"/>
                <a:cs typeface="+mn-cs"/>
              </a:rPr>
              <a:t>.</a:t>
            </a:r>
          </a:p>
          <a:p>
            <a:pPr marL="0" indent="0">
              <a:lnSpc>
                <a:spcPct val="100000"/>
              </a:lnSpc>
              <a:spcBef>
                <a:spcPts val="0"/>
              </a:spcBef>
              <a:spcAft>
                <a:spcPts val="600"/>
              </a:spcAft>
              <a:buClr>
                <a:schemeClr val="tx1"/>
              </a:buClr>
              <a:buSzPct val="100000"/>
              <a:buNone/>
            </a:pPr>
            <a:r>
              <a:rPr lang="en-US" sz="900" b="1" dirty="0"/>
              <a:t>Effectiveness of Regulations Enforcement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Low-Moderate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No effective enforcement of priority of regeneration as the law foresees, such that organizational, technical and economical constraints allow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endParaRPr lang="en-US" sz="900" dirty="0">
              <a:solidFill>
                <a:srgbClr val="000000"/>
              </a:solidFill>
            </a:endParaRPr>
          </a:p>
          <a:p>
            <a:pPr marL="0" indent="0">
              <a:lnSpc>
                <a:spcPct val="100000"/>
              </a:lnSpc>
              <a:spcBef>
                <a:spcPts val="0"/>
              </a:spcBef>
              <a:spcAft>
                <a:spcPts val="600"/>
              </a:spcAft>
              <a:buNone/>
            </a:pPr>
            <a:r>
              <a:rPr lang="en-US" b="1" dirty="0"/>
              <a:t>Key Influencers</a:t>
            </a:r>
          </a:p>
          <a:p>
            <a:pPr marL="0" indent="0">
              <a:lnSpc>
                <a:spcPct val="100000"/>
              </a:lnSpc>
              <a:spcBef>
                <a:spcPts val="0"/>
              </a:spcBef>
              <a:spcAft>
                <a:spcPts val="600"/>
              </a:spcAft>
              <a:buClr>
                <a:schemeClr val="tx1"/>
              </a:buClr>
              <a:buSzPct val="100000"/>
              <a:buNone/>
            </a:pPr>
            <a:r>
              <a:rPr lang="en-US" sz="900" b="1" dirty="0" err="1"/>
              <a:t>i</a:t>
            </a:r>
            <a:r>
              <a:rPr lang="en-US" sz="900" b="1" dirty="0"/>
              <a:t>. Public Sector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err="1">
                <a:ln>
                  <a:noFill/>
                </a:ln>
                <a:solidFill>
                  <a:srgbClr val="000000"/>
                </a:solidFill>
                <a:effectLst/>
                <a:uLnTx/>
                <a:uFillTx/>
                <a:ea typeface="+mn-ea"/>
                <a:cs typeface="+mn-cs"/>
              </a:rPr>
              <a:t>Bundesumweltministerium</a:t>
            </a:r>
            <a:r>
              <a:rPr kumimoji="0" lang="en-US" sz="900" b="0" u="none" strike="noStrike" kern="1200" cap="none" spc="0" normalizeH="0" baseline="0" noProof="0" dirty="0">
                <a:ln>
                  <a:noFill/>
                </a:ln>
                <a:solidFill>
                  <a:srgbClr val="000000"/>
                </a:solidFill>
                <a:effectLst/>
                <a:uLnTx/>
                <a:uFillTx/>
                <a:ea typeface="+mn-ea"/>
                <a:cs typeface="+mn-cs"/>
              </a:rPr>
              <a:t> –Federal Ministry of Environment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err="1">
                <a:ln>
                  <a:noFill/>
                </a:ln>
                <a:solidFill>
                  <a:srgbClr val="000000"/>
                </a:solidFill>
                <a:effectLst/>
                <a:uLnTx/>
                <a:uFillTx/>
                <a:ea typeface="+mn-ea"/>
                <a:cs typeface="+mn-cs"/>
              </a:rPr>
              <a:t>Umweltbundesamt</a:t>
            </a:r>
            <a:r>
              <a:rPr kumimoji="0" lang="en-US" sz="900" b="0" u="none" strike="noStrike" kern="1200" cap="none" spc="0" normalizeH="0" baseline="0" noProof="0" dirty="0">
                <a:ln>
                  <a:noFill/>
                </a:ln>
                <a:solidFill>
                  <a:srgbClr val="000000"/>
                </a:solidFill>
                <a:effectLst/>
                <a:uLnTx/>
                <a:uFillTx/>
                <a:ea typeface="+mn-ea"/>
                <a:cs typeface="+mn-cs"/>
              </a:rPr>
              <a:t>-Federal Agency of Environment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err="1">
                <a:ln>
                  <a:noFill/>
                </a:ln>
                <a:solidFill>
                  <a:srgbClr val="000000"/>
                </a:solidFill>
                <a:effectLst/>
                <a:uLnTx/>
                <a:uFillTx/>
                <a:ea typeface="+mn-ea"/>
                <a:cs typeface="+mn-cs"/>
              </a:rPr>
              <a:t>Bundesamt</a:t>
            </a:r>
            <a:r>
              <a:rPr kumimoji="0" lang="en-US" sz="900" b="0" u="none" strike="noStrike" kern="1200" cap="none" spc="0" normalizeH="0" baseline="0" noProof="0" dirty="0">
                <a:ln>
                  <a:noFill/>
                </a:ln>
                <a:solidFill>
                  <a:srgbClr val="000000"/>
                </a:solidFill>
                <a:effectLst/>
                <a:uLnTx/>
                <a:uFillTx/>
                <a:ea typeface="+mn-ea"/>
                <a:cs typeface="+mn-cs"/>
              </a:rPr>
              <a:t> für </a:t>
            </a:r>
            <a:r>
              <a:rPr kumimoji="0" lang="en-US" sz="900" b="0" u="none" strike="noStrike" kern="1200" cap="none" spc="0" normalizeH="0" baseline="0" noProof="0" dirty="0" err="1">
                <a:ln>
                  <a:noFill/>
                </a:ln>
                <a:solidFill>
                  <a:srgbClr val="000000"/>
                </a:solidFill>
                <a:effectLst/>
                <a:uLnTx/>
                <a:uFillTx/>
                <a:ea typeface="+mn-ea"/>
                <a:cs typeface="+mn-cs"/>
              </a:rPr>
              <a:t>Außenwirtschaft</a:t>
            </a:r>
            <a:r>
              <a:rPr kumimoji="0" lang="en-US" sz="900" b="0" u="none" strike="noStrike" kern="1200" cap="none" spc="0" normalizeH="0" baseline="0" noProof="0" dirty="0">
                <a:ln>
                  <a:noFill/>
                </a:ln>
                <a:solidFill>
                  <a:srgbClr val="000000"/>
                </a:solidFill>
                <a:effectLst/>
                <a:uLnTx/>
                <a:uFillTx/>
                <a:ea typeface="+mn-ea"/>
                <a:cs typeface="+mn-cs"/>
              </a:rPr>
              <a:t>-</a:t>
            </a:r>
          </a:p>
          <a:p>
            <a:pPr marL="0" indent="0">
              <a:lnSpc>
                <a:spcPct val="100000"/>
              </a:lnSpc>
              <a:spcBef>
                <a:spcPts val="0"/>
              </a:spcBef>
              <a:spcAft>
                <a:spcPts val="600"/>
              </a:spcAft>
              <a:buClr>
                <a:schemeClr val="tx1"/>
              </a:buClr>
              <a:buSzPct val="100000"/>
              <a:buNone/>
            </a:pPr>
            <a:r>
              <a:rPr lang="en-US" sz="900" b="1" dirty="0"/>
              <a:t>ii. Private Sector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BVA-waste oil association (mainly re-refiners, with </a:t>
            </a:r>
            <a:r>
              <a:rPr kumimoji="0" lang="en-US" sz="900" b="0" u="none" strike="noStrike" kern="1200" cap="none" spc="0" normalizeH="0" baseline="0" noProof="0" dirty="0" err="1">
                <a:ln>
                  <a:noFill/>
                </a:ln>
                <a:solidFill>
                  <a:srgbClr val="000000"/>
                </a:solidFill>
                <a:effectLst/>
                <a:uLnTx/>
                <a:uFillTx/>
                <a:ea typeface="+mn-ea"/>
                <a:cs typeface="+mn-cs"/>
              </a:rPr>
              <a:t>Puraglobe</a:t>
            </a:r>
            <a:r>
              <a:rPr kumimoji="0" lang="en-US" sz="900" b="0" u="none" strike="noStrike" kern="1200" cap="none" spc="0" normalizeH="0" baseline="0" noProof="0" dirty="0">
                <a:ln>
                  <a:noFill/>
                </a:ln>
                <a:solidFill>
                  <a:srgbClr val="000000"/>
                </a:solidFill>
                <a:effectLst/>
                <a:uLnTx/>
                <a:uFillTx/>
                <a:ea typeface="+mn-ea"/>
                <a:cs typeface="+mn-cs"/>
              </a:rPr>
              <a:t> and </a:t>
            </a:r>
            <a:r>
              <a:rPr kumimoji="0" lang="en-US" sz="900" b="0" u="none" strike="noStrike" kern="1200" cap="none" spc="0" normalizeH="0" baseline="0" noProof="0" dirty="0" err="1">
                <a:ln>
                  <a:noFill/>
                </a:ln>
                <a:solidFill>
                  <a:srgbClr val="000000"/>
                </a:solidFill>
                <a:effectLst/>
                <a:uLnTx/>
                <a:uFillTx/>
                <a:ea typeface="+mn-ea"/>
                <a:cs typeface="+mn-cs"/>
              </a:rPr>
              <a:t>Avista</a:t>
            </a:r>
            <a:r>
              <a:rPr kumimoji="0" lang="en-US" sz="900" b="0" u="none" strike="noStrike" kern="1200" cap="none" spc="0" normalizeH="0" baseline="0" noProof="0" dirty="0">
                <a:ln>
                  <a:noFill/>
                </a:ln>
                <a:solidFill>
                  <a:srgbClr val="000000"/>
                </a:solidFill>
                <a:effectLst/>
                <a:uLnTx/>
                <a:uFillTx/>
                <a:ea typeface="+mn-ea"/>
                <a:cs typeface="+mn-cs"/>
              </a:rPr>
              <a:t> as the key influencers)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BVSE-Hazardous waste section in favor of keeping existing legislation (mainly collectors)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UNITI -independent lubricant association supports re-refining</a:t>
            </a:r>
            <a:endParaRPr kumimoji="0" lang="en-US" sz="900" b="0" i="0" u="none" strike="noStrike" kern="1200" cap="none" spc="0" normalizeH="0" baseline="0" noProof="0" dirty="0">
              <a:ln>
                <a:noFill/>
              </a:ln>
              <a:solidFill>
                <a:srgbClr val="000000"/>
              </a:solidFill>
              <a:effectLst/>
              <a:uLnTx/>
              <a:uFillTx/>
              <a:ea typeface="+mn-ea"/>
              <a:cs typeface="+mn-cs"/>
            </a:endParaRPr>
          </a:p>
        </p:txBody>
      </p:sp>
      <p:sp>
        <p:nvSpPr>
          <p:cNvPr id="8" name="Content Placeholder 2">
            <a:extLst>
              <a:ext uri="{FF2B5EF4-FFF2-40B4-BE49-F238E27FC236}">
                <a16:creationId xmlns:a16="http://schemas.microsoft.com/office/drawing/2014/main" id="{585381D8-FC64-470F-8A35-9117659D3971}"/>
              </a:ext>
            </a:extLst>
          </p:cNvPr>
          <p:cNvSpPr txBox="1">
            <a:spLocks/>
          </p:cNvSpPr>
          <p:nvPr/>
        </p:nvSpPr>
        <p:spPr>
          <a:xfrm>
            <a:off x="4724607" y="839342"/>
            <a:ext cx="3695493" cy="409342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b="1" dirty="0"/>
              <a:t>Probable Future Regulations</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b="1" u="none" strike="noStrike" kern="1200" cap="none" spc="0" normalizeH="0" baseline="0" noProof="0" dirty="0">
                <a:ln>
                  <a:noFill/>
                </a:ln>
                <a:solidFill>
                  <a:srgbClr val="000000"/>
                </a:solidFill>
                <a:effectLst/>
                <a:uLnTx/>
                <a:uFillTx/>
                <a:ea typeface="+mn-ea"/>
                <a:cs typeface="+mn-cs"/>
              </a:rPr>
              <a:t>Low: Depending on EU assessment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WO ordinance has been reviewed only in 2020. Further national changes to waste oil legislation are unlikely but are dependent on the EU assessment process.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Additional legislation based on Directive 2018/851 concerning waste management is pending, while the European Commission concludes it assessment process regarding setting recycling targets for waste oils.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A reporting template has been sent to all member states, who are tasked with assessing the lubricant consumption, collection, and utilization of waste oils by the end of 2021. The federal environment ministry is taking care of this process in Germany.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The assessment process will enable the European Commission to </a:t>
            </a:r>
            <a:r>
              <a:rPr kumimoji="0" lang="en-US" sz="900" b="0" u="none" strike="noStrike" kern="1200" cap="none" spc="0" normalizeH="0" baseline="0" noProof="0" dirty="0">
                <a:ln>
                  <a:noFill/>
                </a:ln>
                <a:solidFill>
                  <a:srgbClr val="000000"/>
                </a:solidFill>
                <a:effectLst/>
                <a:uLnTx/>
                <a:uFillTx/>
                <a:ea typeface="+mn-ea"/>
                <a:cs typeface="+mn-cs"/>
              </a:rPr>
              <a:t> implement coordinated waste oil collection targets for all EU member states.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The process is expected to be complete by 2022.</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On the basis of the assessment process, the European Commission will consider the feasibility of adopting treatment measures and quantitative targets on waste oil collection and re-refining. The Commission shall then submit report to the European Parliament for implementation into European law.</a:t>
            </a:r>
          </a:p>
        </p:txBody>
      </p:sp>
    </p:spTree>
    <p:custDataLst>
      <p:tags r:id="rId1"/>
    </p:custDataLst>
    <p:extLst>
      <p:ext uri="{BB962C8B-B14F-4D97-AF65-F5344CB8AC3E}">
        <p14:creationId xmlns:p14="http://schemas.microsoft.com/office/powerpoint/2010/main" val="409789112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United Kingdom</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56918"/>
            <a:ext cx="3576638" cy="490679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Key Used Oil Regulations</a:t>
            </a:r>
            <a:endParaRPr lang="en-US" sz="900" b="1" dirty="0"/>
          </a:p>
          <a:p>
            <a:pPr marL="0" indent="0">
              <a:lnSpc>
                <a:spcPct val="125000"/>
              </a:lnSpc>
              <a:spcBef>
                <a:spcPts val="0"/>
              </a:spcBef>
              <a:buNone/>
            </a:pPr>
            <a:r>
              <a:rPr lang="en-US" sz="900" b="1" dirty="0"/>
              <a:t>EU Legislation</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European legislation, such as the </a:t>
            </a:r>
            <a:r>
              <a:rPr kumimoji="0" lang="en-US" sz="900" b="0" u="none" strike="noStrike" kern="1200" cap="none" spc="0" normalizeH="0" baseline="0" noProof="0" dirty="0">
                <a:ln>
                  <a:noFill/>
                </a:ln>
                <a:solidFill>
                  <a:srgbClr val="000000"/>
                </a:solidFill>
                <a:effectLst/>
                <a:uLnTx/>
                <a:uFillTx/>
                <a:ea typeface="+mn-ea"/>
                <a:cs typeface="+mn-cs"/>
              </a:rPr>
              <a:t>European Regulation 1013/2006, the waste framework directive </a:t>
            </a:r>
            <a:r>
              <a:rPr lang="en-US" sz="900" dirty="0">
                <a:solidFill>
                  <a:srgbClr val="000000"/>
                </a:solidFill>
              </a:rPr>
              <a:t>2018/85, and the waste (Circular Economy) (Amendment) Regulations of 2020, and the EU’s Industrial Emissions Directive (2010/75/EU).  continue to</a:t>
            </a:r>
            <a:r>
              <a:rPr kumimoji="0" lang="en-US" sz="900" b="0" u="none" strike="noStrike" kern="1200" cap="none" spc="0" normalizeH="0" baseline="0" noProof="0" dirty="0">
                <a:ln>
                  <a:noFill/>
                </a:ln>
                <a:solidFill>
                  <a:srgbClr val="000000"/>
                </a:solidFill>
                <a:effectLst/>
                <a:uLnTx/>
                <a:uFillTx/>
                <a:ea typeface="+mn-ea"/>
                <a:cs typeface="+mn-cs"/>
              </a:rPr>
              <a:t> apply to British law after the withdrawal of the United Kingdom until the end of the transition period. United Kingdom legislation originating in the EU before Brexit has been temporarily converted into British legislation.</a:t>
            </a:r>
          </a:p>
          <a:p>
            <a:pPr marL="0" marR="0" lvl="0" indent="0" algn="l" defTabSz="914400" rtl="0" eaLnBrk="1" fontAlgn="auto" latinLnBrk="0" hangingPunct="1">
              <a:lnSpc>
                <a:spcPct val="125000"/>
              </a:lnSpc>
              <a:spcBef>
                <a:spcPts val="0"/>
              </a:spcBef>
              <a:buClr>
                <a:srgbClr val="27638E"/>
              </a:buClr>
              <a:buSzPct val="110000"/>
              <a:buNone/>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English and Welsh law was updated on 1 October 2020 to include changes to the Waste Framework Directive (WFD) made in 2018. This was done through the Waste (Circular Economy) (Amendment) Regulations 2020.</a:t>
            </a:r>
          </a:p>
          <a:p>
            <a:pPr marL="0" marR="0" lvl="0" indent="0" algn="l" defTabSz="914400" rtl="0" eaLnBrk="1" fontAlgn="auto" latinLnBrk="0" hangingPunct="1">
              <a:lnSpc>
                <a:spcPct val="125000"/>
              </a:lnSpc>
              <a:spcBef>
                <a:spcPts val="0"/>
              </a:spcBef>
              <a:buClr>
                <a:srgbClr val="27638E"/>
              </a:buClr>
              <a:buSzPct val="110000"/>
              <a:buNone/>
              <a:tabLst/>
              <a:defRPr/>
            </a:pPr>
            <a:endParaRPr lang="en-US" sz="900" dirty="0">
              <a:solidFill>
                <a:srgbClr val="000000"/>
              </a:solidFill>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Article 21 of the Waste Framework Directive is particularly relevant toward used oil generation:</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u="none" strike="noStrike" kern="1200" cap="none" spc="0" normalizeH="0" baseline="0" noProof="0" dirty="0">
                <a:ln>
                  <a:noFill/>
                </a:ln>
                <a:solidFill>
                  <a:srgbClr val="000000"/>
                </a:solidFill>
                <a:effectLst/>
                <a:uLnTx/>
                <a:uFillTx/>
                <a:ea typeface="+mn-ea"/>
                <a:cs typeface="+mn-cs"/>
              </a:rPr>
              <a:t>1. Without prejudice to the obligations related to the management of hazardous waste laid down in Articles 18 and 19, Member States shall take the necessary measures to ensure that:</a:t>
            </a:r>
          </a:p>
          <a:p>
            <a:pPr lvl="2">
              <a:lnSpc>
                <a:spcPct val="125000"/>
              </a:lnSpc>
              <a:spcBef>
                <a:spcPts val="0"/>
              </a:spcBef>
              <a:buClr>
                <a:srgbClr val="27638E"/>
              </a:buClr>
              <a:buSzPct val="110000"/>
              <a:buFont typeface="Courier New" panose="02070309020205020404" pitchFamily="49" charset="0"/>
              <a:buChar char="o"/>
              <a:defRPr/>
            </a:pPr>
            <a:r>
              <a:rPr kumimoji="0" lang="en-US" sz="900" b="0" u="none" strike="noStrike" kern="1200" cap="none" spc="0" normalizeH="0" baseline="0" noProof="0" dirty="0">
                <a:ln>
                  <a:noFill/>
                </a:ln>
                <a:solidFill>
                  <a:srgbClr val="000000"/>
                </a:solidFill>
                <a:effectLst/>
                <a:uLnTx/>
                <a:uFillTx/>
                <a:ea typeface="+mn-ea"/>
                <a:cs typeface="+mn-cs"/>
              </a:rPr>
              <a:t>(a) waste oils are collected separately, where this is technically feasible;</a:t>
            </a:r>
          </a:p>
          <a:p>
            <a:pPr lvl="2">
              <a:lnSpc>
                <a:spcPct val="125000"/>
              </a:lnSpc>
              <a:spcBef>
                <a:spcPts val="0"/>
              </a:spcBef>
              <a:buClr>
                <a:srgbClr val="27638E"/>
              </a:buClr>
              <a:buSzPct val="110000"/>
              <a:buFont typeface="Courier New" panose="02070309020205020404" pitchFamily="49" charset="0"/>
              <a:buChar char="o"/>
              <a:defRPr/>
            </a:pPr>
            <a:r>
              <a:rPr kumimoji="0" lang="en-US" sz="900" b="0" u="none" strike="noStrike" kern="1200" cap="none" spc="0" normalizeH="0" baseline="0" noProof="0" dirty="0">
                <a:ln>
                  <a:noFill/>
                </a:ln>
                <a:solidFill>
                  <a:srgbClr val="000000"/>
                </a:solidFill>
                <a:effectLst/>
                <a:uLnTx/>
                <a:uFillTx/>
                <a:ea typeface="+mn-ea"/>
                <a:cs typeface="+mn-cs"/>
              </a:rPr>
              <a:t>(b) waste oils are treated in accordance with Articles 4 and 13;</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316931" y="956918"/>
            <a:ext cx="3576638" cy="474905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Article 4 of directive 2008 establishes a waste hierarchy as a priority order in waste prevention and management legislation and policy. The waste hierarchy goes from most desirable approach to less desirable approach, with disposal being the least desirable, and prevention the most desirable:</a:t>
            </a:r>
          </a:p>
          <a:p>
            <a:pPr>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Prevention:</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Re-use</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Recycling</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Other recovery, e.g., energy recovery</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Disposal</a:t>
            </a:r>
          </a:p>
          <a:p>
            <a:pPr marL="511175" lvl="1">
              <a:lnSpc>
                <a:spcPct val="150000"/>
              </a:lnSpc>
              <a:spcBef>
                <a:spcPts val="0"/>
              </a:spcBef>
              <a:buClr>
                <a:srgbClr val="27638E"/>
              </a:buClr>
              <a:buFont typeface="Times New Roman" panose="02020603050405020304" pitchFamily="18" charset="0"/>
              <a:buChar char="⸺"/>
              <a:defRPr/>
            </a:pPr>
            <a:endParaRPr lang="en-US" sz="900" dirty="0">
              <a:solidFill>
                <a:srgbClr val="000000"/>
              </a:solidFill>
            </a:endParaRPr>
          </a:p>
          <a:p>
            <a:pPr>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Article 13 establishes the principles of taking all the necessary measures to ensure that waste management is carried out without endangering human health, without harming the environment and, in particular:</a:t>
            </a:r>
          </a:p>
          <a:p>
            <a:pPr marL="457200" lvl="1" indent="0">
              <a:lnSpc>
                <a:spcPct val="125000"/>
              </a:lnSpc>
              <a:spcBef>
                <a:spcPts val="0"/>
              </a:spcBef>
              <a:buClr>
                <a:srgbClr val="27638E"/>
              </a:buClr>
              <a:buSzPct val="110000"/>
              <a:buNone/>
              <a:defRPr/>
            </a:pPr>
            <a:r>
              <a:rPr lang="en-US" sz="900" dirty="0">
                <a:solidFill>
                  <a:srgbClr val="000000"/>
                </a:solidFill>
              </a:rPr>
              <a:t>(a) without risk to water, air, soil, plants or animals;</a:t>
            </a:r>
          </a:p>
          <a:p>
            <a:pPr marL="457200" lvl="1" indent="0">
              <a:lnSpc>
                <a:spcPct val="125000"/>
              </a:lnSpc>
              <a:spcBef>
                <a:spcPts val="0"/>
              </a:spcBef>
              <a:buClr>
                <a:srgbClr val="27638E"/>
              </a:buClr>
              <a:buSzPct val="110000"/>
              <a:buNone/>
              <a:defRPr/>
            </a:pPr>
            <a:r>
              <a:rPr lang="en-US" sz="900" dirty="0">
                <a:solidFill>
                  <a:srgbClr val="000000"/>
                </a:solidFill>
              </a:rPr>
              <a:t>(b) without causing a nuisance through noise or odors; and</a:t>
            </a:r>
          </a:p>
          <a:p>
            <a:pPr marL="457200" lvl="1" indent="0">
              <a:lnSpc>
                <a:spcPct val="125000"/>
              </a:lnSpc>
              <a:spcBef>
                <a:spcPts val="0"/>
              </a:spcBef>
              <a:buClr>
                <a:srgbClr val="27638E"/>
              </a:buClr>
              <a:buSzPct val="110000"/>
              <a:buNone/>
              <a:defRPr/>
            </a:pPr>
            <a:r>
              <a:rPr lang="en-US" sz="900" dirty="0">
                <a:solidFill>
                  <a:srgbClr val="000000"/>
                </a:solidFill>
              </a:rPr>
              <a:t>(c) without adversely affecting the countryside or places of special interest.</a:t>
            </a:r>
          </a:p>
          <a:p>
            <a:pPr marL="457200" lvl="1" indent="0">
              <a:lnSpc>
                <a:spcPct val="125000"/>
              </a:lnSpc>
              <a:spcBef>
                <a:spcPts val="0"/>
              </a:spcBef>
              <a:buClr>
                <a:srgbClr val="27638E"/>
              </a:buClr>
              <a:buSzPct val="110000"/>
              <a:buNone/>
              <a:defRPr/>
            </a:pPr>
            <a:r>
              <a:rPr lang="en-US" sz="900" dirty="0">
                <a:solidFill>
                  <a:srgbClr val="000000"/>
                </a:solidFill>
              </a:rPr>
              <a:t>(d) where this is technically feasible and economically viable, waste oils of different characteristics are not mixed and waste oils are not mixed with other kinds of waste or substances, if such mixing impedes their treatment.</a:t>
            </a:r>
          </a:p>
        </p:txBody>
      </p:sp>
      <p:sp>
        <p:nvSpPr>
          <p:cNvPr id="7" name="Content Placeholder 2">
            <a:extLst>
              <a:ext uri="{FF2B5EF4-FFF2-40B4-BE49-F238E27FC236}">
                <a16:creationId xmlns:a16="http://schemas.microsoft.com/office/drawing/2014/main" id="{E7ADF94B-A7CD-4BDF-80EC-049A6BF788E7}"/>
              </a:ext>
            </a:extLst>
          </p:cNvPr>
          <p:cNvSpPr txBox="1">
            <a:spLocks/>
          </p:cNvSpPr>
          <p:nvPr/>
        </p:nvSpPr>
        <p:spPr>
          <a:xfrm>
            <a:off x="8219225" y="956918"/>
            <a:ext cx="3450743" cy="528766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u="none" strike="noStrike" kern="1200" cap="none" spc="0" normalizeH="0" baseline="0" noProof="0" dirty="0">
                <a:ln>
                  <a:noFill/>
                </a:ln>
                <a:solidFill>
                  <a:srgbClr val="000000"/>
                </a:solidFill>
                <a:effectLst/>
                <a:uLnTx/>
                <a:uFillTx/>
                <a:ea typeface="+mn-ea"/>
                <a:cs typeface="+mn-cs"/>
              </a:rPr>
              <a:t>2. For the purposes of separate collection of waste oils and their proper treatment, Member States may, according to their national conditions, apply additional measures such as technical requirements, producer responsibility, economic instruments or voluntary agreements.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u="none" strike="noStrike" kern="1200" cap="none" spc="0" normalizeH="0" baseline="0" noProof="0" dirty="0">
                <a:ln>
                  <a:noFill/>
                </a:ln>
                <a:solidFill>
                  <a:srgbClr val="000000"/>
                </a:solidFill>
                <a:effectLst/>
                <a:uLnTx/>
                <a:uFillTx/>
                <a:ea typeface="+mn-ea"/>
                <a:cs typeface="+mn-cs"/>
              </a:rPr>
              <a:t>3. If waste oils, according to national legislation, are subject to requirements of regeneration, Member States may prescribe that such waste oils shall be regenerated if technically feasible and, where Articles 11 or 12 of Regulation (EC) No 1013/2006 apply, restrict the transboundary shipment of waste oils from their territory to incineration or co-incineration facilities in order to give priority to the regeneration of waste oils.</a:t>
            </a:r>
          </a:p>
          <a:p>
            <a:pPr marL="0" indent="0">
              <a:lnSpc>
                <a:spcPct val="125000"/>
              </a:lnSpc>
              <a:spcBef>
                <a:spcPts val="0"/>
              </a:spcBef>
              <a:buNone/>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National Legislation</a:t>
            </a:r>
            <a:endParaRPr lang="en-US" sz="900" b="1" dirty="0"/>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Control of Pollution (Oil Storage) regulations 2001 regulating storing waste oils.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Environmental Waste (England and Wales) Regulations 2011 for regulating collection and trading of waste oil</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Environmental Permitting Regulations of 2010 regulate collection and disposal, including re-refining</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Waste Incineration Directive (WID) enforced in December 2005 regulates the fuel application of used oil in the United Kingdom </a:t>
            </a:r>
          </a:p>
        </p:txBody>
      </p:sp>
      <p:sp>
        <p:nvSpPr>
          <p:cNvPr id="10" name="Content Placeholder 2">
            <a:extLst>
              <a:ext uri="{FF2B5EF4-FFF2-40B4-BE49-F238E27FC236}">
                <a16:creationId xmlns:a16="http://schemas.microsoft.com/office/drawing/2014/main" id="{F44E07D1-1E69-4E05-BD47-9A6370A252CE}"/>
              </a:ext>
            </a:extLst>
          </p:cNvPr>
          <p:cNvSpPr txBox="1">
            <a:spLocks/>
          </p:cNvSpPr>
          <p:nvPr/>
        </p:nvSpPr>
        <p:spPr>
          <a:xfrm>
            <a:off x="569395" y="7423864"/>
            <a:ext cx="3326330" cy="59407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sz="900" b="1" dirty="0"/>
              <a:t>Impact of Current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latin typeface="Lucida Sans"/>
                <a:ea typeface="+mn-ea"/>
                <a:cs typeface="+mn-cs"/>
              </a:rPr>
              <a:t>Low-Moderate. There is no mandatory re-refining of waste oils. </a:t>
            </a:r>
          </a:p>
        </p:txBody>
      </p:sp>
      <p:grpSp>
        <p:nvGrpSpPr>
          <p:cNvPr id="8" name="Group 7">
            <a:extLst>
              <a:ext uri="{FF2B5EF4-FFF2-40B4-BE49-F238E27FC236}">
                <a16:creationId xmlns:a16="http://schemas.microsoft.com/office/drawing/2014/main" id="{40CB2F7E-9352-4657-87DE-8D958EDA7977}"/>
              </a:ext>
            </a:extLst>
          </p:cNvPr>
          <p:cNvGrpSpPr/>
          <p:nvPr/>
        </p:nvGrpSpPr>
        <p:grpSpPr>
          <a:xfrm>
            <a:off x="10256149" y="6188804"/>
            <a:ext cx="1090782" cy="246221"/>
            <a:chOff x="10831993" y="6206610"/>
            <a:chExt cx="1090782" cy="246221"/>
          </a:xfrm>
        </p:grpSpPr>
        <p:sp>
          <p:nvSpPr>
            <p:cNvPr id="9" name="Freeform: Shape 8">
              <a:extLst>
                <a:ext uri="{FF2B5EF4-FFF2-40B4-BE49-F238E27FC236}">
                  <a16:creationId xmlns:a16="http://schemas.microsoft.com/office/drawing/2014/main" id="{1B892E7C-A6E9-4BDF-85CB-0CCD56330299}"/>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5552EBF3-92B0-49BE-B6FD-DED98163B12F}"/>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37365771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United Kingdom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70552"/>
            <a:ext cx="3576638" cy="405656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Key Used Oil Regulations (continued)</a:t>
            </a:r>
            <a:endParaRPr lang="en-US" sz="900" b="1" dirty="0"/>
          </a:p>
          <a:p>
            <a:pPr marL="0" indent="0">
              <a:lnSpc>
                <a:spcPct val="125000"/>
              </a:lnSpc>
              <a:spcBef>
                <a:spcPts val="0"/>
              </a:spcBef>
              <a:buNone/>
            </a:pPr>
            <a:r>
              <a:rPr lang="en-US" sz="900" b="1" dirty="0"/>
              <a:t>i. Generation</a:t>
            </a:r>
          </a:p>
          <a:p>
            <a:pPr marL="0" indent="0">
              <a:lnSpc>
                <a:spcPct val="125000"/>
              </a:lnSpc>
              <a:spcBef>
                <a:spcPts val="0"/>
              </a:spcBef>
              <a:buNone/>
            </a:pPr>
            <a:r>
              <a:rPr lang="en-US" sz="900" dirty="0"/>
              <a:t>Separate storage and prohibition of mixing with other waste</a:t>
            </a:r>
          </a:p>
          <a:p>
            <a:pPr marL="0" indent="0">
              <a:lnSpc>
                <a:spcPct val="125000"/>
              </a:lnSpc>
              <a:spcBef>
                <a:spcPts val="0"/>
              </a:spcBef>
              <a:buNone/>
            </a:pPr>
            <a:r>
              <a:rPr lang="en-US" sz="900" b="1" dirty="0"/>
              <a:t>ii. Classification </a:t>
            </a:r>
          </a:p>
          <a:p>
            <a:pPr marL="0" indent="0">
              <a:lnSpc>
                <a:spcPct val="125000"/>
              </a:lnSpc>
              <a:spcBef>
                <a:spcPts val="0"/>
              </a:spcBef>
              <a:buNone/>
            </a:pPr>
            <a:r>
              <a:rPr lang="en-US" sz="900" dirty="0"/>
              <a:t>Waste oil is classified as hazardous waste in the United Kingdom. It is illegal to mix hazardous with non-hazardous waste. </a:t>
            </a:r>
          </a:p>
          <a:p>
            <a:pPr marL="0" indent="0">
              <a:lnSpc>
                <a:spcPct val="125000"/>
              </a:lnSpc>
              <a:spcBef>
                <a:spcPts val="0"/>
              </a:spcBef>
              <a:buNone/>
            </a:pPr>
            <a:r>
              <a:rPr lang="en-US" sz="900" b="1" dirty="0"/>
              <a:t>iii. Collection</a:t>
            </a:r>
          </a:p>
          <a:p>
            <a:pPr marL="0" indent="0">
              <a:lnSpc>
                <a:spcPct val="125000"/>
              </a:lnSpc>
              <a:spcBef>
                <a:spcPts val="0"/>
              </a:spcBef>
              <a:buNone/>
            </a:pPr>
            <a:r>
              <a:rPr lang="en-US" sz="900" dirty="0"/>
              <a:t>Collecting companies must be registered as being certified by the Environment Agency to collect used oil</a:t>
            </a:r>
          </a:p>
          <a:p>
            <a:pPr marL="0" indent="0">
              <a:lnSpc>
                <a:spcPct val="125000"/>
              </a:lnSpc>
              <a:spcBef>
                <a:spcPts val="0"/>
              </a:spcBef>
              <a:buNone/>
            </a:pPr>
            <a:r>
              <a:rPr lang="en-US" sz="900" b="1" dirty="0"/>
              <a:t>iv. Transportation and Storage</a:t>
            </a:r>
          </a:p>
          <a:p>
            <a:pPr marL="0" indent="0">
              <a:lnSpc>
                <a:spcPct val="125000"/>
              </a:lnSpc>
              <a:spcBef>
                <a:spcPts val="0"/>
              </a:spcBef>
              <a:buNone/>
            </a:pPr>
            <a:r>
              <a:rPr lang="en-US" sz="900" dirty="0"/>
              <a:t>Companies disposing of waste must complete a waste transfer note and the transporting company must be registered to be able to transfer hazardous waste. Specific Oil Storage regulations must be followed. </a:t>
            </a:r>
          </a:p>
          <a:p>
            <a:pPr marL="0" indent="0">
              <a:lnSpc>
                <a:spcPct val="125000"/>
              </a:lnSpc>
              <a:spcBef>
                <a:spcPts val="0"/>
              </a:spcBef>
              <a:buNone/>
            </a:pPr>
            <a:r>
              <a:rPr lang="en-US" sz="900" b="1" dirty="0"/>
              <a:t>v. Disposal – Re-refining</a:t>
            </a:r>
          </a:p>
          <a:p>
            <a:pPr marL="0" indent="0">
              <a:lnSpc>
                <a:spcPct val="125000"/>
              </a:lnSpc>
              <a:spcBef>
                <a:spcPts val="0"/>
              </a:spcBef>
              <a:buNone/>
            </a:pPr>
            <a:r>
              <a:rPr lang="en-US" sz="900" dirty="0"/>
              <a:t>Re-refining must be carried out in line with guidelines for handling hazardous waste and the oil storage regulations.</a:t>
            </a:r>
          </a:p>
          <a:p>
            <a:pPr marL="0" indent="0">
              <a:lnSpc>
                <a:spcPct val="125000"/>
              </a:lnSpc>
              <a:spcBef>
                <a:spcPts val="0"/>
              </a:spcBef>
              <a:buNone/>
            </a:pPr>
            <a:r>
              <a:rPr lang="en-US" sz="900" b="1" dirty="0"/>
              <a:t>vi. Disposal – Fuel</a:t>
            </a:r>
          </a:p>
          <a:p>
            <a:pPr marL="0" indent="0">
              <a:lnSpc>
                <a:spcPct val="125000"/>
              </a:lnSpc>
              <a:spcBef>
                <a:spcPts val="0"/>
              </a:spcBef>
              <a:buNone/>
            </a:pPr>
            <a:r>
              <a:rPr lang="en-US" sz="900" dirty="0"/>
              <a:t>Installations must hold a permit and control for pollution. The Waste &amp; Resources Action Programme has developed a program for guaranteeing quality.</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457035" y="970552"/>
            <a:ext cx="3458424" cy="563391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Regulatory Enforcement</a:t>
            </a:r>
          </a:p>
          <a:p>
            <a:pPr marL="0" indent="0">
              <a:lnSpc>
                <a:spcPct val="125000"/>
              </a:lnSpc>
              <a:spcBef>
                <a:spcPts val="0"/>
              </a:spcBef>
              <a:buClr>
                <a:schemeClr val="tx1"/>
              </a:buClr>
              <a:buSzPct val="100000"/>
              <a:buNone/>
            </a:pPr>
            <a:r>
              <a:rPr lang="en-US" sz="900" b="1" dirty="0"/>
              <a:t>i. Responsible Agencies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Environment Agency</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Department for the Environment, Forestry, and Agriculture</a:t>
            </a:r>
          </a:p>
          <a:p>
            <a:pPr marL="0" marR="0" lvl="0" indent="0" algn="l" defTabSz="914400" rtl="0" eaLnBrk="1" fontAlgn="auto" latinLnBrk="0" hangingPunct="1">
              <a:lnSpc>
                <a:spcPct val="125000"/>
              </a:lnSpc>
              <a:spcBef>
                <a:spcPts val="0"/>
              </a:spcBef>
              <a:buClr>
                <a:srgbClr val="27638E"/>
              </a:buClr>
              <a:buSzPct val="110000"/>
              <a:buNone/>
              <a:tabLst/>
              <a:defRPr/>
            </a:pPr>
            <a:r>
              <a:rPr lang="en-US" sz="900" b="1" dirty="0"/>
              <a:t>ii. Enforcement Mechanisms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Local authorities or ministerial inspections</a:t>
            </a:r>
          </a:p>
          <a:p>
            <a:pPr marL="0" marR="0" lvl="0" indent="0" algn="l" defTabSz="914400" rtl="0" eaLnBrk="1" fontAlgn="auto" latinLnBrk="0" hangingPunct="1">
              <a:lnSpc>
                <a:spcPct val="125000"/>
              </a:lnSpc>
              <a:spcBef>
                <a:spcPts val="0"/>
              </a:spcBef>
              <a:spcAft>
                <a:spcPts val="0"/>
              </a:spcAft>
              <a:buClr>
                <a:srgbClr val="27638E"/>
              </a:buClr>
              <a:buSzPct val="110000"/>
              <a:buNone/>
              <a:tabLst/>
              <a:defRPr/>
            </a:pPr>
            <a:r>
              <a:rPr lang="en-US" sz="900" b="1" dirty="0"/>
              <a:t>iii. Effectiveness of Regulations Enforcement</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Enforcement is not very effective. Given the low capacity for re-refining in the country, re-refining is </a:t>
            </a:r>
            <a:r>
              <a:rPr lang="en-US" sz="900" dirty="0">
                <a:solidFill>
                  <a:srgbClr val="000000"/>
                </a:solidFill>
              </a:rPr>
              <a:t>given a low priority.</a:t>
            </a:r>
          </a:p>
          <a:p>
            <a:pPr marL="0" marR="0" lvl="0" indent="0" algn="l" defTabSz="914400" rtl="0" eaLnBrk="1" fontAlgn="auto" latinLnBrk="0" hangingPunct="1">
              <a:lnSpc>
                <a:spcPct val="125000"/>
              </a:lnSpc>
              <a:spcBef>
                <a:spcPts val="0"/>
              </a:spcBef>
              <a:spcAft>
                <a:spcPts val="0"/>
              </a:spcAft>
              <a:buClr>
                <a:srgbClr val="27638E"/>
              </a:buClr>
              <a:buSzPct val="110000"/>
              <a:buNone/>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sz="900" b="1" dirty="0"/>
              <a:t>Key Influencers</a:t>
            </a:r>
          </a:p>
          <a:p>
            <a:pPr marL="0" indent="0">
              <a:lnSpc>
                <a:spcPct val="125000"/>
              </a:lnSpc>
              <a:spcBef>
                <a:spcPts val="0"/>
              </a:spcBef>
              <a:buClr>
                <a:schemeClr val="tx1"/>
              </a:buClr>
              <a:buSzPct val="100000"/>
              <a:buNone/>
            </a:pPr>
            <a:r>
              <a:rPr lang="en-US" sz="900" b="1" dirty="0"/>
              <a:t>i. Public Sector</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Department for the Environment, Forestry, and Agriculture</a:t>
            </a:r>
          </a:p>
          <a:p>
            <a:pPr marL="0" marR="0" lvl="0" indent="0" algn="l" defTabSz="914400" rtl="0" eaLnBrk="1" fontAlgn="auto" latinLnBrk="0" hangingPunct="1">
              <a:lnSpc>
                <a:spcPct val="125000"/>
              </a:lnSpc>
              <a:spcBef>
                <a:spcPts val="0"/>
              </a:spcBef>
              <a:buClr>
                <a:srgbClr val="27638E"/>
              </a:buClr>
              <a:buSzPct val="110000"/>
              <a:buNone/>
              <a:tabLst/>
              <a:defRPr/>
            </a:pPr>
            <a:r>
              <a:rPr lang="en-US" sz="900" b="1" dirty="0"/>
              <a:t>ii. Private Sector</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UKLA (United Kingdom Lubricant Association)</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solidFill>
                  <a:srgbClr val="000000"/>
                </a:solidFill>
              </a:rPr>
              <a:t>ORA (Original Recycling Association)</a:t>
            </a:r>
          </a:p>
          <a:p>
            <a:pPr marL="0" indent="0">
              <a:lnSpc>
                <a:spcPct val="125000"/>
              </a:lnSpc>
              <a:spcBef>
                <a:spcPts val="0"/>
              </a:spcBef>
              <a:buNone/>
            </a:pPr>
            <a:endParaRPr lang="en-US" sz="900" b="1" dirty="0"/>
          </a:p>
          <a:p>
            <a:pPr marL="0" indent="0">
              <a:lnSpc>
                <a:spcPct val="125000"/>
              </a:lnSpc>
              <a:spcBef>
                <a:spcPts val="0"/>
              </a:spcBef>
              <a:buNone/>
            </a:pPr>
            <a:r>
              <a:rPr lang="en-US" sz="900" b="1" dirty="0"/>
              <a:t>Impact of Current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Low-Moderate: There is no mandatory re-refining of waste oils. </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endParaRPr lang="en-US" sz="900" dirty="0">
              <a:solidFill>
                <a:srgbClr val="000000"/>
              </a:solidFill>
            </a:endParaRPr>
          </a:p>
          <a:p>
            <a:pPr marL="0" indent="0">
              <a:lnSpc>
                <a:spcPct val="125000"/>
              </a:lnSpc>
              <a:spcBef>
                <a:spcPts val="0"/>
              </a:spcBef>
              <a:buNone/>
            </a:pPr>
            <a:r>
              <a:rPr lang="en-US" sz="900" b="1" dirty="0"/>
              <a:t>Probable Future Regulations</a:t>
            </a:r>
          </a:p>
          <a:p>
            <a:pPr marL="0" marR="0" lvl="0" indent="0" algn="l" defTabSz="914400" rtl="0" eaLnBrk="1" fontAlgn="auto" latinLnBrk="0" hangingPunct="1">
              <a:lnSpc>
                <a:spcPct val="125000"/>
              </a:lnSpc>
              <a:spcBef>
                <a:spcPts val="0"/>
              </a:spcBef>
              <a:buClr>
                <a:srgbClr val="27638E"/>
              </a:buClr>
              <a:buSzPct val="110000"/>
              <a:buNone/>
              <a:tabLst/>
              <a:defRPr/>
            </a:pPr>
            <a:r>
              <a:rPr kumimoji="0" lang="en-US" sz="900" b="1" u="none" strike="noStrike" kern="1200" cap="none" spc="0" normalizeH="0" baseline="0" noProof="0" dirty="0">
                <a:ln>
                  <a:noFill/>
                </a:ln>
                <a:solidFill>
                  <a:srgbClr val="000000"/>
                </a:solidFill>
                <a:effectLst/>
                <a:uLnTx/>
                <a:uFillTx/>
                <a:ea typeface="+mn-ea"/>
                <a:cs typeface="+mn-cs"/>
              </a:rPr>
              <a:t>Low: Depending on EU assessment</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There is an expectation that the British government will implement new legislation to supplement expiring EU legislation</a:t>
            </a:r>
            <a:r>
              <a:rPr lang="en-US" sz="900" dirty="0">
                <a:solidFill>
                  <a:srgbClr val="000000"/>
                </a:solidFill>
              </a:rPr>
              <a:t> </a:t>
            </a:r>
            <a:r>
              <a:rPr kumimoji="0" lang="en-US" sz="900" b="0" u="none" strike="noStrike" kern="1200" cap="none" spc="0" normalizeH="0" baseline="0" noProof="0" dirty="0">
                <a:ln>
                  <a:noFill/>
                </a:ln>
                <a:solidFill>
                  <a:srgbClr val="000000"/>
                </a:solidFill>
                <a:effectLst/>
                <a:uLnTx/>
                <a:uFillTx/>
                <a:ea typeface="+mn-ea"/>
                <a:cs typeface="+mn-cs"/>
              </a:rPr>
              <a:t>but given the small size of the United Kingdom’s re-refining industry, this is treated as a low priority. </a:t>
            </a:r>
          </a:p>
        </p:txBody>
      </p:sp>
      <p:sp>
        <p:nvSpPr>
          <p:cNvPr id="7" name="Content Placeholder 2">
            <a:extLst>
              <a:ext uri="{FF2B5EF4-FFF2-40B4-BE49-F238E27FC236}">
                <a16:creationId xmlns:a16="http://schemas.microsoft.com/office/drawing/2014/main" id="{E7ADF94B-A7CD-4BDF-80EC-049A6BF788E7}"/>
              </a:ext>
            </a:extLst>
          </p:cNvPr>
          <p:cNvSpPr txBox="1">
            <a:spLocks/>
          </p:cNvSpPr>
          <p:nvPr/>
        </p:nvSpPr>
        <p:spPr>
          <a:xfrm>
            <a:off x="8343051" y="970552"/>
            <a:ext cx="3458424" cy="552458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b="1" i="0" u="none" strike="noStrike" kern="1200" cap="none" spc="0" normalizeH="0" baseline="0" noProof="0" dirty="0">
                <a:ln>
                  <a:noFill/>
                </a:ln>
                <a:solidFill>
                  <a:srgbClr val="000000"/>
                </a:solidFill>
                <a:effectLst/>
                <a:uLnTx/>
                <a:uFillTx/>
                <a:ea typeface="+mn-ea"/>
                <a:cs typeface="+mn-cs"/>
              </a:rPr>
              <a:t>Used Oil Regulations</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lang="en-US" sz="900" b="1" dirty="0">
                <a:solidFill>
                  <a:srgbClr val="000000"/>
                </a:solidFill>
              </a:rPr>
              <a:t>Generation</a:t>
            </a: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Waste oil must be separated and stored in line with the Control of Pollution (Oil Storage) Regulations 2001 and the European waste framework directive.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Waste oil must be treated separately according to the waste hierarchy enshrined in the waste framework directive and to the hazardous substance classification.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waste framework directive bans landfill disposal of waste oil.</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Waste oil must be stored in accordance with the rules discussed under the transportation and storage heading.</a:t>
            </a:r>
            <a:endParaRPr kumimoji="0" lang="en-US" sz="9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Classification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Waste oil is classified as a hazardous substance by the waste framework directive and by the technical guidance WM3: waste classification issued by the Environment Agency. </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Collection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Directive 2008/98/EC, which requires waste oil to be recovered and recycled whenever possible, has been transposed into EU law. Companies collecting oil must comply with the 2013 Environmental Permitting Regulations and 2007 pollution prevention and Control Regulations 2007, as well as Waste Management Licensing and exemptions schemes.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Environment Agency also issues registration certification under The Waste (England and Wales) Regulations 2011 whereby it licenses companies to collect and trade used lubrication oil.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This license is typically valid for three years.</a:t>
            </a:r>
          </a:p>
        </p:txBody>
      </p:sp>
      <p:grpSp>
        <p:nvGrpSpPr>
          <p:cNvPr id="6" name="Group 5">
            <a:extLst>
              <a:ext uri="{FF2B5EF4-FFF2-40B4-BE49-F238E27FC236}">
                <a16:creationId xmlns:a16="http://schemas.microsoft.com/office/drawing/2014/main" id="{8AA99DFC-84A5-4980-83F0-2DD2B1CA49DC}"/>
              </a:ext>
            </a:extLst>
          </p:cNvPr>
          <p:cNvGrpSpPr/>
          <p:nvPr/>
        </p:nvGrpSpPr>
        <p:grpSpPr>
          <a:xfrm>
            <a:off x="10599049" y="6341204"/>
            <a:ext cx="1090782" cy="246221"/>
            <a:chOff x="10831993" y="6206610"/>
            <a:chExt cx="1090782" cy="246221"/>
          </a:xfrm>
        </p:grpSpPr>
        <p:sp>
          <p:nvSpPr>
            <p:cNvPr id="8" name="Freeform: Shape 7">
              <a:extLst>
                <a:ext uri="{FF2B5EF4-FFF2-40B4-BE49-F238E27FC236}">
                  <a16:creationId xmlns:a16="http://schemas.microsoft.com/office/drawing/2014/main" id="{7D27454E-2B7C-47CF-BF89-D0AF98C75830}"/>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CC11FF07-D07B-4050-9A41-08D00065918E}"/>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35878148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United Kingdom </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217695" y="914606"/>
            <a:ext cx="3326330" cy="478592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WID enforces the prevention and control of pollution. Under this directive, each installation should operate only if it holds a permit.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permit should include all the measures necessary to achieve a high level of protection of the environment as a whole and to ensure that the installation is operated in accordance with the general principles governing the basic obligations of the operator. The permit should also include emission limit values for polluting substances, or equivalent parameters or technical measures, appropriate requirements to protect the soil and groundwater.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A</a:t>
            </a:r>
            <a:r>
              <a:rPr kumimoji="0" lang="en-US" sz="900" b="0" i="0" u="none" strike="noStrike" kern="1200" cap="none" spc="0" normalizeH="0" baseline="0" noProof="0" dirty="0">
                <a:ln>
                  <a:noFill/>
                </a:ln>
                <a:solidFill>
                  <a:srgbClr val="000000"/>
                </a:solidFill>
                <a:effectLst/>
                <a:uLnTx/>
                <a:uFillTx/>
                <a:ea typeface="+mn-ea"/>
                <a:cs typeface="+mn-cs"/>
              </a:rPr>
              <a:t>rticle 4.1 of the WID was added for small oil burners with respect to any mineral and synthetic lubricating oils. These plants require an environmental permit issued by the local authority</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b="1" i="0" u="none" strike="noStrike" kern="1200" cap="none" spc="0" normalizeH="0" baseline="0" noProof="0" dirty="0">
                <a:ln>
                  <a:noFill/>
                </a:ln>
                <a:solidFill>
                  <a:srgbClr val="000000"/>
                </a:solidFill>
                <a:effectLst/>
                <a:uLnTx/>
                <a:uFillTx/>
                <a:ea typeface="+mn-ea"/>
                <a:cs typeface="+mn-cs"/>
              </a:rPr>
              <a:t>Disposal – Fuel and Other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Companies intending to use used oil as fuel must also abide by the WID.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Waste &amp; Resources Action Programme, along with the Environment Agency, has developed the quality protocol for processed fuel oil (PFO) produced from used oil.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Quality Protocol lays out the criteria for and standards for methods and materials used as well as finished product quality. PFO producers are also required to maintain records of waste produced.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PFO users who meet the quality protocol do not need to follow WID requirements.</a:t>
            </a:r>
          </a:p>
        </p:txBody>
      </p:sp>
      <p:sp>
        <p:nvSpPr>
          <p:cNvPr id="8" name="Content Placeholder 2">
            <a:extLst>
              <a:ext uri="{FF2B5EF4-FFF2-40B4-BE49-F238E27FC236}">
                <a16:creationId xmlns:a16="http://schemas.microsoft.com/office/drawing/2014/main" id="{48F08EB3-5837-48EB-BF57-162CA315ADAB}"/>
              </a:ext>
            </a:extLst>
          </p:cNvPr>
          <p:cNvSpPr txBox="1">
            <a:spLocks/>
          </p:cNvSpPr>
          <p:nvPr/>
        </p:nvSpPr>
        <p:spPr>
          <a:xfrm>
            <a:off x="7889359" y="914606"/>
            <a:ext cx="3688831" cy="544764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b="1" dirty="0"/>
              <a:t>Impact of Current Regulations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There are no </a:t>
            </a:r>
            <a:r>
              <a:rPr lang="en-US" sz="900" dirty="0">
                <a:solidFill>
                  <a:srgbClr val="000000"/>
                </a:solidFill>
              </a:rPr>
              <a:t>collection fees or consortia governing used oil collection and re-generation as in other countries. Collection is mostly voluntary.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United Kingdom’s re-refined basestock industry is rather small, and there are no specific regulations mandating collection and re-generation. Most used oil is disposed as fuel due to the lack of re-refining basestock capacity and the absence of substantial fiscal incentives in the country</a:t>
            </a:r>
            <a:r>
              <a:rPr lang="en-US" sz="900" dirty="0">
                <a:solidFill>
                  <a:srgbClr val="000000"/>
                </a:solidFill>
              </a:rPr>
              <a:t> to aid the re-refined basestock industry.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endParaRPr lang="en-US" sz="900" dirty="0">
              <a:solidFill>
                <a:srgbClr val="000000"/>
              </a:solidFill>
            </a:endParaRPr>
          </a:p>
          <a:p>
            <a:pPr marL="0" indent="0">
              <a:lnSpc>
                <a:spcPct val="100000"/>
              </a:lnSpc>
              <a:spcBef>
                <a:spcPts val="0"/>
              </a:spcBef>
              <a:spcAft>
                <a:spcPts val="600"/>
              </a:spcAft>
              <a:buNone/>
            </a:pPr>
            <a:r>
              <a:rPr lang="en-US" b="1" dirty="0"/>
              <a:t>Probable Future Regulations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Companies in the United Kingdom are looking at the process of review of the 2018 Waste Framework Directive, and in particular the requirement to measure collection and regeneration rates.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Further changes in EU legislation would have to be separately incorporated into British law, and it is as of now, unclear whether there is an appetite for this.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endParaRPr lang="en-US" sz="900" dirty="0">
              <a:solidFill>
                <a:srgbClr val="000000"/>
              </a:solidFill>
            </a:endParaRPr>
          </a:p>
          <a:p>
            <a:pPr marL="0" indent="0">
              <a:lnSpc>
                <a:spcPct val="100000"/>
              </a:lnSpc>
              <a:spcBef>
                <a:spcPts val="0"/>
              </a:spcBef>
              <a:spcAft>
                <a:spcPts val="600"/>
              </a:spcAft>
              <a:buNone/>
            </a:pPr>
            <a:r>
              <a:rPr lang="en-US" b="1" dirty="0"/>
              <a:t>Key Influencers</a:t>
            </a:r>
          </a:p>
          <a:p>
            <a:pPr marL="0" indent="0">
              <a:lnSpc>
                <a:spcPct val="100000"/>
              </a:lnSpc>
              <a:spcBef>
                <a:spcPts val="0"/>
              </a:spcBef>
              <a:spcAft>
                <a:spcPts val="600"/>
              </a:spcAft>
              <a:buClr>
                <a:schemeClr val="tx1"/>
              </a:buClr>
              <a:buSzPct val="100000"/>
              <a:buNone/>
            </a:pPr>
            <a:r>
              <a:rPr lang="en-US" sz="900" b="1" dirty="0" err="1"/>
              <a:t>i</a:t>
            </a:r>
            <a:r>
              <a:rPr lang="en-US" sz="900" b="1" dirty="0"/>
              <a:t>. Public Sector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Department for Environment, Food and Rural Affairs (DEFRA)</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Department for Business, Energy and Industrial Strategy (BEIS) </a:t>
            </a:r>
            <a:endParaRPr lang="en-US" sz="900" dirty="0"/>
          </a:p>
          <a:p>
            <a:pPr marL="0" indent="0">
              <a:lnSpc>
                <a:spcPct val="100000"/>
              </a:lnSpc>
              <a:spcBef>
                <a:spcPts val="0"/>
              </a:spcBef>
              <a:spcAft>
                <a:spcPts val="600"/>
              </a:spcAft>
              <a:buClr>
                <a:schemeClr val="tx1"/>
              </a:buClr>
              <a:buSzPct val="100000"/>
              <a:buNone/>
            </a:pPr>
            <a:r>
              <a:rPr lang="en-US" sz="900" b="1" dirty="0"/>
              <a:t>ii. Private Sector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UKLA (United Kingdom Lubricants Association)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ORA (Original Recycling Association)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GEIR (European Re-refining Association)</a:t>
            </a:r>
            <a:endParaRPr lang="en-US" sz="900" dirty="0"/>
          </a:p>
        </p:txBody>
      </p:sp>
      <p:sp>
        <p:nvSpPr>
          <p:cNvPr id="10" name="Content Placeholder 2">
            <a:extLst>
              <a:ext uri="{FF2B5EF4-FFF2-40B4-BE49-F238E27FC236}">
                <a16:creationId xmlns:a16="http://schemas.microsoft.com/office/drawing/2014/main" id="{5DA4F944-8E14-468D-862D-99AB9A4F08D4}"/>
              </a:ext>
            </a:extLst>
          </p:cNvPr>
          <p:cNvSpPr txBox="1">
            <a:spLocks/>
          </p:cNvSpPr>
          <p:nvPr/>
        </p:nvSpPr>
        <p:spPr>
          <a:xfrm>
            <a:off x="613810" y="914606"/>
            <a:ext cx="3326330" cy="437042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b="1" i="0" u="none" strike="noStrike" kern="1200" cap="none" spc="0" normalizeH="0" baseline="0" noProof="0" dirty="0">
                <a:ln>
                  <a:noFill/>
                </a:ln>
                <a:solidFill>
                  <a:srgbClr val="000000"/>
                </a:solidFill>
                <a:effectLst/>
                <a:uLnTx/>
                <a:uFillTx/>
                <a:ea typeface="+mn-ea"/>
                <a:cs typeface="+mn-cs"/>
              </a:rPr>
              <a:t>Transportation and Storage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Companies must comply with the Control of Pollution (Oil Storage) Regulations 2001, when storing and transporting oil products, including waste oil.</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United Kingdom government adopted stricter regulations on oil storage following the high level of water pollution due to leakage of oil and oil-derived products from unbounded tanks and inadequate storage.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regulation requires that the container must be strong enough not to burst or leak in ordinary use.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Fixed tanks that meet the design standard are any made to British Standard 5410 or a similar acceptable standard, or drums marked with UN for United Nations. The regulation gives other recommendations on container positioning and pipe attachments.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United Kingdom government is also required to prevent pollution of water with List I substance presented under the EC Directives on Dangerous Substances (76/464/EEC).</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b="1" i="0" u="none" strike="noStrike" kern="1200" cap="none" spc="0" normalizeH="0" baseline="0" noProof="0" dirty="0">
                <a:ln>
                  <a:noFill/>
                </a:ln>
                <a:solidFill>
                  <a:srgbClr val="000000"/>
                </a:solidFill>
                <a:effectLst/>
                <a:uLnTx/>
                <a:uFillTx/>
                <a:ea typeface="+mn-ea"/>
                <a:cs typeface="+mn-cs"/>
              </a:rPr>
              <a:t>Disposal –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Companies must follow the waste management framework WM3 and oil storage regulations, 2001, as well as existing European legislation for re-refining.</a:t>
            </a:r>
          </a:p>
        </p:txBody>
      </p:sp>
    </p:spTree>
    <p:custDataLst>
      <p:tags r:id="rId1"/>
    </p:custDataLst>
    <p:extLst>
      <p:ext uri="{BB962C8B-B14F-4D97-AF65-F5344CB8AC3E}">
        <p14:creationId xmlns:p14="http://schemas.microsoft.com/office/powerpoint/2010/main" val="114206426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France</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811180"/>
            <a:ext cx="3576638" cy="422968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Key Used Oil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The </a:t>
            </a:r>
            <a:r>
              <a:rPr kumimoji="0" lang="en-US" sz="900" b="0" u="none" strike="noStrike" kern="1200" cap="none" spc="0" normalizeH="0" baseline="0" noProof="0" dirty="0">
                <a:ln>
                  <a:noFill/>
                </a:ln>
                <a:solidFill>
                  <a:srgbClr val="000000"/>
                </a:solidFill>
                <a:effectLst/>
                <a:uLnTx/>
                <a:uFillTx/>
                <a:ea typeface="+mn-ea"/>
                <a:cs typeface="+mn-cs"/>
              </a:rPr>
              <a:t>EU’s waste framework directive </a:t>
            </a:r>
            <a:r>
              <a:rPr lang="en-US" sz="900" dirty="0">
                <a:solidFill>
                  <a:srgbClr val="000000"/>
                </a:solidFill>
              </a:rPr>
              <a:t>applies in France as well and requires used oil to be collected, separated, treated, and, whenever technically feasible, regenerated, with priority given to regeneration as baseoils.</a:t>
            </a:r>
          </a:p>
          <a:p>
            <a:pPr marL="0" marR="0" lvl="0" indent="0" algn="l" defTabSz="914400" rtl="0" eaLnBrk="1" fontAlgn="auto" latinLnBrk="0" hangingPunct="1">
              <a:lnSpc>
                <a:spcPct val="125000"/>
              </a:lnSpc>
              <a:spcBef>
                <a:spcPts val="0"/>
              </a:spcBef>
              <a:buClr>
                <a:srgbClr val="27638E"/>
              </a:buClr>
              <a:buSzPct val="110000"/>
              <a:buNone/>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International transportation </a:t>
            </a:r>
            <a:r>
              <a:rPr kumimoji="0" lang="en-US" sz="900" b="0" u="none" strike="noStrike" kern="1200" cap="none" spc="0" normalizeH="0" baseline="0" noProof="0" dirty="0">
                <a:ln>
                  <a:noFill/>
                </a:ln>
                <a:solidFill>
                  <a:srgbClr val="000000"/>
                </a:solidFill>
                <a:effectLst/>
                <a:uLnTx/>
                <a:uFillTx/>
                <a:ea typeface="+mn-ea"/>
                <a:cs typeface="+mn-cs"/>
              </a:rPr>
              <a:t>and</a:t>
            </a:r>
            <a:r>
              <a:rPr lang="en-US" sz="900" dirty="0">
                <a:solidFill>
                  <a:srgbClr val="000000"/>
                </a:solidFill>
              </a:rPr>
              <a:t> import and export of used oil are regulated by</a:t>
            </a:r>
            <a:r>
              <a:rPr kumimoji="0" lang="en-US" sz="900" b="0" u="none" strike="noStrike" kern="1200" cap="none" spc="0" normalizeH="0" baseline="0" noProof="0" dirty="0">
                <a:ln>
                  <a:noFill/>
                </a:ln>
                <a:solidFill>
                  <a:srgbClr val="000000"/>
                </a:solidFill>
                <a:effectLst/>
                <a:uLnTx/>
                <a:uFillTx/>
                <a:ea typeface="+mn-ea"/>
                <a:cs typeface="+mn-cs"/>
              </a:rPr>
              <a:t> Articles 11 or 12 of Regulation (EC) No 1013/2006, restricting the transboundary shipment of waste oils from their territory to incineration or co-incineration facilities in order to give priority to the regeneration of waste oils. </a:t>
            </a:r>
          </a:p>
          <a:p>
            <a:pPr marL="0" marR="0" lvl="0" indent="0" algn="l" defTabSz="914400" rtl="0" eaLnBrk="1" fontAlgn="auto" latinLnBrk="0" hangingPunct="1">
              <a:lnSpc>
                <a:spcPct val="125000"/>
              </a:lnSpc>
              <a:spcBef>
                <a:spcPts val="0"/>
              </a:spcBef>
              <a:buClr>
                <a:srgbClr val="27638E"/>
              </a:buClr>
              <a:buSzPct val="110000"/>
              <a:buNone/>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Disposal, transportation, and treatment of waste oils is regulated by articles R and L., 541-2, 541-3, and 541-8 of the Environmental Code.</a:t>
            </a:r>
          </a:p>
          <a:p>
            <a:pPr marL="0" marR="0" lvl="0" indent="0" algn="l" defTabSz="914400" rtl="0" eaLnBrk="1" fontAlgn="auto" latinLnBrk="0" hangingPunct="1">
              <a:lnSpc>
                <a:spcPct val="125000"/>
              </a:lnSpc>
              <a:spcBef>
                <a:spcPts val="0"/>
              </a:spcBef>
              <a:buClr>
                <a:srgbClr val="27638E"/>
              </a:buClr>
              <a:buSzPct val="110000"/>
              <a:buNone/>
              <a:tabLst/>
              <a:defRPr/>
            </a:pPr>
            <a:endParaRPr lang="en-US" sz="900" dirty="0">
              <a:solidFill>
                <a:srgbClr val="000000"/>
              </a:solidFill>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The 2007 Finance Act imposed a regeneration levy of EUR 0.04 per kg on the sales of finished lubricants, used to finance the collection and management of used oils. </a:t>
            </a:r>
          </a:p>
          <a:p>
            <a:pPr marL="0" marR="0" lvl="0" indent="0" algn="l" defTabSz="914400" rtl="0" eaLnBrk="1" fontAlgn="auto" latinLnBrk="0" hangingPunct="1">
              <a:lnSpc>
                <a:spcPct val="125000"/>
              </a:lnSpc>
              <a:spcBef>
                <a:spcPts val="0"/>
              </a:spcBef>
              <a:buClr>
                <a:srgbClr val="27638E"/>
              </a:buClr>
              <a:buSzPct val="110000"/>
              <a:buNone/>
              <a:tabLst/>
              <a:defRPr/>
            </a:pPr>
            <a:endParaRPr lang="en-US" sz="900" dirty="0">
              <a:solidFill>
                <a:srgbClr val="000000"/>
              </a:solidFill>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Directive 2010/75/EU on industrial emissions (Industrial Emissions Directive) regulates the operation of refineries, including re-refineries.</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434777" y="811180"/>
            <a:ext cx="3326330" cy="578780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sz="900" b="1" dirty="0" err="1"/>
              <a:t>i</a:t>
            </a:r>
            <a:r>
              <a:rPr lang="en-US" sz="900" b="1" dirty="0"/>
              <a:t>. Generation</a:t>
            </a:r>
          </a:p>
          <a:p>
            <a:pPr marL="0" indent="0">
              <a:lnSpc>
                <a:spcPct val="125000"/>
              </a:lnSpc>
              <a:spcBef>
                <a:spcPts val="0"/>
              </a:spcBef>
              <a:buNone/>
            </a:pPr>
            <a:r>
              <a:rPr lang="en-US" sz="900" dirty="0"/>
              <a:t>Used oil is expected to be generated wherever possible. Any producer of original waste must either manage it or use a third party to treat it. Waste producers are responsible for their waste until it is disposed of or recovered.</a:t>
            </a:r>
          </a:p>
          <a:p>
            <a:pPr marL="0" indent="0">
              <a:lnSpc>
                <a:spcPct val="125000"/>
              </a:lnSpc>
              <a:spcBef>
                <a:spcPts val="0"/>
              </a:spcBef>
              <a:buNone/>
            </a:pPr>
            <a:r>
              <a:rPr lang="en-US" sz="900" b="1" dirty="0"/>
              <a:t>ii. Classification </a:t>
            </a:r>
          </a:p>
          <a:p>
            <a:pPr marL="0" indent="0">
              <a:lnSpc>
                <a:spcPct val="125000"/>
              </a:lnSpc>
              <a:spcBef>
                <a:spcPts val="0"/>
              </a:spcBef>
              <a:buNone/>
            </a:pPr>
            <a:r>
              <a:rPr lang="en-US" sz="900" dirty="0"/>
              <a:t>Waste oil is classified as hazardous waste by the environmental code. It is illegal to mix hazardous with non-hazardous waste. </a:t>
            </a:r>
          </a:p>
          <a:p>
            <a:pPr marL="0" indent="0">
              <a:lnSpc>
                <a:spcPct val="125000"/>
              </a:lnSpc>
              <a:spcBef>
                <a:spcPts val="0"/>
              </a:spcBef>
              <a:buNone/>
            </a:pPr>
            <a:r>
              <a:rPr lang="en-US" sz="900" b="1" dirty="0"/>
              <a:t>iii. Collection</a:t>
            </a:r>
          </a:p>
          <a:p>
            <a:pPr marL="0" indent="0">
              <a:lnSpc>
                <a:spcPct val="125000"/>
              </a:lnSpc>
              <a:spcBef>
                <a:spcPts val="0"/>
              </a:spcBef>
              <a:buNone/>
            </a:pPr>
            <a:r>
              <a:rPr lang="en-US" sz="900" dirty="0"/>
              <a:t>Collecting companies must obtain a permit from the relevant agency to collect waste oil.</a:t>
            </a:r>
          </a:p>
          <a:p>
            <a:pPr marL="0" indent="0">
              <a:lnSpc>
                <a:spcPct val="125000"/>
              </a:lnSpc>
              <a:spcBef>
                <a:spcPts val="0"/>
              </a:spcBef>
              <a:buNone/>
            </a:pPr>
            <a:r>
              <a:rPr lang="en-US" sz="900" dirty="0"/>
              <a:t>Collection is partially financed by the General Tax on Polluting Activity (TGAP)</a:t>
            </a:r>
          </a:p>
          <a:p>
            <a:pPr marL="0" indent="0">
              <a:lnSpc>
                <a:spcPct val="125000"/>
              </a:lnSpc>
              <a:spcBef>
                <a:spcPts val="0"/>
              </a:spcBef>
              <a:buNone/>
            </a:pPr>
            <a:r>
              <a:rPr lang="en-US" sz="900" b="1" dirty="0"/>
              <a:t>iv. Transportation and Storage</a:t>
            </a:r>
          </a:p>
          <a:p>
            <a:pPr marL="0" indent="0">
              <a:lnSpc>
                <a:spcPct val="125000"/>
              </a:lnSpc>
              <a:spcBef>
                <a:spcPts val="0"/>
              </a:spcBef>
              <a:buNone/>
            </a:pPr>
            <a:r>
              <a:rPr lang="en-US" sz="900" dirty="0"/>
              <a:t>Used oil must be transported and stored separately in line with the safety guidance outlined in the Energy Code and Environmental Code.</a:t>
            </a:r>
          </a:p>
          <a:p>
            <a:pPr marL="0" indent="0">
              <a:lnSpc>
                <a:spcPct val="125000"/>
              </a:lnSpc>
              <a:spcBef>
                <a:spcPts val="0"/>
              </a:spcBef>
              <a:buNone/>
            </a:pPr>
            <a:r>
              <a:rPr lang="en-US" sz="900" b="1" dirty="0"/>
              <a:t>v. Disposal – Re-refining</a:t>
            </a:r>
          </a:p>
          <a:p>
            <a:pPr marL="0" indent="0">
              <a:lnSpc>
                <a:spcPct val="125000"/>
              </a:lnSpc>
              <a:spcBef>
                <a:spcPts val="0"/>
              </a:spcBef>
              <a:buNone/>
            </a:pPr>
            <a:r>
              <a:rPr lang="en-US" sz="900" dirty="0"/>
              <a:t>Used oil must be treated in a safe way that enables to protect the environment, safety and public health, guidelines in the Environmental Code. Local authorities can impose additional requirements.</a:t>
            </a:r>
          </a:p>
          <a:p>
            <a:pPr marL="0" indent="0">
              <a:lnSpc>
                <a:spcPct val="125000"/>
              </a:lnSpc>
              <a:spcBef>
                <a:spcPts val="0"/>
              </a:spcBef>
              <a:buNone/>
            </a:pPr>
            <a:r>
              <a:rPr lang="en-US" sz="900" b="1" dirty="0"/>
              <a:t>vi. Disposal – Fuel</a:t>
            </a:r>
          </a:p>
          <a:p>
            <a:pPr marL="0" indent="0">
              <a:lnSpc>
                <a:spcPct val="125000"/>
              </a:lnSpc>
              <a:spcBef>
                <a:spcPts val="0"/>
              </a:spcBef>
              <a:buNone/>
            </a:pPr>
            <a:r>
              <a:rPr lang="en-US" sz="900" dirty="0"/>
              <a:t>Installations must hold a permit and control for pollution, conforming with the Environmental Code and Energy Code.</a:t>
            </a:r>
          </a:p>
          <a:p>
            <a:pPr marL="0" indent="0">
              <a:lnSpc>
                <a:spcPct val="125000"/>
              </a:lnSpc>
              <a:spcBef>
                <a:spcPts val="0"/>
              </a:spcBef>
              <a:buNone/>
            </a:pPr>
            <a:r>
              <a:rPr lang="en-US" sz="900" b="1" dirty="0"/>
              <a:t>vii. Disposal – Other </a:t>
            </a:r>
          </a:p>
          <a:p>
            <a:pPr marL="0" indent="0">
              <a:lnSpc>
                <a:spcPct val="125000"/>
              </a:lnSpc>
              <a:spcBef>
                <a:spcPts val="0"/>
              </a:spcBef>
              <a:buNone/>
            </a:pPr>
            <a:r>
              <a:rPr lang="en-US" sz="900" dirty="0"/>
              <a:t>Untreated waste oil must be treated according to the waste framework directive and the waste (Circular Economy) (Amendment) Regulations 2020 of 2020</a:t>
            </a:r>
          </a:p>
        </p:txBody>
      </p:sp>
      <p:sp>
        <p:nvSpPr>
          <p:cNvPr id="7" name="Content Placeholder 2">
            <a:extLst>
              <a:ext uri="{FF2B5EF4-FFF2-40B4-BE49-F238E27FC236}">
                <a16:creationId xmlns:a16="http://schemas.microsoft.com/office/drawing/2014/main" id="{E7ADF94B-A7CD-4BDF-80EC-049A6BF788E7}"/>
              </a:ext>
            </a:extLst>
          </p:cNvPr>
          <p:cNvSpPr txBox="1">
            <a:spLocks/>
          </p:cNvSpPr>
          <p:nvPr/>
        </p:nvSpPr>
        <p:spPr>
          <a:xfrm>
            <a:off x="8296275" y="811180"/>
            <a:ext cx="3326330" cy="549926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Regulatory Enforcement</a:t>
            </a:r>
          </a:p>
          <a:p>
            <a:pPr marL="0" marR="0" lvl="0" indent="0" algn="l" defTabSz="914400" rtl="0" eaLnBrk="1" fontAlgn="auto" latinLnBrk="0" hangingPunct="1">
              <a:lnSpc>
                <a:spcPct val="125000"/>
              </a:lnSpc>
              <a:spcBef>
                <a:spcPts val="0"/>
              </a:spcBef>
              <a:spcAft>
                <a:spcPts val="0"/>
              </a:spcAft>
              <a:buClr>
                <a:srgbClr val="000000"/>
              </a:buClr>
              <a:buSzPct val="100000"/>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i. Responsible Agencies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Ministry </a:t>
            </a:r>
            <a:r>
              <a:rPr lang="en-US" sz="900" dirty="0">
                <a:solidFill>
                  <a:srgbClr val="000000"/>
                </a:solidFill>
              </a:rPr>
              <a:t>of</a:t>
            </a:r>
            <a:r>
              <a:rPr kumimoji="0" lang="en-US" sz="900" b="0" i="0" u="none" strike="noStrike" kern="1200" cap="none" spc="0" normalizeH="0" baseline="0" noProof="0" dirty="0">
                <a:ln>
                  <a:noFill/>
                </a:ln>
                <a:solidFill>
                  <a:srgbClr val="000000"/>
                </a:solidFill>
                <a:effectLst/>
                <a:uLnTx/>
                <a:uFillTx/>
                <a:ea typeface="+mn-ea"/>
                <a:cs typeface="+mn-cs"/>
              </a:rPr>
              <a:t> Ecology, Sustainable Development and Energy</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Agency for the Environment and Energy Management (ADEME)</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b="1" dirty="0"/>
              <a:t>ii. Enforcement Mechanisms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If waste oil is abandoned, companies can suffer a range of penalties from finding a remedy to the imposition of a fine</a:t>
            </a:r>
          </a:p>
          <a:p>
            <a:pPr marL="0" marR="0" lvl="0" indent="0" algn="l" defTabSz="914400" rtl="0" eaLnBrk="1" fontAlgn="auto" latinLnBrk="0" hangingPunct="1">
              <a:lnSpc>
                <a:spcPct val="125000"/>
              </a:lnSpc>
              <a:spcBef>
                <a:spcPts val="0"/>
              </a:spcBef>
              <a:spcAft>
                <a:spcPts val="0"/>
              </a:spcAft>
              <a:buClr>
                <a:srgbClr val="27638E"/>
              </a:buClr>
              <a:buSzPct val="110000"/>
              <a:buNone/>
              <a:tabLst/>
              <a:defRPr/>
            </a:pPr>
            <a:r>
              <a:rPr lang="en-US" sz="900" b="1" dirty="0"/>
              <a:t>iii. Effectiveness of Regulations Enforcement</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Enforcement is relatively effective. There are sanctions tied to non-compliance and dispute settlement mechanisms.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Key Influencers</a:t>
            </a:r>
          </a:p>
          <a:p>
            <a:pPr marL="0" indent="0">
              <a:lnSpc>
                <a:spcPct val="125000"/>
              </a:lnSpc>
              <a:spcBef>
                <a:spcPts val="0"/>
              </a:spcBef>
              <a:buClr>
                <a:schemeClr val="tx1"/>
              </a:buClr>
              <a:buSzPct val="100000"/>
              <a:buNone/>
            </a:pPr>
            <a:r>
              <a:rPr lang="en-US" sz="900" b="1" dirty="0"/>
              <a:t>i. Public Sector</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Ministry for the Economy and Finance</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Local Authorities ((Préfet)</a:t>
            </a:r>
            <a:endParaRPr kumimoji="0" lang="en-US" sz="900" b="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25000"/>
              </a:lnSpc>
              <a:spcBef>
                <a:spcPts val="0"/>
              </a:spcBef>
              <a:buClr>
                <a:srgbClr val="27638E"/>
              </a:buClr>
              <a:buSzPct val="110000"/>
              <a:buNone/>
              <a:tabLst/>
              <a:defRPr/>
            </a:pPr>
            <a:r>
              <a:rPr lang="en-US" sz="900" b="1" dirty="0"/>
              <a:t>ii. Private Sector</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fr-FR" sz="900" b="0" u="none" strike="noStrike" kern="1200" cap="none" spc="0" normalizeH="0" baseline="0" noProof="0" dirty="0">
                <a:ln>
                  <a:noFill/>
                </a:ln>
                <a:solidFill>
                  <a:srgbClr val="000000"/>
                </a:solidFill>
                <a:effectLst/>
                <a:uLnTx/>
                <a:uFillTx/>
                <a:ea typeface="+mn-ea"/>
                <a:cs typeface="+mn-cs"/>
              </a:rPr>
              <a:t>Union Française des Industries Petrolières (UFIP</a:t>
            </a:r>
            <a:r>
              <a:rPr kumimoji="0" lang="en-US" sz="900" b="0" u="none" strike="noStrike" kern="1200" cap="none" spc="0" normalizeH="0" baseline="0" noProof="0" dirty="0">
                <a:ln>
                  <a:noFill/>
                </a:ln>
                <a:solidFill>
                  <a:srgbClr val="000000"/>
                </a:solidFill>
                <a:effectLst/>
                <a:uLnTx/>
                <a:uFillTx/>
                <a:ea typeface="+mn-ea"/>
                <a:cs typeface="+mn-cs"/>
              </a:rPr>
              <a:t>)</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 National Trade Union Chamber of the Lubricants Industry (CSNIL)</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lang="en-US" sz="900" dirty="0">
              <a:solidFill>
                <a:srgbClr val="000000"/>
              </a:solidFill>
            </a:endParaRPr>
          </a:p>
          <a:p>
            <a:pPr marL="0" indent="0">
              <a:lnSpc>
                <a:spcPct val="125000"/>
              </a:lnSpc>
              <a:spcBef>
                <a:spcPts val="0"/>
              </a:spcBef>
              <a:buNone/>
            </a:pPr>
            <a:r>
              <a:rPr lang="en-US" b="1" dirty="0"/>
              <a:t>Probable Future Regulations</a:t>
            </a:r>
          </a:p>
          <a:p>
            <a:pPr marL="0" marR="0" lvl="0" indent="0" algn="l" defTabSz="914400" rtl="0" eaLnBrk="1" fontAlgn="auto" latinLnBrk="0" hangingPunct="1">
              <a:lnSpc>
                <a:spcPct val="125000"/>
              </a:lnSpc>
              <a:spcBef>
                <a:spcPts val="0"/>
              </a:spcBef>
              <a:buClr>
                <a:srgbClr val="27638E"/>
              </a:buClr>
              <a:buSzPct val="110000"/>
              <a:buNone/>
              <a:tabLst/>
              <a:defRPr/>
            </a:pPr>
            <a:r>
              <a:rPr kumimoji="0" lang="en-US" b="1" u="none" strike="noStrike" kern="1200" cap="none" spc="0" normalizeH="0" baseline="0" noProof="0" dirty="0">
                <a:ln>
                  <a:noFill/>
                </a:ln>
                <a:solidFill>
                  <a:srgbClr val="000000"/>
                </a:solidFill>
                <a:effectLst/>
                <a:uLnTx/>
                <a:uFillTx/>
                <a:ea typeface="+mn-ea"/>
                <a:cs typeface="+mn-cs"/>
              </a:rPr>
              <a:t>High: </a:t>
            </a:r>
            <a:r>
              <a:rPr lang="en-US" b="1" dirty="0">
                <a:solidFill>
                  <a:srgbClr val="000000"/>
                </a:solidFill>
              </a:rPr>
              <a:t>New Law to be introduced</a:t>
            </a:r>
          </a:p>
          <a:p>
            <a:pPr marL="0" marR="0" lvl="0" indent="0" algn="l" defTabSz="914400" rtl="0" eaLnBrk="1" fontAlgn="auto" latinLnBrk="0" hangingPunct="1">
              <a:lnSpc>
                <a:spcPct val="125000"/>
              </a:lnSpc>
              <a:spcBef>
                <a:spcPts val="0"/>
              </a:spcBef>
              <a:buClr>
                <a:srgbClr val="27638E"/>
              </a:buClr>
              <a:buSzPct val="110000"/>
              <a:buNone/>
              <a:tabLst/>
              <a:defRPr/>
            </a:pPr>
            <a:r>
              <a:rPr kumimoji="0" lang="en-US" sz="900" b="0" u="none" strike="noStrike" kern="1200" cap="none" spc="0" normalizeH="0" baseline="0" noProof="0" dirty="0">
                <a:ln>
                  <a:noFill/>
                </a:ln>
                <a:solidFill>
                  <a:srgbClr val="000000"/>
                </a:solidFill>
                <a:effectLst/>
                <a:uLnTx/>
                <a:uFillTx/>
                <a:ea typeface="+mn-ea"/>
                <a:cs typeface="+mn-cs"/>
              </a:rPr>
              <a:t>The anti-waste law for a circular economy, implementing the EU circular economy directive, is expected to be implemented soon, and is expected to make used oil re-refining to produce </a:t>
            </a:r>
            <a:r>
              <a:rPr kumimoji="0" lang="en-US" sz="900" b="0" u="none" strike="noStrike" kern="1200" cap="none" spc="0" normalizeH="0" baseline="0" noProof="0" dirty="0" err="1">
                <a:ln>
                  <a:noFill/>
                </a:ln>
                <a:solidFill>
                  <a:srgbClr val="000000"/>
                </a:solidFill>
                <a:effectLst/>
                <a:uLnTx/>
                <a:uFillTx/>
                <a:ea typeface="+mn-ea"/>
                <a:cs typeface="+mn-cs"/>
              </a:rPr>
              <a:t>basestocks</a:t>
            </a:r>
            <a:r>
              <a:rPr kumimoji="0" lang="en-US" sz="900" b="0" u="none" strike="noStrike" kern="1200" cap="none" spc="0" normalizeH="0" baseline="0" noProof="0" dirty="0">
                <a:ln>
                  <a:noFill/>
                </a:ln>
                <a:solidFill>
                  <a:srgbClr val="000000"/>
                </a:solidFill>
                <a:effectLst/>
                <a:uLnTx/>
                <a:uFillTx/>
                <a:ea typeface="+mn-ea"/>
                <a:cs typeface="+mn-cs"/>
              </a:rPr>
              <a:t> mandatory whenever feasible.</a:t>
            </a:r>
          </a:p>
        </p:txBody>
      </p:sp>
      <p:grpSp>
        <p:nvGrpSpPr>
          <p:cNvPr id="10" name="Group 9">
            <a:extLst>
              <a:ext uri="{FF2B5EF4-FFF2-40B4-BE49-F238E27FC236}">
                <a16:creationId xmlns:a16="http://schemas.microsoft.com/office/drawing/2014/main" id="{CF89F896-47B7-4666-9B13-965479E33BCF}"/>
              </a:ext>
            </a:extLst>
          </p:cNvPr>
          <p:cNvGrpSpPr/>
          <p:nvPr/>
        </p:nvGrpSpPr>
        <p:grpSpPr>
          <a:xfrm>
            <a:off x="10256149" y="6188804"/>
            <a:ext cx="1090782" cy="246221"/>
            <a:chOff x="10831993" y="6206610"/>
            <a:chExt cx="1090782" cy="246221"/>
          </a:xfrm>
        </p:grpSpPr>
        <p:sp>
          <p:nvSpPr>
            <p:cNvPr id="11" name="Freeform: Shape 10">
              <a:extLst>
                <a:ext uri="{FF2B5EF4-FFF2-40B4-BE49-F238E27FC236}">
                  <a16:creationId xmlns:a16="http://schemas.microsoft.com/office/drawing/2014/main" id="{2EE27F2A-CD11-473C-963D-7BCAF988CCC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Rectangle 11">
              <a:extLst>
                <a:ext uri="{FF2B5EF4-FFF2-40B4-BE49-F238E27FC236}">
                  <a16:creationId xmlns:a16="http://schemas.microsoft.com/office/drawing/2014/main" id="{45DAB3BF-8092-403C-9245-4D86D23ACF53}"/>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14793826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France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66344"/>
            <a:ext cx="3326330" cy="538609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b="1" i="0" u="none" strike="noStrike" kern="1200" cap="none" spc="0" normalizeH="0" baseline="0" noProof="0" dirty="0">
                <a:ln>
                  <a:noFill/>
                </a:ln>
                <a:solidFill>
                  <a:srgbClr val="000000"/>
                </a:solidFill>
                <a:effectLst/>
                <a:uLnTx/>
                <a:uFillTx/>
                <a:ea typeface="+mn-ea"/>
                <a:cs typeface="+mn-cs"/>
              </a:rPr>
              <a:t>Used Oil Regulations</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lang="en-US" sz="900" b="1" dirty="0">
                <a:solidFill>
                  <a:srgbClr val="000000"/>
                </a:solidFill>
              </a:rPr>
              <a:t>Generation</a:t>
            </a: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The EU’s Waste Framework directive requires used oil to be collected, separated, and, whenever technically feasible, treated and generated. The 2007 Finance Act finances regeneration through a levy on every finished lubricant sale.</a:t>
            </a:r>
            <a:endParaRPr kumimoji="0" lang="en-US" sz="9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Classification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Waste oil is classified as hazardous waste by the environmental code. It is illegal to mix hazardous with non-hazardous waste.</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Collection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Environmental Code prescribes the obligations that collection companies must follow and gives ADEME the power to oversee their organization.</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Transportation and Storage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Companies must comply with articles R and L., 541-2, 541-3, and 541-8 of the Environmental Code, which stipulates that transportation and storage of oil must be conducted in a way that protects the environment, safety, and public health.</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Disposal –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Used oils must be treated according to articles R543‐3 to 16 of the Environmental Code. Re-refiners need to operate in compliance with Directive 2010/75/EU on industrial emissions (Industrial Emissions Directive), which regulates the operation of refineries.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Due to their potentially harmful effects, refineries are considered to be installations classified for the protection of the environment under the Industrial Emissions Directive. </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392630" y="966344"/>
            <a:ext cx="3326330" cy="517064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Under the directive, an emission limit value (EVT)is calculated on ad hoc basis that is prescribed for a site that a refinery should not exceed in the course of its operation.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Re-refineries are required to undergo an environmental impact assessment that must be satisfactory for the re-refiner to receive continued permission from the ministry to operate. The environmental</a:t>
            </a:r>
            <a:r>
              <a:rPr lang="en-US" sz="900" dirty="0">
                <a:solidFill>
                  <a:srgbClr val="000000"/>
                </a:solidFill>
              </a:rPr>
              <a:t> impact assessment is carried out by an authorized consulting firm.</a:t>
            </a: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If the re-refinery is found to have exceeded its EVT or failed its environmental impact assessment, the re-refinery’s permit to operate can be revoked from the ministry. Local authorities participate in monitoring the operation of re-refineries. </a:t>
            </a:r>
            <a:endParaRPr lang="en-US" sz="900" b="1" dirty="0">
              <a:solidFill>
                <a:srgbClr val="000000"/>
              </a:solidFill>
            </a:endParaRP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Disposal – Fuel</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Used Oil processors must follow the same regulatory processes as re-refiners. Installations hold a permit and control for pollution, conforming with the Environmental Code and Energy Code.</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Disposal – Other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Untreated waste oil must be treated according to the waste framework directive and the waste (Circular Economy) (Amendment) Regulations 2020 of 2020</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b="1" i="0" u="none" strike="noStrike" kern="1200" cap="none" spc="0" normalizeH="0" baseline="0" noProof="0" dirty="0">
                <a:ln>
                  <a:noFill/>
                </a:ln>
                <a:solidFill>
                  <a:srgbClr val="000000"/>
                </a:solidFill>
                <a:effectLst/>
                <a:uLnTx/>
                <a:uFillTx/>
                <a:ea typeface="+mn-ea"/>
                <a:cs typeface="+mn-cs"/>
              </a:rPr>
              <a:t>Regulatory Enforcement</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Responsible Agencies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Ministry OF Ecology, Sustainable Development and Energy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Agency for the Environment and Energy Management (ADEME)</a:t>
            </a:r>
          </a:p>
        </p:txBody>
      </p:sp>
      <p:sp>
        <p:nvSpPr>
          <p:cNvPr id="7" name="Content Placeholder 2">
            <a:extLst>
              <a:ext uri="{FF2B5EF4-FFF2-40B4-BE49-F238E27FC236}">
                <a16:creationId xmlns:a16="http://schemas.microsoft.com/office/drawing/2014/main" id="{D75454EE-C749-400A-B364-770172AE6735}"/>
              </a:ext>
            </a:extLst>
          </p:cNvPr>
          <p:cNvSpPr txBox="1">
            <a:spLocks/>
          </p:cNvSpPr>
          <p:nvPr/>
        </p:nvSpPr>
        <p:spPr>
          <a:xfrm>
            <a:off x="8215865" y="966344"/>
            <a:ext cx="3326330" cy="540147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Enforcement Mechanisms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If waste oil is abandoned, companies can suffer a range of penalties from finding a remedy to the imposition of a fine</a:t>
            </a:r>
          </a:p>
          <a:p>
            <a:pPr marL="0" indent="0">
              <a:lnSpc>
                <a:spcPct val="100000"/>
              </a:lnSpc>
              <a:spcBef>
                <a:spcPts val="0"/>
              </a:spcBef>
              <a:spcAft>
                <a:spcPts val="600"/>
              </a:spcAft>
              <a:buClr>
                <a:schemeClr val="tx1"/>
              </a:buClr>
              <a:buSzPct val="100000"/>
              <a:buNone/>
            </a:pPr>
            <a:r>
              <a:rPr lang="en-US" sz="900" b="1" dirty="0"/>
              <a:t>Effectiveness of Regulations Enforcement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Enforcement is relatively effective. There are sanctions tied to non-compliance and dispute settlement mechanisms</a:t>
            </a:r>
            <a:r>
              <a:rPr lang="en-US" sz="900" dirty="0">
                <a:solidFill>
                  <a:srgbClr val="000000"/>
                </a:solidFill>
              </a:rPr>
              <a: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ea typeface="+mn-ea"/>
              <a:cs typeface="+mn-cs"/>
            </a:endParaRPr>
          </a:p>
          <a:p>
            <a:pPr marL="0" indent="0">
              <a:lnSpc>
                <a:spcPct val="100000"/>
              </a:lnSpc>
              <a:spcBef>
                <a:spcPts val="0"/>
              </a:spcBef>
              <a:spcAft>
                <a:spcPts val="600"/>
              </a:spcAft>
              <a:buNone/>
            </a:pPr>
            <a:r>
              <a:rPr lang="en-US" b="1" dirty="0"/>
              <a:t>Key Influencers</a:t>
            </a:r>
          </a:p>
          <a:p>
            <a:pPr marL="0" indent="0">
              <a:lnSpc>
                <a:spcPct val="100000"/>
              </a:lnSpc>
              <a:spcBef>
                <a:spcPts val="0"/>
              </a:spcBef>
              <a:spcAft>
                <a:spcPts val="600"/>
              </a:spcAft>
              <a:buClr>
                <a:schemeClr val="tx1"/>
              </a:buClr>
              <a:buSzPct val="100000"/>
              <a:buNone/>
            </a:pPr>
            <a:r>
              <a:rPr lang="en-US" sz="900" b="1" dirty="0"/>
              <a:t>i. Public Sector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Ministry for the Economy and Finance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Local Authorities ((</a:t>
            </a:r>
            <a:r>
              <a:rPr lang="en-US" sz="900" dirty="0" err="1">
                <a:solidFill>
                  <a:srgbClr val="000000"/>
                </a:solidFill>
              </a:rPr>
              <a:t>Préfet</a:t>
            </a:r>
            <a:r>
              <a:rPr lang="en-US" sz="900" dirty="0">
                <a:solidFill>
                  <a:srgbClr val="000000"/>
                </a:solidFill>
              </a:rPr>
              <a:t>)</a:t>
            </a:r>
            <a:endParaRPr lang="en-US" sz="900" dirty="0"/>
          </a:p>
          <a:p>
            <a:pPr marL="0" indent="0">
              <a:lnSpc>
                <a:spcPct val="100000"/>
              </a:lnSpc>
              <a:spcBef>
                <a:spcPts val="0"/>
              </a:spcBef>
              <a:spcAft>
                <a:spcPts val="600"/>
              </a:spcAft>
              <a:buClr>
                <a:schemeClr val="tx1"/>
              </a:buClr>
              <a:buSzPct val="100000"/>
              <a:buNone/>
            </a:pPr>
            <a:r>
              <a:rPr lang="en-US" sz="900" b="1" dirty="0"/>
              <a:t>ii. Private Sector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fr-FR" sz="900" b="0" u="none" strike="noStrike" kern="1200" cap="none" spc="0" normalizeH="0" baseline="0" noProof="0" dirty="0">
                <a:ln>
                  <a:noFill/>
                </a:ln>
                <a:solidFill>
                  <a:srgbClr val="000000"/>
                </a:solidFill>
                <a:effectLst/>
                <a:uLnTx/>
                <a:uFillTx/>
                <a:ea typeface="+mn-ea"/>
                <a:cs typeface="+mn-cs"/>
              </a:rPr>
              <a:t>Union Française des Industries Petrolières (UFIP)</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National Trade Union Chamber of the Lubricants Industry (CSNIL)</a:t>
            </a:r>
          </a:p>
          <a:p>
            <a:pPr>
              <a:lnSpc>
                <a:spcPct val="100000"/>
              </a:lnSpc>
              <a:spcBef>
                <a:spcPts val="0"/>
              </a:spcBef>
              <a:spcAft>
                <a:spcPts val="600"/>
              </a:spcAft>
              <a:buClr>
                <a:srgbClr val="27638E"/>
              </a:buClr>
              <a:buSzPct val="110000"/>
              <a:buFont typeface="Wingdings" panose="05000000000000000000" pitchFamily="2" charset="2"/>
              <a:buChar char="l"/>
              <a:defRPr/>
            </a:pPr>
            <a:r>
              <a:rPr kumimoji="0" lang="en-US" sz="900" b="0" u="none" strike="noStrike" kern="1200" cap="none" spc="0" normalizeH="0" baseline="0" noProof="0" dirty="0">
                <a:ln>
                  <a:noFill/>
                </a:ln>
                <a:solidFill>
                  <a:srgbClr val="000000"/>
                </a:solidFill>
                <a:effectLst/>
                <a:uLnTx/>
                <a:uFillTx/>
                <a:ea typeface="+mn-ea"/>
                <a:cs typeface="+mn-cs"/>
              </a:rPr>
              <a:t>GEIR (European Re-refining Association)</a:t>
            </a:r>
          </a:p>
          <a:p>
            <a:pPr>
              <a:lnSpc>
                <a:spcPct val="100000"/>
              </a:lnSpc>
              <a:spcBef>
                <a:spcPts val="0"/>
              </a:spcBef>
              <a:spcAft>
                <a:spcPts val="600"/>
              </a:spcAft>
              <a:buClr>
                <a:srgbClr val="27638E"/>
              </a:buClr>
              <a:buSzPct val="110000"/>
              <a:buFont typeface="Wingdings" panose="05000000000000000000" pitchFamily="2" charset="2"/>
              <a:buChar char="l"/>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00000"/>
              </a:lnSpc>
              <a:spcBef>
                <a:spcPts val="0"/>
              </a:spcBef>
              <a:spcAft>
                <a:spcPts val="600"/>
              </a:spcAft>
              <a:buNone/>
            </a:pPr>
            <a:r>
              <a:rPr lang="en-US" b="1" dirty="0"/>
              <a:t>Impact of Current Regulations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Moderate to high. Untreated waste disposal is forbidden, and regeneration is strongly encouraged.</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00000"/>
              </a:lnSpc>
              <a:spcBef>
                <a:spcPts val="0"/>
              </a:spcBef>
              <a:spcAft>
                <a:spcPts val="600"/>
              </a:spcAft>
              <a:buNone/>
            </a:pPr>
            <a:r>
              <a:rPr lang="en-US" b="1" dirty="0"/>
              <a:t>Probable Future Regulations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anti-waste law for a circular economy, implementing the EU circular economy directive, is expected to be implemented soon, and is expected to make oil regenerating mandatory.</a:t>
            </a:r>
          </a:p>
        </p:txBody>
      </p:sp>
      <p:sp>
        <p:nvSpPr>
          <p:cNvPr id="9" name="Content Placeholder 2">
            <a:extLst>
              <a:ext uri="{FF2B5EF4-FFF2-40B4-BE49-F238E27FC236}">
                <a16:creationId xmlns:a16="http://schemas.microsoft.com/office/drawing/2014/main" id="{4B8382D5-F75A-4BDA-B113-4C1E021D0FC0}"/>
              </a:ext>
            </a:extLst>
          </p:cNvPr>
          <p:cNvSpPr txBox="1">
            <a:spLocks/>
          </p:cNvSpPr>
          <p:nvPr/>
        </p:nvSpPr>
        <p:spPr>
          <a:xfrm>
            <a:off x="6175635" y="6447684"/>
            <a:ext cx="3326330" cy="24782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endParaRPr kumimoji="0" lang="en-US" sz="900" b="0" u="none" strike="noStrike" kern="1200" cap="none" spc="0" normalizeH="0" baseline="0" noProof="0" dirty="0">
              <a:ln>
                <a:noFill/>
              </a:ln>
              <a:solidFill>
                <a:srgbClr val="000000"/>
              </a:solidFill>
              <a:effectLst/>
              <a:uLnTx/>
              <a:uFillTx/>
              <a:latin typeface="Lucida Sans"/>
              <a:ea typeface="+mn-ea"/>
              <a:cs typeface="+mn-cs"/>
            </a:endParaRPr>
          </a:p>
        </p:txBody>
      </p:sp>
    </p:spTree>
    <p:custDataLst>
      <p:tags r:id="rId1"/>
    </p:custDataLst>
    <p:extLst>
      <p:ext uri="{BB962C8B-B14F-4D97-AF65-F5344CB8AC3E}">
        <p14:creationId xmlns:p14="http://schemas.microsoft.com/office/powerpoint/2010/main" val="322157460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Italy</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783794"/>
            <a:ext cx="3576638" cy="578780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Key Used Oil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The </a:t>
            </a:r>
            <a:r>
              <a:rPr kumimoji="0" lang="en-US" sz="900" b="0" u="none" strike="noStrike" kern="1200" cap="none" spc="0" normalizeH="0" baseline="0" noProof="0" dirty="0">
                <a:ln>
                  <a:noFill/>
                </a:ln>
                <a:solidFill>
                  <a:srgbClr val="000000"/>
                </a:solidFill>
                <a:effectLst/>
                <a:uLnTx/>
                <a:uFillTx/>
                <a:ea typeface="+mn-ea"/>
                <a:cs typeface="+mn-cs"/>
              </a:rPr>
              <a:t>EU’s waste framework directive </a:t>
            </a:r>
            <a:r>
              <a:rPr lang="en-US" sz="900" dirty="0">
                <a:solidFill>
                  <a:srgbClr val="000000"/>
                </a:solidFill>
              </a:rPr>
              <a:t>applies in Italy as well and requires used oil to be collected, separated, treated, and, whenever technically feasible, recycled, with priority given to re-refining to produce basestocks</a:t>
            </a:r>
            <a:endParaRPr kumimoji="0" lang="en-US" sz="900" b="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International transportation </a:t>
            </a:r>
            <a:r>
              <a:rPr kumimoji="0" lang="en-US" sz="900" b="0" u="none" strike="noStrike" kern="1200" cap="none" spc="0" normalizeH="0" baseline="0" noProof="0" dirty="0">
                <a:ln>
                  <a:noFill/>
                </a:ln>
                <a:solidFill>
                  <a:srgbClr val="000000"/>
                </a:solidFill>
                <a:effectLst/>
                <a:uLnTx/>
                <a:uFillTx/>
                <a:ea typeface="+mn-ea"/>
                <a:cs typeface="+mn-cs"/>
              </a:rPr>
              <a:t>and</a:t>
            </a:r>
            <a:r>
              <a:rPr lang="en-US" sz="900" dirty="0">
                <a:solidFill>
                  <a:srgbClr val="000000"/>
                </a:solidFill>
              </a:rPr>
              <a:t> import and export of used oil are regulated by</a:t>
            </a:r>
            <a:r>
              <a:rPr kumimoji="0" lang="en-US" sz="900" b="0" u="none" strike="noStrike" kern="1200" cap="none" spc="0" normalizeH="0" baseline="0" noProof="0" dirty="0">
                <a:ln>
                  <a:noFill/>
                </a:ln>
                <a:solidFill>
                  <a:srgbClr val="000000"/>
                </a:solidFill>
                <a:effectLst/>
                <a:uLnTx/>
                <a:uFillTx/>
                <a:ea typeface="+mn-ea"/>
                <a:cs typeface="+mn-cs"/>
              </a:rPr>
              <a:t> Articles 11 or 12 of Regulation (EC) No 1013/2006, restricting the transboundary shipment of waste oils from their territory to incineration or co-incineration facilities in order to give priority to the regeneration of waste oils. </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Legislative Decree No. 152/April 3, 2006 and Legislative Decree No. 95/27 January, 1992 are the main regulations at the national level regulating used oil in Italy. </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Italian government levies a tax on the consumption of finished lubricants (EUR 787.8 per KT in 2019). The excise duty is applicable in its entirety to lubricants with over 70% of mineral oil content, while it is applied proportionally according to its mineral content below the 70% figure.</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Lubricant purchasing agreements are also required to include a mandatory contribution to the Italian used oil consortium toward recycling the oil, a fee quantified at 0.12 EUR per Kg in 2020.</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In 2017, a decree was passed establishing a consortium for the collection, disposal, and regeneration of used oil (CONOU).</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Since 2016, under the EU’s Green Public Procurement (GPP) </a:t>
            </a:r>
            <a:r>
              <a:rPr lang="en-US" sz="900" dirty="0">
                <a:solidFill>
                  <a:srgbClr val="000000"/>
                </a:solidFill>
              </a:rPr>
              <a:t>policies, public sector bodies must ensure that only re-refined or biodegradable oils are used for public sector work.</a:t>
            </a:r>
            <a:endParaRPr kumimoji="0" lang="en-US" sz="900" b="0" u="none" strike="noStrike" kern="1200" cap="none" spc="0" normalizeH="0" baseline="0" noProof="0" dirty="0">
              <a:ln>
                <a:noFill/>
              </a:ln>
              <a:solidFill>
                <a:srgbClr val="000000"/>
              </a:solidFill>
              <a:effectLst/>
              <a:uLnTx/>
              <a:uFillTx/>
              <a:ea typeface="+mn-ea"/>
              <a:cs typeface="+mn-cs"/>
            </a:endParaRP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557989" y="783794"/>
            <a:ext cx="3326330" cy="526843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sz="900" b="1" dirty="0" err="1"/>
              <a:t>i</a:t>
            </a:r>
            <a:r>
              <a:rPr lang="en-US" sz="900" b="1" dirty="0"/>
              <a:t>. Generation</a:t>
            </a:r>
          </a:p>
          <a:p>
            <a:pPr marL="0" indent="0">
              <a:lnSpc>
                <a:spcPct val="125000"/>
              </a:lnSpc>
              <a:spcBef>
                <a:spcPts val="0"/>
              </a:spcBef>
              <a:buNone/>
            </a:pPr>
            <a:r>
              <a:rPr lang="en-US" sz="900" dirty="0"/>
              <a:t>Used oil is expected to be generated wherever possible. Any producer of original waste must either manage it or use a third party to treat it. Waste producers are responsible for their waste until it is disposed of or recovered</a:t>
            </a:r>
          </a:p>
          <a:p>
            <a:pPr marL="0" indent="0">
              <a:lnSpc>
                <a:spcPct val="125000"/>
              </a:lnSpc>
              <a:spcBef>
                <a:spcPts val="0"/>
              </a:spcBef>
              <a:buNone/>
            </a:pPr>
            <a:r>
              <a:rPr lang="en-US" sz="900" b="1" dirty="0"/>
              <a:t>ii. Classification </a:t>
            </a:r>
          </a:p>
          <a:p>
            <a:pPr marL="0" indent="0">
              <a:lnSpc>
                <a:spcPct val="125000"/>
              </a:lnSpc>
              <a:spcBef>
                <a:spcPts val="0"/>
              </a:spcBef>
              <a:buNone/>
            </a:pPr>
            <a:r>
              <a:rPr lang="en-US" sz="900" dirty="0"/>
              <a:t>Waste oil is classified as hazardous waste in Italy. It is illegal to mix hazardous with non-hazardous waste. </a:t>
            </a:r>
          </a:p>
          <a:p>
            <a:pPr marL="0" indent="0">
              <a:lnSpc>
                <a:spcPct val="125000"/>
              </a:lnSpc>
              <a:spcBef>
                <a:spcPts val="0"/>
              </a:spcBef>
              <a:buNone/>
            </a:pPr>
            <a:r>
              <a:rPr lang="en-US" sz="900" b="1" dirty="0"/>
              <a:t>iii. Collection</a:t>
            </a:r>
          </a:p>
          <a:p>
            <a:pPr marL="0" indent="0">
              <a:lnSpc>
                <a:spcPct val="125000"/>
              </a:lnSpc>
              <a:spcBef>
                <a:spcPts val="0"/>
              </a:spcBef>
              <a:buNone/>
            </a:pPr>
            <a:r>
              <a:rPr lang="en-US" sz="900" dirty="0"/>
              <a:t>Used oil is collected and managed by a consortium which has representation from the various manufacturers of lubricants, used oil collectors, and re-refiners</a:t>
            </a:r>
          </a:p>
          <a:p>
            <a:pPr marL="0" indent="0">
              <a:lnSpc>
                <a:spcPct val="125000"/>
              </a:lnSpc>
              <a:spcBef>
                <a:spcPts val="0"/>
              </a:spcBef>
              <a:buNone/>
            </a:pPr>
            <a:r>
              <a:rPr lang="en-US" sz="900" b="1" dirty="0"/>
              <a:t>iv. Transportation and Storage</a:t>
            </a:r>
          </a:p>
          <a:p>
            <a:pPr marL="0" indent="0">
              <a:lnSpc>
                <a:spcPct val="125000"/>
              </a:lnSpc>
              <a:spcBef>
                <a:spcPts val="0"/>
              </a:spcBef>
              <a:buNone/>
            </a:pPr>
            <a:r>
              <a:rPr lang="en-US" sz="900" dirty="0"/>
              <a:t>The same consortium is responsible for transportation and storage.</a:t>
            </a:r>
          </a:p>
          <a:p>
            <a:pPr marL="0" indent="0">
              <a:lnSpc>
                <a:spcPct val="125000"/>
              </a:lnSpc>
              <a:spcBef>
                <a:spcPts val="0"/>
              </a:spcBef>
              <a:buNone/>
            </a:pPr>
            <a:r>
              <a:rPr lang="en-US" sz="900" b="1" dirty="0"/>
              <a:t> Disposal – Re-refining</a:t>
            </a:r>
          </a:p>
          <a:p>
            <a:pPr marL="0" indent="0">
              <a:lnSpc>
                <a:spcPct val="125000"/>
              </a:lnSpc>
              <a:spcBef>
                <a:spcPts val="0"/>
              </a:spcBef>
              <a:buNone/>
            </a:pPr>
            <a:r>
              <a:rPr lang="en-US" sz="900" dirty="0"/>
              <a:t>Used oil must be treated in a safe way that enables to protect the environment, safety and public health, guidelines in the Environmental Code. Local authorities can impose additional requirements</a:t>
            </a:r>
          </a:p>
          <a:p>
            <a:pPr marL="0" indent="0">
              <a:lnSpc>
                <a:spcPct val="125000"/>
              </a:lnSpc>
              <a:spcBef>
                <a:spcPts val="0"/>
              </a:spcBef>
              <a:buNone/>
            </a:pPr>
            <a:r>
              <a:rPr lang="en-US" sz="900" b="1" dirty="0"/>
              <a:t>vi. Disposal – Fuel</a:t>
            </a:r>
          </a:p>
          <a:p>
            <a:pPr marL="0" indent="0">
              <a:lnSpc>
                <a:spcPct val="125000"/>
              </a:lnSpc>
              <a:spcBef>
                <a:spcPts val="0"/>
              </a:spcBef>
              <a:buNone/>
            </a:pPr>
            <a:r>
              <a:rPr lang="en-US" sz="900" dirty="0"/>
              <a:t>Installations which use used oil as fuel have to be authorized by the ministry for the environment.</a:t>
            </a:r>
          </a:p>
          <a:p>
            <a:pPr marL="0" indent="0">
              <a:lnSpc>
                <a:spcPct val="125000"/>
              </a:lnSpc>
              <a:spcBef>
                <a:spcPts val="0"/>
              </a:spcBef>
              <a:buNone/>
            </a:pPr>
            <a:r>
              <a:rPr lang="en-US" sz="900" b="1" dirty="0"/>
              <a:t>vii. Disposal – Other </a:t>
            </a:r>
          </a:p>
          <a:p>
            <a:pPr marL="0" indent="0">
              <a:lnSpc>
                <a:spcPct val="125000"/>
              </a:lnSpc>
              <a:spcBef>
                <a:spcPts val="0"/>
              </a:spcBef>
              <a:buNone/>
            </a:pPr>
            <a:r>
              <a:rPr lang="en-US" sz="900" dirty="0"/>
              <a:t>Untreated waste oil must be treated according to the waste framework directive and the waste (Circular Economy) (Amendment) Regulations 2020 of 2020</a:t>
            </a:r>
          </a:p>
        </p:txBody>
      </p:sp>
      <p:sp>
        <p:nvSpPr>
          <p:cNvPr id="7" name="Content Placeholder 2">
            <a:extLst>
              <a:ext uri="{FF2B5EF4-FFF2-40B4-BE49-F238E27FC236}">
                <a16:creationId xmlns:a16="http://schemas.microsoft.com/office/drawing/2014/main" id="{E7ADF94B-A7CD-4BDF-80EC-049A6BF788E7}"/>
              </a:ext>
            </a:extLst>
          </p:cNvPr>
          <p:cNvSpPr txBox="1">
            <a:spLocks/>
          </p:cNvSpPr>
          <p:nvPr/>
        </p:nvSpPr>
        <p:spPr>
          <a:xfrm>
            <a:off x="8296275" y="783794"/>
            <a:ext cx="3326330" cy="578780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Regulatory Enforcement</a:t>
            </a:r>
          </a:p>
          <a:p>
            <a:pPr marL="0" marR="0" lvl="0" indent="0" algn="l" defTabSz="914400" rtl="0" eaLnBrk="1" fontAlgn="auto" latinLnBrk="0" hangingPunct="1">
              <a:lnSpc>
                <a:spcPct val="125000"/>
              </a:lnSpc>
              <a:spcBef>
                <a:spcPts val="0"/>
              </a:spcBef>
              <a:spcAft>
                <a:spcPts val="0"/>
              </a:spcAft>
              <a:buClr>
                <a:srgbClr val="000000"/>
              </a:buClr>
              <a:buSzPct val="100000"/>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i. Responsible Agencies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Ministry OF the environment</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National Consortium for the management, collection, and treatment of used oil (CONOU)</a:t>
            </a:r>
          </a:p>
          <a:p>
            <a:pPr marL="0" marR="0" lvl="0" indent="0" algn="l" defTabSz="914400" rtl="0" eaLnBrk="1" fontAlgn="auto" latinLnBrk="0" hangingPunct="1">
              <a:lnSpc>
                <a:spcPct val="125000"/>
              </a:lnSpc>
              <a:spcBef>
                <a:spcPts val="0"/>
              </a:spcBef>
              <a:spcAft>
                <a:spcPts val="0"/>
              </a:spcAft>
              <a:buClr>
                <a:srgbClr val="27638E"/>
              </a:buClr>
              <a:buSzPct val="110000"/>
              <a:buNone/>
              <a:tabLst/>
              <a:defRPr/>
            </a:pPr>
            <a:r>
              <a:rPr lang="en-US" sz="900" b="1" dirty="0"/>
              <a:t>ii. Enforcement Mechanisms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If waste oil is abandoned, companies can suffer a range of penalties from finding a remedy to the imposition of a fine</a:t>
            </a:r>
          </a:p>
          <a:p>
            <a:pPr marL="0" marR="0" lvl="0" indent="0" algn="l" defTabSz="914400" rtl="0" eaLnBrk="1" fontAlgn="auto" latinLnBrk="0" hangingPunct="1">
              <a:lnSpc>
                <a:spcPct val="125000"/>
              </a:lnSpc>
              <a:spcBef>
                <a:spcPts val="0"/>
              </a:spcBef>
              <a:spcAft>
                <a:spcPts val="0"/>
              </a:spcAft>
              <a:buClr>
                <a:srgbClr val="27638E"/>
              </a:buClr>
              <a:buSzPct val="110000"/>
              <a:buNone/>
              <a:tabLst/>
              <a:defRPr/>
            </a:pPr>
            <a:r>
              <a:rPr lang="en-US" sz="900" b="1" dirty="0"/>
              <a:t>iii. Effectiveness of Regulations Enforcement</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Enforcement is relatively effective. There are sanctions tied to non-compliance and dispute settlement mechanisms.</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Key Influencers</a:t>
            </a:r>
          </a:p>
          <a:p>
            <a:pPr marL="0" indent="0">
              <a:lnSpc>
                <a:spcPct val="125000"/>
              </a:lnSpc>
              <a:spcBef>
                <a:spcPts val="0"/>
              </a:spcBef>
              <a:buClr>
                <a:schemeClr val="tx1"/>
              </a:buClr>
              <a:buSzPct val="100000"/>
              <a:buNone/>
            </a:pPr>
            <a:r>
              <a:rPr lang="en-US" sz="900" b="1" dirty="0"/>
              <a:t>i. Public Sector</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Ministry for Economic Development</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Ministry of the Environment</a:t>
            </a:r>
          </a:p>
          <a:p>
            <a:pPr marL="0" marR="0" lvl="0" indent="0" algn="l" defTabSz="914400" rtl="0" eaLnBrk="1" fontAlgn="auto" latinLnBrk="0" hangingPunct="1">
              <a:lnSpc>
                <a:spcPct val="125000"/>
              </a:lnSpc>
              <a:spcBef>
                <a:spcPts val="0"/>
              </a:spcBef>
              <a:buClr>
                <a:srgbClr val="27638E"/>
              </a:buClr>
              <a:buSzPct val="110000"/>
              <a:buNone/>
              <a:tabLst/>
              <a:defRPr/>
            </a:pPr>
            <a:r>
              <a:rPr lang="en-US" sz="900" b="1" dirty="0"/>
              <a:t>ii. Private Sector</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Unione Petrolifera (UP)</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r>
              <a:rPr lang="en-US" sz="900" dirty="0">
                <a:solidFill>
                  <a:srgbClr val="000000"/>
                </a:solidFill>
              </a:rPr>
              <a:t>Italian Lubricant Industry Association (GAIL)</a:t>
            </a:r>
          </a:p>
          <a:p>
            <a:pPr marL="228600" marR="0" lvl="0" indent="-228600" algn="l" defTabSz="914400" rtl="0" eaLnBrk="1" fontAlgn="auto" latinLnBrk="0" hangingPunct="1">
              <a:lnSpc>
                <a:spcPct val="125000"/>
              </a:lnSpc>
              <a:spcBef>
                <a:spcPts val="0"/>
              </a:spcBef>
              <a:spcAft>
                <a:spcPts val="0"/>
              </a:spcAft>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Impact of Current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Moderate to high. Untreated waste disposal is forbidden, and regeneration is strongly encouraged.</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endParaRPr kumimoji="0" lang="en-US" sz="900" b="0" u="none" strike="noStrike" kern="1200" cap="none" spc="0" normalizeH="0" baseline="0" noProof="0" dirty="0">
              <a:ln>
                <a:noFill/>
              </a:ln>
              <a:solidFill>
                <a:srgbClr val="000000"/>
              </a:solidFill>
              <a:effectLst/>
              <a:uLnTx/>
              <a:uFillTx/>
              <a:ea typeface="+mn-ea"/>
              <a:cs typeface="+mn-cs"/>
            </a:endParaRPr>
          </a:p>
          <a:p>
            <a:pPr marL="0" indent="0">
              <a:lnSpc>
                <a:spcPct val="125000"/>
              </a:lnSpc>
              <a:spcBef>
                <a:spcPts val="0"/>
              </a:spcBef>
              <a:buNone/>
            </a:pPr>
            <a:r>
              <a:rPr lang="en-US" b="1" dirty="0"/>
              <a:t>Probable Future Regulations</a:t>
            </a:r>
          </a:p>
          <a:p>
            <a:pPr marL="0" marR="0" lvl="0" indent="0" algn="l" defTabSz="914400" rtl="0" eaLnBrk="1" fontAlgn="auto" latinLnBrk="0" hangingPunct="1">
              <a:lnSpc>
                <a:spcPct val="125000"/>
              </a:lnSpc>
              <a:spcBef>
                <a:spcPts val="0"/>
              </a:spcBef>
              <a:buClr>
                <a:srgbClr val="27638E"/>
              </a:buClr>
              <a:buSzPct val="110000"/>
              <a:buNone/>
              <a:tabLst/>
              <a:defRPr/>
            </a:pPr>
            <a:r>
              <a:rPr kumimoji="0" lang="en-US" b="1" u="none" strike="noStrike" kern="1200" cap="none" spc="0" normalizeH="0" baseline="0" noProof="0" dirty="0">
                <a:ln>
                  <a:noFill/>
                </a:ln>
                <a:solidFill>
                  <a:srgbClr val="000000"/>
                </a:solidFill>
                <a:effectLst/>
                <a:uLnTx/>
                <a:uFillTx/>
                <a:ea typeface="+mn-ea"/>
                <a:cs typeface="+mn-cs"/>
              </a:rPr>
              <a:t>High: </a:t>
            </a:r>
            <a:r>
              <a:rPr lang="en-US" b="1" dirty="0">
                <a:solidFill>
                  <a:srgbClr val="000000"/>
                </a:solidFill>
              </a:rPr>
              <a:t>New Law to be introduced</a:t>
            </a:r>
          </a:p>
          <a:p>
            <a:pPr marL="0" marR="0" lvl="0" indent="0" algn="l" defTabSz="914400" rtl="0" eaLnBrk="1" fontAlgn="auto" latinLnBrk="0" hangingPunct="1">
              <a:lnSpc>
                <a:spcPct val="125000"/>
              </a:lnSpc>
              <a:spcBef>
                <a:spcPts val="0"/>
              </a:spcBef>
              <a:buClr>
                <a:srgbClr val="27638E"/>
              </a:buClr>
              <a:buSzPct val="110000"/>
              <a:buNone/>
              <a:tabLst/>
              <a:defRPr/>
            </a:pPr>
            <a:r>
              <a:rPr kumimoji="0" lang="en-US" sz="900" b="0" u="none" strike="noStrike" kern="1200" cap="none" spc="0" normalizeH="0" baseline="0" noProof="0" dirty="0">
                <a:ln>
                  <a:noFill/>
                </a:ln>
                <a:solidFill>
                  <a:srgbClr val="000000"/>
                </a:solidFill>
                <a:effectLst/>
                <a:uLnTx/>
                <a:uFillTx/>
                <a:ea typeface="+mn-ea"/>
                <a:cs typeface="+mn-cs"/>
              </a:rPr>
              <a:t>The anti-waste law for a circular economy, implementing the EU circular economy directive, is expected to be implemented soon, and is expected to make oil regenerating mandatory.</a:t>
            </a:r>
          </a:p>
        </p:txBody>
      </p:sp>
    </p:spTree>
    <p:custDataLst>
      <p:tags r:id="rId1"/>
    </p:custDataLst>
    <p:extLst>
      <p:ext uri="{BB962C8B-B14F-4D97-AF65-F5344CB8AC3E}">
        <p14:creationId xmlns:p14="http://schemas.microsoft.com/office/powerpoint/2010/main" val="3711782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Canada</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990600"/>
          <a:ext cx="11232000" cy="4156219"/>
        </p:xfrm>
        <a:graphic>
          <a:graphicData uri="http://schemas.openxmlformats.org/drawingml/2006/table">
            <a:tbl>
              <a:tblPr firstRow="1">
                <a:tableStyleId>{5C22544A-7EE6-4342-B048-85BDC9FD1C3A}</a:tableStyleId>
              </a:tblPr>
              <a:tblGrid>
                <a:gridCol w="5615999">
                  <a:extLst>
                    <a:ext uri="{9D8B030D-6E8A-4147-A177-3AD203B41FA5}">
                      <a16:colId xmlns:a16="http://schemas.microsoft.com/office/drawing/2014/main" val="3179253707"/>
                    </a:ext>
                  </a:extLst>
                </a:gridCol>
                <a:gridCol w="5616001">
                  <a:extLst>
                    <a:ext uri="{9D8B030D-6E8A-4147-A177-3AD203B41FA5}">
                      <a16:colId xmlns:a16="http://schemas.microsoft.com/office/drawing/2014/main" val="2331960324"/>
                    </a:ext>
                  </a:extLst>
                </a:gridCol>
              </a:tblGrid>
              <a:tr h="244891">
                <a:tc gridSpan="2">
                  <a:txBody>
                    <a:bodyPr/>
                    <a:lstStyle/>
                    <a:p>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a:solidFill>
                            <a:schemeClr val="tx1"/>
                          </a:solidFill>
                        </a:rPr>
                        <a:t>QUESTION</a:t>
                      </a:r>
                      <a:endParaRPr lang="en-US" sz="900" b="1">
                        <a:solidFill>
                          <a:schemeClr val="tx1"/>
                        </a:solidFill>
                        <a:latin typeface="+mn-lt"/>
                      </a:endParaRPr>
                    </a:p>
                  </a:txBody>
                  <a:tcPr marL="45720" marR="45720" anchor="ct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a:txBody>
                    <a:bodyPr/>
                    <a:lstStyle/>
                    <a:p>
                      <a:pPr marL="0" indent="0" algn="l" fontAlgn="ct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92608">
                <a:tc>
                  <a:txBody>
                    <a:bodyPr/>
                    <a:lstStyle/>
                    <a:p>
                      <a:pPr algn="l" fontAlgn="ct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r>
                        <a:rPr lang="en-US" sz="900" u="none" strike="noStrike">
                          <a:effectLst/>
                        </a:rPr>
                        <a:t>Hazardous Waste</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292608">
                <a:tc>
                  <a:txBody>
                    <a:bodyPr/>
                    <a:lstStyle/>
                    <a:p>
                      <a:pPr algn="l" fontAlgn="ct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965892685"/>
                  </a:ext>
                </a:extLst>
              </a:tr>
              <a:tr h="292608">
                <a:tc>
                  <a:txBody>
                    <a:bodyPr/>
                    <a:lstStyle/>
                    <a:p>
                      <a:pPr algn="l" fontAlgn="ct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15455050"/>
                  </a:ext>
                </a:extLst>
              </a:tr>
              <a:tr h="292608">
                <a:tc>
                  <a:txBody>
                    <a:bodyPr/>
                    <a:lstStyle/>
                    <a:p>
                      <a:pPr algn="l" fontAlgn="ct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292608">
                <a:tc>
                  <a:txBody>
                    <a:bodyPr/>
                    <a:lstStyle/>
                    <a:p>
                      <a:pPr algn="l" fontAlgn="ct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92608">
                <a:tc>
                  <a:txBody>
                    <a:bodyPr/>
                    <a:lstStyle/>
                    <a:p>
                      <a:pPr algn="l" fontAlgn="ct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Extended producer responsibility principle applied​</a:t>
                      </a:r>
                      <a:endParaRPr lang="en-US" sz="900">
                        <a:solidFill>
                          <a:schemeClr val="tx1"/>
                        </a:solidFill>
                        <a:latin typeface="+mn-lt"/>
                      </a:endParaRPr>
                    </a:p>
                  </a:txBody>
                  <a:tcPr marL="45720" marR="45720" anchor="ctr"/>
                </a:tc>
                <a:extLst>
                  <a:ext uri="{0D108BD9-81ED-4DB2-BD59-A6C34878D82A}">
                    <a16:rowId xmlns:a16="http://schemas.microsoft.com/office/drawing/2014/main" val="3816860988"/>
                  </a:ext>
                </a:extLst>
              </a:tr>
              <a:tr h="292608">
                <a:tc>
                  <a:txBody>
                    <a:bodyPr/>
                    <a:lstStyle/>
                    <a:p>
                      <a:pPr algn="l" fontAlgn="ctr"/>
                      <a:r>
                        <a:rPr lang="en-US" sz="900" u="none" strike="noStrike">
                          <a:effectLst/>
                        </a:rPr>
                        <a:t>8. Do any requirements / legislation exist around different types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37072835"/>
                  </a:ext>
                </a:extLst>
              </a:tr>
              <a:tr h="292608">
                <a:tc>
                  <a:txBody>
                    <a:bodyPr/>
                    <a:lstStyle/>
                    <a:p>
                      <a:pPr algn="l" fontAlgn="ct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4056522245"/>
                  </a:ext>
                </a:extLst>
              </a:tr>
              <a:tr h="292608">
                <a:tc>
                  <a:txBody>
                    <a:bodyPr/>
                    <a:lstStyle/>
                    <a:p>
                      <a:pPr algn="l" fontAlgn="ct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1750050038"/>
                  </a:ext>
                </a:extLst>
              </a:tr>
              <a:tr h="292608">
                <a:tc>
                  <a:txBody>
                    <a:bodyPr/>
                    <a:lstStyle/>
                    <a:p>
                      <a:pPr algn="l" fontAlgn="ct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75479728"/>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but only if used oil is pre-treated and its contaminants are reduced below certain levels</a:t>
                      </a:r>
                      <a:endParaRPr lang="en-US" sz="90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0E8204AC-1D85-483B-8FB1-5D3C336BB703}"/>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6626F167-B951-4B9E-9526-500F609EC726}"/>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34D284FB-18C6-465B-8142-B3D055FF3C24}"/>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48336495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Iberia 1</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6" y="826415"/>
            <a:ext cx="3440630" cy="515525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b="1" dirty="0"/>
              <a:t>Key Used Oil Regulations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The </a:t>
            </a:r>
            <a:r>
              <a:rPr kumimoji="0" lang="en-US" sz="900" b="0" u="none" strike="noStrike" kern="1200" cap="none" spc="0" normalizeH="0" baseline="0" noProof="0" dirty="0">
                <a:ln>
                  <a:noFill/>
                </a:ln>
                <a:solidFill>
                  <a:srgbClr val="000000"/>
                </a:solidFill>
                <a:effectLst/>
                <a:uLnTx/>
                <a:uFillTx/>
                <a:ea typeface="+mn-ea"/>
                <a:cs typeface="+mn-cs"/>
              </a:rPr>
              <a:t>EU’s waste framework directive </a:t>
            </a:r>
            <a:r>
              <a:rPr lang="en-US" sz="900" dirty="0">
                <a:solidFill>
                  <a:srgbClr val="000000"/>
                </a:solidFill>
              </a:rPr>
              <a:t>applies in Spain and Portugal as well and requires used oil to be collected, separated, treated, and, whenever technically feasible, regenerated, with priority given to re-refining to produce basestocks.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International transportation </a:t>
            </a:r>
            <a:r>
              <a:rPr kumimoji="0" lang="en-US" sz="900" b="0" u="none" strike="noStrike" kern="1200" cap="none" spc="0" normalizeH="0" baseline="0" noProof="0" dirty="0">
                <a:ln>
                  <a:noFill/>
                </a:ln>
                <a:solidFill>
                  <a:srgbClr val="000000"/>
                </a:solidFill>
                <a:effectLst/>
                <a:uLnTx/>
                <a:uFillTx/>
                <a:ea typeface="+mn-ea"/>
                <a:cs typeface="+mn-cs"/>
              </a:rPr>
              <a:t>and</a:t>
            </a:r>
            <a:r>
              <a:rPr lang="en-US" sz="900" dirty="0">
                <a:solidFill>
                  <a:srgbClr val="000000"/>
                </a:solidFill>
              </a:rPr>
              <a:t> import and export of used oil are regulated by</a:t>
            </a:r>
            <a:r>
              <a:rPr kumimoji="0" lang="en-US" sz="900" b="0" u="none" strike="noStrike" kern="1200" cap="none" spc="0" normalizeH="0" baseline="0" noProof="0" dirty="0">
                <a:ln>
                  <a:noFill/>
                </a:ln>
                <a:solidFill>
                  <a:srgbClr val="000000"/>
                </a:solidFill>
                <a:effectLst/>
                <a:uLnTx/>
                <a:uFillTx/>
                <a:ea typeface="+mn-ea"/>
                <a:cs typeface="+mn-cs"/>
              </a:rPr>
              <a:t> Articles 11 or 12 of Regulation (EC) No 1013/2006, restricting the transboundary shipment of waste oils from their territory to incineration or co-incineration facilities in order to give priority to the regeneration of waste oils.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Royal Decree 679/2006 set up the regulatory framework governing used oil collection and regeneration in Spain and establishing the non-profit entities to oversee the used oil collection business.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The same royal decree established a levy of EUR 0.06 per kg on the marketed lubricant which finances the system.</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In Portugal, Decree No. 153/2003 governs the management of used oils, taking into account production, regeneration, and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There is only </a:t>
            </a:r>
            <a:r>
              <a:rPr lang="en-US" sz="900" dirty="0">
                <a:solidFill>
                  <a:srgbClr val="000000"/>
                </a:solidFill>
              </a:rPr>
              <a:t>association approved in Portugal dealing with the collection and management of used oils (SOGILUB). It is financed by a levy of </a:t>
            </a:r>
            <a:r>
              <a:rPr lang="nl-NL" sz="900" dirty="0">
                <a:solidFill>
                  <a:srgbClr val="000000"/>
                </a:solidFill>
              </a:rPr>
              <a:t>EUR 63.00 per cubic meter of lubricant sales.</a:t>
            </a:r>
          </a:p>
          <a:p>
            <a:pPr marL="0" indent="0">
              <a:lnSpc>
                <a:spcPct val="100000"/>
              </a:lnSpc>
              <a:spcBef>
                <a:spcPts val="0"/>
              </a:spcBef>
              <a:spcAft>
                <a:spcPts val="600"/>
              </a:spcAft>
              <a:buNone/>
            </a:pPr>
            <a:r>
              <a:rPr lang="en-US" sz="900" b="1" dirty="0"/>
              <a:t>i. Generation</a:t>
            </a:r>
          </a:p>
          <a:p>
            <a:pPr marL="0" indent="0">
              <a:lnSpc>
                <a:spcPct val="100000"/>
              </a:lnSpc>
              <a:spcBef>
                <a:spcPts val="0"/>
              </a:spcBef>
              <a:spcAft>
                <a:spcPts val="600"/>
              </a:spcAft>
              <a:buNone/>
            </a:pPr>
            <a:r>
              <a:rPr lang="en-US" sz="900" dirty="0"/>
              <a:t>In Spain, there is a system established by law through a non-profit entity which guarantees that used oil is collected at the generation point. In Portugal, an industry consortium is also tasked with overseeing oil generation and collection.</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413010" y="826415"/>
            <a:ext cx="3211753" cy="493981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900" b="1" dirty="0"/>
              <a:t>ii. Classification </a:t>
            </a:r>
          </a:p>
          <a:p>
            <a:pPr marL="0" indent="0">
              <a:lnSpc>
                <a:spcPct val="100000"/>
              </a:lnSpc>
              <a:spcBef>
                <a:spcPts val="0"/>
              </a:spcBef>
              <a:spcAft>
                <a:spcPts val="600"/>
              </a:spcAft>
              <a:buNone/>
            </a:pPr>
            <a:r>
              <a:rPr lang="en-US" sz="900" dirty="0"/>
              <a:t>Waste oil is classified as hazardous waste in both Spain and Portugal and must be handled and treated according to the relevant laws governing waste product treatments.</a:t>
            </a:r>
          </a:p>
          <a:p>
            <a:pPr marL="0" indent="0">
              <a:lnSpc>
                <a:spcPct val="100000"/>
              </a:lnSpc>
              <a:spcBef>
                <a:spcPts val="0"/>
              </a:spcBef>
              <a:spcAft>
                <a:spcPts val="600"/>
              </a:spcAft>
              <a:buNone/>
            </a:pPr>
            <a:r>
              <a:rPr lang="en-US" sz="900" b="1" dirty="0"/>
              <a:t>iii. Collection</a:t>
            </a:r>
          </a:p>
          <a:p>
            <a:pPr marL="0" indent="0">
              <a:lnSpc>
                <a:spcPct val="100000"/>
              </a:lnSpc>
              <a:spcBef>
                <a:spcPts val="0"/>
              </a:spcBef>
              <a:spcAft>
                <a:spcPts val="600"/>
              </a:spcAft>
              <a:buNone/>
            </a:pPr>
            <a:r>
              <a:rPr lang="en-US" sz="900" dirty="0"/>
              <a:t>In Portugal, the consortium is directly responsible for collection, storage, and quality control of used oil re-refining. In Spain, the collection stage is more autonomous from government entities. Collectors operate independently in an open market where used oils are bought and sold freely, although collectors have to be authorized by SIGAUS.</a:t>
            </a:r>
          </a:p>
          <a:p>
            <a:pPr marL="0" indent="0">
              <a:lnSpc>
                <a:spcPct val="100000"/>
              </a:lnSpc>
              <a:spcBef>
                <a:spcPts val="0"/>
              </a:spcBef>
              <a:spcAft>
                <a:spcPts val="600"/>
              </a:spcAft>
              <a:buNone/>
            </a:pPr>
            <a:r>
              <a:rPr lang="en-US" sz="900" b="1" dirty="0"/>
              <a:t>iv. Transportation and Storage</a:t>
            </a:r>
          </a:p>
          <a:p>
            <a:pPr marL="0" indent="0">
              <a:lnSpc>
                <a:spcPct val="100000"/>
              </a:lnSpc>
              <a:spcBef>
                <a:spcPts val="0"/>
              </a:spcBef>
              <a:spcAft>
                <a:spcPts val="600"/>
              </a:spcAft>
              <a:buNone/>
            </a:pPr>
            <a:r>
              <a:rPr lang="en-US" sz="900" dirty="0"/>
              <a:t>In Portugal, the same consortium is responsible for transportation and storage of collected used oil. In Spain, collectors or authorized third party service providers are responsible for transportation and storage. Re-refiners are also authorized collectors in Spain.</a:t>
            </a:r>
          </a:p>
          <a:p>
            <a:pPr marL="0" indent="0">
              <a:lnSpc>
                <a:spcPct val="100000"/>
              </a:lnSpc>
              <a:spcBef>
                <a:spcPts val="0"/>
              </a:spcBef>
              <a:spcAft>
                <a:spcPts val="600"/>
              </a:spcAft>
              <a:buNone/>
            </a:pPr>
            <a:r>
              <a:rPr lang="en-US" sz="900" b="1" dirty="0"/>
              <a:t>v. Disposal – Re-refining</a:t>
            </a:r>
          </a:p>
          <a:p>
            <a:pPr marL="0" indent="0">
              <a:lnSpc>
                <a:spcPct val="100000"/>
              </a:lnSpc>
              <a:spcBef>
                <a:spcPts val="0"/>
              </a:spcBef>
              <a:spcAft>
                <a:spcPts val="600"/>
              </a:spcAft>
              <a:buNone/>
            </a:pPr>
            <a:r>
              <a:rPr lang="en-US" sz="900" dirty="0"/>
              <a:t>The public-private partnership overseeing the industry in Spain has a stated target of re-refining 65% of the collected used oil enshrined in its statute. The Portuguese consortium has a similar target.</a:t>
            </a:r>
          </a:p>
          <a:p>
            <a:pPr marL="0" indent="0">
              <a:lnSpc>
                <a:spcPct val="100000"/>
              </a:lnSpc>
              <a:spcBef>
                <a:spcPts val="0"/>
              </a:spcBef>
              <a:spcAft>
                <a:spcPts val="600"/>
              </a:spcAft>
              <a:buNone/>
            </a:pPr>
            <a:r>
              <a:rPr lang="en-US" sz="900" b="1" dirty="0"/>
              <a:t>vi. Disposal – Fuel</a:t>
            </a:r>
          </a:p>
          <a:p>
            <a:pPr marL="0" indent="0">
              <a:lnSpc>
                <a:spcPct val="100000"/>
              </a:lnSpc>
              <a:spcBef>
                <a:spcPts val="0"/>
              </a:spcBef>
              <a:spcAft>
                <a:spcPts val="600"/>
              </a:spcAft>
              <a:buNone/>
            </a:pPr>
            <a:r>
              <a:rPr lang="en-US" sz="900" dirty="0"/>
              <a:t>Installations which use used oil as fuel have to be authorized. As Spanish authorities want to recover 95% of generated oil, disposal as fuel is encouraged for all collected used oil that cannot be re-refined.</a:t>
            </a:r>
          </a:p>
        </p:txBody>
      </p:sp>
      <p:sp>
        <p:nvSpPr>
          <p:cNvPr id="7" name="Content Placeholder 2">
            <a:extLst>
              <a:ext uri="{FF2B5EF4-FFF2-40B4-BE49-F238E27FC236}">
                <a16:creationId xmlns:a16="http://schemas.microsoft.com/office/drawing/2014/main" id="{E7ADF94B-A7CD-4BDF-80EC-049A6BF788E7}"/>
              </a:ext>
            </a:extLst>
          </p:cNvPr>
          <p:cNvSpPr txBox="1">
            <a:spLocks/>
          </p:cNvSpPr>
          <p:nvPr/>
        </p:nvSpPr>
        <p:spPr>
          <a:xfrm>
            <a:off x="8027747" y="826415"/>
            <a:ext cx="3762373" cy="58785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900" b="1" dirty="0"/>
              <a:t>vii. Disposal – Other </a:t>
            </a:r>
          </a:p>
          <a:p>
            <a:pPr marL="0" indent="0">
              <a:lnSpc>
                <a:spcPct val="100000"/>
              </a:lnSpc>
              <a:spcBef>
                <a:spcPts val="0"/>
              </a:spcBef>
              <a:spcAft>
                <a:spcPts val="600"/>
              </a:spcAft>
              <a:buNone/>
            </a:pPr>
            <a:r>
              <a:rPr lang="en-US" sz="900" dirty="0"/>
              <a:t>Untreated waste oil must be treated according to the waste framework directive and the waste (Circular Economy) (Amendment) Regulations 2020 of 2020.</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Regulatory Enforcement</a:t>
            </a:r>
          </a:p>
          <a:p>
            <a:pPr marL="0" marR="0" lvl="0" indent="0" algn="l" defTabSz="914400" rtl="0" eaLnBrk="1" fontAlgn="auto" latinLnBrk="0" hangingPunct="1">
              <a:lnSpc>
                <a:spcPct val="100000"/>
              </a:lnSpc>
              <a:spcBef>
                <a:spcPts val="0"/>
              </a:spcBef>
              <a:spcAft>
                <a:spcPts val="600"/>
              </a:spcAft>
              <a:buClr>
                <a:srgbClr val="000000"/>
              </a:buClr>
              <a:buSzPct val="100000"/>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i. Responsible Agencies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Spanish Ministry of Energy and Environment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Spanish Used Oil observatory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Portuguese Ministry of Economy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National Entity for the Energy Sector (ENSE) in Portugal</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lang="en-US" sz="900" b="1" dirty="0"/>
              <a:t>ii. Enforcement Mechanisms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 Ministries of Energy and the Environment and the CNMC all have specific powers to issue regulations and decisions, and to supervise and enforce obligations under the law. In Spain, </a:t>
            </a:r>
            <a:r>
              <a:rPr lang="en-US" sz="900" dirty="0">
                <a:solidFill>
                  <a:srgbClr val="000000"/>
                </a:solidFill>
              </a:rPr>
              <a:t>r</a:t>
            </a:r>
            <a:r>
              <a:rPr kumimoji="0" lang="en-US" sz="900" b="0" u="none" strike="noStrike" kern="1200" cap="none" spc="0" normalizeH="0" baseline="0" noProof="0" dirty="0">
                <a:ln>
                  <a:noFill/>
                </a:ln>
                <a:solidFill>
                  <a:srgbClr val="000000"/>
                </a:solidFill>
                <a:effectLst/>
                <a:uLnTx/>
                <a:uFillTx/>
                <a:ea typeface="+mn-ea"/>
                <a:cs typeface="+mn-cs"/>
              </a:rPr>
              <a:t>egional authorities also have broad powers in the energy sector.</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lang="en-US" sz="900" b="1" dirty="0"/>
              <a:t>iii. Effectiveness of Regulations Enforcement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Enforcement is relatively effective. In Spain the authorities mentioned above have the power to impose penalties and sanctions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There are sanctions tied to non-compliance and dispute settlement mechanisms.</a:t>
            </a:r>
          </a:p>
          <a:p>
            <a:pPr marL="0" indent="0">
              <a:lnSpc>
                <a:spcPct val="100000"/>
              </a:lnSpc>
              <a:spcBef>
                <a:spcPts val="0"/>
              </a:spcBef>
              <a:spcAft>
                <a:spcPts val="600"/>
              </a:spcAft>
              <a:buNone/>
            </a:pPr>
            <a:r>
              <a:rPr lang="en-US" b="1" dirty="0"/>
              <a:t>Key Influencers</a:t>
            </a:r>
          </a:p>
          <a:p>
            <a:pPr marL="0" indent="0">
              <a:lnSpc>
                <a:spcPct val="100000"/>
              </a:lnSpc>
              <a:spcBef>
                <a:spcPts val="0"/>
              </a:spcBef>
              <a:spcAft>
                <a:spcPts val="600"/>
              </a:spcAft>
              <a:buClr>
                <a:schemeClr val="tx1"/>
              </a:buClr>
              <a:buSzPct val="100000"/>
              <a:buNone/>
            </a:pPr>
            <a:r>
              <a:rPr lang="en-US" sz="900" b="1" dirty="0"/>
              <a:t>i. Public Sector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Ministry for economic development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Portuguese National Environmental Agency (APA)</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lang="en-US" sz="900" b="1" dirty="0"/>
              <a:t>ii. Private Sector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Sistema Integrado de Gestion de Aceites Usados (SIGAUS)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Sociedade De Gestao Integrada de Oleos Lubrificantes Usados (SOGILUB)</a:t>
            </a:r>
          </a:p>
        </p:txBody>
      </p:sp>
    </p:spTree>
    <p:custDataLst>
      <p:tags r:id="rId1"/>
    </p:custDataLst>
    <p:extLst>
      <p:ext uri="{BB962C8B-B14F-4D97-AF65-F5344CB8AC3E}">
        <p14:creationId xmlns:p14="http://schemas.microsoft.com/office/powerpoint/2010/main" val="172190619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Iberia 2</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731909"/>
            <a:ext cx="3326330" cy="577081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b="1" i="0" u="none" strike="noStrike" kern="1200" cap="none" spc="0" normalizeH="0" baseline="0" noProof="0" dirty="0">
                <a:ln>
                  <a:noFill/>
                </a:ln>
                <a:solidFill>
                  <a:srgbClr val="000000"/>
                </a:solidFill>
                <a:effectLst/>
                <a:uLnTx/>
                <a:uFillTx/>
                <a:ea typeface="+mn-ea"/>
                <a:cs typeface="+mn-cs"/>
              </a:rPr>
              <a:t>Used Oil Regulations</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lang="en-US" sz="900" b="1" dirty="0">
                <a:solidFill>
                  <a:srgbClr val="000000"/>
                </a:solidFill>
              </a:rPr>
              <a:t>Generation</a:t>
            </a: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The EU’s Waste Framework directive requires used oil to be collected, separated, and, whenever technically feasible, treated and generated. In Spain, SIGAUS, the organization tasked with overseeing the used oil sector, has a stated target of regenerating 65% of the collected used oil enshrined in its statute. Decree No. 153/2003 governs the management of used oils, taking into account production, regeneration, and re-refining possibilities. The hierarchy of operations as prioritized by the decree is re-refining, recycling, and disposal. </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Classification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In Portugal, under the legal framework on waste management (approved by Decree-Law No. 178/2006 of 5 September as amended, and Decree-Law No. 152-D/2017 as amended), waste products must be transported and managed by licensed entities. A waste producer must also register on an electronic database and provide information on the quantities of waste delivered and entities responsible for its treatment.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In Spain, Royal Legislative Decree 1/2016 on integrated pollution prevention and control and Law 22/2011 on waste and contaminated soils are the main laws regulating used oil classification, and they require an integrated environmental authorization.</a:t>
            </a:r>
            <a:endParaRPr kumimoji="0" lang="en-US" sz="9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Collection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In Spain, the Royal Decree 679/2006 has set up SIGAUS which oversees and regulates the collection of used oil at a national level. In Portugal, Decree No. 153/2003 established SOGILUB, a public-private consortium which is the only authorized used oil collection and distribution company.</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123124" y="731909"/>
            <a:ext cx="3512067" cy="549381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Transportation and Storage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rPr>
              <a:t>The same decrees governing collection are valid for transportation and storage. In Portugal, SOGILUB takes care of used oil transportation and storage. In Spain, collectors must receive an authorization by SIGAUS. Several re-refiners are also authorized collectors in Spain.</a:t>
            </a:r>
            <a:endParaRPr kumimoji="0" lang="en-US" sz="9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Disposal –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Re-refiners need to operate in compliance with Directive 2010/75/EU on industrial emissions (Industrial Emissions Directive), which regulates the operation of refineries, including re-refineries. In Spain, companies have to conform with the Revised text of Law 16/2002 on integrated pollution prevention and control and Royal Decree 815/2013 approving the Regulation on industrial emissions and developing Law 16/2002. In Portugal, re-refiners are subject to the legal framework for industrial emissions and the prevention and control of pollution (as set out under Decree-Law No. 127/2013) and require an environmental license.</a:t>
            </a:r>
          </a:p>
          <a:p>
            <a:pPr marL="0" marR="0" lvl="0" indent="0" algn="l" defTabSz="914400" rtl="0" eaLnBrk="1" fontAlgn="auto" latinLnBrk="0" hangingPunct="1">
              <a:lnSpc>
                <a:spcPct val="100000"/>
              </a:lnSpc>
              <a:spcBef>
                <a:spcPts val="0"/>
              </a:spcBef>
              <a:spcAft>
                <a:spcPts val="600"/>
              </a:spcAft>
              <a:buClr>
                <a:srgbClr val="27638E"/>
              </a:buClr>
              <a:buSzPct val="110000"/>
              <a:buFontTx/>
              <a:buNone/>
              <a:tabLst/>
              <a:defRPr/>
            </a:pPr>
            <a:r>
              <a:rPr kumimoji="0" lang="en-US" sz="900" b="1" i="0" u="none" strike="noStrike" kern="1200" cap="none" spc="0" normalizeH="0" baseline="0" noProof="0" dirty="0">
                <a:ln>
                  <a:noFill/>
                </a:ln>
                <a:solidFill>
                  <a:srgbClr val="000000"/>
                </a:solidFill>
                <a:effectLst/>
                <a:uLnTx/>
                <a:uFillTx/>
                <a:ea typeface="+mn-ea"/>
                <a:cs typeface="+mn-cs"/>
              </a:rPr>
              <a:t>Disposal – Fuel</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Used Oil processors must follow the same regulatory processes as re-refiners. Sites utilizing recycled oil for fuel must be authorized. Regenerating takes priority in the hierarchy of used oil priority.</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Disposal – Other</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Untreated waste oil must be treated according to the waste framework directive and the waste (Circular Economy) (Amendment) Regulations 2020 of 2020</a:t>
            </a:r>
            <a:endParaRPr lang="en-US" sz="900" dirty="0">
              <a:solidFill>
                <a:srgbClr val="000000"/>
              </a:solidFill>
            </a:endParaRPr>
          </a:p>
          <a:p>
            <a:pPr marL="0" indent="0">
              <a:lnSpc>
                <a:spcPct val="100000"/>
              </a:lnSpc>
              <a:spcBef>
                <a:spcPts val="0"/>
              </a:spcBef>
              <a:spcAft>
                <a:spcPts val="600"/>
              </a:spcAft>
              <a:buNone/>
            </a:pPr>
            <a:r>
              <a:rPr lang="en-US" sz="900" b="1" dirty="0"/>
              <a:t>Probable Future Regulations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Any future regulations will</a:t>
            </a:r>
            <a:r>
              <a:rPr lang="en-US" sz="900" dirty="0">
                <a:solidFill>
                  <a:srgbClr val="000000"/>
                </a:solidFill>
              </a:rPr>
              <a:t> depend on the EU assessment process which is expected to conclude in 2022.</a:t>
            </a:r>
            <a:endParaRPr kumimoji="0" lang="en-US" sz="900" b="0" i="0" u="none" strike="noStrike" kern="1200" cap="none" spc="0" normalizeH="0" baseline="0" noProof="0" dirty="0">
              <a:ln>
                <a:noFill/>
              </a:ln>
              <a:solidFill>
                <a:srgbClr val="000000"/>
              </a:solidFill>
              <a:effectLst/>
              <a:uLnTx/>
              <a:uFillTx/>
              <a:ea typeface="+mn-ea"/>
              <a:cs typeface="+mn-cs"/>
            </a:endParaRPr>
          </a:p>
        </p:txBody>
      </p:sp>
      <p:sp>
        <p:nvSpPr>
          <p:cNvPr id="7" name="Content Placeholder 2">
            <a:extLst>
              <a:ext uri="{FF2B5EF4-FFF2-40B4-BE49-F238E27FC236}">
                <a16:creationId xmlns:a16="http://schemas.microsoft.com/office/drawing/2014/main" id="{D75454EE-C749-400A-B364-770172AE6735}"/>
              </a:ext>
            </a:extLst>
          </p:cNvPr>
          <p:cNvSpPr txBox="1">
            <a:spLocks/>
          </p:cNvSpPr>
          <p:nvPr/>
        </p:nvSpPr>
        <p:spPr>
          <a:xfrm>
            <a:off x="7862589" y="731909"/>
            <a:ext cx="3910312" cy="580158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
                <a:srgbClr val="27638E"/>
              </a:buClr>
              <a:buSzPct val="110000"/>
              <a:buNone/>
              <a:tabLst/>
              <a:defRPr/>
            </a:pPr>
            <a:r>
              <a:rPr kumimoji="0" lang="en-US" b="1" i="0" u="none" strike="noStrike" kern="1200" cap="none" spc="0" normalizeH="0" baseline="0" noProof="0" dirty="0">
                <a:ln>
                  <a:noFill/>
                </a:ln>
                <a:solidFill>
                  <a:srgbClr val="000000"/>
                </a:solidFill>
                <a:effectLst/>
                <a:uLnTx/>
                <a:uFillTx/>
                <a:ea typeface="+mn-ea"/>
                <a:cs typeface="+mn-cs"/>
              </a:rPr>
              <a:t>Regulatory Enforcement</a:t>
            </a:r>
          </a:p>
          <a:p>
            <a:pPr marL="0" marR="0" lvl="0" indent="0" algn="l" defTabSz="914400" rtl="0" eaLnBrk="1" fontAlgn="auto" latinLnBrk="0" hangingPunct="1">
              <a:lnSpc>
                <a:spcPct val="100000"/>
              </a:lnSpc>
              <a:spcBef>
                <a:spcPts val="0"/>
              </a:spcBef>
              <a:spcAft>
                <a:spcPts val="2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Responsible Agencies</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Spanish Ministry of Energy and Environment</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Spanish Used Oil observatory</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Portuguese  Ministry of Economy</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National Entity for the Energy Sector (ENSE) in Portugal</a:t>
            </a:r>
          </a:p>
          <a:p>
            <a:pPr marL="0" marR="0" lvl="0" indent="0" algn="l" defTabSz="914400" rtl="0" eaLnBrk="1" fontAlgn="auto" latinLnBrk="0" hangingPunct="1">
              <a:lnSpc>
                <a:spcPct val="100000"/>
              </a:lnSpc>
              <a:spcBef>
                <a:spcPts val="0"/>
              </a:spcBef>
              <a:spcAft>
                <a:spcPts val="200"/>
              </a:spcAft>
              <a:buClr>
                <a:srgbClr val="27638E"/>
              </a:buClr>
              <a:buSzPct val="110000"/>
              <a:buNone/>
              <a:tabLst/>
              <a:defRPr/>
            </a:pPr>
            <a:r>
              <a:rPr kumimoji="0" lang="en-US" sz="900" b="1" i="0" u="none" strike="noStrike" kern="1200" cap="none" spc="0" normalizeH="0" baseline="0" noProof="0" dirty="0">
                <a:ln>
                  <a:noFill/>
                </a:ln>
                <a:solidFill>
                  <a:srgbClr val="000000"/>
                </a:solidFill>
                <a:effectLst/>
                <a:uLnTx/>
                <a:uFillTx/>
                <a:ea typeface="+mn-ea"/>
                <a:cs typeface="+mn-cs"/>
              </a:rPr>
              <a:t>Enforcement Mechanisms</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lang="en-US" sz="900" dirty="0">
                <a:solidFill>
                  <a:srgbClr val="000000"/>
                </a:solidFill>
              </a:rPr>
              <a:t>The Ministries of Energy and the Environment and the CNMC all have specific powers to issue regulations and decisions, and to supervise and enforce obligations under the law. In Spain Regional authorities also have broad powers in the energy sector.</a:t>
            </a:r>
          </a:p>
          <a:p>
            <a:pPr marL="0" indent="0">
              <a:lnSpc>
                <a:spcPct val="100000"/>
              </a:lnSpc>
              <a:spcBef>
                <a:spcPts val="0"/>
              </a:spcBef>
              <a:spcAft>
                <a:spcPts val="200"/>
              </a:spcAft>
              <a:buClr>
                <a:schemeClr val="tx1"/>
              </a:buClr>
              <a:buSzPct val="100000"/>
              <a:buNone/>
            </a:pPr>
            <a:r>
              <a:rPr lang="en-US" sz="900" b="1" dirty="0"/>
              <a:t>Effectiveness of Regulations Enforcement</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Enforcement is relatively effective. In Spain, the authorities mentioned above have the power to impose penalties and sanctions </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There are sanctions tied to non-compliance and dispute settlement mechanisms.</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endParaRPr kumimoji="0" lang="en-US" sz="900" b="0" i="0" u="none" strike="noStrike" kern="1200" cap="none" spc="0" normalizeH="0" baseline="0" noProof="0" dirty="0">
              <a:ln>
                <a:noFill/>
              </a:ln>
              <a:solidFill>
                <a:srgbClr val="000000"/>
              </a:solidFill>
              <a:effectLst/>
              <a:uLnTx/>
              <a:uFillTx/>
              <a:ea typeface="+mn-ea"/>
              <a:cs typeface="+mn-cs"/>
            </a:endParaRPr>
          </a:p>
          <a:p>
            <a:pPr marL="0" indent="0">
              <a:lnSpc>
                <a:spcPct val="100000"/>
              </a:lnSpc>
              <a:spcBef>
                <a:spcPts val="0"/>
              </a:spcBef>
              <a:spcAft>
                <a:spcPts val="200"/>
              </a:spcAft>
              <a:buNone/>
            </a:pPr>
            <a:r>
              <a:rPr lang="en-US" b="1" dirty="0"/>
              <a:t>Key Influencers</a:t>
            </a:r>
          </a:p>
          <a:p>
            <a:pPr marL="0" indent="0">
              <a:lnSpc>
                <a:spcPct val="100000"/>
              </a:lnSpc>
              <a:spcBef>
                <a:spcPts val="0"/>
              </a:spcBef>
              <a:spcAft>
                <a:spcPts val="200"/>
              </a:spcAft>
              <a:buClr>
                <a:schemeClr val="tx1"/>
              </a:buClr>
              <a:buSzPct val="100000"/>
              <a:buNone/>
            </a:pPr>
            <a:r>
              <a:rPr lang="en-US" sz="900" b="1" dirty="0"/>
              <a:t>i. Public Sector</a:t>
            </a:r>
            <a:endParaRPr kumimoji="0" lang="en-US" sz="900" b="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Ministry for Economic Development</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Portuguese National Environmental Agency (APA)</a:t>
            </a:r>
            <a:endParaRPr lang="en-US" sz="900" dirty="0"/>
          </a:p>
          <a:p>
            <a:pPr marL="0" indent="0">
              <a:lnSpc>
                <a:spcPct val="100000"/>
              </a:lnSpc>
              <a:spcBef>
                <a:spcPts val="0"/>
              </a:spcBef>
              <a:spcAft>
                <a:spcPts val="200"/>
              </a:spcAft>
              <a:buClr>
                <a:schemeClr val="tx1"/>
              </a:buClr>
              <a:buSzPct val="100000"/>
              <a:buNone/>
            </a:pPr>
            <a:r>
              <a:rPr lang="en-US" sz="900" b="1" dirty="0"/>
              <a:t>ii. Private Sector</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Sistema Integrado de Gestion de Aceites Usados (SIGAUS)</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Sociedade De Gestao Integrada de Oleos Lubrificantes Usados (SOGILUB)</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endParaRPr lang="en-US" sz="900" dirty="0">
              <a:solidFill>
                <a:srgbClr val="000000"/>
              </a:solidFill>
            </a:endParaRPr>
          </a:p>
          <a:p>
            <a:pPr marL="0" indent="0">
              <a:lnSpc>
                <a:spcPct val="100000"/>
              </a:lnSpc>
              <a:spcBef>
                <a:spcPts val="0"/>
              </a:spcBef>
              <a:spcAft>
                <a:spcPts val="200"/>
              </a:spcAft>
              <a:buNone/>
            </a:pPr>
            <a:r>
              <a:rPr lang="en-US" b="1" dirty="0"/>
              <a:t>Impact of Current Regulations</a:t>
            </a:r>
          </a:p>
          <a:p>
            <a:pPr marL="228600" marR="0" lvl="0" indent="-228600" algn="l" defTabSz="914400" rtl="0" eaLnBrk="1" fontAlgn="auto" latinLnBrk="0" hangingPunct="1">
              <a:lnSpc>
                <a:spcPct val="100000"/>
              </a:lnSpc>
              <a:spcBef>
                <a:spcPts val="0"/>
              </a:spcBef>
              <a:spcAft>
                <a:spcPts val="200"/>
              </a:spcAft>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solidFill>
                  <a:srgbClr val="000000"/>
                </a:solidFill>
                <a:effectLst/>
                <a:uLnTx/>
                <a:uFillTx/>
                <a:ea typeface="+mn-ea"/>
                <a:cs typeface="+mn-cs"/>
              </a:rPr>
              <a:t>Moderate to high. Untreated waste disposal is forbidden, and regeneration is strongly encouraged. The consortium is effectively financed through the imposition of the used oil collection levy and the regulatory framework has enabled the development of a re-refining industry. The public procurement policies under GPP (Green Public Procurement Policies) are strong incentives for using re-refined lubricants in public sector procurement.</a:t>
            </a:r>
          </a:p>
        </p:txBody>
      </p:sp>
    </p:spTree>
    <p:custDataLst>
      <p:tags r:id="rId1"/>
    </p:custDataLst>
    <p:extLst>
      <p:ext uri="{BB962C8B-B14F-4D97-AF65-F5344CB8AC3E}">
        <p14:creationId xmlns:p14="http://schemas.microsoft.com/office/powerpoint/2010/main" val="40333546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a:xfrm>
            <a:off x="540820" y="267353"/>
            <a:ext cx="10972800" cy="400110"/>
          </a:xfrm>
        </p:spPr>
        <p:txBody>
          <a:bodyPr/>
          <a:lstStyle/>
          <a:p>
            <a:r>
              <a:rPr lang="en-US" dirty="0"/>
              <a:t>Material Balance 2020</a:t>
            </a:r>
            <a:endParaRPr lang="en-IN" dirty="0"/>
          </a:p>
        </p:txBody>
      </p:sp>
      <p:graphicFrame>
        <p:nvGraphicFramePr>
          <p:cNvPr id="5" name="Chart 4">
            <a:extLst>
              <a:ext uri="{FF2B5EF4-FFF2-40B4-BE49-F238E27FC236}">
                <a16:creationId xmlns:a16="http://schemas.microsoft.com/office/drawing/2014/main" id="{02CCE9EC-BFBA-4ED7-92E8-AC355D7923B0}"/>
              </a:ext>
            </a:extLst>
          </p:cNvPr>
          <p:cNvGraphicFramePr/>
          <p:nvPr/>
        </p:nvGraphicFramePr>
        <p:xfrm>
          <a:off x="-130175" y="843492"/>
          <a:ext cx="4311650" cy="313795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444500" y="3765233"/>
            <a:ext cx="3162300" cy="246221"/>
          </a:xfrm>
          <a:prstGeom prst="rect">
            <a:avLst/>
          </a:prstGeom>
          <a:noFill/>
        </p:spPr>
        <p:txBody>
          <a:bodyPr wrap="square" rtlCol="0">
            <a:spAutoFit/>
          </a:bodyPr>
          <a:lstStyle/>
          <a:p>
            <a:pPr algn="ctr"/>
            <a:r>
              <a:rPr lang="en-US" sz="1000" b="1" dirty="0">
                <a:latin typeface="+mj-lt"/>
              </a:rPr>
              <a:t>Total: 3,107.6 Kilotonnes</a:t>
            </a:r>
          </a:p>
        </p:txBody>
      </p:sp>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622550" y="843492"/>
          <a:ext cx="4311650" cy="3137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AC591756-028F-4958-AC35-FE9CCE971093}"/>
              </a:ext>
            </a:extLst>
          </p:cNvPr>
          <p:cNvGraphicFramePr/>
          <p:nvPr/>
        </p:nvGraphicFramePr>
        <p:xfrm>
          <a:off x="5375275" y="84349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nvGraphicFramePr>
        <p:xfrm>
          <a:off x="8128000" y="843492"/>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3171825" y="3765233"/>
            <a:ext cx="3162300" cy="246221"/>
          </a:xfrm>
          <a:prstGeom prst="rect">
            <a:avLst/>
          </a:prstGeom>
          <a:noFill/>
        </p:spPr>
        <p:txBody>
          <a:bodyPr wrap="square" rtlCol="0">
            <a:spAutoFit/>
          </a:bodyPr>
          <a:lstStyle/>
          <a:p>
            <a:pPr algn="ctr"/>
            <a:r>
              <a:rPr lang="en-US" sz="1000" b="1" dirty="0">
                <a:latin typeface="+mj-lt"/>
              </a:rPr>
              <a:t>Total: 1,809.1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5955506" y="3765233"/>
            <a:ext cx="3162300" cy="246221"/>
          </a:xfrm>
          <a:prstGeom prst="rect">
            <a:avLst/>
          </a:prstGeom>
          <a:noFill/>
        </p:spPr>
        <p:txBody>
          <a:bodyPr wrap="square" rtlCol="0">
            <a:spAutoFit/>
          </a:bodyPr>
          <a:lstStyle/>
          <a:p>
            <a:pPr algn="ctr"/>
            <a:r>
              <a:rPr lang="en-US" sz="1000" b="1" dirty="0">
                <a:latin typeface="+mj-lt"/>
              </a:rPr>
              <a:t>Total: 1,523.2 Kilotonnes-b</a:t>
            </a:r>
          </a:p>
        </p:txBody>
      </p:sp>
      <p:sp>
        <p:nvSpPr>
          <p:cNvPr id="13" name="TextBox 12">
            <a:extLst>
              <a:ext uri="{FF2B5EF4-FFF2-40B4-BE49-F238E27FC236}">
                <a16:creationId xmlns:a16="http://schemas.microsoft.com/office/drawing/2014/main" id="{E054D5F6-2E68-4F81-A362-78C2B7E09F5F}"/>
              </a:ext>
            </a:extLst>
          </p:cNvPr>
          <p:cNvSpPr txBox="1"/>
          <p:nvPr/>
        </p:nvSpPr>
        <p:spPr>
          <a:xfrm>
            <a:off x="8774906" y="3765233"/>
            <a:ext cx="3162300" cy="246221"/>
          </a:xfrm>
          <a:prstGeom prst="rect">
            <a:avLst/>
          </a:prstGeom>
          <a:noFill/>
        </p:spPr>
        <p:txBody>
          <a:bodyPr wrap="square" rtlCol="0">
            <a:spAutoFit/>
          </a:bodyPr>
          <a:lstStyle/>
          <a:p>
            <a:pPr algn="ctr"/>
            <a:r>
              <a:rPr lang="en-US" sz="1000" b="1" dirty="0">
                <a:latin typeface="+mj-lt"/>
              </a:rPr>
              <a:t>Total: 966.3 Kilotonnes-a</a:t>
            </a: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540820" y="4814252"/>
            <a:ext cx="11098730" cy="164660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Total finished lubricants consumption in the </a:t>
            </a:r>
            <a:r>
              <a:rPr lang="en-US" sz="900" dirty="0">
                <a:solidFill>
                  <a:srgbClr val="000000"/>
                </a:solidFill>
                <a:latin typeface="Lucida Sans" panose="020B0602030504020204" pitchFamily="34" charset="0"/>
              </a:rPr>
              <a:t>Western Europe </a:t>
            </a:r>
            <a:r>
              <a:rPr lang="en-US" sz="900" dirty="0" err="1">
                <a:solidFill>
                  <a:srgbClr val="000000"/>
                </a:solidFill>
                <a:latin typeface="Lucida Sans" panose="020B0602030504020204" pitchFamily="34" charset="0"/>
              </a:rPr>
              <a:t>wa</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s estimated at 3,107.6 kilotonnes in 2020. </a:t>
            </a:r>
          </a:p>
          <a:p>
            <a:pPr marL="511175" marR="0" lvl="1" indent="-22860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Out of the total volume, 1,809.1 kilotonnes or 58% of the lubricant demand the region is generated as used oil. Used oil generation has seen a slight increase due to technological improvements in the automotive segments and to regulatory pressures discouraging on-site reclamation of used oil.</a:t>
            </a:r>
          </a:p>
          <a:p>
            <a:pPr marL="511175" marR="0" lvl="1" indent="-22860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remaining 42% of total lubricants demand in 2020 is lost in consumption, during handling, or through leakages. Lubricants such as process oils such as rubber process oils and white oils do not generate used oil since they become part of the final product. Generation is technically unfeasible for other industrial lubricant products such as greases.</a:t>
            </a:r>
          </a:p>
          <a:p>
            <a:pPr marL="511175" lvl="1">
              <a:lnSpc>
                <a:spcPct val="100000"/>
              </a:lnSpc>
              <a:spcBef>
                <a:spcPts val="0"/>
              </a:spcBef>
              <a:spcAft>
                <a:spcPts val="600"/>
              </a:spcAft>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Western European countries have made major in-roads in promoting collection rates in recent years thanks to fiscal incentives, improved organization, better regulatory enforcement, and information campaigns. The collection rate has risen from 75% in 2018 to an estimated 80% in 2020.</a:t>
            </a:r>
          </a:p>
          <a:p>
            <a:pPr marL="511175" lvl="1">
              <a:lnSpc>
                <a:spcPct val="100000"/>
              </a:lnSpc>
              <a:spcBef>
                <a:spcPts val="0"/>
              </a:spcBef>
              <a:spcAft>
                <a:spcPts val="600"/>
              </a:spcAft>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Generation, collection, and re-refining rates differ across Europe according to the regulatory system used, to the make-up of the lubricant market, and to the re-refining capacity of the country, among other factors. </a:t>
            </a:r>
          </a:p>
        </p:txBody>
      </p:sp>
      <p:sp>
        <p:nvSpPr>
          <p:cNvPr id="3" name="TextBox 2">
            <a:extLst>
              <a:ext uri="{FF2B5EF4-FFF2-40B4-BE49-F238E27FC236}">
                <a16:creationId xmlns:a16="http://schemas.microsoft.com/office/drawing/2014/main" id="{0A4096D5-3AD3-4E20-9520-5247F9FB0421}"/>
              </a:ext>
            </a:extLst>
          </p:cNvPr>
          <p:cNvSpPr txBox="1"/>
          <p:nvPr/>
        </p:nvSpPr>
        <p:spPr>
          <a:xfrm>
            <a:off x="5076825" y="4049013"/>
            <a:ext cx="4000500" cy="784830"/>
          </a:xfrm>
          <a:prstGeom prst="rect">
            <a:avLst/>
          </a:prstGeom>
          <a:noFill/>
        </p:spPr>
        <p:txBody>
          <a:bodyPr wrap="square" rtlCol="0">
            <a:spAutoFit/>
          </a:bodyPr>
          <a:lstStyle/>
          <a:p>
            <a:pPr algn="l"/>
            <a:r>
              <a:rPr lang="en-US" sz="900" dirty="0">
                <a:latin typeface="+mj-lt"/>
              </a:rPr>
              <a:t>a- Includes re-refining for VGO/MDO and transformer oil regeneration.</a:t>
            </a:r>
          </a:p>
          <a:p>
            <a:pPr algn="l"/>
            <a:r>
              <a:rPr lang="en-US" sz="900" dirty="0">
                <a:latin typeface="+mj-lt"/>
              </a:rPr>
              <a:t>b- Includes 80 KT of imports of used oil from other regions such as Eastern Europe and Africa that is re-refined. Total domestic used oil collection is 1,443.2 KT.</a:t>
            </a:r>
            <a:endParaRPr lang="en-IN" sz="900" dirty="0">
              <a:latin typeface="+mj-lt"/>
            </a:endParaRPr>
          </a:p>
        </p:txBody>
      </p:sp>
      <p:sp>
        <p:nvSpPr>
          <p:cNvPr id="15" name="TextBox 14">
            <a:extLst>
              <a:ext uri="{FF2B5EF4-FFF2-40B4-BE49-F238E27FC236}">
                <a16:creationId xmlns:a16="http://schemas.microsoft.com/office/drawing/2014/main" id="{854AB362-5692-4F97-BDBD-060BE255C665}"/>
              </a:ext>
            </a:extLst>
          </p:cNvPr>
          <p:cNvSpPr txBox="1"/>
          <p:nvPr/>
        </p:nvSpPr>
        <p:spPr>
          <a:xfrm>
            <a:off x="9271966" y="4049013"/>
            <a:ext cx="2572049" cy="784830"/>
          </a:xfrm>
          <a:prstGeom prst="rect">
            <a:avLst/>
          </a:prstGeom>
          <a:noFill/>
        </p:spPr>
        <p:txBody>
          <a:bodyPr wrap="square" rtlCol="0">
            <a:spAutoFit/>
          </a:bodyPr>
          <a:lstStyle/>
          <a:p>
            <a:pPr algn="l"/>
            <a:r>
              <a:rPr lang="en-US" sz="900" dirty="0">
                <a:latin typeface="+mj-lt"/>
              </a:rPr>
              <a:t>a- Includes 80 KT of imports of used oil from other regions such as Eastern Europe and Africa that is re-refined.</a:t>
            </a:r>
          </a:p>
          <a:p>
            <a:pPr algn="l"/>
            <a:r>
              <a:rPr lang="en-US" sz="900" dirty="0">
                <a:latin typeface="+mj-lt"/>
              </a:rPr>
              <a:t>Note: Includes re-refining to VGO/MDO and transformer oil regeneration.</a:t>
            </a:r>
            <a:endParaRPr lang="en-IN" sz="900" dirty="0">
              <a:latin typeface="+mj-lt"/>
            </a:endParaRPr>
          </a:p>
        </p:txBody>
      </p:sp>
      <p:grpSp>
        <p:nvGrpSpPr>
          <p:cNvPr id="16" name="Group 15">
            <a:extLst>
              <a:ext uri="{FF2B5EF4-FFF2-40B4-BE49-F238E27FC236}">
                <a16:creationId xmlns:a16="http://schemas.microsoft.com/office/drawing/2014/main" id="{3DFCE6E1-F6EC-492E-8256-F9A64875C8CB}"/>
              </a:ext>
            </a:extLst>
          </p:cNvPr>
          <p:cNvGrpSpPr/>
          <p:nvPr/>
        </p:nvGrpSpPr>
        <p:grpSpPr>
          <a:xfrm>
            <a:off x="10694299" y="6293579"/>
            <a:ext cx="1090782" cy="246221"/>
            <a:chOff x="10831993" y="6206610"/>
            <a:chExt cx="1090782" cy="246221"/>
          </a:xfrm>
        </p:grpSpPr>
        <p:sp>
          <p:nvSpPr>
            <p:cNvPr id="17" name="Freeform: Shape 16">
              <a:extLst>
                <a:ext uri="{FF2B5EF4-FFF2-40B4-BE49-F238E27FC236}">
                  <a16:creationId xmlns:a16="http://schemas.microsoft.com/office/drawing/2014/main" id="{4981A3DA-2353-433F-B743-D766CE72819F}"/>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Rectangle 17">
              <a:extLst>
                <a:ext uri="{FF2B5EF4-FFF2-40B4-BE49-F238E27FC236}">
                  <a16:creationId xmlns:a16="http://schemas.microsoft.com/office/drawing/2014/main" id="{6FF5A17A-AC5E-460D-8B80-4D56C3F2DFA8}"/>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17973704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BB1DA-EEB6-4654-897B-09E36268AF45}"/>
              </a:ext>
            </a:extLst>
          </p:cNvPr>
          <p:cNvSpPr>
            <a:spLocks noGrp="1"/>
          </p:cNvSpPr>
          <p:nvPr>
            <p:ph type="title"/>
          </p:nvPr>
        </p:nvSpPr>
        <p:spPr/>
        <p:txBody>
          <a:bodyPr/>
          <a:lstStyle/>
          <a:p>
            <a:r>
              <a:rPr lang="en-US" dirty="0"/>
              <a:t>Material Balance 2020 </a:t>
            </a:r>
          </a:p>
        </p:txBody>
      </p:sp>
      <p:graphicFrame>
        <p:nvGraphicFramePr>
          <p:cNvPr id="5" name="Table 3">
            <a:extLst>
              <a:ext uri="{FF2B5EF4-FFF2-40B4-BE49-F238E27FC236}">
                <a16:creationId xmlns:a16="http://schemas.microsoft.com/office/drawing/2014/main" id="{D12F2207-22F8-4D02-BE4D-5388895C25EF}"/>
              </a:ext>
            </a:extLst>
          </p:cNvPr>
          <p:cNvGraphicFramePr>
            <a:graphicFrameLocks noGrp="1"/>
          </p:cNvGraphicFramePr>
          <p:nvPr/>
        </p:nvGraphicFramePr>
        <p:xfrm>
          <a:off x="502756" y="930628"/>
          <a:ext cx="11106078" cy="3290700"/>
        </p:xfrm>
        <a:graphic>
          <a:graphicData uri="http://schemas.openxmlformats.org/drawingml/2006/table">
            <a:tbl>
              <a:tblPr firstRow="1">
                <a:tableStyleId>{5C22544A-7EE6-4342-B048-85BDC9FD1C3A}</a:tableStyleId>
              </a:tblPr>
              <a:tblGrid>
                <a:gridCol w="1851013">
                  <a:extLst>
                    <a:ext uri="{9D8B030D-6E8A-4147-A177-3AD203B41FA5}">
                      <a16:colId xmlns:a16="http://schemas.microsoft.com/office/drawing/2014/main" val="3179253707"/>
                    </a:ext>
                  </a:extLst>
                </a:gridCol>
                <a:gridCol w="1851013">
                  <a:extLst>
                    <a:ext uri="{9D8B030D-6E8A-4147-A177-3AD203B41FA5}">
                      <a16:colId xmlns:a16="http://schemas.microsoft.com/office/drawing/2014/main" val="2331960324"/>
                    </a:ext>
                  </a:extLst>
                </a:gridCol>
                <a:gridCol w="1851013">
                  <a:extLst>
                    <a:ext uri="{9D8B030D-6E8A-4147-A177-3AD203B41FA5}">
                      <a16:colId xmlns:a16="http://schemas.microsoft.com/office/drawing/2014/main" val="2517212798"/>
                    </a:ext>
                  </a:extLst>
                </a:gridCol>
                <a:gridCol w="1851013">
                  <a:extLst>
                    <a:ext uri="{9D8B030D-6E8A-4147-A177-3AD203B41FA5}">
                      <a16:colId xmlns:a16="http://schemas.microsoft.com/office/drawing/2014/main" val="2450402969"/>
                    </a:ext>
                  </a:extLst>
                </a:gridCol>
                <a:gridCol w="1851013">
                  <a:extLst>
                    <a:ext uri="{9D8B030D-6E8A-4147-A177-3AD203B41FA5}">
                      <a16:colId xmlns:a16="http://schemas.microsoft.com/office/drawing/2014/main" val="3135860897"/>
                    </a:ext>
                  </a:extLst>
                </a:gridCol>
                <a:gridCol w="1851013">
                  <a:extLst>
                    <a:ext uri="{9D8B030D-6E8A-4147-A177-3AD203B41FA5}">
                      <a16:colId xmlns:a16="http://schemas.microsoft.com/office/drawing/2014/main" val="2947100668"/>
                    </a:ext>
                  </a:extLst>
                </a:gridCol>
              </a:tblGrid>
              <a:tr h="283896">
                <a:tc gridSpan="6">
                  <a:txBody>
                    <a:bodyPr/>
                    <a:lstStyle/>
                    <a:p>
                      <a:pPr>
                        <a:spcBef>
                          <a:spcPts val="0"/>
                        </a:spcBef>
                        <a:spcAft>
                          <a:spcPts val="0"/>
                        </a:spcAft>
                      </a:pPr>
                      <a:r>
                        <a:rPr lang="en-US" sz="900" b="1" dirty="0">
                          <a:effectLst/>
                          <a:latin typeface="+mn-lt"/>
                          <a:ea typeface="Calibri" panose="020F0502020204030204" pitchFamily="34" charset="0"/>
                          <a:cs typeface="Times New Roman" panose="02020603050405020304" pitchFamily="18" charset="0"/>
                        </a:rPr>
                        <a:t>USED OIL GENERATION AND COLLECTION BY COUNTRY IN WESTERN EUROPE, 2020</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dirty="0">
                        <a:latin typeface="+mn-lt"/>
                      </a:endParaRPr>
                    </a:p>
                  </a:txBody>
                  <a:tcPr marL="45720" marR="45720" anchor="ctr"/>
                </a:tc>
                <a:tc hMerge="1">
                  <a:txBody>
                    <a:bodyPr/>
                    <a:lstStyle/>
                    <a:p>
                      <a:endParaRPr lang="en-US" sz="1000" dirty="0">
                        <a:latin typeface="+mn-lt"/>
                      </a:endParaRPr>
                    </a:p>
                  </a:txBody>
                  <a:tcPr marL="45720" marR="45720" anchor="ctr"/>
                </a:tc>
                <a:tc hMerge="1">
                  <a:txBody>
                    <a:bodyPr/>
                    <a:lstStyle/>
                    <a:p>
                      <a:endParaRPr lang="en-US" sz="1000" dirty="0">
                        <a:latin typeface="+mn-lt"/>
                      </a:endParaRPr>
                    </a:p>
                  </a:txBody>
                  <a:tcPr marL="45720" marR="45720" anchor="ctr"/>
                </a:tc>
                <a:extLst>
                  <a:ext uri="{0D108BD9-81ED-4DB2-BD59-A6C34878D82A}">
                    <a16:rowId xmlns:a16="http://schemas.microsoft.com/office/drawing/2014/main" val="2647999941"/>
                  </a:ext>
                </a:extLst>
              </a:tr>
              <a:tr h="509766">
                <a:tc>
                  <a:txBody>
                    <a:bodyPr/>
                    <a:lstStyle/>
                    <a:p>
                      <a:pPr marL="0" marR="0">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COUNTRY</a:t>
                      </a:r>
                    </a:p>
                  </a:txBody>
                  <a:tcPr marL="45720" marR="45720" anchor="ctr"/>
                </a:tc>
                <a:tc>
                  <a:txBody>
                    <a:bodyPr/>
                    <a:lstStyle/>
                    <a:p>
                      <a:pPr marL="0" marR="0" algn="ctr">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LUBRICANT CONSUMPTION (KT)</a:t>
                      </a:r>
                    </a:p>
                  </a:txBody>
                  <a:tcPr marL="73025" marR="73025" marT="0" marB="0" anchor="ctr"/>
                </a:tc>
                <a:tc>
                  <a:txBody>
                    <a:bodyPr/>
                    <a:lstStyle/>
                    <a:p>
                      <a:pPr marL="0" marR="0" algn="ctr">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USED OIL GENERATED (KT)</a:t>
                      </a:r>
                    </a:p>
                  </a:txBody>
                  <a:tcPr marL="73025" marR="73025" marT="0" marB="0" anchor="ctr"/>
                </a:tc>
                <a:tc>
                  <a:txBody>
                    <a:bodyPr/>
                    <a:lstStyle/>
                    <a:p>
                      <a:pPr marL="0" marR="0" algn="ctr">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USED OIL COLLECTED (KT)</a:t>
                      </a:r>
                    </a:p>
                  </a:txBody>
                  <a:tcPr marL="73025" marR="73025" marT="0" marB="0" anchor="ctr"/>
                </a:tc>
                <a:tc>
                  <a:txBody>
                    <a:bodyPr/>
                    <a:lstStyle/>
                    <a:p>
                      <a:pPr algn="ctr">
                        <a:spcBef>
                          <a:spcPts val="0"/>
                        </a:spcBef>
                        <a:spcAft>
                          <a:spcPts val="0"/>
                        </a:spcAft>
                      </a:pPr>
                      <a:r>
                        <a:rPr lang="en-US" sz="900" b="1" dirty="0">
                          <a:solidFill>
                            <a:schemeClr val="tx1"/>
                          </a:solidFill>
                          <a:latin typeface="+mn-lt"/>
                        </a:rPr>
                        <a:t>GENERATION RATE</a:t>
                      </a:r>
                    </a:p>
                  </a:txBody>
                  <a:tcPr anchor="ctr"/>
                </a:tc>
                <a:tc>
                  <a:txBody>
                    <a:bodyPr/>
                    <a:lstStyle/>
                    <a:p>
                      <a:pPr algn="ctr">
                        <a:spcBef>
                          <a:spcPts val="0"/>
                        </a:spcBef>
                        <a:spcAft>
                          <a:spcPts val="0"/>
                        </a:spcAft>
                      </a:pPr>
                      <a:r>
                        <a:rPr lang="en-US" sz="900" b="1" dirty="0">
                          <a:solidFill>
                            <a:schemeClr val="tx1"/>
                          </a:solidFill>
                          <a:latin typeface="+mn-lt"/>
                        </a:rPr>
                        <a:t>COLLECTION RATE (FROM USED OIL GENERATED)</a:t>
                      </a:r>
                    </a:p>
                  </a:txBody>
                  <a:tcPr anchor="ctr"/>
                </a:tc>
                <a:extLst>
                  <a:ext uri="{0D108BD9-81ED-4DB2-BD59-A6C34878D82A}">
                    <a16:rowId xmlns:a16="http://schemas.microsoft.com/office/drawing/2014/main" val="4149384710"/>
                  </a:ext>
                </a:extLst>
              </a:tr>
              <a:tr h="283896">
                <a:tc>
                  <a:txBody>
                    <a:bodyPr/>
                    <a:lstStyle/>
                    <a:p>
                      <a:pPr algn="l" fontAlgn="b">
                        <a:spcBef>
                          <a:spcPts val="0"/>
                        </a:spcBef>
                        <a:spcAft>
                          <a:spcPts val="0"/>
                        </a:spcAft>
                      </a:pPr>
                      <a:r>
                        <a:rPr lang="en-US" sz="900" b="0" i="0" u="none" strike="noStrike" dirty="0">
                          <a:solidFill>
                            <a:srgbClr val="000000"/>
                          </a:solidFill>
                          <a:effectLst/>
                          <a:latin typeface="+mn-lt"/>
                        </a:rPr>
                        <a:t>Germany-a</a:t>
                      </a:r>
                    </a:p>
                  </a:txBody>
                  <a:tcPr marL="45720" marR="45720" anchor="ctr"/>
                </a:tc>
                <a:tc>
                  <a:txBody>
                    <a:bodyPr/>
                    <a:lstStyle/>
                    <a:p>
                      <a:pPr algn="ctr" fontAlgn="b">
                        <a:spcBef>
                          <a:spcPts val="0"/>
                        </a:spcBef>
                        <a:spcAft>
                          <a:spcPts val="0"/>
                        </a:spcAft>
                      </a:pPr>
                      <a:r>
                        <a:rPr lang="en-US" sz="900" b="0" i="0" u="none" strike="noStrike" dirty="0">
                          <a:solidFill>
                            <a:srgbClr val="000000"/>
                          </a:solidFill>
                          <a:effectLst/>
                          <a:latin typeface="+mn-lt"/>
                        </a:rPr>
                        <a:t>748.0</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449.0</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375.0</a:t>
                      </a:r>
                    </a:p>
                  </a:txBody>
                  <a:tcPr marL="9525" marR="9525" marT="9525" marB="0" anchor="ctr"/>
                </a:tc>
                <a:tc>
                  <a:txBody>
                    <a:bodyPr/>
                    <a:lstStyle/>
                    <a:p>
                      <a:pPr algn="ctr" fontAlgn="b">
                        <a:spcBef>
                          <a:spcPts val="0"/>
                        </a:spcBef>
                        <a:spcAft>
                          <a:spcPts val="0"/>
                        </a:spcAft>
                      </a:pPr>
                      <a:r>
                        <a:rPr lang="en-US" sz="900" b="0" i="0" u="none" strike="noStrike" dirty="0">
                          <a:solidFill>
                            <a:srgbClr val="000000"/>
                          </a:solidFill>
                          <a:effectLst/>
                          <a:latin typeface="+mn-lt"/>
                        </a:rPr>
                        <a:t>60%</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83%</a:t>
                      </a:r>
                    </a:p>
                  </a:txBody>
                  <a:tcPr marL="0" marR="0" marT="0" marB="0" anchor="ctr"/>
                </a:tc>
                <a:extLst>
                  <a:ext uri="{0D108BD9-81ED-4DB2-BD59-A6C34878D82A}">
                    <a16:rowId xmlns:a16="http://schemas.microsoft.com/office/drawing/2014/main" val="1557228252"/>
                  </a:ext>
                </a:extLst>
              </a:tr>
              <a:tr h="283896">
                <a:tc>
                  <a:txBody>
                    <a:bodyPr/>
                    <a:lstStyle/>
                    <a:p>
                      <a:pPr algn="l" fontAlgn="b">
                        <a:spcBef>
                          <a:spcPts val="0"/>
                        </a:spcBef>
                        <a:spcAft>
                          <a:spcPts val="0"/>
                        </a:spcAft>
                      </a:pPr>
                      <a:r>
                        <a:rPr lang="en-US" sz="900" b="0" i="0" u="none" strike="noStrike" dirty="0">
                          <a:solidFill>
                            <a:srgbClr val="000000"/>
                          </a:solidFill>
                          <a:effectLst/>
                          <a:latin typeface="+mn-lt"/>
                        </a:rPr>
                        <a:t>United Kingdom</a:t>
                      </a:r>
                    </a:p>
                  </a:txBody>
                  <a:tcPr marL="45720" marR="45720" anchor="ctr"/>
                </a:tc>
                <a:tc>
                  <a:txBody>
                    <a:bodyPr/>
                    <a:lstStyle/>
                    <a:p>
                      <a:pPr algn="ctr" fontAlgn="b">
                        <a:spcBef>
                          <a:spcPts val="0"/>
                        </a:spcBef>
                        <a:spcAft>
                          <a:spcPts val="0"/>
                        </a:spcAft>
                      </a:pPr>
                      <a:r>
                        <a:rPr lang="en-US" sz="900" b="0" i="0" u="none" strike="noStrike" dirty="0">
                          <a:solidFill>
                            <a:srgbClr val="000000"/>
                          </a:solidFill>
                          <a:effectLst/>
                          <a:latin typeface="+mn-lt"/>
                        </a:rPr>
                        <a:t>593.2</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340.2</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285.6</a:t>
                      </a:r>
                    </a:p>
                  </a:txBody>
                  <a:tcPr marL="9525" marR="9525" marT="9525" marB="0" anchor="ctr"/>
                </a:tc>
                <a:tc>
                  <a:txBody>
                    <a:bodyPr/>
                    <a:lstStyle/>
                    <a:p>
                      <a:pPr algn="ctr" fontAlgn="b">
                        <a:spcBef>
                          <a:spcPts val="0"/>
                        </a:spcBef>
                        <a:spcAft>
                          <a:spcPts val="0"/>
                        </a:spcAft>
                      </a:pPr>
                      <a:r>
                        <a:rPr lang="en-US" sz="900" b="0" i="0" u="none" strike="noStrike" dirty="0">
                          <a:solidFill>
                            <a:srgbClr val="000000"/>
                          </a:solidFill>
                          <a:effectLst/>
                          <a:latin typeface="+mn-lt"/>
                        </a:rPr>
                        <a:t>57%</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81%</a:t>
                      </a:r>
                    </a:p>
                  </a:txBody>
                  <a:tcPr marL="0" marR="0" marT="0" marB="0" anchor="ctr"/>
                </a:tc>
                <a:extLst>
                  <a:ext uri="{0D108BD9-81ED-4DB2-BD59-A6C34878D82A}">
                    <a16:rowId xmlns:a16="http://schemas.microsoft.com/office/drawing/2014/main" val="1640954900"/>
                  </a:ext>
                </a:extLst>
              </a:tr>
              <a:tr h="283896">
                <a:tc>
                  <a:txBody>
                    <a:bodyPr/>
                    <a:lstStyle/>
                    <a:p>
                      <a:pPr algn="l" fontAlgn="b">
                        <a:spcBef>
                          <a:spcPts val="0"/>
                        </a:spcBef>
                        <a:spcAft>
                          <a:spcPts val="0"/>
                        </a:spcAft>
                      </a:pPr>
                      <a:r>
                        <a:rPr lang="en-US" sz="900" b="0" i="0" u="none" strike="noStrike" dirty="0">
                          <a:solidFill>
                            <a:srgbClr val="000000"/>
                          </a:solidFill>
                          <a:effectLst/>
                          <a:latin typeface="+mn-lt"/>
                        </a:rPr>
                        <a:t>France</a:t>
                      </a:r>
                    </a:p>
                  </a:txBody>
                  <a:tcPr marL="45720" marR="45720" anchor="ctr"/>
                </a:tc>
                <a:tc>
                  <a:txBody>
                    <a:bodyPr/>
                    <a:lstStyle/>
                    <a:p>
                      <a:pPr algn="ctr" fontAlgn="b">
                        <a:spcBef>
                          <a:spcPts val="0"/>
                        </a:spcBef>
                        <a:spcAft>
                          <a:spcPts val="0"/>
                        </a:spcAft>
                      </a:pPr>
                      <a:r>
                        <a:rPr lang="en-US" sz="900" b="0" i="0" u="none" strike="noStrike" dirty="0">
                          <a:solidFill>
                            <a:srgbClr val="000000"/>
                          </a:solidFill>
                          <a:effectLst/>
                          <a:latin typeface="+mn-lt"/>
                        </a:rPr>
                        <a:t>498.3</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266.3</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198.3</a:t>
                      </a:r>
                    </a:p>
                  </a:txBody>
                  <a:tcPr marL="9525" marR="9525" marT="9525" marB="0" anchor="ctr"/>
                </a:tc>
                <a:tc>
                  <a:txBody>
                    <a:bodyPr/>
                    <a:lstStyle/>
                    <a:p>
                      <a:pPr algn="ctr" fontAlgn="b">
                        <a:spcBef>
                          <a:spcPts val="0"/>
                        </a:spcBef>
                        <a:spcAft>
                          <a:spcPts val="0"/>
                        </a:spcAft>
                      </a:pPr>
                      <a:r>
                        <a:rPr lang="en-US" sz="900" b="0" i="0" u="none" strike="noStrike" dirty="0">
                          <a:solidFill>
                            <a:srgbClr val="000000"/>
                          </a:solidFill>
                          <a:effectLst/>
                          <a:latin typeface="+mn-lt"/>
                        </a:rPr>
                        <a:t>53%</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74%</a:t>
                      </a:r>
                    </a:p>
                  </a:txBody>
                  <a:tcPr marL="0" marR="0" marT="0" marB="0" anchor="ctr"/>
                </a:tc>
                <a:extLst>
                  <a:ext uri="{0D108BD9-81ED-4DB2-BD59-A6C34878D82A}">
                    <a16:rowId xmlns:a16="http://schemas.microsoft.com/office/drawing/2014/main" val="2965892685"/>
                  </a:ext>
                </a:extLst>
              </a:tr>
              <a:tr h="283896">
                <a:tc>
                  <a:txBody>
                    <a:bodyPr/>
                    <a:lstStyle/>
                    <a:p>
                      <a:pPr algn="l" fontAlgn="b">
                        <a:spcBef>
                          <a:spcPts val="0"/>
                        </a:spcBef>
                        <a:spcAft>
                          <a:spcPts val="0"/>
                        </a:spcAft>
                      </a:pPr>
                      <a:r>
                        <a:rPr lang="en-US" sz="900" b="0" i="0" u="none" strike="noStrike" dirty="0">
                          <a:solidFill>
                            <a:srgbClr val="000000"/>
                          </a:solidFill>
                          <a:effectLst/>
                          <a:latin typeface="+mn-lt"/>
                        </a:rPr>
                        <a:t>Italy</a:t>
                      </a:r>
                    </a:p>
                  </a:txBody>
                  <a:tcPr marL="45720" marR="45720" anchor="ctr"/>
                </a:tc>
                <a:tc>
                  <a:txBody>
                    <a:bodyPr/>
                    <a:lstStyle/>
                    <a:p>
                      <a:pPr algn="ctr" fontAlgn="b">
                        <a:spcBef>
                          <a:spcPts val="0"/>
                        </a:spcBef>
                        <a:spcAft>
                          <a:spcPts val="0"/>
                        </a:spcAft>
                      </a:pPr>
                      <a:r>
                        <a:rPr lang="en-US" sz="900" b="0" i="0" u="none" strike="noStrike" dirty="0">
                          <a:solidFill>
                            <a:srgbClr val="000000"/>
                          </a:solidFill>
                          <a:effectLst/>
                          <a:latin typeface="+mn-lt"/>
                        </a:rPr>
                        <a:t>470.4</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282.2</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215.3</a:t>
                      </a:r>
                    </a:p>
                  </a:txBody>
                  <a:tcPr marL="9525" marR="9525" marT="9525" marB="0" anchor="ctr"/>
                </a:tc>
                <a:tc>
                  <a:txBody>
                    <a:bodyPr/>
                    <a:lstStyle/>
                    <a:p>
                      <a:pPr algn="ctr" fontAlgn="b">
                        <a:spcBef>
                          <a:spcPts val="0"/>
                        </a:spcBef>
                        <a:spcAft>
                          <a:spcPts val="0"/>
                        </a:spcAft>
                      </a:pPr>
                      <a:r>
                        <a:rPr lang="en-US" sz="900" b="0" i="0" u="none" strike="noStrike" dirty="0">
                          <a:solidFill>
                            <a:srgbClr val="000000"/>
                          </a:solidFill>
                          <a:effectLst/>
                          <a:latin typeface="+mn-lt"/>
                        </a:rPr>
                        <a:t>60%</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76%</a:t>
                      </a:r>
                    </a:p>
                  </a:txBody>
                  <a:tcPr marL="0" marR="0" marT="0" marB="0" anchor="ctr"/>
                </a:tc>
                <a:extLst>
                  <a:ext uri="{0D108BD9-81ED-4DB2-BD59-A6C34878D82A}">
                    <a16:rowId xmlns:a16="http://schemas.microsoft.com/office/drawing/2014/main" val="3198164436"/>
                  </a:ext>
                </a:extLst>
              </a:tr>
              <a:tr h="283896">
                <a:tc>
                  <a:txBody>
                    <a:bodyPr/>
                    <a:lstStyle/>
                    <a:p>
                      <a:pPr algn="l" fontAlgn="b">
                        <a:spcBef>
                          <a:spcPts val="0"/>
                        </a:spcBef>
                        <a:spcAft>
                          <a:spcPts val="0"/>
                        </a:spcAft>
                      </a:pPr>
                      <a:r>
                        <a:rPr lang="en-US" sz="900" b="0" i="0" u="none" strike="noStrike" dirty="0">
                          <a:solidFill>
                            <a:srgbClr val="000000"/>
                          </a:solidFill>
                          <a:effectLst/>
                          <a:latin typeface="+mn-lt"/>
                        </a:rPr>
                        <a:t>Iberia (Spain and Portugal)</a:t>
                      </a:r>
                    </a:p>
                  </a:txBody>
                  <a:tcPr marL="45720" marR="45720" anchor="ctr"/>
                </a:tc>
                <a:tc>
                  <a:txBody>
                    <a:bodyPr/>
                    <a:lstStyle/>
                    <a:p>
                      <a:pPr algn="ctr" fontAlgn="b">
                        <a:spcBef>
                          <a:spcPts val="0"/>
                        </a:spcBef>
                        <a:spcAft>
                          <a:spcPts val="0"/>
                        </a:spcAft>
                      </a:pPr>
                      <a:r>
                        <a:rPr lang="en-US" sz="900" b="0" i="0" u="none" strike="noStrike" dirty="0">
                          <a:solidFill>
                            <a:srgbClr val="000000"/>
                          </a:solidFill>
                          <a:effectLst/>
                          <a:latin typeface="+mn-lt"/>
                        </a:rPr>
                        <a:t>375.2</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236.4</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181.0</a:t>
                      </a:r>
                    </a:p>
                  </a:txBody>
                  <a:tcPr marL="9525" marR="9525" marT="9525" marB="0" anchor="ctr"/>
                </a:tc>
                <a:tc>
                  <a:txBody>
                    <a:bodyPr/>
                    <a:lstStyle/>
                    <a:p>
                      <a:pPr algn="ctr" fontAlgn="b">
                        <a:spcBef>
                          <a:spcPts val="0"/>
                        </a:spcBef>
                        <a:spcAft>
                          <a:spcPts val="0"/>
                        </a:spcAft>
                      </a:pPr>
                      <a:r>
                        <a:rPr lang="en-US" sz="900" b="0" i="0" u="none" strike="noStrike" dirty="0">
                          <a:solidFill>
                            <a:srgbClr val="000000"/>
                          </a:solidFill>
                          <a:effectLst/>
                          <a:latin typeface="+mn-lt"/>
                        </a:rPr>
                        <a:t>63%</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76%</a:t>
                      </a:r>
                    </a:p>
                  </a:txBody>
                  <a:tcPr marL="0" marR="0" marT="0" marB="0" anchor="ctr"/>
                </a:tc>
                <a:extLst>
                  <a:ext uri="{0D108BD9-81ED-4DB2-BD59-A6C34878D82A}">
                    <a16:rowId xmlns:a16="http://schemas.microsoft.com/office/drawing/2014/main" val="412381940"/>
                  </a:ext>
                </a:extLst>
              </a:tr>
              <a:tr h="283896">
                <a:tc>
                  <a:txBody>
                    <a:bodyPr/>
                    <a:lstStyle/>
                    <a:p>
                      <a:pPr algn="l" fontAlgn="b">
                        <a:spcBef>
                          <a:spcPts val="0"/>
                        </a:spcBef>
                        <a:spcAft>
                          <a:spcPts val="0"/>
                        </a:spcAft>
                      </a:pPr>
                      <a:r>
                        <a:rPr lang="en-US" sz="900" b="0" i="0" u="none" strike="noStrike" dirty="0">
                          <a:solidFill>
                            <a:srgbClr val="000000"/>
                          </a:solidFill>
                          <a:effectLst/>
                          <a:latin typeface="+mn-lt"/>
                        </a:rPr>
                        <a:t>All other-b</a:t>
                      </a:r>
                    </a:p>
                  </a:txBody>
                  <a:tcPr marL="45720" marR="45720" anchor="ctr"/>
                </a:tc>
                <a:tc>
                  <a:txBody>
                    <a:bodyPr/>
                    <a:lstStyle/>
                    <a:p>
                      <a:pPr algn="ctr" fontAlgn="b">
                        <a:spcBef>
                          <a:spcPts val="0"/>
                        </a:spcBef>
                        <a:spcAft>
                          <a:spcPts val="0"/>
                        </a:spcAft>
                      </a:pPr>
                      <a:r>
                        <a:rPr lang="en-US" sz="900" b="0" i="0" u="none" strike="noStrike" dirty="0">
                          <a:solidFill>
                            <a:srgbClr val="000000"/>
                          </a:solidFill>
                          <a:effectLst/>
                          <a:latin typeface="+mn-lt"/>
                        </a:rPr>
                        <a:t>422.2</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235.0</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188.0</a:t>
                      </a:r>
                    </a:p>
                  </a:txBody>
                  <a:tcPr marL="9525" marR="9525" marT="9525" marB="0" anchor="ctr"/>
                </a:tc>
                <a:tc>
                  <a:txBody>
                    <a:bodyPr/>
                    <a:lstStyle/>
                    <a:p>
                      <a:pPr algn="ctr" fontAlgn="b">
                        <a:spcBef>
                          <a:spcPts val="0"/>
                        </a:spcBef>
                        <a:spcAft>
                          <a:spcPts val="0"/>
                        </a:spcAft>
                      </a:pPr>
                      <a:r>
                        <a:rPr lang="en-US" sz="900" b="0" i="0" u="none" strike="noStrike" dirty="0">
                          <a:solidFill>
                            <a:srgbClr val="000000"/>
                          </a:solidFill>
                          <a:effectLst/>
                          <a:latin typeface="+mn-lt"/>
                        </a:rPr>
                        <a:t>56%</a:t>
                      </a:r>
                    </a:p>
                  </a:txBody>
                  <a:tcPr marL="0" marR="0" marT="0" marB="0" anchor="ctr"/>
                </a:tc>
                <a:tc>
                  <a:txBody>
                    <a:bodyPr/>
                    <a:lstStyle/>
                    <a:p>
                      <a:pPr algn="ctr" fontAlgn="b">
                        <a:spcBef>
                          <a:spcPts val="0"/>
                        </a:spcBef>
                        <a:spcAft>
                          <a:spcPts val="0"/>
                        </a:spcAft>
                      </a:pPr>
                      <a:r>
                        <a:rPr lang="en-US" sz="900" b="0" i="0" u="none" strike="noStrike" dirty="0">
                          <a:solidFill>
                            <a:srgbClr val="000000"/>
                          </a:solidFill>
                          <a:effectLst/>
                          <a:latin typeface="+mn-lt"/>
                        </a:rPr>
                        <a:t>80%</a:t>
                      </a:r>
                    </a:p>
                  </a:txBody>
                  <a:tcPr marL="0" marR="0" marT="0" marB="0" anchor="ctr"/>
                </a:tc>
                <a:extLst>
                  <a:ext uri="{0D108BD9-81ED-4DB2-BD59-A6C34878D82A}">
                    <a16:rowId xmlns:a16="http://schemas.microsoft.com/office/drawing/2014/main" val="1197623689"/>
                  </a:ext>
                </a:extLst>
              </a:tr>
              <a:tr h="283896">
                <a:tc>
                  <a:txBody>
                    <a:bodyPr/>
                    <a:lstStyle/>
                    <a:p>
                      <a:pPr algn="l" fontAlgn="b">
                        <a:spcBef>
                          <a:spcPts val="0"/>
                        </a:spcBef>
                        <a:spcAft>
                          <a:spcPts val="0"/>
                        </a:spcAft>
                      </a:pPr>
                      <a:r>
                        <a:rPr lang="en-US" sz="900" b="1" i="0" u="none" strike="noStrike" dirty="0">
                          <a:solidFill>
                            <a:srgbClr val="000000"/>
                          </a:solidFill>
                          <a:effectLst/>
                          <a:latin typeface="+mn-lt"/>
                        </a:rPr>
                        <a:t>Total</a:t>
                      </a:r>
                    </a:p>
                  </a:txBody>
                  <a:tcPr marL="45720" marR="45720" anchor="ctr"/>
                </a:tc>
                <a:tc>
                  <a:txBody>
                    <a:bodyPr/>
                    <a:lstStyle/>
                    <a:p>
                      <a:pPr algn="ctr" fontAlgn="b">
                        <a:spcBef>
                          <a:spcPts val="0"/>
                        </a:spcBef>
                        <a:spcAft>
                          <a:spcPts val="0"/>
                        </a:spcAft>
                      </a:pPr>
                      <a:r>
                        <a:rPr lang="en-US" sz="900" b="1" i="0" u="none" strike="noStrike" dirty="0">
                          <a:solidFill>
                            <a:srgbClr val="000000"/>
                          </a:solidFill>
                          <a:effectLst/>
                          <a:latin typeface="+mn-lt"/>
                        </a:rPr>
                        <a:t>3,107.6</a:t>
                      </a:r>
                    </a:p>
                  </a:txBody>
                  <a:tcPr marL="0" marR="0" marT="0" marB="0" anchor="ctr"/>
                </a:tc>
                <a:tc>
                  <a:txBody>
                    <a:bodyPr/>
                    <a:lstStyle/>
                    <a:p>
                      <a:pPr algn="ctr" fontAlgn="b">
                        <a:spcBef>
                          <a:spcPts val="0"/>
                        </a:spcBef>
                        <a:spcAft>
                          <a:spcPts val="0"/>
                        </a:spcAft>
                      </a:pPr>
                      <a:r>
                        <a:rPr lang="en-US" sz="900" b="1" i="0" u="none" strike="noStrike" dirty="0">
                          <a:solidFill>
                            <a:srgbClr val="000000"/>
                          </a:solidFill>
                          <a:effectLst/>
                          <a:latin typeface="+mn-lt"/>
                        </a:rPr>
                        <a:t>1,809.1</a:t>
                      </a:r>
                    </a:p>
                  </a:txBody>
                  <a:tcPr marL="0" marR="0" marT="0" marB="0" anchor="ctr"/>
                </a:tc>
                <a:tc>
                  <a:txBody>
                    <a:bodyPr/>
                    <a:lstStyle/>
                    <a:p>
                      <a:pPr algn="ctr" fontAlgn="b">
                        <a:spcBef>
                          <a:spcPts val="0"/>
                        </a:spcBef>
                        <a:spcAft>
                          <a:spcPts val="0"/>
                        </a:spcAft>
                      </a:pPr>
                      <a:r>
                        <a:rPr lang="en-US" sz="900" b="1" i="0" u="none" strike="noStrike" dirty="0">
                          <a:solidFill>
                            <a:srgbClr val="000000"/>
                          </a:solidFill>
                          <a:effectLst/>
                          <a:latin typeface="+mn-lt"/>
                        </a:rPr>
                        <a:t>1,443.2-c</a:t>
                      </a:r>
                    </a:p>
                  </a:txBody>
                  <a:tcPr marL="0" marR="0" marT="0" marB="0" anchor="ctr"/>
                </a:tc>
                <a:tc>
                  <a:txBody>
                    <a:bodyPr/>
                    <a:lstStyle/>
                    <a:p>
                      <a:pPr algn="ctr" fontAlgn="b">
                        <a:spcBef>
                          <a:spcPts val="0"/>
                        </a:spcBef>
                        <a:spcAft>
                          <a:spcPts val="0"/>
                        </a:spcAft>
                      </a:pPr>
                      <a:r>
                        <a:rPr lang="en-US" sz="900" b="1" i="0" u="none" strike="noStrike" dirty="0">
                          <a:solidFill>
                            <a:srgbClr val="000000"/>
                          </a:solidFill>
                          <a:effectLst/>
                          <a:latin typeface="+mn-lt"/>
                        </a:rPr>
                        <a:t>58%</a:t>
                      </a:r>
                    </a:p>
                  </a:txBody>
                  <a:tcPr marL="0" marR="0" marT="0" marB="0" anchor="ctr"/>
                </a:tc>
                <a:tc>
                  <a:txBody>
                    <a:bodyPr/>
                    <a:lstStyle/>
                    <a:p>
                      <a:pPr algn="ctr" fontAlgn="b">
                        <a:spcBef>
                          <a:spcPts val="0"/>
                        </a:spcBef>
                        <a:spcAft>
                          <a:spcPts val="0"/>
                        </a:spcAft>
                      </a:pPr>
                      <a:r>
                        <a:rPr lang="en-US" sz="900" b="1" i="0" u="none" strike="noStrike" dirty="0">
                          <a:solidFill>
                            <a:srgbClr val="000000"/>
                          </a:solidFill>
                          <a:effectLst/>
                          <a:latin typeface="+mn-lt"/>
                        </a:rPr>
                        <a:t>79%</a:t>
                      </a:r>
                    </a:p>
                  </a:txBody>
                  <a:tcPr marL="0" marR="0" marT="0" marB="0" anchor="ctr"/>
                </a:tc>
                <a:extLst>
                  <a:ext uri="{0D108BD9-81ED-4DB2-BD59-A6C34878D82A}">
                    <a16:rowId xmlns:a16="http://schemas.microsoft.com/office/drawing/2014/main" val="1849867010"/>
                  </a:ext>
                </a:extLst>
              </a:tr>
              <a:tr h="509766">
                <a:tc gridSpan="6">
                  <a:txBody>
                    <a:bodyPr/>
                    <a:lstStyle/>
                    <a:p>
                      <a:pPr algn="l" fontAlgn="b">
                        <a:spcBef>
                          <a:spcPts val="0"/>
                        </a:spcBef>
                        <a:spcAft>
                          <a:spcPts val="0"/>
                        </a:spcAft>
                      </a:pPr>
                      <a:r>
                        <a:rPr lang="en-US" sz="900" b="0" i="0" u="none" strike="noStrike" dirty="0">
                          <a:solidFill>
                            <a:srgbClr val="000000"/>
                          </a:solidFill>
                          <a:effectLst/>
                          <a:latin typeface="+mn-lt"/>
                        </a:rPr>
                        <a:t>a- Germany also imported around 219 KT over and above 375 KT collected domestically in 2020. So, total used oil disposed was 594 KT in Germany in 2020.</a:t>
                      </a:r>
                    </a:p>
                    <a:p>
                      <a:pPr algn="l" fontAlgn="b">
                        <a:spcBef>
                          <a:spcPts val="0"/>
                        </a:spcBef>
                        <a:spcAft>
                          <a:spcPts val="0"/>
                        </a:spcAft>
                      </a:pPr>
                      <a:r>
                        <a:rPr lang="en-US" sz="900" b="0" i="0" u="none" strike="noStrike" dirty="0">
                          <a:solidFill>
                            <a:srgbClr val="000000"/>
                          </a:solidFill>
                          <a:effectLst/>
                          <a:latin typeface="+mn-lt"/>
                        </a:rPr>
                        <a:t>b- includes Belgium, the Netherlands, and Switzerland, among others.</a:t>
                      </a:r>
                    </a:p>
                    <a:p>
                      <a:pPr algn="l" fontAlgn="b">
                        <a:spcBef>
                          <a:spcPts val="0"/>
                        </a:spcBef>
                        <a:spcAft>
                          <a:spcPts val="0"/>
                        </a:spcAft>
                      </a:pPr>
                      <a:r>
                        <a:rPr lang="en-US" sz="900" b="0" i="0" u="none" strike="noStrike" dirty="0">
                          <a:solidFill>
                            <a:srgbClr val="000000"/>
                          </a:solidFill>
                          <a:effectLst/>
                          <a:latin typeface="+mn-lt"/>
                        </a:rPr>
                        <a:t>c- Does not include 80 KT of used oil imports.</a:t>
                      </a:r>
                    </a:p>
                  </a:txBody>
                  <a:tcPr marL="45720" marR="45720" anchor="ctr"/>
                </a:tc>
                <a:tc hMerge="1">
                  <a:txBody>
                    <a:bodyPr/>
                    <a:lstStyle/>
                    <a:p>
                      <a:pPr algn="ctr" fontAlgn="b"/>
                      <a:endParaRPr lang="en-US" sz="1000" b="0" i="0" u="none" strike="noStrike">
                        <a:solidFill>
                          <a:srgbClr val="000000"/>
                        </a:solidFill>
                        <a:effectLst/>
                        <a:latin typeface="+mn-lt"/>
                      </a:endParaRPr>
                    </a:p>
                  </a:txBody>
                  <a:tcPr marL="0" marR="0" marT="0" marB="0" anchor="ctr"/>
                </a:tc>
                <a:tc hMerge="1">
                  <a:txBody>
                    <a:bodyPr/>
                    <a:lstStyle/>
                    <a:p>
                      <a:pPr algn="ctr" fontAlgn="b"/>
                      <a:endParaRPr lang="en-US" sz="1000" b="0" i="0" u="none" strike="noStrike" dirty="0">
                        <a:solidFill>
                          <a:srgbClr val="000000"/>
                        </a:solidFill>
                        <a:effectLst/>
                        <a:latin typeface="+mn-lt"/>
                      </a:endParaRPr>
                    </a:p>
                  </a:txBody>
                  <a:tcPr marL="0" marR="0" marT="0" marB="0" anchor="ctr"/>
                </a:tc>
                <a:tc hMerge="1">
                  <a:txBody>
                    <a:bodyPr/>
                    <a:lstStyle/>
                    <a:p>
                      <a:pPr algn="ctr" fontAlgn="b"/>
                      <a:endParaRPr lang="en-US" sz="1000" b="0" i="0" u="none" strike="noStrike" dirty="0">
                        <a:solidFill>
                          <a:srgbClr val="000000"/>
                        </a:solidFill>
                        <a:effectLst/>
                        <a:latin typeface="+mn-lt"/>
                      </a:endParaRPr>
                    </a:p>
                  </a:txBody>
                  <a:tcPr marL="0" marR="0" marT="0" marB="0" anchor="ct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ct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906313760"/>
                  </a:ext>
                </a:extLst>
              </a:tr>
            </a:tbl>
          </a:graphicData>
        </a:graphic>
      </p:graphicFrame>
      <p:sp>
        <p:nvSpPr>
          <p:cNvPr id="8" name="Content Placeholder 2">
            <a:extLst>
              <a:ext uri="{FF2B5EF4-FFF2-40B4-BE49-F238E27FC236}">
                <a16:creationId xmlns:a16="http://schemas.microsoft.com/office/drawing/2014/main" id="{4D0B1F2A-CB1B-4CCE-B730-076A638A08B7}"/>
              </a:ext>
            </a:extLst>
          </p:cNvPr>
          <p:cNvSpPr txBox="1">
            <a:spLocks/>
          </p:cNvSpPr>
          <p:nvPr/>
        </p:nvSpPr>
        <p:spPr>
          <a:xfrm>
            <a:off x="427273" y="4258208"/>
            <a:ext cx="11041580" cy="193578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Germany is the largest market for finished lubricants in </a:t>
            </a:r>
            <a:r>
              <a:rPr lang="en-US" sz="900" dirty="0">
                <a:solidFill>
                  <a:srgbClr val="000000"/>
                </a:solidFill>
              </a:rPr>
              <a:t>Europe and generates the largest amount of used oil in Western Europe, accounting for 26% of used oil generated in the region, followed by the United Kingdom and Italy, who respectively account for a share of 19.8% and 14.9%.</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solidFill>
                  <a:srgbClr val="000000"/>
                </a:solidFill>
              </a:rPr>
              <a:t>Germany’s used oil generation rate is lower compared to other countries, however, since the German finished lubricant market is characterized by a large amount of water-miscible metalworking fluids and process oils which cannot generate used oil. The same is true about the United Kingdom which is a large consumer of metalworking fluids and white oils, as well as marine engine oils for deep sea vessels, which is another category of industrial lubricants that typically does not generate used oil.</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Since generation rates are higher in the automotive segment rather than the industrial segment, countries with higher lubricant demand from the automotive segment compared to the industrial segment have higher generation</a:t>
            </a:r>
            <a:r>
              <a:rPr lang="en-US" sz="900" dirty="0">
                <a:solidFill>
                  <a:srgbClr val="000000"/>
                </a:solidFill>
              </a:rPr>
              <a:t> rates, as is the case in Italy, Spain, and Portugal.</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solidFill>
                  <a:srgbClr val="000000"/>
                </a:solidFill>
              </a:rPr>
              <a:t>After the overhaul of the consortium overseeing used oil collection in Italy and public initiatives to promote collection, used oil collection in Italy have increased to surpass 90%, the highest collection rate in Europe.</a:t>
            </a:r>
          </a:p>
        </p:txBody>
      </p:sp>
    </p:spTree>
    <p:extLst>
      <p:ext uri="{BB962C8B-B14F-4D97-AF65-F5344CB8AC3E}">
        <p14:creationId xmlns:p14="http://schemas.microsoft.com/office/powerpoint/2010/main" val="91278853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Material Balance 2021</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30175" y="706934"/>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362308" y="3649292"/>
            <a:ext cx="3162300" cy="246221"/>
          </a:xfrm>
          <a:prstGeom prst="rect">
            <a:avLst/>
          </a:prstGeom>
          <a:noFill/>
        </p:spPr>
        <p:txBody>
          <a:bodyPr wrap="square" rtlCol="0">
            <a:spAutoFit/>
          </a:bodyPr>
          <a:lstStyle/>
          <a:p>
            <a:pPr algn="ctr"/>
            <a:r>
              <a:rPr lang="en-US" sz="1000" b="1" dirty="0">
                <a:latin typeface="+mj-lt"/>
              </a:rPr>
              <a:t>Total: 3,281.6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22538" y="706934"/>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extLst>
              <p:ext uri="{D42A27DB-BD31-4B8C-83A1-F6EECF244321}">
                <p14:modId xmlns:p14="http://schemas.microsoft.com/office/powerpoint/2010/main" val="1898775824"/>
              </p:ext>
            </p:extLst>
          </p:nvPr>
        </p:nvGraphicFramePr>
        <p:xfrm>
          <a:off x="5175250" y="706934"/>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nvGraphicFramePr>
        <p:xfrm>
          <a:off x="8128000" y="706934"/>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3117134" y="3649292"/>
            <a:ext cx="3162300" cy="246221"/>
          </a:xfrm>
          <a:prstGeom prst="rect">
            <a:avLst/>
          </a:prstGeom>
          <a:noFill/>
        </p:spPr>
        <p:txBody>
          <a:bodyPr wrap="square" rtlCol="0">
            <a:spAutoFit/>
          </a:bodyPr>
          <a:lstStyle/>
          <a:p>
            <a:pPr algn="ctr"/>
            <a:r>
              <a:rPr lang="en-US" sz="1000" b="1" dirty="0">
                <a:latin typeface="+mj-lt"/>
              </a:rPr>
              <a:t>Total: 1,902.7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910218" y="3649292"/>
            <a:ext cx="3162300" cy="246221"/>
          </a:xfrm>
          <a:prstGeom prst="rect">
            <a:avLst/>
          </a:prstGeom>
          <a:noFill/>
        </p:spPr>
        <p:txBody>
          <a:bodyPr wrap="square" rtlCol="0">
            <a:spAutoFit/>
          </a:bodyPr>
          <a:lstStyle/>
          <a:p>
            <a:pPr algn="ctr"/>
            <a:r>
              <a:rPr lang="en-US" sz="1000" b="1" dirty="0">
                <a:latin typeface="+mj-lt"/>
              </a:rPr>
              <a:t>Total: 1,596.1 Kilotonnes-b</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836550" y="3649292"/>
            <a:ext cx="3162300" cy="246221"/>
          </a:xfrm>
          <a:prstGeom prst="rect">
            <a:avLst/>
          </a:prstGeom>
          <a:noFill/>
        </p:spPr>
        <p:txBody>
          <a:bodyPr wrap="square" rtlCol="0">
            <a:spAutoFit/>
          </a:bodyPr>
          <a:lstStyle/>
          <a:p>
            <a:pPr algn="ctr"/>
            <a:r>
              <a:rPr lang="en-US" sz="1000" b="1" dirty="0">
                <a:latin typeface="+mj-lt"/>
              </a:rPr>
              <a:t>Total: 1,009.2 Kilotonnes-a</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569395" y="5041592"/>
            <a:ext cx="11374138" cy="131253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generated in Western Europe is expected to change from 1,809.1 kilotonnes in 2020 to 1,902.7 KT in 2021, a growth of 5.2%. The growth is in line with 5.6% growth seen in lubricant consumption in 2021.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collected in Western Europe is expected to increase from 1,443.2 kilotonnes in 2020 to 1,516.1 kilotonnes in 2021, growing by 5.1%. This excludes 80 KT of imports for 2020 and 2021.</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 amount of used oil re-refined in Western Europe is expected to increase from 958.5 kilotonnes in 2020 to 1,009.2 KT in 2021.</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 used oil industry in Western Europe will not witness any significant change in 2021 compared with 2020. The increases in used oil generation, collection, and re-refined are a direct result of the recovery in the lubricants industry in 2021.</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
        <p:nvSpPr>
          <p:cNvPr id="14" name="TextBox 13">
            <a:extLst>
              <a:ext uri="{FF2B5EF4-FFF2-40B4-BE49-F238E27FC236}">
                <a16:creationId xmlns:a16="http://schemas.microsoft.com/office/drawing/2014/main" id="{EC8FB372-80F2-44D9-89AA-47403DC56BED}"/>
              </a:ext>
            </a:extLst>
          </p:cNvPr>
          <p:cNvSpPr txBox="1"/>
          <p:nvPr/>
        </p:nvSpPr>
        <p:spPr>
          <a:xfrm>
            <a:off x="5832511" y="3979763"/>
            <a:ext cx="3162300" cy="1061829"/>
          </a:xfrm>
          <a:prstGeom prst="rect">
            <a:avLst/>
          </a:prstGeom>
          <a:noFill/>
        </p:spPr>
        <p:txBody>
          <a:bodyPr wrap="square" rtlCol="0">
            <a:spAutoFit/>
          </a:bodyPr>
          <a:lstStyle/>
          <a:p>
            <a:pPr algn="l"/>
            <a:r>
              <a:rPr lang="en-US" sz="900" dirty="0">
                <a:latin typeface="+mj-lt"/>
              </a:rPr>
              <a:t>a- Includes re-refining for VGO/MDO and transformer oil regeneration.</a:t>
            </a:r>
          </a:p>
          <a:p>
            <a:pPr algn="l"/>
            <a:r>
              <a:rPr lang="en-US" sz="900" dirty="0">
                <a:latin typeface="+mj-lt"/>
              </a:rPr>
              <a:t>b- Includes 80 KT of imports of used oil from other regions such as Eastern Europe and Africa that is re-refined. In 2021, imports have been taken at 80 KT, same as 2020. Total domestic used oil collection is 1,463.2 KT.</a:t>
            </a:r>
            <a:endParaRPr lang="en-IN" sz="900" dirty="0">
              <a:latin typeface="+mj-lt"/>
            </a:endParaRPr>
          </a:p>
        </p:txBody>
      </p:sp>
      <p:sp>
        <p:nvSpPr>
          <p:cNvPr id="15" name="TextBox 14">
            <a:extLst>
              <a:ext uri="{FF2B5EF4-FFF2-40B4-BE49-F238E27FC236}">
                <a16:creationId xmlns:a16="http://schemas.microsoft.com/office/drawing/2014/main" id="{076895ED-02D2-41DE-9142-BB2257B00A51}"/>
              </a:ext>
            </a:extLst>
          </p:cNvPr>
          <p:cNvSpPr txBox="1"/>
          <p:nvPr/>
        </p:nvSpPr>
        <p:spPr>
          <a:xfrm>
            <a:off x="9281867" y="3979763"/>
            <a:ext cx="2430672" cy="784830"/>
          </a:xfrm>
          <a:prstGeom prst="rect">
            <a:avLst/>
          </a:prstGeom>
          <a:noFill/>
        </p:spPr>
        <p:txBody>
          <a:bodyPr wrap="square" rtlCol="0">
            <a:spAutoFit/>
          </a:bodyPr>
          <a:lstStyle/>
          <a:p>
            <a:pPr algn="l"/>
            <a:r>
              <a:rPr lang="en-US" sz="900" dirty="0">
                <a:latin typeface="+mj-lt"/>
              </a:rPr>
              <a:t>a- Includes 80 KT of imports of used oil from other regions such as Eastern Europe and Africa that is re-refined.</a:t>
            </a:r>
          </a:p>
          <a:p>
            <a:pPr algn="l"/>
            <a:r>
              <a:rPr lang="en-US" sz="900" dirty="0">
                <a:latin typeface="+mj-lt"/>
              </a:rPr>
              <a:t>Note: Includes re-refining to VGO/MDO and transformer oil regeneration.</a:t>
            </a:r>
            <a:endParaRPr lang="en-IN" sz="900" dirty="0">
              <a:latin typeface="+mj-lt"/>
            </a:endParaRPr>
          </a:p>
        </p:txBody>
      </p:sp>
    </p:spTree>
    <p:custDataLst>
      <p:tags r:id="rId1"/>
    </p:custDataLst>
    <p:extLst>
      <p:ext uri="{BB962C8B-B14F-4D97-AF65-F5344CB8AC3E}">
        <p14:creationId xmlns:p14="http://schemas.microsoft.com/office/powerpoint/2010/main" val="13554811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Generation</a:t>
            </a:r>
          </a:p>
        </p:txBody>
      </p:sp>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5915452" y="1043577"/>
          <a:ext cx="5626743" cy="3133545"/>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B74612B4-54CA-411D-B7D9-FED5D6C8D07E}"/>
              </a:ext>
            </a:extLst>
          </p:cNvPr>
          <p:cNvSpPr txBox="1">
            <a:spLocks/>
          </p:cNvSpPr>
          <p:nvPr/>
        </p:nvSpPr>
        <p:spPr>
          <a:xfrm>
            <a:off x="515163" y="4604234"/>
            <a:ext cx="10670106" cy="110479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marR="0" lvl="0" indent="-182563"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lang="en-US" sz="900" dirty="0">
                <a:solidFill>
                  <a:srgbClr val="000000"/>
                </a:solidFill>
                <a:latin typeface="Lucida Sans" panose="020B0602030504020204" pitchFamily="34" charset="0"/>
              </a:rPr>
              <a:t>In 2020, used oil generated in western Europe amounted to 1,809.1 KT, equivalent to approximately 58% of finished lubricant consumption. </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2021, used oil generated in western Europe amounted to 1,902.7 KT, equivalent to approximately 58% of finished lubricant consumption.</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Not all used oil can be generated, and the balance of 42% accounts for oil lost to technical losses evaporation, combustion, leakages, and handling losses. Certain lubricant categories, including white oils, water-miscible metalworking fluids, marine engine oils, rubber process oils and other process oils, and greases cannot be recycled or regenerated. Process oils and 2-stroke engine oils are mostly lost in operation.</a:t>
            </a:r>
          </a:p>
        </p:txBody>
      </p:sp>
      <p:graphicFrame>
        <p:nvGraphicFramePr>
          <p:cNvPr id="6" name="Table 3">
            <a:extLst>
              <a:ext uri="{FF2B5EF4-FFF2-40B4-BE49-F238E27FC236}">
                <a16:creationId xmlns:a16="http://schemas.microsoft.com/office/drawing/2014/main" id="{3CB07AC8-642F-49D3-90F2-036AF12513E7}"/>
              </a:ext>
            </a:extLst>
          </p:cNvPr>
          <p:cNvGraphicFramePr>
            <a:graphicFrameLocks noGrp="1"/>
          </p:cNvGraphicFramePr>
          <p:nvPr/>
        </p:nvGraphicFramePr>
        <p:xfrm>
          <a:off x="566533" y="975780"/>
          <a:ext cx="5149254" cy="3534184"/>
        </p:xfrm>
        <a:graphic>
          <a:graphicData uri="http://schemas.openxmlformats.org/drawingml/2006/table">
            <a:tbl>
              <a:tblPr firstRow="1">
                <a:tableStyleId>{5C22544A-7EE6-4342-B048-85BDC9FD1C3A}</a:tableStyleId>
              </a:tblPr>
              <a:tblGrid>
                <a:gridCol w="1716418">
                  <a:extLst>
                    <a:ext uri="{9D8B030D-6E8A-4147-A177-3AD203B41FA5}">
                      <a16:colId xmlns:a16="http://schemas.microsoft.com/office/drawing/2014/main" val="3179253707"/>
                    </a:ext>
                  </a:extLst>
                </a:gridCol>
                <a:gridCol w="858209">
                  <a:extLst>
                    <a:ext uri="{9D8B030D-6E8A-4147-A177-3AD203B41FA5}">
                      <a16:colId xmlns:a16="http://schemas.microsoft.com/office/drawing/2014/main" val="2331960324"/>
                    </a:ext>
                  </a:extLst>
                </a:gridCol>
                <a:gridCol w="858209">
                  <a:extLst>
                    <a:ext uri="{9D8B030D-6E8A-4147-A177-3AD203B41FA5}">
                      <a16:colId xmlns:a16="http://schemas.microsoft.com/office/drawing/2014/main" val="1018238161"/>
                    </a:ext>
                  </a:extLst>
                </a:gridCol>
                <a:gridCol w="858209">
                  <a:extLst>
                    <a:ext uri="{9D8B030D-6E8A-4147-A177-3AD203B41FA5}">
                      <a16:colId xmlns:a16="http://schemas.microsoft.com/office/drawing/2014/main" val="2517212798"/>
                    </a:ext>
                  </a:extLst>
                </a:gridCol>
                <a:gridCol w="858209">
                  <a:extLst>
                    <a:ext uri="{9D8B030D-6E8A-4147-A177-3AD203B41FA5}">
                      <a16:colId xmlns:a16="http://schemas.microsoft.com/office/drawing/2014/main" val="3643561842"/>
                    </a:ext>
                  </a:extLst>
                </a:gridCol>
              </a:tblGrid>
              <a:tr h="275853">
                <a:tc gridSpan="5">
                  <a:txBody>
                    <a:bodyPr/>
                    <a:lstStyle/>
                    <a:p>
                      <a:r>
                        <a:rPr lang="en-US" sz="900" dirty="0">
                          <a:latin typeface="+mn-lt"/>
                        </a:rPr>
                        <a:t>USED OIL GENERATION BY PRODUCT IN WESTERN EUROPE,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408451">
                <a:tc>
                  <a:txBody>
                    <a:bodyPr/>
                    <a:lstStyle/>
                    <a:p>
                      <a:r>
                        <a:rPr lang="en-US" sz="900" b="1" dirty="0">
                          <a:solidFill>
                            <a:schemeClr val="tx1"/>
                          </a:solidFill>
                          <a:latin typeface="+mn-lt"/>
                        </a:rPr>
                        <a:t>LUBRICANT</a:t>
                      </a:r>
                    </a:p>
                  </a:txBody>
                  <a:tcPr marL="4572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pPr algn="ctr"/>
                      <a:r>
                        <a:rPr lang="en-US" sz="900" b="1" dirty="0">
                          <a:solidFill>
                            <a:schemeClr val="tx1"/>
                          </a:solidFill>
                          <a:latin typeface="+mn-lt"/>
                        </a:rPr>
                        <a:t>% OF TOTAL USED OIL GENERATED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59080">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extLst>
                  <a:ext uri="{0D108BD9-81ED-4DB2-BD59-A6C34878D82A}">
                    <a16:rowId xmlns:a16="http://schemas.microsoft.com/office/drawing/2014/main" val="2513378660"/>
                  </a:ext>
                </a:extLst>
              </a:tr>
              <a:tr h="259080">
                <a:tc>
                  <a:txBody>
                    <a:bodyPr/>
                    <a:lstStyle/>
                    <a:p>
                      <a:pPr algn="l" fontAlgn="b"/>
                      <a:r>
                        <a:rPr lang="en-US" sz="900" b="0" i="0" u="none" strike="noStrike" dirty="0">
                          <a:solidFill>
                            <a:srgbClr val="000000"/>
                          </a:solidFill>
                          <a:effectLst/>
                          <a:latin typeface="+mn-lt"/>
                        </a:rPr>
                        <a:t>PCMO</a:t>
                      </a:r>
                    </a:p>
                  </a:txBody>
                  <a:tcPr marL="45720" marR="45720" anchor="ctr"/>
                </a:tc>
                <a:tc>
                  <a:txBody>
                    <a:bodyPr/>
                    <a:lstStyle/>
                    <a:p>
                      <a:pPr algn="ctr" fontAlgn="b"/>
                      <a:r>
                        <a:rPr lang="en-US" sz="900" b="0" i="0" u="none" strike="noStrike" dirty="0">
                          <a:solidFill>
                            <a:srgbClr val="000000"/>
                          </a:solidFill>
                          <a:effectLst/>
                          <a:latin typeface="+mn-lt"/>
                        </a:rPr>
                        <a:t>504.0</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531.0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27.9</a:t>
                      </a:r>
                    </a:p>
                  </a:txBody>
                  <a:tcPr marL="9525" marR="9525" marT="9525" marB="0" anchor="ctr"/>
                </a:tc>
                <a:tc>
                  <a:txBody>
                    <a:bodyPr/>
                    <a:lstStyle/>
                    <a:p>
                      <a:pPr algn="ctr"/>
                      <a:r>
                        <a:rPr lang="en-US" sz="900" b="0" dirty="0">
                          <a:solidFill>
                            <a:schemeClr val="tx1"/>
                          </a:solidFill>
                          <a:latin typeface="+mn-lt"/>
                        </a:rPr>
                        <a:t>27.9</a:t>
                      </a:r>
                    </a:p>
                  </a:txBody>
                  <a:tcPr marL="45720" marR="45720" anchor="ctr"/>
                </a:tc>
                <a:extLst>
                  <a:ext uri="{0D108BD9-81ED-4DB2-BD59-A6C34878D82A}">
                    <a16:rowId xmlns:a16="http://schemas.microsoft.com/office/drawing/2014/main" val="1557228252"/>
                  </a:ext>
                </a:extLst>
              </a:tr>
              <a:tr h="259080">
                <a:tc>
                  <a:txBody>
                    <a:bodyPr/>
                    <a:lstStyle/>
                    <a:p>
                      <a:pPr algn="l" fontAlgn="b"/>
                      <a:r>
                        <a:rPr lang="en-US" sz="900" b="0" i="0" u="none" strike="noStrike" dirty="0">
                          <a:solidFill>
                            <a:srgbClr val="000000"/>
                          </a:solidFill>
                          <a:effectLst/>
                          <a:latin typeface="+mn-lt"/>
                        </a:rPr>
                        <a:t>HDMO</a:t>
                      </a:r>
                    </a:p>
                  </a:txBody>
                  <a:tcPr marL="45720" marR="45720" anchor="ctr"/>
                </a:tc>
                <a:tc>
                  <a:txBody>
                    <a:bodyPr/>
                    <a:lstStyle/>
                    <a:p>
                      <a:pPr algn="ctr" fontAlgn="b"/>
                      <a:r>
                        <a:rPr lang="en-US" sz="900" b="0" i="0" u="none" strike="noStrike" dirty="0">
                          <a:solidFill>
                            <a:srgbClr val="000000"/>
                          </a:solidFill>
                          <a:effectLst/>
                          <a:latin typeface="+mn-lt"/>
                        </a:rPr>
                        <a:t>397.6</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410.0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21.8</a:t>
                      </a:r>
                    </a:p>
                  </a:txBody>
                  <a:tcPr marL="9525" marR="9525" marT="9525" marB="0" anchor="ctr"/>
                </a:tc>
                <a:tc>
                  <a:txBody>
                    <a:bodyPr/>
                    <a:lstStyle/>
                    <a:p>
                      <a:pPr algn="ctr"/>
                      <a:r>
                        <a:rPr lang="en-US" sz="900" b="0" dirty="0">
                          <a:solidFill>
                            <a:schemeClr val="tx1"/>
                          </a:solidFill>
                          <a:latin typeface="+mn-lt"/>
                        </a:rPr>
                        <a:t>21.6</a:t>
                      </a:r>
                    </a:p>
                  </a:txBody>
                  <a:tcPr marL="45720" marR="45720" anchor="ctr"/>
                </a:tc>
                <a:extLst>
                  <a:ext uri="{0D108BD9-81ED-4DB2-BD59-A6C34878D82A}">
                    <a16:rowId xmlns:a16="http://schemas.microsoft.com/office/drawing/2014/main" val="3070259312"/>
                  </a:ext>
                </a:extLst>
              </a:tr>
              <a:tr h="259080">
                <a:tc>
                  <a:txBody>
                    <a:bodyPr/>
                    <a:lstStyle/>
                    <a:p>
                      <a:pPr algn="l" fontAlgn="b"/>
                      <a:r>
                        <a:rPr lang="en-US" sz="900" b="0" i="0" u="none" strike="noStrike" dirty="0">
                          <a:solidFill>
                            <a:srgbClr val="000000"/>
                          </a:solidFill>
                          <a:effectLst/>
                          <a:latin typeface="+mn-lt"/>
                        </a:rPr>
                        <a:t>Hydraulic fluid</a:t>
                      </a:r>
                    </a:p>
                  </a:txBody>
                  <a:tcPr marL="45720" marR="45720" anchor="ctr"/>
                </a:tc>
                <a:tc>
                  <a:txBody>
                    <a:bodyPr/>
                    <a:lstStyle/>
                    <a:p>
                      <a:pPr algn="ctr" fontAlgn="b"/>
                      <a:r>
                        <a:rPr lang="en-US" sz="900" b="0" i="0" u="none" strike="noStrike" dirty="0">
                          <a:solidFill>
                            <a:srgbClr val="000000"/>
                          </a:solidFill>
                          <a:effectLst/>
                          <a:latin typeface="+mn-lt"/>
                        </a:rPr>
                        <a:t>382.8</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405.5</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21.2</a:t>
                      </a:r>
                    </a:p>
                  </a:txBody>
                  <a:tcPr marL="9525" marR="9525" marT="9525" marB="0" anchor="ctr"/>
                </a:tc>
                <a:tc>
                  <a:txBody>
                    <a:bodyPr/>
                    <a:lstStyle/>
                    <a:p>
                      <a:pPr algn="ctr"/>
                      <a:r>
                        <a:rPr lang="en-US" sz="900" b="0" dirty="0">
                          <a:solidFill>
                            <a:schemeClr val="tx1"/>
                          </a:solidFill>
                          <a:latin typeface="+mn-lt"/>
                        </a:rPr>
                        <a:t>21.3</a:t>
                      </a:r>
                    </a:p>
                  </a:txBody>
                  <a:tcPr marL="45720" marR="45720" anchor="ctr"/>
                </a:tc>
                <a:extLst>
                  <a:ext uri="{0D108BD9-81ED-4DB2-BD59-A6C34878D82A}">
                    <a16:rowId xmlns:a16="http://schemas.microsoft.com/office/drawing/2014/main" val="813016543"/>
                  </a:ext>
                </a:extLst>
              </a:tr>
              <a:tr h="259080">
                <a:tc>
                  <a:txBody>
                    <a:bodyPr/>
                    <a:lstStyle/>
                    <a:p>
                      <a:pPr algn="l" fontAlgn="b"/>
                      <a:r>
                        <a:rPr lang="en-US" sz="900" b="0" i="0" u="none" strike="noStrike" dirty="0">
                          <a:solidFill>
                            <a:srgbClr val="000000"/>
                          </a:solidFill>
                          <a:effectLst/>
                          <a:latin typeface="+mn-lt"/>
                        </a:rPr>
                        <a:t>MWF</a:t>
                      </a:r>
                    </a:p>
                  </a:txBody>
                  <a:tcPr marL="45720" marR="45720" anchor="ctr"/>
                </a:tc>
                <a:tc>
                  <a:txBody>
                    <a:bodyPr/>
                    <a:lstStyle/>
                    <a:p>
                      <a:pPr algn="ctr" fontAlgn="b"/>
                      <a:r>
                        <a:rPr lang="en-US" sz="900" b="0" i="0" u="none" strike="noStrike" dirty="0">
                          <a:solidFill>
                            <a:srgbClr val="000000"/>
                          </a:solidFill>
                          <a:effectLst/>
                          <a:latin typeface="+mn-lt"/>
                        </a:rPr>
                        <a:t>140.4</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149.1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7.8</a:t>
                      </a:r>
                    </a:p>
                  </a:txBody>
                  <a:tcPr marL="9525" marR="9525" marT="9525" marB="0" anchor="ctr"/>
                </a:tc>
                <a:tc>
                  <a:txBody>
                    <a:bodyPr/>
                    <a:lstStyle/>
                    <a:p>
                      <a:pPr algn="ctr"/>
                      <a:r>
                        <a:rPr lang="en-US" sz="900" b="0" dirty="0">
                          <a:solidFill>
                            <a:schemeClr val="tx1"/>
                          </a:solidFill>
                          <a:latin typeface="+mn-lt"/>
                        </a:rPr>
                        <a:t>7.8</a:t>
                      </a:r>
                    </a:p>
                  </a:txBody>
                  <a:tcPr marL="45720" marR="45720" anchor="ctr"/>
                </a:tc>
                <a:extLst>
                  <a:ext uri="{0D108BD9-81ED-4DB2-BD59-A6C34878D82A}">
                    <a16:rowId xmlns:a16="http://schemas.microsoft.com/office/drawing/2014/main" val="51788179"/>
                  </a:ext>
                </a:extLst>
              </a:tr>
              <a:tr h="259080">
                <a:tc>
                  <a:txBody>
                    <a:bodyPr/>
                    <a:lstStyle/>
                    <a:p>
                      <a:pPr algn="l" fontAlgn="b"/>
                      <a:r>
                        <a:rPr lang="en-US" sz="900" b="0" i="0" u="none" strike="noStrike" dirty="0">
                          <a:solidFill>
                            <a:srgbClr val="000000"/>
                          </a:solidFill>
                          <a:effectLst/>
                          <a:latin typeface="+mn-lt"/>
                        </a:rPr>
                        <a:t>Industrial engine oil</a:t>
                      </a:r>
                    </a:p>
                  </a:txBody>
                  <a:tcPr marL="45720" marR="45720" anchor="ctr"/>
                </a:tc>
                <a:tc>
                  <a:txBody>
                    <a:bodyPr/>
                    <a:lstStyle/>
                    <a:p>
                      <a:pPr algn="ctr" fontAlgn="b"/>
                      <a:r>
                        <a:rPr lang="en-US" sz="900" b="0" i="0" u="none" strike="noStrike" dirty="0">
                          <a:solidFill>
                            <a:srgbClr val="000000"/>
                          </a:solidFill>
                          <a:effectLst/>
                          <a:latin typeface="+mn-lt"/>
                        </a:rPr>
                        <a:t>96.9</a:t>
                      </a:r>
                    </a:p>
                  </a:txBody>
                  <a:tcPr marL="0" marR="0" marT="0"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102.4</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5.4</a:t>
                      </a:r>
                    </a:p>
                  </a:txBody>
                  <a:tcPr marL="9525" marR="9525" marT="9525" marB="0" anchor="ctr"/>
                </a:tc>
                <a:tc>
                  <a:txBody>
                    <a:bodyPr/>
                    <a:lstStyle/>
                    <a:p>
                      <a:pPr algn="ctr"/>
                      <a:r>
                        <a:rPr lang="en-US" sz="900" b="0" dirty="0">
                          <a:solidFill>
                            <a:schemeClr val="tx1"/>
                          </a:solidFill>
                          <a:latin typeface="+mn-lt"/>
                        </a:rPr>
                        <a:t>5.4</a:t>
                      </a:r>
                    </a:p>
                  </a:txBody>
                  <a:tcPr marL="45720" marR="45720" anchor="ctr"/>
                </a:tc>
                <a:extLst>
                  <a:ext uri="{0D108BD9-81ED-4DB2-BD59-A6C34878D82A}">
                    <a16:rowId xmlns:a16="http://schemas.microsoft.com/office/drawing/2014/main" val="1640954900"/>
                  </a:ext>
                </a:extLst>
              </a:tr>
              <a:tr h="259080">
                <a:tc>
                  <a:txBody>
                    <a:bodyPr/>
                    <a:lstStyle/>
                    <a:p>
                      <a:pPr algn="l" fontAlgn="ctr"/>
                      <a:r>
                        <a:rPr lang="en-US" sz="900" b="0" i="0" u="none" strike="noStrike" dirty="0">
                          <a:solidFill>
                            <a:srgbClr val="000000"/>
                          </a:solidFill>
                          <a:effectLst/>
                          <a:latin typeface="+mn-lt"/>
                          <a:ea typeface="等线" panose="02010600030101010101" pitchFamily="2" charset="-122"/>
                        </a:rPr>
                        <a:t>Process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44.6</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47.9</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2.5</a:t>
                      </a:r>
                    </a:p>
                  </a:txBody>
                  <a:tcPr marL="9525" marR="9525" marT="9525" marB="0" anchor="ctr"/>
                </a:tc>
                <a:tc>
                  <a:txBody>
                    <a:bodyPr/>
                    <a:lstStyle/>
                    <a:p>
                      <a:pPr algn="ctr"/>
                      <a:r>
                        <a:rPr lang="en-US" sz="900" b="0" dirty="0">
                          <a:solidFill>
                            <a:schemeClr val="tx1"/>
                          </a:solidFill>
                          <a:latin typeface="+mn-lt"/>
                        </a:rPr>
                        <a:t>2.5</a:t>
                      </a:r>
                    </a:p>
                  </a:txBody>
                  <a:tcPr marL="45720" marR="45720" anchor="ctr"/>
                </a:tc>
                <a:extLst>
                  <a:ext uri="{0D108BD9-81ED-4DB2-BD59-A6C34878D82A}">
                    <a16:rowId xmlns:a16="http://schemas.microsoft.com/office/drawing/2014/main" val="3927411414"/>
                  </a:ext>
                </a:extLst>
              </a:tr>
              <a:tr h="259080">
                <a:tc>
                  <a:txBody>
                    <a:bodyPr/>
                    <a:lstStyle/>
                    <a:p>
                      <a:pPr algn="l" fontAlgn="ctr"/>
                      <a:r>
                        <a:rPr lang="en-US" sz="900" b="0" i="0" u="none" strike="noStrike" dirty="0">
                          <a:solidFill>
                            <a:srgbClr val="000000"/>
                          </a:solidFill>
                          <a:effectLst/>
                          <a:latin typeface="+mn-lt"/>
                          <a:ea typeface="等线" panose="02010600030101010101" pitchFamily="2" charset="-122"/>
                        </a:rPr>
                        <a:t>MCO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12.7</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13.1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0.7</a:t>
                      </a:r>
                    </a:p>
                  </a:txBody>
                  <a:tcPr marL="9525" marR="9525" marT="9525" marB="0" anchor="ctr"/>
                </a:tc>
                <a:tc>
                  <a:txBody>
                    <a:bodyPr/>
                    <a:lstStyle/>
                    <a:p>
                      <a:pPr algn="ctr"/>
                      <a:r>
                        <a:rPr lang="en-US" sz="900" b="0" dirty="0">
                          <a:solidFill>
                            <a:schemeClr val="tx1"/>
                          </a:solidFill>
                          <a:latin typeface="+mn-lt"/>
                        </a:rPr>
                        <a:t>0.7</a:t>
                      </a:r>
                    </a:p>
                  </a:txBody>
                  <a:tcPr marL="45720" marR="45720" anchor="ctr"/>
                </a:tc>
                <a:extLst>
                  <a:ext uri="{0D108BD9-81ED-4DB2-BD59-A6C34878D82A}">
                    <a16:rowId xmlns:a16="http://schemas.microsoft.com/office/drawing/2014/main" val="684729018"/>
                  </a:ext>
                </a:extLst>
              </a:tr>
              <a:tr h="259080">
                <a:tc>
                  <a:txBody>
                    <a:bodyPr/>
                    <a:lstStyle/>
                    <a:p>
                      <a:pPr algn="l" fontAlgn="ctr"/>
                      <a:r>
                        <a:rPr lang="en-US" sz="900" b="0" i="0" u="none" strike="noStrike" dirty="0">
                          <a:solidFill>
                            <a:srgbClr val="000000"/>
                          </a:solidFill>
                          <a:effectLst/>
                          <a:latin typeface="+mn-lt"/>
                          <a:ea typeface="等线" panose="02010600030101010101" pitchFamily="2" charset="-122"/>
                        </a:rPr>
                        <a:t>All other</a:t>
                      </a:r>
                      <a:r>
                        <a:rPr lang="en-US" altLang="zh-CN" sz="900" b="0" i="0" u="none" strike="noStrike" dirty="0">
                          <a:solidFill>
                            <a:srgbClr val="000000"/>
                          </a:solidFill>
                          <a:effectLst/>
                          <a:latin typeface="+mn-lt"/>
                          <a:ea typeface="等线" panose="02010600030101010101" pitchFamily="2" charset="-122"/>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230.1</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243.8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12.7</a:t>
                      </a:r>
                    </a:p>
                  </a:txBody>
                  <a:tcPr marL="9525" marR="9525" marT="9525" marB="0" anchor="ctr"/>
                </a:tc>
                <a:tc>
                  <a:txBody>
                    <a:bodyPr/>
                    <a:lstStyle/>
                    <a:p>
                      <a:pPr algn="ctr"/>
                      <a:r>
                        <a:rPr lang="en-US" sz="900" b="0" dirty="0">
                          <a:solidFill>
                            <a:schemeClr val="tx1"/>
                          </a:solidFill>
                          <a:latin typeface="+mn-lt"/>
                        </a:rPr>
                        <a:t>12.8</a:t>
                      </a:r>
                    </a:p>
                  </a:txBody>
                  <a:tcPr marL="45720" marR="45720" anchor="ctr"/>
                </a:tc>
                <a:extLst>
                  <a:ext uri="{0D108BD9-81ED-4DB2-BD59-A6C34878D82A}">
                    <a16:rowId xmlns:a16="http://schemas.microsoft.com/office/drawing/2014/main" val="2014577837"/>
                  </a:ext>
                </a:extLst>
              </a:tr>
              <a:tr h="259080">
                <a:tc>
                  <a:txBody>
                    <a:bodyPr/>
                    <a:lstStyle/>
                    <a:p>
                      <a:pPr algn="l" fontAlgn="ctr"/>
                      <a:r>
                        <a:rPr lang="en-US" sz="900" b="1" i="0" u="none" strike="noStrike" dirty="0">
                          <a:solidFill>
                            <a:srgbClr val="000000"/>
                          </a:solidFill>
                          <a:effectLst/>
                          <a:latin typeface="+mn-lt"/>
                          <a:ea typeface="等线" panose="02010600030101010101" pitchFamily="2" charset="-122"/>
                        </a:rPr>
                        <a:t>Total</a:t>
                      </a:r>
                    </a:p>
                  </a:txBody>
                  <a:tcPr marL="45720" marR="4572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1,809.1</a:t>
                      </a:r>
                    </a:p>
                  </a:txBody>
                  <a:tcPr marL="9525" marR="9525" marT="9525" marB="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1,902.7</a:t>
                      </a:r>
                    </a:p>
                  </a:txBody>
                  <a:tcPr marL="9525" marR="9525" marT="9525" marB="0" anchor="ctr"/>
                </a:tc>
                <a:tc>
                  <a:txBody>
                    <a:bodyPr/>
                    <a:lstStyle/>
                    <a:p>
                      <a:pPr algn="ctr"/>
                      <a:r>
                        <a:rPr lang="en-US" sz="900" b="1" dirty="0">
                          <a:solidFill>
                            <a:schemeClr val="tx1"/>
                          </a:solidFill>
                          <a:latin typeface="+mn-lt"/>
                        </a:rPr>
                        <a:t>100.0</a:t>
                      </a:r>
                    </a:p>
                  </a:txBody>
                  <a:tcPr marL="45720" marR="45720" anchor="ctr"/>
                </a:tc>
                <a:tc>
                  <a:txBody>
                    <a:bodyPr/>
                    <a:lstStyle/>
                    <a:p>
                      <a:pPr algn="ctr"/>
                      <a:r>
                        <a:rPr lang="en-US" sz="900" b="1" dirty="0">
                          <a:solidFill>
                            <a:schemeClr val="tx1"/>
                          </a:solidFill>
                          <a:latin typeface="+mn-lt"/>
                        </a:rPr>
                        <a:t>100.0</a:t>
                      </a:r>
                    </a:p>
                  </a:txBody>
                  <a:tcPr marL="45720" marR="45720" anchor="ctr"/>
                </a:tc>
                <a:extLst>
                  <a:ext uri="{0D108BD9-81ED-4DB2-BD59-A6C34878D82A}">
                    <a16:rowId xmlns:a16="http://schemas.microsoft.com/office/drawing/2014/main" val="1604700446"/>
                  </a:ext>
                </a:extLst>
              </a:tr>
              <a:tr h="259080">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Includes ATF, compressor oil, ref</a:t>
                      </a:r>
                      <a:r>
                        <a:rPr lang="en-US" altLang="zh-CN" sz="900" b="0" dirty="0">
                          <a:latin typeface="+mn-lt"/>
                        </a:rPr>
                        <a:t>rigeration oil, turbine oil, among others.</a:t>
                      </a:r>
                      <a:endParaRPr lang="en-US" sz="900" b="0" i="0" u="none" strike="noStrike" dirty="0">
                        <a:solidFill>
                          <a:srgbClr val="000000"/>
                        </a:solidFill>
                        <a:effectLst/>
                        <a:latin typeface="+mn-lt"/>
                        <a:ea typeface="等线" panose="02010600030101010101" pitchFamily="2" charset="-122"/>
                      </a:endParaRPr>
                    </a:p>
                  </a:txBody>
                  <a:tcPr marL="45720" marR="4572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r"/>
                      <a:endParaRPr lang="en-US" sz="1000" b="1" dirty="0">
                        <a:solidFill>
                          <a:schemeClr val="tx1"/>
                        </a:solidFill>
                        <a:latin typeface="+mn-lt"/>
                      </a:endParaRPr>
                    </a:p>
                  </a:txBody>
                  <a:tcPr marL="45720" marR="45720" anchor="ctr"/>
                </a:tc>
                <a:tc hMerge="1">
                  <a:txBody>
                    <a:bodyPr/>
                    <a:lstStyle/>
                    <a:p>
                      <a:endParaRPr lang="en-US" sz="1000" b="1" dirty="0">
                        <a:solidFill>
                          <a:schemeClr val="tx1"/>
                        </a:solidFill>
                        <a:latin typeface="+mn-lt"/>
                      </a:endParaRPr>
                    </a:p>
                  </a:txBody>
                  <a:tcPr marL="45720" marR="45720" anchor="ctr"/>
                </a:tc>
                <a:extLst>
                  <a:ext uri="{0D108BD9-81ED-4DB2-BD59-A6C34878D82A}">
                    <a16:rowId xmlns:a16="http://schemas.microsoft.com/office/drawing/2014/main" val="3172625650"/>
                  </a:ext>
                </a:extLst>
              </a:tr>
            </a:tbl>
          </a:graphicData>
        </a:graphic>
      </p:graphicFrame>
      <p:sp>
        <p:nvSpPr>
          <p:cNvPr id="10" name="文本框 9">
            <a:extLst>
              <a:ext uri="{FF2B5EF4-FFF2-40B4-BE49-F238E27FC236}">
                <a16:creationId xmlns:a16="http://schemas.microsoft.com/office/drawing/2014/main" id="{251D7B25-35AC-4AD4-9BF7-739DBAB54DDA}"/>
              </a:ext>
            </a:extLst>
          </p:cNvPr>
          <p:cNvSpPr txBox="1"/>
          <p:nvPr/>
        </p:nvSpPr>
        <p:spPr>
          <a:xfrm>
            <a:off x="6096000" y="4178534"/>
            <a:ext cx="5149254" cy="369332"/>
          </a:xfrm>
          <a:prstGeom prst="rect">
            <a:avLst/>
          </a:prstGeom>
          <a:noFill/>
        </p:spPr>
        <p:txBody>
          <a:bodyPr wrap="square">
            <a:spAutoFit/>
          </a:bodyPr>
          <a:lstStyle/>
          <a:p>
            <a:r>
              <a:rPr lang="en-US" altLang="zh-CN" sz="900" dirty="0"/>
              <a:t>a- Generation rates are same for 2020 and 2021. Therefore, only one bar chart is shown.</a:t>
            </a:r>
          </a:p>
          <a:p>
            <a:r>
              <a:rPr lang="en-US" altLang="zh-CN" sz="900" dirty="0"/>
              <a:t>b- Includes ATF, compressor oil, ref</a:t>
            </a:r>
            <a:r>
              <a:rPr lang="en-US" altLang="zh-CN" sz="900" b="0" dirty="0"/>
              <a:t>rigeration oil, turbine oil, among others.</a:t>
            </a:r>
            <a:endParaRPr lang="en-US" altLang="zh-CN" sz="900" dirty="0"/>
          </a:p>
        </p:txBody>
      </p:sp>
    </p:spTree>
    <p:custDataLst>
      <p:tags r:id="rId1"/>
    </p:custDataLst>
    <p:extLst>
      <p:ext uri="{BB962C8B-B14F-4D97-AF65-F5344CB8AC3E}">
        <p14:creationId xmlns:p14="http://schemas.microsoft.com/office/powerpoint/2010/main" val="194164607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Collection</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00615" y="4543593"/>
            <a:ext cx="11041580" cy="152028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marR="0" lvl="0" indent="-182563"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Used oil collection in Western Europe </a:t>
            </a:r>
            <a:r>
              <a:rPr lang="en-US" sz="900" dirty="0">
                <a:solidFill>
                  <a:srgbClr val="000000"/>
                </a:solidFill>
                <a:latin typeface="Lucida Sans" panose="020B0602030504020204" pitchFamily="34" charset="0"/>
              </a:rPr>
              <a:t>was</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 estimated at 1,431.3 kilotonnes in 2020, amounting to 79% of generated used oil and close to 50% of total lubricant demand in the region.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The amount of collected used oil has decreased by approximately 10% from the 1,597.6 kilotonnes recorded in 2018, largely due to the fall in annual lubricant demand linked to the COVID-19 pandemic.</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The decline is lower due to increase in collection rates in the region. Collection rates for used oils have been rising from an average of 75% in 2018 to 79% in 2020, due to the rise in PCMO demand due to the increase in vehicle sales and in the passenger vehicle parc. Awareness of proper disposal has also been rising among the public, highlighted by incentives and information campaigns. The increase in the quantity of available used oil has made collection more profitable, lowering transportation rates per volume.</a:t>
            </a:r>
          </a:p>
          <a:p>
            <a:pPr marL="182563" marR="0" lvl="0" indent="-182563"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2021, the used oil collection in Western Europe is estimated at 1,463.2 kilotonnes, amounting to 81% of generated used oil. The increase is due to recovery in lubricant demand in 2021.</a:t>
            </a:r>
          </a:p>
        </p:txBody>
      </p:sp>
      <p:graphicFrame>
        <p:nvGraphicFramePr>
          <p:cNvPr id="9" name="Chart 8">
            <a:extLst>
              <a:ext uri="{FF2B5EF4-FFF2-40B4-BE49-F238E27FC236}">
                <a16:creationId xmlns:a16="http://schemas.microsoft.com/office/drawing/2014/main" id="{98B4A599-6410-4283-98C5-B4EAD3B7FD44}"/>
              </a:ext>
            </a:extLst>
          </p:cNvPr>
          <p:cNvGraphicFramePr/>
          <p:nvPr/>
        </p:nvGraphicFramePr>
        <p:xfrm>
          <a:off x="6096000" y="781590"/>
          <a:ext cx="5272726" cy="32508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3">
            <a:extLst>
              <a:ext uri="{FF2B5EF4-FFF2-40B4-BE49-F238E27FC236}">
                <a16:creationId xmlns:a16="http://schemas.microsoft.com/office/drawing/2014/main" id="{0F2AED8C-3B34-4060-838C-2CC167FBA21C}"/>
              </a:ext>
            </a:extLst>
          </p:cNvPr>
          <p:cNvGraphicFramePr>
            <a:graphicFrameLocks noGrp="1"/>
          </p:cNvGraphicFramePr>
          <p:nvPr/>
        </p:nvGraphicFramePr>
        <p:xfrm>
          <a:off x="569395" y="903477"/>
          <a:ext cx="5272727" cy="3423151"/>
        </p:xfrm>
        <a:graphic>
          <a:graphicData uri="http://schemas.openxmlformats.org/drawingml/2006/table">
            <a:tbl>
              <a:tblPr firstRow="1">
                <a:tableStyleId>{5C22544A-7EE6-4342-B048-85BDC9FD1C3A}</a:tableStyleId>
              </a:tblPr>
              <a:tblGrid>
                <a:gridCol w="1757575">
                  <a:extLst>
                    <a:ext uri="{9D8B030D-6E8A-4147-A177-3AD203B41FA5}">
                      <a16:colId xmlns:a16="http://schemas.microsoft.com/office/drawing/2014/main" val="3179253707"/>
                    </a:ext>
                  </a:extLst>
                </a:gridCol>
                <a:gridCol w="878788">
                  <a:extLst>
                    <a:ext uri="{9D8B030D-6E8A-4147-A177-3AD203B41FA5}">
                      <a16:colId xmlns:a16="http://schemas.microsoft.com/office/drawing/2014/main" val="2331960324"/>
                    </a:ext>
                  </a:extLst>
                </a:gridCol>
                <a:gridCol w="878788">
                  <a:extLst>
                    <a:ext uri="{9D8B030D-6E8A-4147-A177-3AD203B41FA5}">
                      <a16:colId xmlns:a16="http://schemas.microsoft.com/office/drawing/2014/main" val="3486912546"/>
                    </a:ext>
                  </a:extLst>
                </a:gridCol>
                <a:gridCol w="878788">
                  <a:extLst>
                    <a:ext uri="{9D8B030D-6E8A-4147-A177-3AD203B41FA5}">
                      <a16:colId xmlns:a16="http://schemas.microsoft.com/office/drawing/2014/main" val="2517212798"/>
                    </a:ext>
                  </a:extLst>
                </a:gridCol>
                <a:gridCol w="878788">
                  <a:extLst>
                    <a:ext uri="{9D8B030D-6E8A-4147-A177-3AD203B41FA5}">
                      <a16:colId xmlns:a16="http://schemas.microsoft.com/office/drawing/2014/main" val="396260019"/>
                    </a:ext>
                  </a:extLst>
                </a:gridCol>
              </a:tblGrid>
              <a:tr h="267538">
                <a:tc gridSpan="5">
                  <a:txBody>
                    <a:bodyPr/>
                    <a:lstStyle/>
                    <a:p>
                      <a:r>
                        <a:rPr lang="en-US" sz="900" dirty="0">
                          <a:latin typeface="+mn-lt"/>
                        </a:rPr>
                        <a:t>USED OIL COLLECTION BY PRODUCT IN WESTERN EUROPE,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386816">
                <a:tc>
                  <a:txBody>
                    <a:bodyPr/>
                    <a:lstStyle/>
                    <a:p>
                      <a:r>
                        <a:rPr lang="en-US" sz="900" b="1" dirty="0">
                          <a:solidFill>
                            <a:schemeClr val="tx1"/>
                          </a:solidFill>
                          <a:latin typeface="+mn-lt"/>
                        </a:rPr>
                        <a:t>LUBRICANT</a:t>
                      </a:r>
                    </a:p>
                  </a:txBody>
                  <a:tcPr marL="4572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pPr algn="ctr"/>
                      <a:r>
                        <a:rPr lang="en-US" sz="900" b="1" dirty="0">
                          <a:solidFill>
                            <a:schemeClr val="tx1"/>
                          </a:solidFill>
                          <a:latin typeface="+mn-lt"/>
                        </a:rPr>
                        <a:t>% OF TOTAL USED OIL COLLECTED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29800">
                <a:tc>
                  <a:txBody>
                    <a:bodyPr/>
                    <a:lstStyle/>
                    <a:p>
                      <a:pPr algn="l" fontAlgn="ct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2020</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2021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2020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2021</a:t>
                      </a:r>
                    </a:p>
                  </a:txBody>
                  <a:tcPr marL="9525" marR="9525" marT="9525" marB="0" anchor="ctr"/>
                </a:tc>
                <a:extLst>
                  <a:ext uri="{0D108BD9-81ED-4DB2-BD59-A6C34878D82A}">
                    <a16:rowId xmlns:a16="http://schemas.microsoft.com/office/drawing/2014/main" val="4149950921"/>
                  </a:ext>
                </a:extLst>
              </a:tr>
              <a:tr h="244163">
                <a:tc>
                  <a:txBody>
                    <a:bodyPr/>
                    <a:lstStyle/>
                    <a:p>
                      <a:pPr algn="l" fontAlgn="b"/>
                      <a:r>
                        <a:rPr lang="en-US" sz="900" b="0" i="0" u="none" strike="noStrike" dirty="0">
                          <a:solidFill>
                            <a:srgbClr val="000000"/>
                          </a:solidFill>
                          <a:effectLst/>
                          <a:latin typeface="+mn-lt"/>
                        </a:rPr>
                        <a:t>PCMO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453.6</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477.9</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31.4</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31.5</a:t>
                      </a:r>
                    </a:p>
                  </a:txBody>
                  <a:tcPr marL="9525" marR="9525" marT="9525" marB="0" anchor="ctr"/>
                </a:tc>
                <a:extLst>
                  <a:ext uri="{0D108BD9-81ED-4DB2-BD59-A6C34878D82A}">
                    <a16:rowId xmlns:a16="http://schemas.microsoft.com/office/drawing/2014/main" val="2513378660"/>
                  </a:ext>
                </a:extLst>
              </a:tr>
              <a:tr h="244163">
                <a:tc>
                  <a:txBody>
                    <a:bodyPr/>
                    <a:lstStyle/>
                    <a:p>
                      <a:pPr algn="l" fontAlgn="b"/>
                      <a:r>
                        <a:rPr lang="en-US" sz="900" b="0" i="0" u="none" strike="noStrike" dirty="0">
                          <a:solidFill>
                            <a:srgbClr val="000000"/>
                          </a:solidFill>
                          <a:effectLst/>
                          <a:latin typeface="+mn-lt"/>
                        </a:rPr>
                        <a:t>HDMO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357.9</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369.0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24.8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24.5</a:t>
                      </a:r>
                    </a:p>
                  </a:txBody>
                  <a:tcPr marL="9525" marR="9525" marT="9525" marB="0" anchor="ctr"/>
                </a:tc>
                <a:extLst>
                  <a:ext uri="{0D108BD9-81ED-4DB2-BD59-A6C34878D82A}">
                    <a16:rowId xmlns:a16="http://schemas.microsoft.com/office/drawing/2014/main" val="3087438285"/>
                  </a:ext>
                </a:extLst>
              </a:tr>
              <a:tr h="244163">
                <a:tc>
                  <a:txBody>
                    <a:bodyPr/>
                    <a:lstStyle/>
                    <a:p>
                      <a:pPr algn="l" fontAlgn="b"/>
                      <a:r>
                        <a:rPr lang="en-US" sz="900" b="0" i="0" u="none" strike="noStrike" dirty="0">
                          <a:solidFill>
                            <a:srgbClr val="000000"/>
                          </a:solidFill>
                          <a:effectLst/>
                          <a:latin typeface="+mn-lt"/>
                        </a:rPr>
                        <a:t>Hydraulic fluid</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302.4</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320.3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21.0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21.1</a:t>
                      </a:r>
                    </a:p>
                  </a:txBody>
                  <a:tcPr marL="9525" marR="9525" marT="9525" marB="0" anchor="ctr"/>
                </a:tc>
                <a:extLst>
                  <a:ext uri="{0D108BD9-81ED-4DB2-BD59-A6C34878D82A}">
                    <a16:rowId xmlns:a16="http://schemas.microsoft.com/office/drawing/2014/main" val="4102838063"/>
                  </a:ext>
                </a:extLst>
              </a:tr>
              <a:tr h="244163">
                <a:tc>
                  <a:txBody>
                    <a:bodyPr/>
                    <a:lstStyle/>
                    <a:p>
                      <a:pPr algn="l" fontAlgn="b"/>
                      <a:r>
                        <a:rPr lang="en-US" sz="900" b="0" i="0" u="none" strike="noStrike" dirty="0">
                          <a:solidFill>
                            <a:srgbClr val="000000"/>
                          </a:solidFill>
                          <a:effectLst/>
                          <a:latin typeface="+mn-lt"/>
                        </a:rPr>
                        <a:t>MWF</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77.2</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82.0</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5.3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5.4</a:t>
                      </a:r>
                    </a:p>
                  </a:txBody>
                  <a:tcPr marL="9525" marR="9525" marT="9525" marB="0" anchor="ctr"/>
                </a:tc>
                <a:extLst>
                  <a:ext uri="{0D108BD9-81ED-4DB2-BD59-A6C34878D82A}">
                    <a16:rowId xmlns:a16="http://schemas.microsoft.com/office/drawing/2014/main" val="1703906161"/>
                  </a:ext>
                </a:extLst>
              </a:tr>
              <a:tr h="244163">
                <a:tc>
                  <a:txBody>
                    <a:bodyPr/>
                    <a:lstStyle/>
                    <a:p>
                      <a:pPr algn="l" fontAlgn="b"/>
                      <a:r>
                        <a:rPr lang="en-US" sz="900" b="0" i="0" u="none" strike="noStrike" dirty="0">
                          <a:solidFill>
                            <a:srgbClr val="000000"/>
                          </a:solidFill>
                          <a:effectLst/>
                          <a:latin typeface="+mn-lt"/>
                        </a:rPr>
                        <a:t>Industrial engine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53.2</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56.3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3.7</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3.7</a:t>
                      </a:r>
                    </a:p>
                  </a:txBody>
                  <a:tcPr marL="9525" marR="9525" marT="9525" marB="0" anchor="ctr"/>
                </a:tc>
                <a:extLst>
                  <a:ext uri="{0D108BD9-81ED-4DB2-BD59-A6C34878D82A}">
                    <a16:rowId xmlns:a16="http://schemas.microsoft.com/office/drawing/2014/main" val="800177665"/>
                  </a:ext>
                </a:extLst>
              </a:tr>
              <a:tr h="215438">
                <a:tc>
                  <a:txBody>
                    <a:bodyPr/>
                    <a:lstStyle/>
                    <a:p>
                      <a:pPr algn="l" fontAlgn="ctr"/>
                      <a:r>
                        <a:rPr lang="en-US" sz="900" b="0" i="0" u="none" strike="noStrike" dirty="0">
                          <a:solidFill>
                            <a:srgbClr val="000000"/>
                          </a:solidFill>
                          <a:effectLst/>
                          <a:latin typeface="+mn-lt"/>
                          <a:ea typeface="等线" panose="02010600030101010101" pitchFamily="2" charset="-122"/>
                        </a:rPr>
                        <a:t>Process oil</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35.7</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38.3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2.5</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2.5</a:t>
                      </a:r>
                    </a:p>
                  </a:txBody>
                  <a:tcPr marL="9525" marR="9525" marT="9525" marB="0" anchor="ctr"/>
                </a:tc>
                <a:extLst>
                  <a:ext uri="{0D108BD9-81ED-4DB2-BD59-A6C34878D82A}">
                    <a16:rowId xmlns:a16="http://schemas.microsoft.com/office/drawing/2014/main" val="3070259312"/>
                  </a:ext>
                </a:extLst>
              </a:tr>
              <a:tr h="215438">
                <a:tc>
                  <a:txBody>
                    <a:bodyPr/>
                    <a:lstStyle/>
                    <a:p>
                      <a:pPr algn="l" fontAlgn="ctr"/>
                      <a:r>
                        <a:rPr lang="en-US" sz="900" b="0" i="0" u="none" strike="noStrike" dirty="0">
                          <a:solidFill>
                            <a:srgbClr val="000000"/>
                          </a:solidFill>
                          <a:effectLst/>
                          <a:latin typeface="+mn-lt"/>
                          <a:ea typeface="等线" panose="02010600030101010101" pitchFamily="2" charset="-122"/>
                        </a:rPr>
                        <a:t>MCO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9.5</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9.8</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0.7</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0.6</a:t>
                      </a:r>
                    </a:p>
                  </a:txBody>
                  <a:tcPr marL="9525" marR="9525" marT="9525" marB="0" anchor="ctr"/>
                </a:tc>
                <a:extLst>
                  <a:ext uri="{0D108BD9-81ED-4DB2-BD59-A6C34878D82A}">
                    <a16:rowId xmlns:a16="http://schemas.microsoft.com/office/drawing/2014/main" val="684729018"/>
                  </a:ext>
                </a:extLst>
              </a:tr>
              <a:tr h="243778">
                <a:tc>
                  <a:txBody>
                    <a:bodyPr/>
                    <a:lstStyle/>
                    <a:p>
                      <a:pPr algn="l" fontAlgn="ctr"/>
                      <a:r>
                        <a:rPr lang="en-US" sz="900" b="0" i="0" u="none" strike="noStrike" dirty="0">
                          <a:solidFill>
                            <a:srgbClr val="000000"/>
                          </a:solidFill>
                          <a:effectLst/>
                          <a:latin typeface="+mn-lt"/>
                          <a:ea typeface="等线" panose="02010600030101010101" pitchFamily="2" charset="-122"/>
                        </a:rPr>
                        <a:t>All other</a:t>
                      </a:r>
                      <a:r>
                        <a:rPr lang="en-US" altLang="zh-CN" sz="900" b="0" i="0" u="none" strike="noStrike" dirty="0">
                          <a:solidFill>
                            <a:srgbClr val="000000"/>
                          </a:solidFill>
                          <a:effectLst/>
                          <a:latin typeface="+mn-lt"/>
                          <a:ea typeface="等线" panose="02010600030101010101" pitchFamily="2" charset="-122"/>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153.6</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162.4</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10.6</a:t>
                      </a:r>
                    </a:p>
                  </a:txBody>
                  <a:tcPr marL="9525" marR="9525" marT="9525" marB="0" anchor="ctr"/>
                </a:tc>
                <a:tc>
                  <a:txBody>
                    <a:bodyPr/>
                    <a:lstStyle/>
                    <a:p>
                      <a:pPr marL="0" algn="ctr" defTabSz="914400" rtl="0" eaLnBrk="1" fontAlgn="ctr" latinLnBrk="0" hangingPunct="1"/>
                      <a:r>
                        <a:rPr lang="en-US" sz="900" b="0" i="0" u="none" strike="noStrike" kern="1200" dirty="0">
                          <a:solidFill>
                            <a:srgbClr val="000000"/>
                          </a:solidFill>
                          <a:effectLst/>
                          <a:latin typeface="+mn-lt"/>
                          <a:ea typeface="等线" panose="02010600030101010101" pitchFamily="2" charset="-122"/>
                          <a:cs typeface="+mn-cs"/>
                        </a:rPr>
                        <a:t>10.7</a:t>
                      </a:r>
                    </a:p>
                  </a:txBody>
                  <a:tcPr marL="45720" marR="45720" anchor="ctr"/>
                </a:tc>
                <a:extLst>
                  <a:ext uri="{0D108BD9-81ED-4DB2-BD59-A6C34878D82A}">
                    <a16:rowId xmlns:a16="http://schemas.microsoft.com/office/drawing/2014/main" val="2014577837"/>
                  </a:ext>
                </a:extLst>
              </a:tr>
              <a:tr h="243778">
                <a:tc>
                  <a:txBody>
                    <a:bodyPr/>
                    <a:lstStyle/>
                    <a:p>
                      <a:pPr algn="l" fontAlgn="ctr"/>
                      <a:r>
                        <a:rPr lang="en-US" sz="900" b="1" i="0" u="none" strike="noStrike" dirty="0">
                          <a:solidFill>
                            <a:srgbClr val="000000"/>
                          </a:solidFill>
                          <a:effectLst/>
                          <a:latin typeface="+mn-lt"/>
                          <a:ea typeface="等线" panose="02010600030101010101" pitchFamily="2" charset="-122"/>
                        </a:rPr>
                        <a:t>Total-b</a:t>
                      </a:r>
                    </a:p>
                  </a:txBody>
                  <a:tcPr marL="45720" marR="4572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1,443.2</a:t>
                      </a:r>
                    </a:p>
                  </a:txBody>
                  <a:tcPr marL="9525" marR="9525" marT="9525" marB="0" anchor="ctr"/>
                </a:tc>
                <a:tc>
                  <a:txBody>
                    <a:bodyPr/>
                    <a:lstStyle/>
                    <a:p>
                      <a:pPr marL="0" algn="ctr" defTabSz="914400" rtl="0" eaLnBrk="1" fontAlgn="ctr" latinLnBrk="0" hangingPunct="1"/>
                      <a:r>
                        <a:rPr lang="en-US" altLang="zh-CN" sz="900" b="1" i="0" u="none" strike="noStrike" kern="1200" dirty="0">
                          <a:solidFill>
                            <a:srgbClr val="000000"/>
                          </a:solidFill>
                          <a:effectLst/>
                          <a:latin typeface="+mn-lt"/>
                          <a:ea typeface="等线" panose="02010600030101010101" pitchFamily="2" charset="-122"/>
                          <a:cs typeface="+mn-cs"/>
                        </a:rPr>
                        <a:t>1,516.1</a:t>
                      </a:r>
                    </a:p>
                  </a:txBody>
                  <a:tcPr marL="9525" marR="9525" marT="9525" marB="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tc>
                  <a:txBody>
                    <a:bodyPr/>
                    <a:lstStyle/>
                    <a:p>
                      <a:pPr marL="0" algn="ctr" defTabSz="914400" rtl="0" eaLnBrk="1" fontAlgn="ctr" latinLnBrk="0" hangingPunct="1"/>
                      <a:r>
                        <a:rPr lang="en-US" sz="900" b="1" i="0" u="none" strike="noStrike" kern="1200" dirty="0">
                          <a:solidFill>
                            <a:srgbClr val="000000"/>
                          </a:solidFill>
                          <a:effectLst/>
                          <a:latin typeface="+mn-lt"/>
                          <a:ea typeface="等线" panose="02010600030101010101" pitchFamily="2" charset="-122"/>
                          <a:cs typeface="+mn-cs"/>
                        </a:rPr>
                        <a:t>100.0</a:t>
                      </a:r>
                    </a:p>
                  </a:txBody>
                  <a:tcPr marL="45720" marR="45720" anchor="ctr"/>
                </a:tc>
                <a:extLst>
                  <a:ext uri="{0D108BD9-81ED-4DB2-BD59-A6C34878D82A}">
                    <a16:rowId xmlns:a16="http://schemas.microsoft.com/office/drawing/2014/main" val="1615625555"/>
                  </a:ext>
                </a:extLst>
              </a:tr>
              <a:tr h="373426">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a- Includes ATF, compressor oil, refrigeration oil, turbine oil, among others.</a:t>
                      </a: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latin typeface="+mn-lt"/>
                        </a:rPr>
                        <a:t>b- Does not include imports of 80 KT.</a:t>
                      </a:r>
                    </a:p>
                  </a:txBody>
                  <a:tcPr marL="45720" marR="4572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altLang="zh-CN" sz="1000" b="1"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tc hMerge="1">
                  <a:txBody>
                    <a:bodyPr/>
                    <a:lstStyle/>
                    <a:p>
                      <a:pPr marL="0" algn="r" defTabSz="914400" rtl="0" eaLnBrk="1" fontAlgn="ctr" latinLnBrk="0" hangingPunct="1"/>
                      <a:endParaRPr lang="en-US" sz="1000" b="1" i="0" u="none" strike="noStrike" kern="1200" dirty="0">
                        <a:solidFill>
                          <a:srgbClr val="000000"/>
                        </a:solidFill>
                        <a:effectLst/>
                        <a:latin typeface="+mn-lt"/>
                        <a:ea typeface="等线" panose="02010600030101010101" pitchFamily="2" charset="-122"/>
                        <a:cs typeface="+mn-cs"/>
                      </a:endParaRPr>
                    </a:p>
                  </a:txBody>
                  <a:tcPr marL="45720" marR="45720" anchor="ctr"/>
                </a:tc>
                <a:extLst>
                  <a:ext uri="{0D108BD9-81ED-4DB2-BD59-A6C34878D82A}">
                    <a16:rowId xmlns:a16="http://schemas.microsoft.com/office/drawing/2014/main" val="263292209"/>
                  </a:ext>
                </a:extLst>
              </a:tr>
            </a:tbl>
          </a:graphicData>
        </a:graphic>
      </p:graphicFrame>
      <p:sp>
        <p:nvSpPr>
          <p:cNvPr id="8" name="文本框 9">
            <a:extLst>
              <a:ext uri="{FF2B5EF4-FFF2-40B4-BE49-F238E27FC236}">
                <a16:creationId xmlns:a16="http://schemas.microsoft.com/office/drawing/2014/main" id="{5799B3B7-97A2-4937-84CC-C48B0257BCF0}"/>
              </a:ext>
            </a:extLst>
          </p:cNvPr>
          <p:cNvSpPr txBox="1"/>
          <p:nvPr/>
        </p:nvSpPr>
        <p:spPr>
          <a:xfrm>
            <a:off x="6096000" y="4032467"/>
            <a:ext cx="5149254" cy="369332"/>
          </a:xfrm>
          <a:prstGeom prst="rect">
            <a:avLst/>
          </a:prstGeom>
          <a:noFill/>
        </p:spPr>
        <p:txBody>
          <a:bodyPr wrap="square">
            <a:spAutoFit/>
          </a:bodyPr>
          <a:lstStyle/>
          <a:p>
            <a:r>
              <a:rPr lang="en-US" altLang="zh-CN" sz="900" dirty="0"/>
              <a:t>a- Collection rates are same for 2020 and 2021. Therefore, only one bar chart is shown.</a:t>
            </a:r>
          </a:p>
          <a:p>
            <a:r>
              <a:rPr lang="en-US" altLang="zh-CN" sz="900" dirty="0"/>
              <a:t>b- Includes ATF, compressor oil, ref</a:t>
            </a:r>
            <a:r>
              <a:rPr lang="en-US" altLang="zh-CN" sz="900" b="0" dirty="0"/>
              <a:t>rigeration oil, turbine oil, among others.</a:t>
            </a:r>
            <a:endParaRPr lang="en-US" altLang="zh-CN" sz="900" dirty="0"/>
          </a:p>
        </p:txBody>
      </p:sp>
      <p:grpSp>
        <p:nvGrpSpPr>
          <p:cNvPr id="7" name="Group 6">
            <a:extLst>
              <a:ext uri="{FF2B5EF4-FFF2-40B4-BE49-F238E27FC236}">
                <a16:creationId xmlns:a16="http://schemas.microsoft.com/office/drawing/2014/main" id="{AA431C5A-0756-4201-8B06-EBE86BA8DAD4}"/>
              </a:ext>
            </a:extLst>
          </p:cNvPr>
          <p:cNvGrpSpPr/>
          <p:nvPr/>
        </p:nvGrpSpPr>
        <p:grpSpPr>
          <a:xfrm>
            <a:off x="10256149" y="6188804"/>
            <a:ext cx="1090782" cy="246221"/>
            <a:chOff x="10831993" y="6206610"/>
            <a:chExt cx="1090782" cy="246221"/>
          </a:xfrm>
        </p:grpSpPr>
        <p:sp>
          <p:nvSpPr>
            <p:cNvPr id="10" name="Freeform: Shape 9">
              <a:extLst>
                <a:ext uri="{FF2B5EF4-FFF2-40B4-BE49-F238E27FC236}">
                  <a16:creationId xmlns:a16="http://schemas.microsoft.com/office/drawing/2014/main" id="{19497CC7-E8FE-4973-81BE-19C471DFCD23}"/>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90652BF0-497E-471F-8F8F-7CFC3651F040}"/>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9453489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graphicFrame>
        <p:nvGraphicFramePr>
          <p:cNvPr id="3" name="Table 3">
            <a:extLst>
              <a:ext uri="{FF2B5EF4-FFF2-40B4-BE49-F238E27FC236}">
                <a16:creationId xmlns:a16="http://schemas.microsoft.com/office/drawing/2014/main" id="{6FFA3293-F236-402F-BF92-E2BDF08053C4}"/>
              </a:ext>
            </a:extLst>
          </p:cNvPr>
          <p:cNvGraphicFramePr>
            <a:graphicFrameLocks noGrp="1"/>
          </p:cNvGraphicFramePr>
          <p:nvPr/>
        </p:nvGraphicFramePr>
        <p:xfrm>
          <a:off x="2032001" y="981285"/>
          <a:ext cx="8127999" cy="2465765"/>
        </p:xfrm>
        <a:graphic>
          <a:graphicData uri="http://schemas.openxmlformats.org/drawingml/2006/table">
            <a:tbl>
              <a:tblPr firstRow="1">
                <a:tableStyleId>{5C22544A-7EE6-4342-B048-85BDC9FD1C3A}</a:tableStyleId>
              </a:tblPr>
              <a:tblGrid>
                <a:gridCol w="3187699">
                  <a:extLst>
                    <a:ext uri="{9D8B030D-6E8A-4147-A177-3AD203B41FA5}">
                      <a16:colId xmlns:a16="http://schemas.microsoft.com/office/drawing/2014/main" val="3179253707"/>
                    </a:ext>
                  </a:extLst>
                </a:gridCol>
                <a:gridCol w="2230967">
                  <a:extLst>
                    <a:ext uri="{9D8B030D-6E8A-4147-A177-3AD203B41FA5}">
                      <a16:colId xmlns:a16="http://schemas.microsoft.com/office/drawing/2014/main" val="2331960324"/>
                    </a:ext>
                  </a:extLst>
                </a:gridCol>
                <a:gridCol w="2709333">
                  <a:extLst>
                    <a:ext uri="{9D8B030D-6E8A-4147-A177-3AD203B41FA5}">
                      <a16:colId xmlns:a16="http://schemas.microsoft.com/office/drawing/2014/main" val="2517212798"/>
                    </a:ext>
                  </a:extLst>
                </a:gridCol>
              </a:tblGrid>
              <a:tr h="297403">
                <a:tc gridSpan="3">
                  <a:txBody>
                    <a:bodyPr/>
                    <a:lstStyle/>
                    <a:p>
                      <a:r>
                        <a:rPr lang="en-US" sz="900" dirty="0">
                          <a:latin typeface="+mn-lt"/>
                        </a:rPr>
                        <a:t>AUTOMOTIVE USED OIL COLLECTION BY SOURCES, 2020</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38258">
                <a:tc>
                  <a:txBody>
                    <a:bodyPr/>
                    <a:lstStyle/>
                    <a:p>
                      <a:r>
                        <a:rPr lang="en-US" sz="900" b="1" dirty="0">
                          <a:solidFill>
                            <a:schemeClr val="tx1"/>
                          </a:solidFill>
                          <a:latin typeface="+mn-lt"/>
                        </a:rPr>
                        <a:t>SOURCE</a:t>
                      </a:r>
                    </a:p>
                  </a:txBody>
                  <a:tcPr marL="45720" marR="45720" anchor="ctr"/>
                </a:tc>
                <a:tc>
                  <a:txBody>
                    <a:bodyPr/>
                    <a:lstStyle/>
                    <a:p>
                      <a:pPr algn="ctr"/>
                      <a:r>
                        <a:rPr lang="en-US" sz="900" b="1" dirty="0">
                          <a:solidFill>
                            <a:schemeClr val="tx1"/>
                          </a:solidFill>
                          <a:latin typeface="+mn-lt"/>
                        </a:rPr>
                        <a:t>KILOTONNES</a:t>
                      </a:r>
                    </a:p>
                  </a:txBody>
                  <a:tcPr marL="45720" marR="45720" anchor="ctr"/>
                </a:tc>
                <a:tc>
                  <a:txBody>
                    <a:bodyPr/>
                    <a:lstStyle/>
                    <a:p>
                      <a:pPr algn="ctr"/>
                      <a:r>
                        <a:rPr lang="en-US" sz="900" b="1" dirty="0">
                          <a:solidFill>
                            <a:schemeClr val="tx1"/>
                          </a:solidFill>
                          <a:latin typeface="+mn-lt"/>
                        </a:rPr>
                        <a:t>% OF USED OIL COLLECTED</a:t>
                      </a:r>
                    </a:p>
                  </a:txBody>
                  <a:tcPr marL="45720" marR="45720" anchor="ctr"/>
                </a:tc>
                <a:extLst>
                  <a:ext uri="{0D108BD9-81ED-4DB2-BD59-A6C34878D82A}">
                    <a16:rowId xmlns:a16="http://schemas.microsoft.com/office/drawing/2014/main" val="4149384710"/>
                  </a:ext>
                </a:extLst>
              </a:tr>
              <a:tr h="482526">
                <a:tc>
                  <a:txBody>
                    <a:bodyPr/>
                    <a:lstStyle/>
                    <a:p>
                      <a:r>
                        <a:rPr lang="en-US" sz="900" dirty="0">
                          <a:solidFill>
                            <a:schemeClr val="tx1"/>
                          </a:solidFill>
                          <a:latin typeface="+mn-lt"/>
                        </a:rPr>
                        <a:t>Workshops and other installed segment facilities (dealerships, fuel stations, quick lubes)</a:t>
                      </a:r>
                    </a:p>
                  </a:txBody>
                  <a:tcPr marL="45720" marR="45720" anchor="ctr"/>
                </a:tc>
                <a:tc>
                  <a:txBody>
                    <a:bodyPr/>
                    <a:lstStyle/>
                    <a:p>
                      <a:pPr algn="ctr" fontAlgn="b"/>
                      <a:r>
                        <a:rPr lang="en-US" sz="900" b="0" i="0" u="none" strike="noStrike" dirty="0">
                          <a:solidFill>
                            <a:srgbClr val="000000"/>
                          </a:solidFill>
                          <a:effectLst/>
                          <a:latin typeface="+mn-lt"/>
                        </a:rPr>
                        <a:t>735.3</a:t>
                      </a:r>
                    </a:p>
                  </a:txBody>
                  <a:tcPr marL="0" marR="0" marT="0" marB="0" anchor="ctr"/>
                </a:tc>
                <a:tc>
                  <a:txBody>
                    <a:bodyPr/>
                    <a:lstStyle/>
                    <a:p>
                      <a:pPr algn="ctr"/>
                      <a:r>
                        <a:rPr lang="en-US" sz="900" dirty="0">
                          <a:solidFill>
                            <a:schemeClr val="tx1"/>
                          </a:solidFill>
                          <a:latin typeface="+mn-lt"/>
                        </a:rPr>
                        <a:t>80.0</a:t>
                      </a:r>
                    </a:p>
                  </a:txBody>
                  <a:tcPr marL="45720" marR="45720" anchor="ctr"/>
                </a:tc>
                <a:extLst>
                  <a:ext uri="{0D108BD9-81ED-4DB2-BD59-A6C34878D82A}">
                    <a16:rowId xmlns:a16="http://schemas.microsoft.com/office/drawing/2014/main" val="1640954900"/>
                  </a:ext>
                </a:extLst>
              </a:tr>
              <a:tr h="482526">
                <a:tc>
                  <a:txBody>
                    <a:bodyPr/>
                    <a:lstStyle/>
                    <a:p>
                      <a:r>
                        <a:rPr lang="en-US" sz="900" dirty="0">
                          <a:solidFill>
                            <a:schemeClr val="tx1"/>
                          </a:solidFill>
                          <a:latin typeface="+mn-lt"/>
                        </a:rPr>
                        <a:t>Commercial operations (mining and construction sites, large farms, public sector organizations)</a:t>
                      </a:r>
                    </a:p>
                  </a:txBody>
                  <a:tcPr marL="45720" marR="45720" anchor="ctr"/>
                </a:tc>
                <a:tc>
                  <a:txBody>
                    <a:bodyPr/>
                    <a:lstStyle/>
                    <a:p>
                      <a:pPr algn="ctr" fontAlgn="b"/>
                      <a:r>
                        <a:rPr lang="en-US" sz="900" b="0" i="0" u="none" strike="noStrike" dirty="0">
                          <a:solidFill>
                            <a:srgbClr val="000000"/>
                          </a:solidFill>
                          <a:effectLst/>
                          <a:latin typeface="+mn-lt"/>
                        </a:rPr>
                        <a:t>137.9</a:t>
                      </a:r>
                    </a:p>
                  </a:txBody>
                  <a:tcPr marL="0" marR="0" marT="0" marB="0" anchor="ctr"/>
                </a:tc>
                <a:tc>
                  <a:txBody>
                    <a:bodyPr/>
                    <a:lstStyle/>
                    <a:p>
                      <a:pPr algn="ctr"/>
                      <a:r>
                        <a:rPr lang="en-US" sz="900" dirty="0">
                          <a:solidFill>
                            <a:schemeClr val="tx1"/>
                          </a:solidFill>
                          <a:latin typeface="+mn-lt"/>
                        </a:rPr>
                        <a:t>15.0</a:t>
                      </a:r>
                    </a:p>
                  </a:txBody>
                  <a:tcPr marL="45720" marR="45720" anchor="ctr"/>
                </a:tc>
                <a:extLst>
                  <a:ext uri="{0D108BD9-81ED-4DB2-BD59-A6C34878D82A}">
                    <a16:rowId xmlns:a16="http://schemas.microsoft.com/office/drawing/2014/main" val="2965892685"/>
                  </a:ext>
                </a:extLst>
              </a:tr>
              <a:tr h="482526">
                <a:tc>
                  <a:txBody>
                    <a:bodyPr/>
                    <a:lstStyle/>
                    <a:p>
                      <a:r>
                        <a:rPr lang="en-US" sz="900" dirty="0">
                          <a:solidFill>
                            <a:schemeClr val="tx1"/>
                          </a:solidFill>
                          <a:latin typeface="+mn-lt"/>
                        </a:rPr>
                        <a:t>DIY</a:t>
                      </a:r>
                    </a:p>
                  </a:txBody>
                  <a:tcPr marL="45720" marR="45720" anchor="ctr"/>
                </a:tc>
                <a:tc>
                  <a:txBody>
                    <a:bodyPr/>
                    <a:lstStyle/>
                    <a:p>
                      <a:pPr algn="ctr" fontAlgn="b"/>
                      <a:r>
                        <a:rPr lang="en-US" sz="900" b="0" i="0" u="none" strike="noStrike" dirty="0">
                          <a:solidFill>
                            <a:srgbClr val="000000"/>
                          </a:solidFill>
                          <a:effectLst/>
                          <a:latin typeface="+mn-lt"/>
                        </a:rPr>
                        <a:t>45.9</a:t>
                      </a:r>
                    </a:p>
                  </a:txBody>
                  <a:tcPr marL="0" marR="0" marT="0" marB="0" anchor="ctr"/>
                </a:tc>
                <a:tc>
                  <a:txBody>
                    <a:bodyPr/>
                    <a:lstStyle/>
                    <a:p>
                      <a:pPr algn="ctr"/>
                      <a:r>
                        <a:rPr lang="en-US" sz="900" dirty="0">
                          <a:solidFill>
                            <a:schemeClr val="tx1"/>
                          </a:solidFill>
                          <a:latin typeface="+mn-lt"/>
                        </a:rPr>
                        <a:t>5.0</a:t>
                      </a:r>
                    </a:p>
                  </a:txBody>
                  <a:tcPr marL="45720" marR="45720" anchor="ctr"/>
                </a:tc>
                <a:extLst>
                  <a:ext uri="{0D108BD9-81ED-4DB2-BD59-A6C34878D82A}">
                    <a16:rowId xmlns:a16="http://schemas.microsoft.com/office/drawing/2014/main" val="412381940"/>
                  </a:ext>
                </a:extLst>
              </a:tr>
              <a:tr h="482526">
                <a:tc>
                  <a:txBody>
                    <a:bodyPr/>
                    <a:lstStyle/>
                    <a:p>
                      <a:r>
                        <a:rPr lang="en-US" sz="900" b="1" dirty="0">
                          <a:solidFill>
                            <a:schemeClr val="tx1"/>
                          </a:solidFill>
                          <a:latin typeface="+mn-lt"/>
                        </a:rPr>
                        <a:t>Total</a:t>
                      </a:r>
                    </a:p>
                  </a:txBody>
                  <a:tcPr marL="45720" marR="45720" anchor="ctr"/>
                </a:tc>
                <a:tc>
                  <a:txBody>
                    <a:bodyPr/>
                    <a:lstStyle/>
                    <a:p>
                      <a:pPr algn="ctr" fontAlgn="b"/>
                      <a:r>
                        <a:rPr lang="en-US" sz="900" b="1" i="0" u="none" strike="noStrike" dirty="0">
                          <a:solidFill>
                            <a:srgbClr val="000000"/>
                          </a:solidFill>
                          <a:effectLst/>
                          <a:latin typeface="+mn-lt"/>
                        </a:rPr>
                        <a:t>919.1</a:t>
                      </a:r>
                    </a:p>
                  </a:txBody>
                  <a:tcPr marL="0" marR="0" marT="0" marB="0" anchor="ctr"/>
                </a:tc>
                <a:tc>
                  <a:txBody>
                    <a:bodyPr/>
                    <a:lstStyle/>
                    <a:p>
                      <a:pPr algn="ctr"/>
                      <a:r>
                        <a:rPr lang="en-US" sz="900" b="1" dirty="0">
                          <a:solidFill>
                            <a:schemeClr val="tx1"/>
                          </a:solidFill>
                          <a:latin typeface="+mn-lt"/>
                        </a:rPr>
                        <a:t>100.0</a:t>
                      </a:r>
                    </a:p>
                  </a:txBody>
                  <a:tcPr marL="45720" marR="45720" anchor="ctr"/>
                </a:tc>
                <a:extLst>
                  <a:ext uri="{0D108BD9-81ED-4DB2-BD59-A6C34878D82A}">
                    <a16:rowId xmlns:a16="http://schemas.microsoft.com/office/drawing/2014/main" val="3939652609"/>
                  </a:ext>
                </a:extLst>
              </a:tr>
            </a:tbl>
          </a:graphicData>
        </a:graphic>
      </p:graphicFrame>
      <p:sp>
        <p:nvSpPr>
          <p:cNvPr id="4" name="Content Placeholder 2">
            <a:extLst>
              <a:ext uri="{FF2B5EF4-FFF2-40B4-BE49-F238E27FC236}">
                <a16:creationId xmlns:a16="http://schemas.microsoft.com/office/drawing/2014/main" id="{66EA4A6A-730C-452B-831C-DEB857FB33F6}"/>
              </a:ext>
            </a:extLst>
          </p:cNvPr>
          <p:cNvSpPr txBox="1">
            <a:spLocks/>
          </p:cNvSpPr>
          <p:nvPr/>
        </p:nvSpPr>
        <p:spPr>
          <a:xfrm>
            <a:off x="736083" y="3733179"/>
            <a:ext cx="3326330" cy="214353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ea typeface="+mn-ea"/>
                <a:cs typeface="+mn-cs"/>
              </a:rPr>
              <a:t>All consumers of </a:t>
            </a:r>
            <a:r>
              <a:rPr lang="en-US" sz="900" dirty="0">
                <a:solidFill>
                  <a:srgbClr val="000000"/>
                </a:solidFill>
              </a:rPr>
              <a:t>lubricating oil in the European Union are required to participate in the collection effort, and that includes industry, workshops, other installed automotive maintenance businesses, and private consumers who perform DIY oil changes. Lubricant users are forbidden from abandoning the used oil but are required to hand it to authorized collectors, or to workshop or other business in the sector which can, in turn, supply used oil to a collector.</a:t>
            </a:r>
          </a:p>
        </p:txBody>
      </p:sp>
      <p:sp>
        <p:nvSpPr>
          <p:cNvPr id="5" name="Content Placeholder 2">
            <a:extLst>
              <a:ext uri="{FF2B5EF4-FFF2-40B4-BE49-F238E27FC236}">
                <a16:creationId xmlns:a16="http://schemas.microsoft.com/office/drawing/2014/main" id="{6E2B5358-3C37-4F28-84B1-8A5B84887300}"/>
              </a:ext>
            </a:extLst>
          </p:cNvPr>
          <p:cNvSpPr txBox="1">
            <a:spLocks/>
          </p:cNvSpPr>
          <p:nvPr/>
        </p:nvSpPr>
        <p:spPr>
          <a:xfrm>
            <a:off x="4367489" y="3742704"/>
            <a:ext cx="3326330" cy="276678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effectLst/>
                <a:ea typeface="Calibri" panose="020F0502020204030204" pitchFamily="34" charset="0"/>
              </a:rPr>
              <a:t>The majority of the collected used oils are automotive engine oils and other automotive lubricants, which amount to approximately 950 kilotonnes, or 60% of the total used oil collected in Western Europe.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effectLst/>
                <a:ea typeface="Calibri" panose="020F0502020204030204" pitchFamily="34" charset="0"/>
              </a:rPr>
              <a:t>Most automotive engine oil in Western Europe is collected in workshops, since most motorists turn to workshops for oil changes. Countries in Western Europe are largely DIFM (Do-It-For-Me) markets, rather than DIY (Do-it-Yourself) markets.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effectLst/>
                <a:ea typeface="Calibri" panose="020F0502020204030204" pitchFamily="34" charset="0"/>
              </a:rPr>
              <a:t>As the majority of used oil collected is automotive engine oil, workshops represent the leading source of total </a:t>
            </a:r>
            <a:r>
              <a:rPr lang="en-US" sz="900" dirty="0">
                <a:ea typeface="Calibri" panose="020F0502020204030204" pitchFamily="34" charset="0"/>
              </a:rPr>
              <a:t>collected </a:t>
            </a:r>
            <a:r>
              <a:rPr lang="en-US" sz="900" dirty="0">
                <a:effectLst/>
                <a:ea typeface="Calibri" panose="020F0502020204030204" pitchFamily="34" charset="0"/>
              </a:rPr>
              <a:t>used oil in Western Europe.</a:t>
            </a:r>
          </a:p>
        </p:txBody>
      </p:sp>
      <p:sp>
        <p:nvSpPr>
          <p:cNvPr id="6" name="Content Placeholder 2">
            <a:extLst>
              <a:ext uri="{FF2B5EF4-FFF2-40B4-BE49-F238E27FC236}">
                <a16:creationId xmlns:a16="http://schemas.microsoft.com/office/drawing/2014/main" id="{8B2423C0-E626-461C-B5FD-3D911E0CDEF3}"/>
              </a:ext>
            </a:extLst>
          </p:cNvPr>
          <p:cNvSpPr txBox="1">
            <a:spLocks/>
          </p:cNvSpPr>
          <p:nvPr/>
        </p:nvSpPr>
        <p:spPr>
          <a:xfrm>
            <a:off x="7998895" y="3742704"/>
            <a:ext cx="3326330" cy="222048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PCMO is typically collected in workshops dedicated to passenger vehicle servicing. Automotive gear oil, transmission oil, and grease are also collected from workshops.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HDMO is collected in-house workshops for larger fleets and in independent or franchised workshops for smaller fleets. HDMO for off-road vehicles and automotive hydraulic and transmission fluid used by mining, construction, and large agricultural businesses is typically collected on-site.</a:t>
            </a:r>
          </a:p>
        </p:txBody>
      </p:sp>
      <p:grpSp>
        <p:nvGrpSpPr>
          <p:cNvPr id="7" name="Group 6">
            <a:extLst>
              <a:ext uri="{FF2B5EF4-FFF2-40B4-BE49-F238E27FC236}">
                <a16:creationId xmlns:a16="http://schemas.microsoft.com/office/drawing/2014/main" id="{ACB22E51-5A5F-4F9F-A0BE-C693ADFB274C}"/>
              </a:ext>
            </a:extLst>
          </p:cNvPr>
          <p:cNvGrpSpPr/>
          <p:nvPr/>
        </p:nvGrpSpPr>
        <p:grpSpPr>
          <a:xfrm>
            <a:off x="10256149" y="6188804"/>
            <a:ext cx="1090782" cy="246221"/>
            <a:chOff x="10831993" y="6206610"/>
            <a:chExt cx="1090782" cy="246221"/>
          </a:xfrm>
        </p:grpSpPr>
        <p:sp>
          <p:nvSpPr>
            <p:cNvPr id="8" name="Freeform: Shape 7">
              <a:extLst>
                <a:ext uri="{FF2B5EF4-FFF2-40B4-BE49-F238E27FC236}">
                  <a16:creationId xmlns:a16="http://schemas.microsoft.com/office/drawing/2014/main" id="{68104869-94B4-4BCF-A812-57AB13A92071}"/>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D42E0894-520E-4B21-AA0D-728479063DB0}"/>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9318682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Collection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77578"/>
            <a:ext cx="5370374" cy="525977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marR="0" lvl="0" indent="-182563"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lang="en-US" sz="900" dirty="0">
                <a:solidFill>
                  <a:srgbClr val="000000"/>
                </a:solidFill>
              </a:rPr>
              <a:t>Used oil collection </a:t>
            </a:r>
            <a:r>
              <a:rPr kumimoji="0" lang="en-US" sz="900" b="0" i="0" u="none" strike="noStrike" kern="1200" cap="none" spc="0" normalizeH="0" baseline="0" noProof="0" dirty="0">
                <a:ln>
                  <a:noFill/>
                </a:ln>
                <a:solidFill>
                  <a:srgbClr val="000000"/>
                </a:solidFill>
                <a:effectLst/>
                <a:uLnTx/>
                <a:uFillTx/>
                <a:ea typeface="+mn-ea"/>
                <a:cs typeface="+mn-cs"/>
              </a:rPr>
              <a:t>rates within Western Europe differ by country.</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Collection rates have expanded in Western Europe driven by regulation, with many countries aiming to achieve the 95% collection rate aim as stated by the European Commission.</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solidFill>
                  <a:srgbClr val="000000"/>
                </a:solidFill>
              </a:rPr>
              <a:t>As stated in article 21 of </a:t>
            </a:r>
            <a:r>
              <a:rPr lang="en-US" sz="900" dirty="0">
                <a:effectLst/>
                <a:ea typeface="Calibri" panose="020F0502020204030204" pitchFamily="34" charset="0"/>
              </a:rPr>
              <a:t>the Waste Framework Directive 2008/98/EC, member states are required to take all necessary measures to ensure that used oils are collected separately, where this is technically feasible, and are treated in accordance with the stated waste hierarchy and the protection of the environment and human health.</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effectLst/>
                <a:ea typeface="Calibri" panose="020F0502020204030204" pitchFamily="34" charset="0"/>
              </a:rPr>
              <a:t>While Germany has the largest amount of collected used oil, on account of its larger lubricant consumption</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effectLst/>
                <a:ea typeface="Calibri" panose="020F0502020204030204" pitchFamily="34" charset="0"/>
              </a:rPr>
              <a:t>Italy also </a:t>
            </a:r>
            <a:r>
              <a:rPr lang="en-US" sz="900">
                <a:effectLst/>
                <a:ea typeface="Calibri" panose="020F0502020204030204" pitchFamily="34" charset="0"/>
              </a:rPr>
              <a:t>has high </a:t>
            </a:r>
            <a:r>
              <a:rPr lang="en-US" sz="900" dirty="0">
                <a:effectLst/>
                <a:ea typeface="Calibri" panose="020F0502020204030204" pitchFamily="34" charset="0"/>
              </a:rPr>
              <a:t>collection rates. The consortium governing used oil collection in Italy, CONOU, has been re-organized and has been effective in a campaign to raise collection rates.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ea typeface="Calibri" panose="020F0502020204030204" pitchFamily="34" charset="0"/>
              </a:rPr>
              <a:t>Countries with a consortium regulating used oil collection, such as Italy, Spain, and Portugal, tend to have higher collection rates than countries operating an open, market-driven collection system, such as France and the United Kingdom.</a:t>
            </a:r>
          </a:p>
          <a:p>
            <a:pPr marL="282575" marR="0" lvl="1" indent="0" algn="l" defTabSz="914400" rtl="0" eaLnBrk="1" fontAlgn="auto" latinLnBrk="0" hangingPunct="1">
              <a:lnSpc>
                <a:spcPct val="150000"/>
              </a:lnSpc>
              <a:spcBef>
                <a:spcPts val="0"/>
              </a:spcBef>
              <a:spcAft>
                <a:spcPts val="0"/>
              </a:spcAft>
              <a:buClr>
                <a:srgbClr val="27638E"/>
              </a:buClr>
              <a:buSzTx/>
              <a:buNone/>
              <a:tabLst/>
              <a:defRPr/>
            </a:pPr>
            <a:endParaRPr lang="en-US" sz="900" dirty="0">
              <a:ea typeface="Calibri" panose="020F0502020204030204" pitchFamily="34" charset="0"/>
            </a:endParaRPr>
          </a:p>
          <a:p>
            <a:pPr marL="182563" marR="0" lvl="0" indent="-182563"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Due to limited mobility and factory closures in Europe in 2020 as a result of the lockdowns introduce to combat the spread of the COVID-19 pandemic, used oil collection in Western Europe was adversely affected.</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solidFill>
                  <a:srgbClr val="000000"/>
                </a:solidFill>
              </a:rPr>
              <a:t>The decrease was more marked in the aftermath of the first lockdown, when dealerships and factories were closed while curbs on personal mobility were most intense. Collection picked up again in summer and by the end of the year collection rates had recovered.</a:t>
            </a:r>
            <a:endParaRPr kumimoji="0" lang="en-US" sz="900" b="0" i="0" u="none" strike="noStrike" kern="1200" cap="none" spc="0" normalizeH="0" baseline="0" noProof="0" dirty="0">
              <a:ln>
                <a:noFill/>
              </a:ln>
              <a:solidFill>
                <a:srgbClr val="000000"/>
              </a:solidFill>
              <a:effectLst/>
              <a:uLnTx/>
              <a:uFillTx/>
              <a:ea typeface="+mn-ea"/>
              <a:cs typeface="+mn-cs"/>
            </a:endParaRPr>
          </a:p>
        </p:txBody>
      </p:sp>
      <p:graphicFrame>
        <p:nvGraphicFramePr>
          <p:cNvPr id="8" name="Table 3">
            <a:extLst>
              <a:ext uri="{FF2B5EF4-FFF2-40B4-BE49-F238E27FC236}">
                <a16:creationId xmlns:a16="http://schemas.microsoft.com/office/drawing/2014/main" id="{C60D0279-01B2-4067-A593-7B37D4288F71}"/>
              </a:ext>
            </a:extLst>
          </p:cNvPr>
          <p:cNvGraphicFramePr>
            <a:graphicFrameLocks noGrp="1"/>
          </p:cNvGraphicFramePr>
          <p:nvPr/>
        </p:nvGraphicFramePr>
        <p:xfrm>
          <a:off x="6364247" y="977578"/>
          <a:ext cx="5177948" cy="3889329"/>
        </p:xfrm>
        <a:graphic>
          <a:graphicData uri="http://schemas.openxmlformats.org/drawingml/2006/table">
            <a:tbl>
              <a:tblPr firstRow="1">
                <a:tableStyleId>{5C22544A-7EE6-4342-B048-85BDC9FD1C3A}</a:tableStyleId>
              </a:tblPr>
              <a:tblGrid>
                <a:gridCol w="1721026">
                  <a:extLst>
                    <a:ext uri="{9D8B030D-6E8A-4147-A177-3AD203B41FA5}">
                      <a16:colId xmlns:a16="http://schemas.microsoft.com/office/drawing/2014/main" val="3179253707"/>
                    </a:ext>
                  </a:extLst>
                </a:gridCol>
                <a:gridCol w="1140432">
                  <a:extLst>
                    <a:ext uri="{9D8B030D-6E8A-4147-A177-3AD203B41FA5}">
                      <a16:colId xmlns:a16="http://schemas.microsoft.com/office/drawing/2014/main" val="2782043312"/>
                    </a:ext>
                  </a:extLst>
                </a:gridCol>
                <a:gridCol w="1191802">
                  <a:extLst>
                    <a:ext uri="{9D8B030D-6E8A-4147-A177-3AD203B41FA5}">
                      <a16:colId xmlns:a16="http://schemas.microsoft.com/office/drawing/2014/main" val="2331960324"/>
                    </a:ext>
                  </a:extLst>
                </a:gridCol>
                <a:gridCol w="1124688">
                  <a:extLst>
                    <a:ext uri="{9D8B030D-6E8A-4147-A177-3AD203B41FA5}">
                      <a16:colId xmlns:a16="http://schemas.microsoft.com/office/drawing/2014/main" val="2517212798"/>
                    </a:ext>
                  </a:extLst>
                </a:gridCol>
              </a:tblGrid>
              <a:tr h="316965">
                <a:tc gridSpan="4">
                  <a:txBody>
                    <a:bodyPr/>
                    <a:lstStyle/>
                    <a:p>
                      <a:r>
                        <a:rPr lang="en-US" sz="900" dirty="0">
                          <a:latin typeface="+mn-lt"/>
                        </a:rPr>
                        <a:t>USED OIL COLLECTION BY COUNTRY IN WESTERN EUROPE, 2020</a:t>
                      </a: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677808">
                <a:tc>
                  <a:txBody>
                    <a:bodyPr/>
                    <a:lstStyle/>
                    <a:p>
                      <a:pPr marL="0" marR="0">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COUNTRY</a:t>
                      </a:r>
                    </a:p>
                  </a:txBody>
                  <a:tcPr marL="45720" marR="45720" anchor="ctr"/>
                </a:tc>
                <a:tc>
                  <a:txBody>
                    <a:bodyPr/>
                    <a:lstStyle/>
                    <a:p>
                      <a:pPr marL="0" marR="0" lvl="0" indent="0" algn="ctr" defTabSz="914400" rtl="0" eaLnBrk="1" fontAlgn="auto" latinLnBrk="0" hangingPunct="1">
                        <a:lnSpc>
                          <a:spcPct val="100000"/>
                        </a:lnSpc>
                        <a:spcBef>
                          <a:spcPts val="200"/>
                        </a:spcBef>
                        <a:spcAft>
                          <a:spcPts val="200"/>
                        </a:spcAft>
                        <a:buClrTx/>
                        <a:buSzTx/>
                        <a:buFontTx/>
                        <a:buNone/>
                        <a:tabLst/>
                        <a:defRPr/>
                      </a:pPr>
                      <a:r>
                        <a:rPr lang="en-US" sz="900" b="1" dirty="0">
                          <a:solidFill>
                            <a:schemeClr val="tx1"/>
                          </a:solidFill>
                          <a:effectLst/>
                          <a:latin typeface="+mn-lt"/>
                          <a:ea typeface="Calibri" panose="020F0502020204030204" pitchFamily="34" charset="0"/>
                          <a:cs typeface="Times New Roman" panose="02020603050405020304" pitchFamily="18" charset="0"/>
                        </a:rPr>
                        <a:t>USED OIL GENERATED (KT)</a:t>
                      </a:r>
                    </a:p>
                  </a:txBody>
                  <a:tcPr marL="73025" marR="73025" marT="0" marB="0" anchor="ctr"/>
                </a:tc>
                <a:tc>
                  <a:txBody>
                    <a:bodyPr/>
                    <a:lstStyle/>
                    <a:p>
                      <a:pPr marL="0" marR="0" algn="ctr">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USED OIL COLLECTED (KT)</a:t>
                      </a:r>
                    </a:p>
                  </a:txBody>
                  <a:tcPr marL="73025" marR="73025" marT="0" marB="0" anchor="ctr"/>
                </a:tc>
                <a:tc>
                  <a:txBody>
                    <a:bodyPr/>
                    <a:lstStyle/>
                    <a:p>
                      <a:pPr marL="0" marR="0" algn="ctr">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COLLECTION RATE (%)</a:t>
                      </a:r>
                    </a:p>
                  </a:txBody>
                  <a:tcPr marL="73025" marR="73025" marT="0" marB="0" anchor="ctr"/>
                </a:tc>
                <a:extLst>
                  <a:ext uri="{0D108BD9-81ED-4DB2-BD59-A6C34878D82A}">
                    <a16:rowId xmlns:a16="http://schemas.microsoft.com/office/drawing/2014/main" val="4149384710"/>
                  </a:ext>
                </a:extLst>
              </a:tr>
              <a:tr h="322068">
                <a:tc>
                  <a:txBody>
                    <a:bodyPr/>
                    <a:lstStyle/>
                    <a:p>
                      <a:pPr algn="l" fontAlgn="b"/>
                      <a:r>
                        <a:rPr lang="en-US" sz="900" b="0" i="0" u="none" strike="noStrike" dirty="0">
                          <a:solidFill>
                            <a:srgbClr val="000000"/>
                          </a:solidFill>
                          <a:effectLst/>
                          <a:latin typeface="+mn-lt"/>
                        </a:rPr>
                        <a:t>Germany-a</a:t>
                      </a:r>
                    </a:p>
                  </a:txBody>
                  <a:tcPr marL="45720" marR="45720" anchor="ctr"/>
                </a:tc>
                <a:tc>
                  <a:txBody>
                    <a:bodyPr/>
                    <a:lstStyle/>
                    <a:p>
                      <a:pPr algn="ctr" fontAlgn="b"/>
                      <a:r>
                        <a:rPr lang="en-US" sz="900" b="0" i="0" u="none" strike="noStrike" dirty="0">
                          <a:solidFill>
                            <a:srgbClr val="000000"/>
                          </a:solidFill>
                          <a:effectLst/>
                          <a:latin typeface="+mn-lt"/>
                        </a:rPr>
                        <a:t>449.0</a:t>
                      </a:r>
                    </a:p>
                  </a:txBody>
                  <a:tcPr marL="0" marR="0" marT="0" marB="0" anchor="ctr"/>
                </a:tc>
                <a:tc>
                  <a:txBody>
                    <a:bodyPr/>
                    <a:lstStyle/>
                    <a:p>
                      <a:pPr algn="ctr" fontAlgn="b"/>
                      <a:r>
                        <a:rPr lang="en-US" sz="900" b="0" i="0" u="none" strike="noStrike" dirty="0">
                          <a:solidFill>
                            <a:srgbClr val="000000"/>
                          </a:solidFill>
                          <a:effectLst/>
                          <a:latin typeface="+mn-lt"/>
                        </a:rPr>
                        <a:t>375.0</a:t>
                      </a:r>
                    </a:p>
                  </a:txBody>
                  <a:tcPr marL="9525" marR="9525" marT="9525" marB="0" anchor="ctr"/>
                </a:tc>
                <a:tc>
                  <a:txBody>
                    <a:bodyPr/>
                    <a:lstStyle/>
                    <a:p>
                      <a:pPr algn="ctr" fontAlgn="b"/>
                      <a:r>
                        <a:rPr lang="en-US" sz="900" b="0" i="0" u="none" strike="noStrike" dirty="0">
                          <a:solidFill>
                            <a:srgbClr val="000000"/>
                          </a:solidFill>
                          <a:effectLst/>
                          <a:latin typeface="+mn-lt"/>
                        </a:rPr>
                        <a:t>83.0</a:t>
                      </a:r>
                    </a:p>
                  </a:txBody>
                  <a:tcPr marL="0" marR="0" marT="0" marB="0" anchor="ctr"/>
                </a:tc>
                <a:extLst>
                  <a:ext uri="{0D108BD9-81ED-4DB2-BD59-A6C34878D82A}">
                    <a16:rowId xmlns:a16="http://schemas.microsoft.com/office/drawing/2014/main" val="1557228252"/>
                  </a:ext>
                </a:extLst>
              </a:tr>
              <a:tr h="322068">
                <a:tc>
                  <a:txBody>
                    <a:bodyPr/>
                    <a:lstStyle/>
                    <a:p>
                      <a:pPr algn="l" fontAlgn="b"/>
                      <a:r>
                        <a:rPr lang="en-US" sz="900" b="0" i="0" u="none" strike="noStrike" dirty="0">
                          <a:solidFill>
                            <a:srgbClr val="000000"/>
                          </a:solidFill>
                          <a:effectLst/>
                          <a:latin typeface="+mn-lt"/>
                        </a:rPr>
                        <a:t>United Kingdom</a:t>
                      </a:r>
                    </a:p>
                  </a:txBody>
                  <a:tcPr marL="45720" marR="45720" anchor="ctr"/>
                </a:tc>
                <a:tc>
                  <a:txBody>
                    <a:bodyPr/>
                    <a:lstStyle/>
                    <a:p>
                      <a:pPr algn="ctr" fontAlgn="b"/>
                      <a:r>
                        <a:rPr lang="en-US" sz="900" b="0" i="0" u="none" strike="noStrike" dirty="0">
                          <a:solidFill>
                            <a:srgbClr val="000000"/>
                          </a:solidFill>
                          <a:effectLst/>
                          <a:latin typeface="+mn-lt"/>
                        </a:rPr>
                        <a:t>340.2</a:t>
                      </a:r>
                    </a:p>
                  </a:txBody>
                  <a:tcPr marL="0" marR="0" marT="0" marB="0" anchor="ctr"/>
                </a:tc>
                <a:tc>
                  <a:txBody>
                    <a:bodyPr/>
                    <a:lstStyle/>
                    <a:p>
                      <a:pPr algn="ctr" fontAlgn="b"/>
                      <a:r>
                        <a:rPr lang="en-US" sz="900" b="0" i="0" u="none" strike="noStrike" dirty="0">
                          <a:solidFill>
                            <a:srgbClr val="000000"/>
                          </a:solidFill>
                          <a:effectLst/>
                          <a:latin typeface="+mn-lt"/>
                        </a:rPr>
                        <a:t>285.6</a:t>
                      </a:r>
                    </a:p>
                  </a:txBody>
                  <a:tcPr marL="9525" marR="9525" marT="9525" marB="0" anchor="ctr"/>
                </a:tc>
                <a:tc>
                  <a:txBody>
                    <a:bodyPr/>
                    <a:lstStyle/>
                    <a:p>
                      <a:pPr algn="ctr" fontAlgn="b"/>
                      <a:r>
                        <a:rPr lang="en-US" sz="900" b="0" i="0" u="none" strike="noStrike" dirty="0">
                          <a:solidFill>
                            <a:srgbClr val="000000"/>
                          </a:solidFill>
                          <a:effectLst/>
                          <a:latin typeface="+mn-lt"/>
                        </a:rPr>
                        <a:t>81.0</a:t>
                      </a:r>
                    </a:p>
                  </a:txBody>
                  <a:tcPr marL="0" marR="0" marT="0" marB="0" anchor="ctr"/>
                </a:tc>
                <a:extLst>
                  <a:ext uri="{0D108BD9-81ED-4DB2-BD59-A6C34878D82A}">
                    <a16:rowId xmlns:a16="http://schemas.microsoft.com/office/drawing/2014/main" val="1640954900"/>
                  </a:ext>
                </a:extLst>
              </a:tr>
              <a:tr h="322068">
                <a:tc>
                  <a:txBody>
                    <a:bodyPr/>
                    <a:lstStyle/>
                    <a:p>
                      <a:pPr algn="l" fontAlgn="b"/>
                      <a:r>
                        <a:rPr lang="en-US" sz="900" b="0" i="0" u="none" strike="noStrike" dirty="0">
                          <a:solidFill>
                            <a:srgbClr val="000000"/>
                          </a:solidFill>
                          <a:effectLst/>
                          <a:latin typeface="+mn-lt"/>
                        </a:rPr>
                        <a:t>France</a:t>
                      </a:r>
                    </a:p>
                  </a:txBody>
                  <a:tcPr marL="45720" marR="45720" anchor="ctr"/>
                </a:tc>
                <a:tc>
                  <a:txBody>
                    <a:bodyPr/>
                    <a:lstStyle/>
                    <a:p>
                      <a:pPr algn="ctr" fontAlgn="b"/>
                      <a:r>
                        <a:rPr lang="en-US" sz="900" b="0" i="0" u="none" strike="noStrike" dirty="0">
                          <a:solidFill>
                            <a:srgbClr val="000000"/>
                          </a:solidFill>
                          <a:effectLst/>
                          <a:latin typeface="+mn-lt"/>
                        </a:rPr>
                        <a:t>266.3</a:t>
                      </a:r>
                    </a:p>
                  </a:txBody>
                  <a:tcPr marL="0" marR="0" marT="0" marB="0" anchor="ctr"/>
                </a:tc>
                <a:tc>
                  <a:txBody>
                    <a:bodyPr/>
                    <a:lstStyle/>
                    <a:p>
                      <a:pPr algn="ctr" fontAlgn="b"/>
                      <a:r>
                        <a:rPr lang="en-US" sz="900" b="0" i="0" u="none" strike="noStrike" dirty="0">
                          <a:solidFill>
                            <a:srgbClr val="000000"/>
                          </a:solidFill>
                          <a:effectLst/>
                          <a:latin typeface="+mn-lt"/>
                        </a:rPr>
                        <a:t>198.3</a:t>
                      </a:r>
                    </a:p>
                  </a:txBody>
                  <a:tcPr marL="9525" marR="9525" marT="9525" marB="0" anchor="ctr"/>
                </a:tc>
                <a:tc>
                  <a:txBody>
                    <a:bodyPr/>
                    <a:lstStyle/>
                    <a:p>
                      <a:pPr algn="ctr" fontAlgn="b"/>
                      <a:r>
                        <a:rPr lang="en-US" sz="900" b="0" i="0" u="none" strike="noStrike" dirty="0">
                          <a:solidFill>
                            <a:srgbClr val="000000"/>
                          </a:solidFill>
                          <a:effectLst/>
                          <a:latin typeface="+mn-lt"/>
                        </a:rPr>
                        <a:t>74.0</a:t>
                      </a:r>
                    </a:p>
                  </a:txBody>
                  <a:tcPr marL="0" marR="0" marT="0" marB="0" anchor="ctr"/>
                </a:tc>
                <a:extLst>
                  <a:ext uri="{0D108BD9-81ED-4DB2-BD59-A6C34878D82A}">
                    <a16:rowId xmlns:a16="http://schemas.microsoft.com/office/drawing/2014/main" val="2344959497"/>
                  </a:ext>
                </a:extLst>
              </a:tr>
              <a:tr h="322068">
                <a:tc>
                  <a:txBody>
                    <a:bodyPr/>
                    <a:lstStyle/>
                    <a:p>
                      <a:pPr algn="l" fontAlgn="b"/>
                      <a:r>
                        <a:rPr lang="en-US" sz="900" b="0" i="0" u="none" strike="noStrike" dirty="0">
                          <a:solidFill>
                            <a:srgbClr val="000000"/>
                          </a:solidFill>
                          <a:effectLst/>
                          <a:latin typeface="+mn-lt"/>
                        </a:rPr>
                        <a:t>Italy</a:t>
                      </a:r>
                    </a:p>
                  </a:txBody>
                  <a:tcPr marL="45720" marR="45720" anchor="ctr"/>
                </a:tc>
                <a:tc>
                  <a:txBody>
                    <a:bodyPr/>
                    <a:lstStyle/>
                    <a:p>
                      <a:pPr algn="ctr" fontAlgn="b"/>
                      <a:r>
                        <a:rPr lang="en-US" sz="900" b="0" i="0" u="none" strike="noStrike" dirty="0">
                          <a:solidFill>
                            <a:srgbClr val="000000"/>
                          </a:solidFill>
                          <a:effectLst/>
                          <a:latin typeface="+mn-lt"/>
                        </a:rPr>
                        <a:t>282.2</a:t>
                      </a:r>
                    </a:p>
                  </a:txBody>
                  <a:tcPr marL="0" marR="0" marT="0" marB="0" anchor="ctr"/>
                </a:tc>
                <a:tc>
                  <a:txBody>
                    <a:bodyPr/>
                    <a:lstStyle/>
                    <a:p>
                      <a:pPr algn="ctr" fontAlgn="b"/>
                      <a:r>
                        <a:rPr lang="en-US" sz="900" b="0" i="0" u="none" strike="noStrike" dirty="0">
                          <a:solidFill>
                            <a:srgbClr val="000000"/>
                          </a:solidFill>
                          <a:effectLst/>
                          <a:latin typeface="+mn-lt"/>
                        </a:rPr>
                        <a:t>221.3</a:t>
                      </a:r>
                    </a:p>
                  </a:txBody>
                  <a:tcPr marL="9525" marR="9525" marT="9525" marB="0" anchor="ctr"/>
                </a:tc>
                <a:tc>
                  <a:txBody>
                    <a:bodyPr/>
                    <a:lstStyle/>
                    <a:p>
                      <a:pPr algn="ctr" fontAlgn="b"/>
                      <a:r>
                        <a:rPr lang="en-US" sz="900" b="0" i="0" u="none" strike="noStrike" dirty="0">
                          <a:solidFill>
                            <a:srgbClr val="000000"/>
                          </a:solidFill>
                          <a:effectLst/>
                          <a:latin typeface="+mn-lt"/>
                        </a:rPr>
                        <a:t>78.0</a:t>
                      </a:r>
                    </a:p>
                  </a:txBody>
                  <a:tcPr marL="0" marR="0" marT="0" marB="0" anchor="ctr"/>
                </a:tc>
                <a:extLst>
                  <a:ext uri="{0D108BD9-81ED-4DB2-BD59-A6C34878D82A}">
                    <a16:rowId xmlns:a16="http://schemas.microsoft.com/office/drawing/2014/main" val="3835026456"/>
                  </a:ext>
                </a:extLst>
              </a:tr>
              <a:tr h="322068">
                <a:tc>
                  <a:txBody>
                    <a:bodyPr/>
                    <a:lstStyle/>
                    <a:p>
                      <a:pPr algn="l" fontAlgn="b"/>
                      <a:r>
                        <a:rPr lang="en-US" sz="900" b="0" i="0" u="none" strike="noStrike" dirty="0">
                          <a:solidFill>
                            <a:srgbClr val="000000"/>
                          </a:solidFill>
                          <a:effectLst/>
                          <a:latin typeface="+mn-lt"/>
                        </a:rPr>
                        <a:t>Iberia (Spain and Portugal)</a:t>
                      </a:r>
                    </a:p>
                  </a:txBody>
                  <a:tcPr marL="45720" marR="45720" anchor="ctr"/>
                </a:tc>
                <a:tc>
                  <a:txBody>
                    <a:bodyPr/>
                    <a:lstStyle/>
                    <a:p>
                      <a:pPr algn="ctr" fontAlgn="b"/>
                      <a:r>
                        <a:rPr lang="en-US" sz="900" b="0" i="0" u="none" strike="noStrike" dirty="0">
                          <a:solidFill>
                            <a:srgbClr val="000000"/>
                          </a:solidFill>
                          <a:effectLst/>
                          <a:latin typeface="+mn-lt"/>
                        </a:rPr>
                        <a:t>236.4</a:t>
                      </a:r>
                    </a:p>
                  </a:txBody>
                  <a:tcPr marL="0" marR="0" marT="0" marB="0" anchor="ctr"/>
                </a:tc>
                <a:tc>
                  <a:txBody>
                    <a:bodyPr/>
                    <a:lstStyle/>
                    <a:p>
                      <a:pPr algn="ctr" fontAlgn="b"/>
                      <a:r>
                        <a:rPr lang="en-US" sz="900" b="0" i="0" u="none" strike="noStrike" dirty="0">
                          <a:solidFill>
                            <a:srgbClr val="000000"/>
                          </a:solidFill>
                          <a:effectLst/>
                          <a:latin typeface="+mn-lt"/>
                        </a:rPr>
                        <a:t>175.0</a:t>
                      </a:r>
                    </a:p>
                  </a:txBody>
                  <a:tcPr marL="9525" marR="9525" marT="9525" marB="0" anchor="ctr"/>
                </a:tc>
                <a:tc>
                  <a:txBody>
                    <a:bodyPr/>
                    <a:lstStyle/>
                    <a:p>
                      <a:pPr algn="ctr" fontAlgn="b"/>
                      <a:r>
                        <a:rPr lang="en-US" sz="900" b="0" i="0" u="none" strike="noStrike" dirty="0">
                          <a:solidFill>
                            <a:srgbClr val="000000"/>
                          </a:solidFill>
                          <a:effectLst/>
                          <a:latin typeface="+mn-lt"/>
                        </a:rPr>
                        <a:t>74.0</a:t>
                      </a:r>
                    </a:p>
                  </a:txBody>
                  <a:tcPr marL="0" marR="0" marT="0" marB="0" anchor="ctr"/>
                </a:tc>
                <a:extLst>
                  <a:ext uri="{0D108BD9-81ED-4DB2-BD59-A6C34878D82A}">
                    <a16:rowId xmlns:a16="http://schemas.microsoft.com/office/drawing/2014/main" val="419702324"/>
                  </a:ext>
                </a:extLst>
              </a:tr>
              <a:tr h="322068">
                <a:tc>
                  <a:txBody>
                    <a:bodyPr/>
                    <a:lstStyle/>
                    <a:p>
                      <a:pPr algn="l" fontAlgn="b"/>
                      <a:r>
                        <a:rPr lang="en-US" sz="900" b="0" i="0" u="none" strike="noStrike" dirty="0">
                          <a:solidFill>
                            <a:srgbClr val="000000"/>
                          </a:solidFill>
                          <a:effectLst/>
                          <a:latin typeface="+mn-lt"/>
                        </a:rPr>
                        <a:t>All other-b</a:t>
                      </a:r>
                    </a:p>
                  </a:txBody>
                  <a:tcPr marL="45720" marR="45720" anchor="ctr"/>
                </a:tc>
                <a:tc>
                  <a:txBody>
                    <a:bodyPr/>
                    <a:lstStyle/>
                    <a:p>
                      <a:pPr algn="ctr" fontAlgn="b"/>
                      <a:r>
                        <a:rPr lang="en-US" sz="900" b="0" i="0" u="none" strike="noStrike" dirty="0">
                          <a:solidFill>
                            <a:srgbClr val="000000"/>
                          </a:solidFill>
                          <a:effectLst/>
                          <a:latin typeface="+mn-lt"/>
                        </a:rPr>
                        <a:t>235.0</a:t>
                      </a:r>
                    </a:p>
                  </a:txBody>
                  <a:tcPr marL="0" marR="0" marT="0" marB="0" anchor="ctr"/>
                </a:tc>
                <a:tc>
                  <a:txBody>
                    <a:bodyPr/>
                    <a:lstStyle/>
                    <a:p>
                      <a:pPr algn="ctr" fontAlgn="b"/>
                      <a:r>
                        <a:rPr lang="en-US" sz="900" b="0" i="0" u="none" strike="noStrike" dirty="0">
                          <a:solidFill>
                            <a:srgbClr val="000000"/>
                          </a:solidFill>
                          <a:effectLst/>
                          <a:latin typeface="+mn-lt"/>
                        </a:rPr>
                        <a:t>188.0</a:t>
                      </a:r>
                    </a:p>
                  </a:txBody>
                  <a:tcPr marL="9525" marR="9525" marT="9525" marB="0" anchor="ctr"/>
                </a:tc>
                <a:tc>
                  <a:txBody>
                    <a:bodyPr/>
                    <a:lstStyle/>
                    <a:p>
                      <a:pPr algn="ctr" fontAlgn="b"/>
                      <a:r>
                        <a:rPr lang="en-US" sz="900" b="0" i="0" u="none" strike="noStrike" dirty="0">
                          <a:solidFill>
                            <a:srgbClr val="000000"/>
                          </a:solidFill>
                          <a:effectLst/>
                          <a:latin typeface="+mn-lt"/>
                        </a:rPr>
                        <a:t>80.0</a:t>
                      </a:r>
                    </a:p>
                  </a:txBody>
                  <a:tcPr marL="0" marR="0" marT="0" marB="0" anchor="ctr"/>
                </a:tc>
                <a:extLst>
                  <a:ext uri="{0D108BD9-81ED-4DB2-BD59-A6C34878D82A}">
                    <a16:rowId xmlns:a16="http://schemas.microsoft.com/office/drawing/2014/main" val="2965892685"/>
                  </a:ext>
                </a:extLst>
              </a:tr>
              <a:tr h="322068">
                <a:tc>
                  <a:txBody>
                    <a:bodyPr/>
                    <a:lstStyle/>
                    <a:p>
                      <a:pPr algn="l" fontAlgn="b"/>
                      <a:r>
                        <a:rPr lang="en-US" sz="900" b="1" i="0" u="none" strike="noStrike" dirty="0">
                          <a:solidFill>
                            <a:srgbClr val="000000"/>
                          </a:solidFill>
                          <a:effectLst/>
                          <a:latin typeface="+mn-lt"/>
                        </a:rPr>
                        <a:t>Total</a:t>
                      </a:r>
                    </a:p>
                  </a:txBody>
                  <a:tcPr marL="45720" marR="45720" anchor="ctr"/>
                </a:tc>
                <a:tc>
                  <a:txBody>
                    <a:bodyPr/>
                    <a:lstStyle/>
                    <a:p>
                      <a:pPr algn="ctr" fontAlgn="b"/>
                      <a:r>
                        <a:rPr lang="en-US" sz="900" b="1" i="0" u="none" strike="noStrike" dirty="0">
                          <a:solidFill>
                            <a:srgbClr val="000000"/>
                          </a:solidFill>
                          <a:effectLst/>
                          <a:latin typeface="+mn-lt"/>
                        </a:rPr>
                        <a:t>1,809.1</a:t>
                      </a:r>
                    </a:p>
                  </a:txBody>
                  <a:tcPr marL="0" marR="0" marT="0" marB="0" anchor="ctr"/>
                </a:tc>
                <a:tc>
                  <a:txBody>
                    <a:bodyPr/>
                    <a:lstStyle/>
                    <a:p>
                      <a:pPr algn="ctr" fontAlgn="b"/>
                      <a:r>
                        <a:rPr lang="en-US" sz="900" b="1" i="0" u="none" strike="noStrike" dirty="0">
                          <a:solidFill>
                            <a:srgbClr val="000000"/>
                          </a:solidFill>
                          <a:effectLst/>
                          <a:latin typeface="+mn-lt"/>
                        </a:rPr>
                        <a:t>1,443.2-c</a:t>
                      </a:r>
                    </a:p>
                  </a:txBody>
                  <a:tcPr marL="0" marR="0" marT="0" marB="0" anchor="ctr"/>
                </a:tc>
                <a:tc>
                  <a:txBody>
                    <a:bodyPr/>
                    <a:lstStyle/>
                    <a:p>
                      <a:pPr algn="ctr" fontAlgn="b"/>
                      <a:r>
                        <a:rPr lang="en-US" sz="900" b="1" i="0" u="none" strike="noStrike" dirty="0">
                          <a:solidFill>
                            <a:srgbClr val="000000"/>
                          </a:solidFill>
                          <a:effectLst/>
                          <a:latin typeface="+mn-lt"/>
                        </a:rPr>
                        <a:t>79.0</a:t>
                      </a:r>
                    </a:p>
                  </a:txBody>
                  <a:tcPr marL="0" marR="0" marT="0" marB="0" anchor="ctr"/>
                </a:tc>
                <a:extLst>
                  <a:ext uri="{0D108BD9-81ED-4DB2-BD59-A6C34878D82A}">
                    <a16:rowId xmlns:a16="http://schemas.microsoft.com/office/drawing/2014/main" val="2625735026"/>
                  </a:ext>
                </a:extLst>
              </a:tr>
              <a:tr h="322068">
                <a:tc gridSpan="4">
                  <a:txBody>
                    <a:bodyPr/>
                    <a:lstStyle/>
                    <a:p>
                      <a:pPr algn="l" fontAlgn="b"/>
                      <a:r>
                        <a:rPr lang="en-US" sz="900" b="0" i="0" u="none" strike="noStrike" dirty="0">
                          <a:solidFill>
                            <a:srgbClr val="000000"/>
                          </a:solidFill>
                          <a:effectLst/>
                          <a:latin typeface="+mn-lt"/>
                        </a:rPr>
                        <a:t>a- Germany also imported around 219 KT over and above 375 KT collected domestically in 2020. So, total used oil disposed was 594 KT in Germany in 2020.</a:t>
                      </a:r>
                    </a:p>
                    <a:p>
                      <a:pPr algn="l" fontAlgn="b"/>
                      <a:r>
                        <a:rPr lang="en-US" sz="900" b="0" i="0" u="none" strike="noStrike" dirty="0">
                          <a:solidFill>
                            <a:srgbClr val="000000"/>
                          </a:solidFill>
                          <a:effectLst/>
                          <a:latin typeface="+mn-lt"/>
                        </a:rPr>
                        <a:t>b- includes Belgium, the Netherlands, and Switzerland, among others.</a:t>
                      </a:r>
                    </a:p>
                    <a:p>
                      <a:pPr algn="l" fontAlgn="b"/>
                      <a:r>
                        <a:rPr lang="en-US" sz="900" b="0" i="0" u="none" strike="noStrike" dirty="0">
                          <a:solidFill>
                            <a:srgbClr val="000000"/>
                          </a:solidFill>
                          <a:effectLst/>
                          <a:latin typeface="+mn-lt"/>
                        </a:rPr>
                        <a:t>c- Does not include imports of 80 KT.</a:t>
                      </a:r>
                    </a:p>
                  </a:txBody>
                  <a:tcPr marL="45720" marR="4572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195415626"/>
                  </a:ext>
                </a:extLst>
              </a:tr>
            </a:tbl>
          </a:graphicData>
        </a:graphic>
      </p:graphicFrame>
      <p:grpSp>
        <p:nvGrpSpPr>
          <p:cNvPr id="5" name="Group 4">
            <a:extLst>
              <a:ext uri="{FF2B5EF4-FFF2-40B4-BE49-F238E27FC236}">
                <a16:creationId xmlns:a16="http://schemas.microsoft.com/office/drawing/2014/main" id="{CDF21A57-28F4-429C-BB9F-4EBD3CFC391F}"/>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0A93EBDD-C696-4C7C-B7BE-68C7F4F30C9C}"/>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FE0939B0-DD4D-49DD-A175-0E2325FD0048}"/>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9243441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sp>
        <p:nvSpPr>
          <p:cNvPr id="4" name="Content Placeholder 2">
            <a:extLst>
              <a:ext uri="{FF2B5EF4-FFF2-40B4-BE49-F238E27FC236}">
                <a16:creationId xmlns:a16="http://schemas.microsoft.com/office/drawing/2014/main" id="{66EA4A6A-730C-452B-831C-DEB857FB33F6}"/>
              </a:ext>
            </a:extLst>
          </p:cNvPr>
          <p:cNvSpPr txBox="1">
            <a:spLocks/>
          </p:cNvSpPr>
          <p:nvPr/>
        </p:nvSpPr>
        <p:spPr>
          <a:xfrm>
            <a:off x="569395" y="929918"/>
            <a:ext cx="3326330" cy="533671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The identity of the collector and the type of company varies from country to country, depending on the type of regulatory system within the country.</a:t>
            </a:r>
          </a:p>
          <a:p>
            <a:pPr marL="0" indent="0">
              <a:lnSpc>
                <a:spcPct val="150000"/>
              </a:lnSpc>
              <a:spcBef>
                <a:spcPts val="0"/>
              </a:spcBef>
              <a:buClr>
                <a:srgbClr val="27638E"/>
              </a:buClr>
              <a:buSzPct val="110000"/>
              <a:buNone/>
              <a:defRPr/>
            </a:pPr>
            <a:endParaRPr lang="en-US" sz="900" dirty="0">
              <a:solidFill>
                <a:srgbClr val="000000"/>
              </a:solidFill>
              <a:latin typeface="Lucida Sans" panose="020B0602030504020204" pitchFamily="34" charset="0"/>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panose="020B0602030504020204" pitchFamily="34" charset="0"/>
              </a:rPr>
              <a:t>In countries in Southern Europe such as Italy, Spain, and Portugal, there are national used oil collection agencies which oversee collection companies and regulate used oil collection and distribution on a national scale. </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CONOU in Italy and SOGILUB in Portugal aggregate all the used oil collected in their respective country and the are the only authorized seller nationally of used oil to refineries.</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From a regulatory point of view, in countries governed by an Extended Producer Responsibility scheme (EPR) such as Italy and Portugal, collectors are part of a consortium that collects, transports, and manages used oil disposal.</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CONOU and SOGILUB essentially operate as collection agencies with several branches throughout the country. Re-refiners in Italy and Portugal are clients of the consortium and do not have a role in the collection effort.</a:t>
            </a:r>
          </a:p>
        </p:txBody>
      </p:sp>
      <p:sp>
        <p:nvSpPr>
          <p:cNvPr id="5" name="Content Placeholder 2">
            <a:extLst>
              <a:ext uri="{FF2B5EF4-FFF2-40B4-BE49-F238E27FC236}">
                <a16:creationId xmlns:a16="http://schemas.microsoft.com/office/drawing/2014/main" id="{6E2B5358-3C37-4F28-84B1-8A5B84887300}"/>
              </a:ext>
            </a:extLst>
          </p:cNvPr>
          <p:cNvSpPr txBox="1">
            <a:spLocks/>
          </p:cNvSpPr>
          <p:nvPr/>
        </p:nvSpPr>
        <p:spPr>
          <a:xfrm>
            <a:off x="4257692" y="929918"/>
            <a:ext cx="3326330" cy="505202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other countries with an open system</a:t>
            </a:r>
            <a:r>
              <a:rPr lang="en-US" sz="900" dirty="0">
                <a:solidFill>
                  <a:srgbClr val="000000"/>
                </a:solidFill>
                <a:latin typeface="Lucida Sans" panose="020B0602030504020204" pitchFamily="34" charset="0"/>
              </a:rPr>
              <a:t>, such as Germany, France, and the United Kingdom, collectors operate independently, and re-refiners also operate as collectors.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Germany, the two </a:t>
            </a:r>
            <a:r>
              <a:rPr lang="en-US" sz="900" dirty="0">
                <a:solidFill>
                  <a:srgbClr val="000000"/>
                </a:solidFill>
                <a:latin typeface="Lucida Sans" panose="020B0602030504020204" pitchFamily="34" charset="0"/>
              </a:rPr>
              <a:t>largest re-refiners, Puraglobe and Avista, have their own collection arm with a large fleet of trucks. The two re-refiners are among the largest in Europe and have expanded their operation to neighboring countries such as Austria, Switzerland, Denmark, the Netherlands, and the Czech Republic. Other collecting companies with significant transnational clout in the area include Hans Schmidt, KS Logistic, and A.S.A., the leading used oil collection company in Austria. Germany has approximately 50 collection companies.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Hydrotec is the leading </a:t>
            </a:r>
            <a:r>
              <a:rPr lang="en-US" sz="900" dirty="0">
                <a:solidFill>
                  <a:srgbClr val="000000"/>
                </a:solidFill>
                <a:latin typeface="Lucida Sans" panose="020B0602030504020204" pitchFamily="34" charset="0"/>
              </a:rPr>
              <a:t>company for used oil collection in the United Kingdom, followed by Oakwood Fuels, and Oil Savage, while in France, the leading collector is Chimirec, followed by Veolia.</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two largest used oil collecting companies in Spain are the two leading re-refiners in Spain, Cator and Sertego. The collection market in Italy is very fragmented, with 72 collecting companies operating in the country.</a:t>
            </a:r>
          </a:p>
        </p:txBody>
      </p:sp>
      <p:sp>
        <p:nvSpPr>
          <p:cNvPr id="6" name="Content Placeholder 2">
            <a:extLst>
              <a:ext uri="{FF2B5EF4-FFF2-40B4-BE49-F238E27FC236}">
                <a16:creationId xmlns:a16="http://schemas.microsoft.com/office/drawing/2014/main" id="{8B2423C0-E626-461C-B5FD-3D911E0CDEF3}"/>
              </a:ext>
            </a:extLst>
          </p:cNvPr>
          <p:cNvSpPr txBox="1">
            <a:spLocks/>
          </p:cNvSpPr>
          <p:nvPr/>
        </p:nvSpPr>
        <p:spPr>
          <a:xfrm>
            <a:off x="7945989" y="929918"/>
            <a:ext cx="3326330" cy="499816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panose="020B0602030504020204" pitchFamily="34" charset="0"/>
              </a:rPr>
              <a:t>T</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he cost of used oil collection varies widely according to the regulatory system, whether incentives are used or not, on the type of lubricant, on the distance covered, and on local economic constraints.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Variations in crude oil prices are also a key factor weighing on oil collection charges.</a:t>
            </a:r>
          </a:p>
          <a:p>
            <a:pPr marL="282575" marR="0" lvl="1" indent="0" algn="l" defTabSz="914400" rtl="0" eaLnBrk="1" fontAlgn="auto" latinLnBrk="0" hangingPunct="1">
              <a:lnSpc>
                <a:spcPct val="150000"/>
              </a:lnSpc>
              <a:spcBef>
                <a:spcPts val="0"/>
              </a:spcBef>
              <a:buClr>
                <a:srgbClr val="27638E"/>
              </a:buClr>
              <a:buSzTx/>
              <a:buNone/>
              <a:tabLst/>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panose="020B0602030504020204" pitchFamily="34" charset="0"/>
              </a:rPr>
              <a:t>The price of used oil differs according to quantity, quality, geographic location, and type of contract.</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There is no fixed benchmark for deciding on a price: sometimes crude oil index prices are used, sometimes fuel prices are used, and sometimes, basestock index prices are used.</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Fluctuations in the price of crude oil and in currency exchanges also affect the price, as well as the presence of impurities, the most important of which is the presence of water in the oil. </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Every country has its own allowance limit for water in the oil, ranging from 1% to 10%, but over that limit the receiving party rejects the shipment.</a:t>
            </a:r>
            <a:endParaRPr lang="en-US" sz="900" dirty="0">
              <a:solidFill>
                <a:srgbClr val="000000"/>
              </a:solidFill>
            </a:endParaRPr>
          </a:p>
        </p:txBody>
      </p:sp>
      <p:grpSp>
        <p:nvGrpSpPr>
          <p:cNvPr id="7" name="Group 6">
            <a:extLst>
              <a:ext uri="{FF2B5EF4-FFF2-40B4-BE49-F238E27FC236}">
                <a16:creationId xmlns:a16="http://schemas.microsoft.com/office/drawing/2014/main" id="{3567E5DA-E8EE-436F-8E12-530F5A420FE3}"/>
              </a:ext>
            </a:extLst>
          </p:cNvPr>
          <p:cNvGrpSpPr/>
          <p:nvPr/>
        </p:nvGrpSpPr>
        <p:grpSpPr>
          <a:xfrm>
            <a:off x="10256149" y="6188804"/>
            <a:ext cx="1090782" cy="246221"/>
            <a:chOff x="10831993" y="6206610"/>
            <a:chExt cx="1090782" cy="246221"/>
          </a:xfrm>
        </p:grpSpPr>
        <p:sp>
          <p:nvSpPr>
            <p:cNvPr id="8" name="Freeform: Shape 7">
              <a:extLst>
                <a:ext uri="{FF2B5EF4-FFF2-40B4-BE49-F238E27FC236}">
                  <a16:creationId xmlns:a16="http://schemas.microsoft.com/office/drawing/2014/main" id="{6B31B960-4E99-4C82-924D-581D2FD166B0}"/>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Rectangle 8">
              <a:extLst>
                <a:ext uri="{FF2B5EF4-FFF2-40B4-BE49-F238E27FC236}">
                  <a16:creationId xmlns:a16="http://schemas.microsoft.com/office/drawing/2014/main" id="{2C8EECDA-062B-4A5D-97E4-5C375CF80620}"/>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124056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Canada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066708"/>
          <a:ext cx="11232000" cy="3062552"/>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266792">
                <a:tc gridSpan="3">
                  <a:txBody>
                    <a:bodyPr/>
                    <a:lstStyle/>
                    <a:p>
                      <a:r>
                        <a:rPr lang="en-US" sz="900"/>
                        <a:t>SUMMARY OF REGULATIONS</a:t>
                      </a:r>
                      <a:endParaRPr lang="en-US"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b="0" kern="1200">
                          <a:solidFill>
                            <a:schemeClr val="dk1"/>
                          </a:solidFill>
                          <a:effectLst/>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 all the provinces and territories except Alberta have banned the usage of used oil as dust suppressant</a:t>
                      </a:r>
                      <a:endParaRPr lang="en-US" sz="90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t>17. Are there companies / 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427984134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sp>
        <p:nvSpPr>
          <p:cNvPr id="4" name="Content Placeholder 2">
            <a:extLst>
              <a:ext uri="{FF2B5EF4-FFF2-40B4-BE49-F238E27FC236}">
                <a16:creationId xmlns:a16="http://schemas.microsoft.com/office/drawing/2014/main" id="{66EA4A6A-730C-452B-831C-DEB857FB33F6}"/>
              </a:ext>
            </a:extLst>
          </p:cNvPr>
          <p:cNvSpPr txBox="1">
            <a:spLocks/>
          </p:cNvSpPr>
          <p:nvPr/>
        </p:nvSpPr>
        <p:spPr>
          <a:xfrm>
            <a:off x="569395" y="911159"/>
            <a:ext cx="11129962" cy="333617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effectLst/>
              </a:rPr>
              <a:t>The type of contract depends often depends on the system used in the country:</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CONOU in Italy and SOGILUB in Portugal aggregate all the used oil collected in their respective country and are the only authorized seller nationally of used oil to re-refineries.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effectLst/>
              </a:rPr>
              <a:t>In countries, where the consortium acts as a single seller, the contract is signed for long-term supply.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effectLst/>
              </a:rPr>
              <a:t>In Portugal, annual supplies of used oil from the consortium, Sogilub, are awarded at an auction.</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lang="en-US" sz="900" dirty="0">
                <a:effectLst/>
              </a:rPr>
              <a:t> In open market systems such as Germany, sales are negotiated in bilateral agreements between seller and buyer in a free market environment, and usually characterized by spot prices.</a:t>
            </a:r>
          </a:p>
          <a:p>
            <a:pPr marL="0" indent="0">
              <a:lnSpc>
                <a:spcPct val="150000"/>
              </a:lnSpc>
              <a:spcBef>
                <a:spcPts val="0"/>
              </a:spcBef>
              <a:buClr>
                <a:srgbClr val="27638E"/>
              </a:buClr>
              <a:buSzPct val="110000"/>
              <a:buNone/>
              <a:defRPr/>
            </a:pPr>
            <a:endParaRPr lang="en-US" sz="900" dirty="0">
              <a:solidFill>
                <a:srgbClr val="000000"/>
              </a:solidFill>
            </a:endParaRPr>
          </a:p>
          <a:p>
            <a:pPr>
              <a:lnSpc>
                <a:spcPct val="150000"/>
              </a:lnSpc>
              <a:spcBef>
                <a:spcPts val="0"/>
              </a:spcBef>
              <a:spcAft>
                <a:spcPts val="600"/>
              </a:spcAft>
              <a:buClr>
                <a:srgbClr val="27638E"/>
              </a:buClr>
              <a:buSzPct val="110000"/>
              <a:buFont typeface="Wingdings" panose="05000000000000000000" pitchFamily="2" charset="2"/>
              <a:buChar char="l"/>
              <a:defRPr/>
            </a:pPr>
            <a:r>
              <a:rPr lang="en-US" sz="900" dirty="0">
                <a:effectLst/>
                <a:ea typeface="Calibri" panose="020F0502020204030204" pitchFamily="34" charset="0"/>
              </a:rPr>
              <a:t>Used oil is usually stored by the generator into specifically assigned storage tanks, separate from other fluids, and appropriately labelled.</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Collectors </a:t>
            </a:r>
            <a:r>
              <a:rPr kumimoji="0" lang="en-US" sz="900" b="0" i="0" u="none" strike="noStrike" kern="1200" cap="none" spc="0" normalizeH="0" baseline="0" noProof="0" dirty="0">
                <a:ln>
                  <a:noFill/>
                </a:ln>
                <a:solidFill>
                  <a:srgbClr val="000000"/>
                </a:solidFill>
                <a:effectLst/>
                <a:uLnTx/>
                <a:uFillTx/>
                <a:ea typeface="+mn-ea"/>
                <a:cs typeface="+mn-cs"/>
              </a:rPr>
              <a:t>generally prefer to </a:t>
            </a:r>
            <a:r>
              <a:rPr lang="en-US" sz="900" dirty="0">
                <a:solidFill>
                  <a:srgbClr val="000000"/>
                </a:solidFill>
              </a:rPr>
              <a:t>handle </a:t>
            </a:r>
            <a:r>
              <a:rPr kumimoji="0" lang="en-US" sz="900" b="0" i="0" u="none" strike="noStrike" kern="1200" cap="none" spc="0" normalizeH="0" baseline="0" noProof="0" dirty="0">
                <a:ln>
                  <a:noFill/>
                </a:ln>
                <a:solidFill>
                  <a:srgbClr val="000000"/>
                </a:solidFill>
                <a:effectLst/>
                <a:uLnTx/>
                <a:uFillTx/>
                <a:ea typeface="+mn-ea"/>
                <a:cs typeface="+mn-cs"/>
              </a:rPr>
              <a:t>collected used oil segregated into different product categories and stored in separate tanks.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The segregation into separate tanks by product category is done in order to maximize revenue, since collectors obtain the highest prices for automotive engine and transmission oil because they are considered to be better re-refining feedstock.</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Collectors and generators adhere to strict storage and segregation practices which are designed to minimize the ingress of contaminants, such as water and antifreeze.</a:t>
            </a:r>
          </a:p>
          <a:p>
            <a:pPr marL="282575" marR="0" lvl="1" indent="0" algn="l" defTabSz="914400" rtl="0" eaLnBrk="1" fontAlgn="auto" latinLnBrk="0" hangingPunct="1">
              <a:lnSpc>
                <a:spcPct val="150000"/>
              </a:lnSpc>
              <a:spcBef>
                <a:spcPts val="0"/>
              </a:spcBef>
              <a:spcAft>
                <a:spcPts val="0"/>
              </a:spcAft>
              <a:buClr>
                <a:srgbClr val="27638E"/>
              </a:buClr>
              <a:buSzTx/>
              <a:buNone/>
              <a:tabLst/>
              <a:defRPr/>
            </a:pP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50000"/>
              </a:lnSpc>
              <a:spcBef>
                <a:spcPts val="0"/>
              </a:spcBef>
              <a:spcAft>
                <a:spcPts val="600"/>
              </a:spcAft>
              <a:buClr>
                <a:srgbClr val="27638E"/>
              </a:buClr>
              <a:buSzPct val="110000"/>
              <a:buFont typeface="Wingdings" panose="05000000000000000000" pitchFamily="2" charset="2"/>
              <a:buChar char="l"/>
              <a:tabLst/>
              <a:defRPr/>
            </a:pPr>
            <a:r>
              <a:rPr lang="en-US" sz="900" dirty="0">
                <a:effectLst/>
                <a:ea typeface="Calibri" panose="020F0502020204030204" pitchFamily="34" charset="0"/>
              </a:rPr>
              <a:t>Generally, </a:t>
            </a:r>
            <a:r>
              <a:rPr lang="en-US" sz="900" dirty="0">
                <a:ea typeface="Calibri" panose="020F0502020204030204" pitchFamily="34" charset="0"/>
              </a:rPr>
              <a:t>used oil generators have an agreement with a generator and develop standard protocols for collection with the collection company. </a:t>
            </a:r>
            <a:endParaRPr lang="en-US" sz="900" dirty="0">
              <a:effectLst/>
              <a:ea typeface="Calibri" panose="020F0502020204030204" pitchFamily="34" charset="0"/>
            </a:endParaRP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The most common industry protocol is for the generator to </a:t>
            </a:r>
            <a:r>
              <a:rPr lang="en-US" sz="900" dirty="0">
                <a:effectLst/>
                <a:ea typeface="Calibri" panose="020F0502020204030204" pitchFamily="34" charset="0"/>
              </a:rPr>
              <a:t>contact the used oil collector when the storage tank reaches 90% of the capacity. </a:t>
            </a:r>
          </a:p>
          <a:p>
            <a:pPr marL="511175" lvl="1">
              <a:lnSpc>
                <a:spcPct val="150000"/>
              </a:lnSpc>
              <a:spcBef>
                <a:spcPts val="0"/>
              </a:spcBef>
              <a:buClr>
                <a:srgbClr val="27638E"/>
              </a:buClr>
              <a:buFont typeface="Times New Roman" panose="02020603050405020304" pitchFamily="18" charset="0"/>
              <a:buChar char="⸺"/>
              <a:defRPr/>
            </a:pPr>
            <a:r>
              <a:rPr kumimoji="0" lang="en-US" sz="900" b="0" i="0" u="none" strike="noStrike" kern="1200" cap="none" spc="0" normalizeH="0" baseline="0" noProof="0" dirty="0">
                <a:ln>
                  <a:noFill/>
                </a:ln>
                <a:solidFill>
                  <a:srgbClr val="000000"/>
                </a:solidFill>
                <a:uLnTx/>
                <a:uFillTx/>
                <a:cs typeface="+mn-cs"/>
              </a:rPr>
              <a:t>Collection companies also have access to free drop</a:t>
            </a:r>
            <a:r>
              <a:rPr lang="en-US" sz="900" dirty="0">
                <a:solidFill>
                  <a:srgbClr val="000000"/>
                </a:solidFill>
              </a:rPr>
              <a:t>-off points where DIY generators can safely dispose of their used oil for collection.</a:t>
            </a:r>
            <a:endParaRPr kumimoji="0" lang="en-US" sz="900" b="0" i="0" u="none" strike="noStrike" kern="1200" cap="none" spc="0" normalizeH="0" baseline="0" noProof="0" dirty="0">
              <a:ln>
                <a:noFill/>
              </a:ln>
              <a:solidFill>
                <a:srgbClr val="000000"/>
              </a:solidFill>
              <a:effectLst/>
              <a:uLnTx/>
              <a:uFillTx/>
              <a:ea typeface="+mn-ea"/>
              <a:cs typeface="+mn-cs"/>
            </a:endParaRPr>
          </a:p>
        </p:txBody>
      </p:sp>
    </p:spTree>
    <p:extLst>
      <p:ext uri="{BB962C8B-B14F-4D97-AF65-F5344CB8AC3E}">
        <p14:creationId xmlns:p14="http://schemas.microsoft.com/office/powerpoint/2010/main" val="9874877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 2020</a:t>
            </a:r>
            <a:endParaRPr lang="en-IN" dirty="0"/>
          </a:p>
        </p:txBody>
      </p:sp>
      <p:graphicFrame>
        <p:nvGraphicFramePr>
          <p:cNvPr id="5" name="Chart 4">
            <a:extLst>
              <a:ext uri="{FF2B5EF4-FFF2-40B4-BE49-F238E27FC236}">
                <a16:creationId xmlns:a16="http://schemas.microsoft.com/office/drawing/2014/main" id="{6C4C5571-D440-410B-86B7-74BFF1797646}"/>
              </a:ext>
            </a:extLst>
          </p:cNvPr>
          <p:cNvGraphicFramePr/>
          <p:nvPr/>
        </p:nvGraphicFramePr>
        <p:xfrm>
          <a:off x="5991225" y="640383"/>
          <a:ext cx="5425415" cy="299102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00150F9-47A4-49D2-96B7-32180D8113A2}"/>
              </a:ext>
            </a:extLst>
          </p:cNvPr>
          <p:cNvSpPr txBox="1"/>
          <p:nvPr/>
        </p:nvSpPr>
        <p:spPr>
          <a:xfrm>
            <a:off x="7825251" y="3429000"/>
            <a:ext cx="1809750" cy="246221"/>
          </a:xfrm>
          <a:prstGeom prst="rect">
            <a:avLst/>
          </a:prstGeom>
          <a:noFill/>
        </p:spPr>
        <p:txBody>
          <a:bodyPr wrap="square" rtlCol="0">
            <a:spAutoFit/>
          </a:bodyPr>
          <a:lstStyle/>
          <a:p>
            <a:pPr algn="ctr"/>
            <a:r>
              <a:rPr lang="en-US" sz="1000" b="1" dirty="0">
                <a:latin typeface="+mj-lt"/>
              </a:rPr>
              <a:t>Total: 1,523.2 KT</a:t>
            </a:r>
            <a:endParaRPr lang="en-IN" sz="1000" b="1" dirty="0">
              <a:latin typeface="+mj-lt"/>
            </a:endParaRPr>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412232" y="957844"/>
            <a:ext cx="5578993" cy="525977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Out of the used oil collected in Western Europe, approximately 966.3 kilotonnes (including imports of 80 KT) are allocated to re-refining, 538.7 kilotonnes to fuel applications, and 18.2 kilotonnes to other uses, such as direct incineration or chemical neutralization. </a:t>
            </a:r>
          </a:p>
          <a:p>
            <a:pPr marL="0" indent="0">
              <a:lnSpc>
                <a:spcPct val="150000"/>
              </a:lnSpc>
              <a:spcBef>
                <a:spcPts val="0"/>
              </a:spcBef>
              <a:buClr>
                <a:srgbClr val="27638E"/>
              </a:buClr>
              <a:buSzPct val="110000"/>
              <a:buNone/>
              <a:defRPr/>
            </a:pPr>
            <a:endParaRPr lang="en-US" sz="900" dirty="0">
              <a:solidFill>
                <a:srgbClr val="000000"/>
              </a:solidFill>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The choice on whether to allocate collected used oil toward re-refining or fuel depends on re-refining capacity, the type of lubricant, and public priorities, among other factors.</a:t>
            </a:r>
            <a:endParaRPr lang="en-US" sz="900" dirty="0">
              <a:effectLst/>
              <a:ea typeface="Calibri" panose="020F0502020204030204" pitchFamily="34" charset="0"/>
            </a:endParaRP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In the spirit of the European Union’s efforts to promote a circular economy, the preference for government agencies and other public bodies is for used oil to be re-refined as a basestock.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Burning used oil as a fuel releases polluting contaminants into the atmosphere which contributes to increasing the carbon footprint of the emitter.</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In many countries, the feedstock allocated for re-refining is sufficient to cover re-refining capacity.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In Italy and Spain, there is insufficient feedstock to cover the whole of the re-refining capacity and feedstock needs to be imported from abroad to make up the shortfall.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There are logistical and administrative difficulties in importing waste oil, since they are classified as a hazardous waste. For this reason, imports are limited to Europe and are relatively small in most European countries, accounting for 1%-2% of total used oil, with the exception of Germany.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Germany has a large re-refining industry and the domestic supply of used oil is insufficient. Germany is estimated to have imported as much as 219 kilotonnes in 2020, mostly from other European countries, but also from regions such as Africa.</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German used oil net imports surged in 2020, from the typical 120-170 KTA, in response to reduced domestic availability caused by lower COVID-19 induced lubricant consumption.</a:t>
            </a: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nvGraphicFramePr>
        <p:xfrm>
          <a:off x="6652156" y="4282495"/>
          <a:ext cx="4890039" cy="2194560"/>
        </p:xfrm>
        <a:graphic>
          <a:graphicData uri="http://schemas.openxmlformats.org/drawingml/2006/table">
            <a:tbl>
              <a:tblPr firstRow="1">
                <a:tableStyleId>{5C22544A-7EE6-4342-B048-85BDC9FD1C3A}</a:tableStyleId>
              </a:tblPr>
              <a:tblGrid>
                <a:gridCol w="1517662">
                  <a:extLst>
                    <a:ext uri="{9D8B030D-6E8A-4147-A177-3AD203B41FA5}">
                      <a16:colId xmlns:a16="http://schemas.microsoft.com/office/drawing/2014/main" val="3179253707"/>
                    </a:ext>
                  </a:extLst>
                </a:gridCol>
                <a:gridCol w="1190251">
                  <a:extLst>
                    <a:ext uri="{9D8B030D-6E8A-4147-A177-3AD203B41FA5}">
                      <a16:colId xmlns:a16="http://schemas.microsoft.com/office/drawing/2014/main" val="2331960324"/>
                    </a:ext>
                  </a:extLst>
                </a:gridCol>
                <a:gridCol w="1091063">
                  <a:extLst>
                    <a:ext uri="{9D8B030D-6E8A-4147-A177-3AD203B41FA5}">
                      <a16:colId xmlns:a16="http://schemas.microsoft.com/office/drawing/2014/main" val="2517212798"/>
                    </a:ext>
                  </a:extLst>
                </a:gridCol>
                <a:gridCol w="1091063">
                  <a:extLst>
                    <a:ext uri="{9D8B030D-6E8A-4147-A177-3AD203B41FA5}">
                      <a16:colId xmlns:a16="http://schemas.microsoft.com/office/drawing/2014/main" val="990219322"/>
                    </a:ext>
                  </a:extLst>
                </a:gridCol>
              </a:tblGrid>
              <a:tr h="214652">
                <a:tc gridSpan="4">
                  <a:txBody>
                    <a:bodyPr/>
                    <a:lstStyle/>
                    <a:p>
                      <a:r>
                        <a:rPr lang="en-US" sz="900" dirty="0"/>
                        <a:t>USED OIL DISPOSAL BY PRODUCT TYPE, 2020</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14652">
                <a:tc>
                  <a:txBody>
                    <a:bodyPr/>
                    <a:lstStyle/>
                    <a:p>
                      <a:r>
                        <a:rPr lang="en-US" sz="900" b="1" dirty="0">
                          <a:solidFill>
                            <a:schemeClr val="tx1"/>
                          </a:solidFill>
                        </a:rPr>
                        <a:t>LUBRICANT TYPE</a:t>
                      </a:r>
                      <a:endParaRPr lang="en-US" sz="900" b="1" dirty="0">
                        <a:solidFill>
                          <a:schemeClr val="tx1"/>
                        </a:solidFill>
                        <a:latin typeface="+mn-lt"/>
                      </a:endParaRPr>
                    </a:p>
                  </a:txBody>
                  <a:tcPr marL="45720" marR="45720" anchor="ctr"/>
                </a:tc>
                <a:tc gridSpan="3">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214652">
                <a:tc>
                  <a:txBody>
                    <a:bodyPr/>
                    <a:lstStyle/>
                    <a:p>
                      <a:endParaRPr lang="en-US" sz="900" b="1" dirty="0">
                        <a:solidFill>
                          <a:schemeClr val="tx1"/>
                        </a:solidFill>
                        <a:latin typeface="+mn-lt"/>
                      </a:endParaRPr>
                    </a:p>
                  </a:txBody>
                  <a:tcPr marL="45720" marR="45720" anchor="ctr"/>
                </a:tc>
                <a:tc>
                  <a:txBody>
                    <a:bodyPr/>
                    <a:lstStyle/>
                    <a:p>
                      <a:r>
                        <a:rPr lang="en-US" sz="900" b="1" dirty="0">
                          <a:solidFill>
                            <a:schemeClr val="tx1"/>
                          </a:solidFill>
                        </a:rPr>
                        <a:t>RE-REFINING</a:t>
                      </a:r>
                      <a:endParaRPr lang="en-US" sz="900" b="1" dirty="0">
                        <a:solidFill>
                          <a:schemeClr val="tx1"/>
                        </a:solidFill>
                        <a:latin typeface="+mn-lt"/>
                      </a:endParaRPr>
                    </a:p>
                  </a:txBody>
                  <a:tcPr marL="45720" marR="45720" anchor="ctr"/>
                </a:tc>
                <a:tc>
                  <a:txBody>
                    <a:bodyPr/>
                    <a:lstStyle/>
                    <a:p>
                      <a:r>
                        <a:rPr lang="en-US" sz="900" b="1" dirty="0">
                          <a:solidFill>
                            <a:schemeClr val="tx1"/>
                          </a:solidFill>
                        </a:rPr>
                        <a:t>FUEL</a:t>
                      </a:r>
                      <a:endParaRPr lang="en-US" sz="900" b="1" dirty="0">
                        <a:solidFill>
                          <a:schemeClr val="tx1"/>
                        </a:solidFill>
                        <a:latin typeface="+mn-lt"/>
                      </a:endParaRPr>
                    </a:p>
                  </a:txBody>
                  <a:tcPr marL="45720" marR="45720" anchor="ctr"/>
                </a:tc>
                <a:tc>
                  <a:txBody>
                    <a:bodyPr/>
                    <a:lstStyle/>
                    <a:p>
                      <a:r>
                        <a:rPr lang="en-US" sz="900" b="1" dirty="0">
                          <a:solidFill>
                            <a:schemeClr val="tx1"/>
                          </a:solidFill>
                        </a:rPr>
                        <a:t>ALL OTHER-a</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557228252"/>
                  </a:ext>
                </a:extLst>
              </a:tr>
              <a:tr h="214652">
                <a:tc>
                  <a:txBody>
                    <a:bodyPr/>
                    <a:lstStyle/>
                    <a:p>
                      <a:r>
                        <a:rPr lang="en-US" sz="900" dirty="0">
                          <a:solidFill>
                            <a:schemeClr val="tx1"/>
                          </a:solidFill>
                        </a:rPr>
                        <a:t>Automotive Engine oils</a:t>
                      </a:r>
                      <a:endParaRPr lang="en-US" sz="900" dirty="0">
                        <a:solidFill>
                          <a:schemeClr val="tx1"/>
                        </a:solidFill>
                        <a:latin typeface="+mn-lt"/>
                      </a:endParaRPr>
                    </a:p>
                  </a:txBody>
                  <a:tcPr marL="45720" marR="45720" anchor="ctr"/>
                </a:tc>
                <a:tc>
                  <a:txBody>
                    <a:bodyPr/>
                    <a:lstStyle/>
                    <a:p>
                      <a:pPr algn="ctr" fontAlgn="b"/>
                      <a:r>
                        <a:rPr lang="en-US" sz="900" b="0" u="none" strike="noStrike" dirty="0">
                          <a:solidFill>
                            <a:srgbClr val="000000"/>
                          </a:solidFill>
                          <a:effectLst/>
                        </a:rPr>
                        <a:t>651.1</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169.9</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640954900"/>
                  </a:ext>
                </a:extLst>
              </a:tr>
              <a:tr h="214652">
                <a:tc>
                  <a:txBody>
                    <a:bodyPr/>
                    <a:lstStyle/>
                    <a:p>
                      <a:r>
                        <a:rPr lang="en-US" sz="900" dirty="0">
                          <a:solidFill>
                            <a:schemeClr val="tx1"/>
                          </a:solidFill>
                        </a:rPr>
                        <a:t>All Other – b</a:t>
                      </a:r>
                      <a:endParaRPr lang="en-US" sz="900" dirty="0">
                        <a:solidFill>
                          <a:schemeClr val="tx1"/>
                        </a:solidFill>
                        <a:latin typeface="+mn-lt"/>
                      </a:endParaRPr>
                    </a:p>
                  </a:txBody>
                  <a:tcPr marL="45720" marR="45720" anchor="ctr"/>
                </a:tc>
                <a:tc>
                  <a:txBody>
                    <a:bodyPr/>
                    <a:lstStyle/>
                    <a:p>
                      <a:pPr algn="ctr" fontAlgn="b"/>
                      <a:r>
                        <a:rPr lang="en-US" sz="900" b="0" u="none" strike="noStrike" dirty="0">
                          <a:solidFill>
                            <a:srgbClr val="000000"/>
                          </a:solidFill>
                          <a:effectLst/>
                        </a:rPr>
                        <a:t>235.2</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368.8</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18.2</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2965892685"/>
                  </a:ext>
                </a:extLst>
              </a:tr>
              <a:tr h="214652">
                <a:tc>
                  <a:txBody>
                    <a:bodyPr/>
                    <a:lstStyle/>
                    <a:p>
                      <a:r>
                        <a:rPr lang="en-US" sz="900" dirty="0">
                          <a:solidFill>
                            <a:schemeClr val="tx1"/>
                          </a:solidFill>
                        </a:rPr>
                        <a:t>Imports</a:t>
                      </a:r>
                      <a:endParaRPr lang="en-US" sz="900" dirty="0">
                        <a:solidFill>
                          <a:schemeClr val="tx1"/>
                        </a:solidFill>
                        <a:latin typeface="+mn-lt"/>
                      </a:endParaRPr>
                    </a:p>
                  </a:txBody>
                  <a:tcPr marL="45720" marR="45720" anchor="ctr"/>
                </a:tc>
                <a:tc>
                  <a:txBody>
                    <a:bodyPr/>
                    <a:lstStyle/>
                    <a:p>
                      <a:pPr algn="ctr" fontAlgn="b"/>
                      <a:r>
                        <a:rPr lang="en-US" sz="900" b="0" u="none" strike="noStrike" dirty="0">
                          <a:solidFill>
                            <a:srgbClr val="000000"/>
                          </a:solidFill>
                          <a:effectLst/>
                        </a:rPr>
                        <a:t>80.0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2962307556"/>
                  </a:ext>
                </a:extLst>
              </a:tr>
              <a:tr h="214652">
                <a:tc>
                  <a:txBody>
                    <a:bodyPr/>
                    <a:lstStyle/>
                    <a:p>
                      <a:r>
                        <a:rPr lang="en-US" sz="900" b="1" dirty="0">
                          <a:solidFill>
                            <a:schemeClr val="tx1"/>
                          </a:solidFill>
                        </a:rPr>
                        <a:t>Total</a:t>
                      </a:r>
                      <a:endParaRPr lang="en-US" sz="900" b="1" dirty="0">
                        <a:solidFill>
                          <a:schemeClr val="tx1"/>
                        </a:solidFill>
                        <a:latin typeface="+mn-lt"/>
                      </a:endParaRPr>
                    </a:p>
                  </a:txBody>
                  <a:tcPr marL="45720" marR="45720" anchor="ctr"/>
                </a:tc>
                <a:tc>
                  <a:txBody>
                    <a:bodyPr/>
                    <a:lstStyle/>
                    <a:p>
                      <a:pPr algn="ctr" fontAlgn="b"/>
                      <a:r>
                        <a:rPr lang="en-US" sz="900" b="1" u="none" strike="noStrike" dirty="0">
                          <a:solidFill>
                            <a:srgbClr val="000000"/>
                          </a:solidFill>
                          <a:effectLst/>
                        </a:rPr>
                        <a:t>966.3</a:t>
                      </a:r>
                      <a:endParaRPr lang="en-US" sz="900" b="1" i="0" u="none" strike="noStrike" dirty="0">
                        <a:solidFill>
                          <a:srgbClr val="000000"/>
                        </a:solidFill>
                        <a:effectLst/>
                        <a:latin typeface="+mn-lt"/>
                      </a:endParaRPr>
                    </a:p>
                  </a:txBody>
                  <a:tcPr marL="0" marR="0" marT="0" marB="0" anchor="ctr"/>
                </a:tc>
                <a:tc>
                  <a:txBody>
                    <a:bodyPr/>
                    <a:lstStyle/>
                    <a:p>
                      <a:pPr algn="ctr" fontAlgn="b"/>
                      <a:r>
                        <a:rPr lang="en-US" sz="900" b="1" u="none" strike="noStrike" dirty="0">
                          <a:solidFill>
                            <a:srgbClr val="000000"/>
                          </a:solidFill>
                          <a:effectLst/>
                        </a:rPr>
                        <a:t>538.7</a:t>
                      </a:r>
                      <a:endParaRPr lang="en-US" sz="900" b="1" i="0" u="none" strike="noStrike" dirty="0">
                        <a:solidFill>
                          <a:srgbClr val="000000"/>
                        </a:solidFill>
                        <a:effectLst/>
                        <a:latin typeface="+mn-lt"/>
                      </a:endParaRPr>
                    </a:p>
                  </a:txBody>
                  <a:tcPr marL="0" marR="0" marT="0" marB="0" anchor="ctr"/>
                </a:tc>
                <a:tc>
                  <a:txBody>
                    <a:bodyPr/>
                    <a:lstStyle/>
                    <a:p>
                      <a:pPr algn="ctr" fontAlgn="b"/>
                      <a:r>
                        <a:rPr lang="en-US" sz="900" b="1" u="none" strike="noStrike" dirty="0">
                          <a:solidFill>
                            <a:srgbClr val="000000"/>
                          </a:solidFill>
                          <a:effectLst/>
                        </a:rPr>
                        <a:t>18.2</a:t>
                      </a:r>
                      <a:endParaRPr lang="en-US" sz="900" b="1"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702151843"/>
                  </a:ext>
                </a:extLst>
              </a:tr>
              <a:tr h="214652">
                <a:tc gridSpan="4">
                  <a:txBody>
                    <a:bodyPr/>
                    <a:lstStyle/>
                    <a:p>
                      <a:r>
                        <a:rPr lang="en-US" sz="900" b="0" dirty="0">
                          <a:solidFill>
                            <a:schemeClr val="tx1"/>
                          </a:solidFill>
                        </a:rPr>
                        <a:t>a- Includes direct incineration and chemical neutralization.</a:t>
                      </a:r>
                      <a:endParaRPr lang="en-US" sz="900" b="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extLst>
                  <a:ext uri="{0D108BD9-81ED-4DB2-BD59-A6C34878D82A}">
                    <a16:rowId xmlns:a16="http://schemas.microsoft.com/office/drawing/2014/main" val="830719293"/>
                  </a:ext>
                </a:extLst>
              </a:tr>
              <a:tr h="348810">
                <a:tc gridSpan="4">
                  <a:txBody>
                    <a:bodyPr/>
                    <a:lstStyle/>
                    <a:p>
                      <a:r>
                        <a:rPr lang="en-US" sz="900" b="0" dirty="0">
                          <a:solidFill>
                            <a:schemeClr val="tx1"/>
                          </a:solidFill>
                        </a:rPr>
                        <a:t>b- Includes industrial oils and fluids, greases, and other automotive oils such as MCO, ATF, HTF, and gear oil.</a:t>
                      </a:r>
                      <a:endParaRPr lang="en-US" sz="900" b="0" dirty="0">
                        <a:solidFill>
                          <a:schemeClr val="tx1"/>
                        </a:solidFill>
                        <a:latin typeface="+mn-lt"/>
                      </a:endParaRP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65076076"/>
                  </a:ext>
                </a:extLst>
              </a:tr>
            </a:tbl>
          </a:graphicData>
        </a:graphic>
      </p:graphicFrame>
      <p:sp>
        <p:nvSpPr>
          <p:cNvPr id="7" name="TextBox 6">
            <a:extLst>
              <a:ext uri="{FF2B5EF4-FFF2-40B4-BE49-F238E27FC236}">
                <a16:creationId xmlns:a16="http://schemas.microsoft.com/office/drawing/2014/main" id="{36F740F9-EC05-4EBD-A08C-CDFAC8B0C9CD}"/>
              </a:ext>
            </a:extLst>
          </p:cNvPr>
          <p:cNvSpPr txBox="1"/>
          <p:nvPr/>
        </p:nvSpPr>
        <p:spPr>
          <a:xfrm>
            <a:off x="6569342" y="3734141"/>
            <a:ext cx="4810125" cy="507831"/>
          </a:xfrm>
          <a:prstGeom prst="rect">
            <a:avLst/>
          </a:prstGeom>
          <a:noFill/>
        </p:spPr>
        <p:txBody>
          <a:bodyPr wrap="square" rtlCol="0">
            <a:spAutoFit/>
          </a:bodyPr>
          <a:lstStyle/>
          <a:p>
            <a:pPr algn="l"/>
            <a:r>
              <a:rPr lang="en-US" sz="900" dirty="0">
                <a:latin typeface="+mj-lt"/>
              </a:rPr>
              <a:t>a- Includes re-refining for VGO/MDO and transformer oil regeneration.</a:t>
            </a:r>
          </a:p>
          <a:p>
            <a:pPr algn="l"/>
            <a:r>
              <a:rPr lang="en-US" sz="900" dirty="0">
                <a:latin typeface="+mj-lt"/>
              </a:rPr>
              <a:t>b- Includes 40 KT of imports of used oil from other regions such as Eastern Europe and Africa that is re-refined. Total domestic used oil collection is 1,431.3 KT.</a:t>
            </a:r>
            <a:endParaRPr lang="en-IN" sz="900" dirty="0">
              <a:latin typeface="+mj-lt"/>
            </a:endParaRPr>
          </a:p>
        </p:txBody>
      </p:sp>
      <p:grpSp>
        <p:nvGrpSpPr>
          <p:cNvPr id="8" name="Group 7">
            <a:extLst>
              <a:ext uri="{FF2B5EF4-FFF2-40B4-BE49-F238E27FC236}">
                <a16:creationId xmlns:a16="http://schemas.microsoft.com/office/drawing/2014/main" id="{FCE19429-5A88-4417-A139-A6392387E50B}"/>
              </a:ext>
            </a:extLst>
          </p:cNvPr>
          <p:cNvGrpSpPr/>
          <p:nvPr/>
        </p:nvGrpSpPr>
        <p:grpSpPr>
          <a:xfrm>
            <a:off x="4719468" y="6151656"/>
            <a:ext cx="1090782" cy="246221"/>
            <a:chOff x="10831993" y="6206610"/>
            <a:chExt cx="1090782" cy="246221"/>
          </a:xfrm>
        </p:grpSpPr>
        <p:sp>
          <p:nvSpPr>
            <p:cNvPr id="11" name="Freeform: Shape 10">
              <a:extLst>
                <a:ext uri="{FF2B5EF4-FFF2-40B4-BE49-F238E27FC236}">
                  <a16:creationId xmlns:a16="http://schemas.microsoft.com/office/drawing/2014/main" id="{8C975E8D-1B6F-4D57-9DA8-7105865B5B28}"/>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Rectangle 11">
              <a:extLst>
                <a:ext uri="{FF2B5EF4-FFF2-40B4-BE49-F238E27FC236}">
                  <a16:creationId xmlns:a16="http://schemas.microsoft.com/office/drawing/2014/main" id="{D4306E5D-543F-455E-9B0E-3A8BAEF7B01A}"/>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extLst>
      <p:ext uri="{BB962C8B-B14F-4D97-AF65-F5344CB8AC3E}">
        <p14:creationId xmlns:p14="http://schemas.microsoft.com/office/powerpoint/2010/main" val="262875362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 </a:t>
            </a:r>
            <a:endParaRPr lang="en-IN" dirty="0"/>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569395" y="957844"/>
            <a:ext cx="5107505" cy="546752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In the United Kingdom, there is a lack of re-refining capacity.</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Almost 80% of used oil collected in the United Kingdom is dedicated to fuel.</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In Germany and France, about 30% of used oil is allocated toward fuel applications.</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Italy has a policy of aiming to re-refine as much as possible of the collected oil into re-refined basestock. Currently 99% of used oil in Italy is dedicated to re-refining.</a:t>
            </a:r>
          </a:p>
          <a:p>
            <a:pPr marL="282575" lvl="1" indent="0">
              <a:lnSpc>
                <a:spcPct val="150000"/>
              </a:lnSpc>
              <a:spcBef>
                <a:spcPts val="0"/>
              </a:spcBef>
              <a:buClr>
                <a:srgbClr val="27638E"/>
              </a:buClr>
              <a:buNone/>
              <a:defRPr/>
            </a:pPr>
            <a:endParaRPr lang="en-US" sz="900" dirty="0">
              <a:solidFill>
                <a:srgbClr val="000000"/>
              </a:solidFill>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Re-refiners prefer working with automotive engine oils and hydraulic fluids and tend to avoid marine used oils, transformer oils, and metalworking fluids for re-refining. The higher viscosity, different additive packages, and higher metals and water contents of neat metalworking fluids and other industrial lubricants are often inconsistent with re-refinery process configurations. </a:t>
            </a:r>
          </a:p>
          <a:p>
            <a:pPr>
              <a:lnSpc>
                <a:spcPct val="150000"/>
              </a:lnSpc>
              <a:spcBef>
                <a:spcPts val="0"/>
              </a:spcBef>
              <a:buClr>
                <a:srgbClr val="27638E"/>
              </a:buClr>
              <a:buSzPct val="110000"/>
              <a:buFont typeface="Wingdings" panose="05000000000000000000" pitchFamily="2" charset="2"/>
              <a:buChar char="l"/>
              <a:defRPr/>
            </a:pPr>
            <a:endParaRPr lang="en-US" sz="900" dirty="0">
              <a:solidFill>
                <a:srgbClr val="000000"/>
              </a:solidFill>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Marine used oils tend to accumulate contaminants, making it difficult to treat them. Marine oils are also known to have the lowest prices due to the contamination levels.</a:t>
            </a:r>
          </a:p>
          <a:p>
            <a:pPr marL="0" indent="0">
              <a:lnSpc>
                <a:spcPct val="150000"/>
              </a:lnSpc>
              <a:spcBef>
                <a:spcPts val="0"/>
              </a:spcBef>
              <a:buClr>
                <a:srgbClr val="27638E"/>
              </a:buClr>
              <a:buSzPct val="110000"/>
              <a:buNone/>
              <a:defRPr/>
            </a:pPr>
            <a:endParaRPr lang="en-US" sz="900" dirty="0">
              <a:solidFill>
                <a:srgbClr val="000000"/>
              </a:solidFill>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The primary fuel applications for used oil in Western Europe are for the cement industry, steelworks, limestone works, marine bunkering, and on-site industrial cleaners. Neat metalworking fluids are mainly suited for heating in the cement industry.</a:t>
            </a:r>
          </a:p>
          <a:p>
            <a:pPr marL="0" indent="0">
              <a:lnSpc>
                <a:spcPct val="150000"/>
              </a:lnSpc>
              <a:spcBef>
                <a:spcPts val="0"/>
              </a:spcBef>
              <a:buClr>
                <a:srgbClr val="27638E"/>
              </a:buClr>
              <a:buSzPct val="110000"/>
              <a:buNone/>
              <a:defRPr/>
            </a:pPr>
            <a:endParaRPr lang="en-US" sz="900" dirty="0">
              <a:solidFill>
                <a:srgbClr val="000000"/>
              </a:solidFill>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Other disposal routes include direct incineration or chemical neutralization of the used oil that cannot be used as feedstock. This account only for 2% of the used oil collected and includes illegal disposal.</a:t>
            </a:r>
          </a:p>
        </p:txBody>
      </p:sp>
      <p:graphicFrame>
        <p:nvGraphicFramePr>
          <p:cNvPr id="7" name="Table 3">
            <a:extLst>
              <a:ext uri="{FF2B5EF4-FFF2-40B4-BE49-F238E27FC236}">
                <a16:creationId xmlns:a16="http://schemas.microsoft.com/office/drawing/2014/main" id="{EBB9F9B8-E364-4CB8-846A-140190F6198C}"/>
              </a:ext>
            </a:extLst>
          </p:cNvPr>
          <p:cNvGraphicFramePr>
            <a:graphicFrameLocks noGrp="1"/>
          </p:cNvGraphicFramePr>
          <p:nvPr/>
        </p:nvGraphicFramePr>
        <p:xfrm>
          <a:off x="5827667" y="957844"/>
          <a:ext cx="5952100" cy="2933859"/>
        </p:xfrm>
        <a:graphic>
          <a:graphicData uri="http://schemas.openxmlformats.org/drawingml/2006/table">
            <a:tbl>
              <a:tblPr firstRow="1">
                <a:tableStyleId>{5C22544A-7EE6-4342-B048-85BDC9FD1C3A}</a:tableStyleId>
              </a:tblPr>
              <a:tblGrid>
                <a:gridCol w="1488025">
                  <a:extLst>
                    <a:ext uri="{9D8B030D-6E8A-4147-A177-3AD203B41FA5}">
                      <a16:colId xmlns:a16="http://schemas.microsoft.com/office/drawing/2014/main" val="3179253707"/>
                    </a:ext>
                  </a:extLst>
                </a:gridCol>
                <a:gridCol w="1488025">
                  <a:extLst>
                    <a:ext uri="{9D8B030D-6E8A-4147-A177-3AD203B41FA5}">
                      <a16:colId xmlns:a16="http://schemas.microsoft.com/office/drawing/2014/main" val="2782043312"/>
                    </a:ext>
                  </a:extLst>
                </a:gridCol>
                <a:gridCol w="1488025">
                  <a:extLst>
                    <a:ext uri="{9D8B030D-6E8A-4147-A177-3AD203B41FA5}">
                      <a16:colId xmlns:a16="http://schemas.microsoft.com/office/drawing/2014/main" val="2331960324"/>
                    </a:ext>
                  </a:extLst>
                </a:gridCol>
                <a:gridCol w="1488025">
                  <a:extLst>
                    <a:ext uri="{9D8B030D-6E8A-4147-A177-3AD203B41FA5}">
                      <a16:colId xmlns:a16="http://schemas.microsoft.com/office/drawing/2014/main" val="2517212798"/>
                    </a:ext>
                  </a:extLst>
                </a:gridCol>
              </a:tblGrid>
              <a:tr h="306145">
                <a:tc gridSpan="4">
                  <a:txBody>
                    <a:bodyPr/>
                    <a:lstStyle/>
                    <a:p>
                      <a:r>
                        <a:rPr lang="en-US" sz="900" dirty="0">
                          <a:latin typeface="+mn-lt"/>
                        </a:rPr>
                        <a:t>USED OIL DISPOSAL AND END-USE IN WESTERN EUROPE BY COUNTRY IN KILOTONNES, 2020</a:t>
                      </a: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03542">
                <a:tc>
                  <a:txBody>
                    <a:bodyPr/>
                    <a:lstStyle/>
                    <a:p>
                      <a:pPr marL="0" marR="0">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COUNTRY</a:t>
                      </a:r>
                    </a:p>
                  </a:txBody>
                  <a:tcPr marL="45720" marR="45720" anchor="ctr"/>
                </a:tc>
                <a:tc>
                  <a:txBody>
                    <a:bodyPr/>
                    <a:lstStyle/>
                    <a:p>
                      <a:pPr algn="ctr" fontAlgn="b"/>
                      <a:r>
                        <a:rPr lang="en-US" sz="900" b="1" i="0" u="none" strike="noStrike" dirty="0">
                          <a:solidFill>
                            <a:schemeClr val="tx1"/>
                          </a:solidFill>
                          <a:effectLst/>
                          <a:latin typeface="+mn-lt"/>
                        </a:rPr>
                        <a:t>RE-REFINING-a</a:t>
                      </a:r>
                    </a:p>
                  </a:txBody>
                  <a:tcPr marL="0" marR="0" marT="0" marB="0" anchor="ctr"/>
                </a:tc>
                <a:tc>
                  <a:txBody>
                    <a:bodyPr/>
                    <a:lstStyle/>
                    <a:p>
                      <a:pPr algn="ctr" fontAlgn="b"/>
                      <a:r>
                        <a:rPr lang="en-US" sz="900" b="1" i="0" u="none" strike="noStrike" dirty="0">
                          <a:solidFill>
                            <a:schemeClr val="tx1"/>
                          </a:solidFill>
                          <a:effectLst/>
                          <a:latin typeface="+mn-lt"/>
                        </a:rPr>
                        <a:t>FUEL</a:t>
                      </a:r>
                    </a:p>
                  </a:txBody>
                  <a:tcPr marL="0" marR="0" marT="0" marB="0" anchor="ctr"/>
                </a:tc>
                <a:tc>
                  <a:txBody>
                    <a:bodyPr/>
                    <a:lstStyle/>
                    <a:p>
                      <a:pPr algn="ctr" fontAlgn="b"/>
                      <a:r>
                        <a:rPr lang="en-US" sz="900" b="1" i="0" u="none" strike="noStrike" dirty="0">
                          <a:solidFill>
                            <a:schemeClr val="tx1"/>
                          </a:solidFill>
                          <a:effectLst/>
                          <a:latin typeface="+mn-lt"/>
                        </a:rPr>
                        <a:t>ALL OTHER</a:t>
                      </a:r>
                    </a:p>
                  </a:txBody>
                  <a:tcPr marL="0" marR="0" marT="0" marB="0" anchor="ctr"/>
                </a:tc>
                <a:extLst>
                  <a:ext uri="{0D108BD9-81ED-4DB2-BD59-A6C34878D82A}">
                    <a16:rowId xmlns:a16="http://schemas.microsoft.com/office/drawing/2014/main" val="4149384710"/>
                  </a:ext>
                </a:extLst>
              </a:tr>
              <a:tr h="303542">
                <a:tc>
                  <a:txBody>
                    <a:bodyPr/>
                    <a:lstStyle/>
                    <a:p>
                      <a:pPr algn="l" fontAlgn="b"/>
                      <a:r>
                        <a:rPr lang="en-US" sz="900" b="0" i="0" u="none" strike="noStrike" dirty="0">
                          <a:solidFill>
                            <a:srgbClr val="000000"/>
                          </a:solidFill>
                          <a:effectLst/>
                          <a:latin typeface="+mn-lt"/>
                        </a:rPr>
                        <a:t>Germany</a:t>
                      </a:r>
                    </a:p>
                  </a:txBody>
                  <a:tcPr marL="45720" marR="45720" anchor="ctr"/>
                </a:tc>
                <a:tc>
                  <a:txBody>
                    <a:bodyPr/>
                    <a:lstStyle/>
                    <a:p>
                      <a:pPr algn="ctr" fontAlgn="b"/>
                      <a:r>
                        <a:rPr lang="en-US" sz="900" b="0" i="0" u="none" strike="noStrike" dirty="0">
                          <a:solidFill>
                            <a:srgbClr val="000000"/>
                          </a:solidFill>
                          <a:effectLst/>
                          <a:latin typeface="+mn-lt"/>
                        </a:rPr>
                        <a:t>380.0</a:t>
                      </a:r>
                    </a:p>
                  </a:txBody>
                  <a:tcPr marL="0" marR="0" marT="0" marB="0" anchor="ctr"/>
                </a:tc>
                <a:tc>
                  <a:txBody>
                    <a:bodyPr/>
                    <a:lstStyle/>
                    <a:p>
                      <a:pPr algn="ctr" fontAlgn="b"/>
                      <a:r>
                        <a:rPr lang="en-US" sz="900" b="0" i="0" u="none" strike="noStrike" dirty="0">
                          <a:solidFill>
                            <a:srgbClr val="000000"/>
                          </a:solidFill>
                          <a:effectLst/>
                          <a:latin typeface="+mn-lt"/>
                        </a:rPr>
                        <a:t>207.9</a:t>
                      </a:r>
                    </a:p>
                  </a:txBody>
                  <a:tcPr marL="0" marR="0" marT="0" marB="0" anchor="ctr"/>
                </a:tc>
                <a:tc>
                  <a:txBody>
                    <a:bodyPr/>
                    <a:lstStyle/>
                    <a:p>
                      <a:pPr algn="ctr" fontAlgn="b"/>
                      <a:r>
                        <a:rPr lang="en-US" sz="900" b="0" i="0" u="none" strike="noStrike" dirty="0">
                          <a:solidFill>
                            <a:srgbClr val="000000"/>
                          </a:solidFill>
                          <a:effectLst/>
                          <a:latin typeface="+mn-lt"/>
                        </a:rPr>
                        <a:t>6.1</a:t>
                      </a:r>
                    </a:p>
                  </a:txBody>
                  <a:tcPr marL="0" marR="0" marT="0" marB="0" anchor="ctr"/>
                </a:tc>
                <a:extLst>
                  <a:ext uri="{0D108BD9-81ED-4DB2-BD59-A6C34878D82A}">
                    <a16:rowId xmlns:a16="http://schemas.microsoft.com/office/drawing/2014/main" val="1557228252"/>
                  </a:ext>
                </a:extLst>
              </a:tr>
              <a:tr h="303542">
                <a:tc>
                  <a:txBody>
                    <a:bodyPr/>
                    <a:lstStyle/>
                    <a:p>
                      <a:pPr algn="l" fontAlgn="b"/>
                      <a:r>
                        <a:rPr lang="en-US" sz="900" b="0" i="0" u="none" strike="noStrike" dirty="0">
                          <a:solidFill>
                            <a:srgbClr val="000000"/>
                          </a:solidFill>
                          <a:effectLst/>
                          <a:latin typeface="+mn-lt"/>
                        </a:rPr>
                        <a:t>United Kingdom</a:t>
                      </a:r>
                    </a:p>
                  </a:txBody>
                  <a:tcPr marL="45720" marR="45720" anchor="ctr"/>
                </a:tc>
                <a:tc>
                  <a:txBody>
                    <a:bodyPr/>
                    <a:lstStyle/>
                    <a:p>
                      <a:pPr algn="ctr" fontAlgn="b"/>
                      <a:r>
                        <a:rPr lang="en-US" sz="900" b="0" i="0" u="none" strike="noStrike" dirty="0">
                          <a:solidFill>
                            <a:srgbClr val="000000"/>
                          </a:solidFill>
                          <a:effectLst/>
                          <a:latin typeface="+mn-lt"/>
                        </a:rPr>
                        <a:t>60.7</a:t>
                      </a:r>
                    </a:p>
                  </a:txBody>
                  <a:tcPr marL="0" marR="0" marT="0" marB="0" anchor="ctr"/>
                </a:tc>
                <a:tc>
                  <a:txBody>
                    <a:bodyPr/>
                    <a:lstStyle/>
                    <a:p>
                      <a:pPr algn="ctr" fontAlgn="b"/>
                      <a:r>
                        <a:rPr lang="en-US" sz="900" b="0" i="0" u="none" strike="noStrike" dirty="0">
                          <a:solidFill>
                            <a:srgbClr val="000000"/>
                          </a:solidFill>
                          <a:effectLst/>
                          <a:latin typeface="+mn-lt"/>
                        </a:rPr>
                        <a:t>182.1</a:t>
                      </a:r>
                    </a:p>
                  </a:txBody>
                  <a:tcPr marL="0" marR="0" marT="0" marB="0" anchor="ctr"/>
                </a:tc>
                <a:tc>
                  <a:txBody>
                    <a:bodyPr/>
                    <a:lstStyle/>
                    <a:p>
                      <a:pPr algn="ctr" fontAlgn="b"/>
                      <a:r>
                        <a:rPr lang="en-US" sz="900" b="0" i="0" u="none" strike="noStrike" dirty="0">
                          <a:solidFill>
                            <a:srgbClr val="000000"/>
                          </a:solidFill>
                          <a:effectLst/>
                          <a:latin typeface="+mn-lt"/>
                        </a:rPr>
                        <a:t>10.1</a:t>
                      </a:r>
                    </a:p>
                  </a:txBody>
                  <a:tcPr marL="0" marR="0" marT="0" marB="0" anchor="ctr"/>
                </a:tc>
                <a:extLst>
                  <a:ext uri="{0D108BD9-81ED-4DB2-BD59-A6C34878D82A}">
                    <a16:rowId xmlns:a16="http://schemas.microsoft.com/office/drawing/2014/main" val="1640954900"/>
                  </a:ext>
                </a:extLst>
              </a:tr>
              <a:tr h="303542">
                <a:tc>
                  <a:txBody>
                    <a:bodyPr/>
                    <a:lstStyle/>
                    <a:p>
                      <a:pPr algn="l" fontAlgn="b"/>
                      <a:r>
                        <a:rPr lang="en-US" sz="900" b="0" i="0" u="none" strike="noStrike" dirty="0">
                          <a:solidFill>
                            <a:srgbClr val="000000"/>
                          </a:solidFill>
                          <a:effectLst/>
                          <a:latin typeface="+mn-lt"/>
                        </a:rPr>
                        <a:t>France</a:t>
                      </a:r>
                    </a:p>
                  </a:txBody>
                  <a:tcPr marL="45720" marR="45720" anchor="ctr"/>
                </a:tc>
                <a:tc>
                  <a:txBody>
                    <a:bodyPr/>
                    <a:lstStyle/>
                    <a:p>
                      <a:pPr algn="ctr" fontAlgn="b"/>
                      <a:r>
                        <a:rPr lang="en-US" sz="900" b="0" i="0" u="none" strike="noStrike" dirty="0">
                          <a:solidFill>
                            <a:srgbClr val="000000"/>
                          </a:solidFill>
                          <a:effectLst/>
                          <a:latin typeface="+mn-lt"/>
                        </a:rPr>
                        <a:t>113.1</a:t>
                      </a:r>
                    </a:p>
                  </a:txBody>
                  <a:tcPr marL="0" marR="0" marT="0" marB="0" anchor="ctr"/>
                </a:tc>
                <a:tc>
                  <a:txBody>
                    <a:bodyPr/>
                    <a:lstStyle/>
                    <a:p>
                      <a:pPr algn="ctr" fontAlgn="b"/>
                      <a:r>
                        <a:rPr lang="en-US" sz="900" b="0" i="0" u="none" strike="noStrike" dirty="0">
                          <a:solidFill>
                            <a:srgbClr val="000000"/>
                          </a:solidFill>
                          <a:effectLst/>
                          <a:latin typeface="+mn-lt"/>
                        </a:rPr>
                        <a:t>66.2</a:t>
                      </a:r>
                    </a:p>
                  </a:txBody>
                  <a:tcPr marL="0" marR="0" marT="0" marB="0" anchor="ctr"/>
                </a:tc>
                <a:tc>
                  <a:txBody>
                    <a:bodyPr/>
                    <a:lstStyle/>
                    <a:p>
                      <a:pPr algn="ctr" fontAlgn="b"/>
                      <a:r>
                        <a:rPr lang="en-US" sz="900" b="0" i="0" u="none" strike="noStrike" dirty="0">
                          <a:solidFill>
                            <a:srgbClr val="000000"/>
                          </a:solidFill>
                          <a:effectLst/>
                          <a:latin typeface="+mn-lt"/>
                        </a:rPr>
                        <a:t>1.6</a:t>
                      </a:r>
                    </a:p>
                  </a:txBody>
                  <a:tcPr marL="0" marR="0" marT="0" marB="0" anchor="ctr"/>
                </a:tc>
                <a:extLst>
                  <a:ext uri="{0D108BD9-81ED-4DB2-BD59-A6C34878D82A}">
                    <a16:rowId xmlns:a16="http://schemas.microsoft.com/office/drawing/2014/main" val="2344959497"/>
                  </a:ext>
                </a:extLst>
              </a:tr>
              <a:tr h="303542">
                <a:tc>
                  <a:txBody>
                    <a:bodyPr/>
                    <a:lstStyle/>
                    <a:p>
                      <a:pPr algn="l" fontAlgn="b"/>
                      <a:r>
                        <a:rPr lang="en-US" sz="900" b="0" i="0" u="none" strike="noStrike" dirty="0">
                          <a:solidFill>
                            <a:srgbClr val="000000"/>
                          </a:solidFill>
                          <a:effectLst/>
                          <a:latin typeface="+mn-lt"/>
                        </a:rPr>
                        <a:t>Italy</a:t>
                      </a:r>
                    </a:p>
                  </a:txBody>
                  <a:tcPr marL="45720" marR="45720" anchor="ctr"/>
                </a:tc>
                <a:tc>
                  <a:txBody>
                    <a:bodyPr/>
                    <a:lstStyle/>
                    <a:p>
                      <a:pPr algn="ctr" fontAlgn="b"/>
                      <a:r>
                        <a:rPr lang="en-US" sz="900" b="0" i="0" u="none" strike="noStrike" dirty="0">
                          <a:solidFill>
                            <a:srgbClr val="000000"/>
                          </a:solidFill>
                          <a:effectLst/>
                          <a:latin typeface="+mn-lt"/>
                        </a:rPr>
                        <a:t>212.6</a:t>
                      </a:r>
                    </a:p>
                  </a:txBody>
                  <a:tcPr marL="0" marR="0" marT="0" marB="0" anchor="ctr"/>
                </a:tc>
                <a:tc>
                  <a:txBody>
                    <a:bodyPr/>
                    <a:lstStyle/>
                    <a:p>
                      <a:pPr algn="ctr" fontAlgn="b"/>
                      <a:r>
                        <a:rPr lang="en-US" sz="900" b="0" i="0" u="none" strike="noStrike" dirty="0">
                          <a:solidFill>
                            <a:srgbClr val="000000"/>
                          </a:solidFill>
                          <a:effectLst/>
                          <a:latin typeface="+mn-lt"/>
                        </a:rPr>
                        <a:t>2.7</a:t>
                      </a:r>
                    </a:p>
                  </a:txBody>
                  <a:tcPr marL="0" marR="0" marT="0" marB="0" anchor="ctr"/>
                </a:tc>
                <a:tc>
                  <a:txBody>
                    <a:bodyPr/>
                    <a:lstStyle/>
                    <a:p>
                      <a:pPr algn="ctr" fontAlgn="b"/>
                      <a:r>
                        <a:rPr lang="en-US" sz="900" b="0" i="0" u="none" strike="noStrike" dirty="0">
                          <a:solidFill>
                            <a:srgbClr val="000000"/>
                          </a:solidFill>
                          <a:effectLst/>
                          <a:latin typeface="+mn-lt"/>
                        </a:rPr>
                        <a:t>-</a:t>
                      </a:r>
                    </a:p>
                  </a:txBody>
                  <a:tcPr marL="0" marR="0" marT="0" marB="0" anchor="ctr"/>
                </a:tc>
                <a:extLst>
                  <a:ext uri="{0D108BD9-81ED-4DB2-BD59-A6C34878D82A}">
                    <a16:rowId xmlns:a16="http://schemas.microsoft.com/office/drawing/2014/main" val="3835026456"/>
                  </a:ext>
                </a:extLst>
              </a:tr>
              <a:tr h="303542">
                <a:tc>
                  <a:txBody>
                    <a:bodyPr/>
                    <a:lstStyle/>
                    <a:p>
                      <a:pPr algn="l" fontAlgn="b"/>
                      <a:r>
                        <a:rPr lang="en-US" sz="900" b="0" i="0" u="none" strike="noStrike" dirty="0">
                          <a:solidFill>
                            <a:srgbClr val="000000"/>
                          </a:solidFill>
                          <a:effectLst/>
                          <a:latin typeface="+mn-lt"/>
                        </a:rPr>
                        <a:t>All other-b</a:t>
                      </a:r>
                    </a:p>
                  </a:txBody>
                  <a:tcPr marL="45720" marR="45720" anchor="ctr"/>
                </a:tc>
                <a:tc>
                  <a:txBody>
                    <a:bodyPr/>
                    <a:lstStyle/>
                    <a:p>
                      <a:pPr algn="ctr" fontAlgn="b"/>
                      <a:r>
                        <a:rPr lang="en-US" sz="900" b="0" i="0" u="none" strike="noStrike" dirty="0">
                          <a:solidFill>
                            <a:srgbClr val="000000"/>
                          </a:solidFill>
                          <a:effectLst/>
                          <a:latin typeface="+mn-lt"/>
                        </a:rPr>
                        <a:t>200.0</a:t>
                      </a:r>
                    </a:p>
                  </a:txBody>
                  <a:tcPr marL="0" marR="0" marT="0" marB="0" anchor="ctr"/>
                </a:tc>
                <a:tc>
                  <a:txBody>
                    <a:bodyPr/>
                    <a:lstStyle/>
                    <a:p>
                      <a:pPr algn="ctr" fontAlgn="b"/>
                      <a:r>
                        <a:rPr lang="en-US" sz="900" b="0" i="0" u="none" strike="noStrike" dirty="0">
                          <a:solidFill>
                            <a:srgbClr val="000000"/>
                          </a:solidFill>
                          <a:effectLst/>
                          <a:latin typeface="+mn-lt"/>
                        </a:rPr>
                        <a:t>79.8</a:t>
                      </a:r>
                    </a:p>
                  </a:txBody>
                  <a:tcPr marL="0" marR="0" marT="0" marB="0" anchor="ctr"/>
                </a:tc>
                <a:tc>
                  <a:txBody>
                    <a:bodyPr/>
                    <a:lstStyle/>
                    <a:p>
                      <a:pPr algn="ctr" fontAlgn="b"/>
                      <a:r>
                        <a:rPr lang="en-US" sz="900" b="0" i="0" u="none" strike="noStrike" dirty="0">
                          <a:solidFill>
                            <a:srgbClr val="000000"/>
                          </a:solidFill>
                          <a:effectLst/>
                          <a:latin typeface="+mn-lt"/>
                        </a:rPr>
                        <a:t>0.4</a:t>
                      </a:r>
                    </a:p>
                  </a:txBody>
                  <a:tcPr marL="0" marR="0" marT="0" marB="0" anchor="ctr"/>
                </a:tc>
                <a:extLst>
                  <a:ext uri="{0D108BD9-81ED-4DB2-BD59-A6C34878D82A}">
                    <a16:rowId xmlns:a16="http://schemas.microsoft.com/office/drawing/2014/main" val="2965892685"/>
                  </a:ext>
                </a:extLst>
              </a:tr>
              <a:tr h="303542">
                <a:tc>
                  <a:txBody>
                    <a:bodyPr/>
                    <a:lstStyle/>
                    <a:p>
                      <a:pPr algn="l" fontAlgn="b"/>
                      <a:r>
                        <a:rPr lang="en-US" sz="900" b="1" i="0" u="none" strike="noStrike" dirty="0">
                          <a:solidFill>
                            <a:srgbClr val="000000"/>
                          </a:solidFill>
                          <a:effectLst/>
                          <a:latin typeface="+mn-lt"/>
                        </a:rPr>
                        <a:t>Total</a:t>
                      </a:r>
                    </a:p>
                  </a:txBody>
                  <a:tcPr marL="45720" marR="45720" anchor="ctr"/>
                </a:tc>
                <a:tc>
                  <a:txBody>
                    <a:bodyPr/>
                    <a:lstStyle/>
                    <a:p>
                      <a:pPr algn="ctr" fontAlgn="b"/>
                      <a:r>
                        <a:rPr lang="en-US" sz="900" b="1" i="0" u="none" strike="noStrike" dirty="0">
                          <a:solidFill>
                            <a:srgbClr val="000000"/>
                          </a:solidFill>
                          <a:effectLst/>
                          <a:latin typeface="+mn-lt"/>
                        </a:rPr>
                        <a:t>966.3-c</a:t>
                      </a:r>
                    </a:p>
                  </a:txBody>
                  <a:tcPr marL="0" marR="0" marT="0" marB="0" anchor="ctr"/>
                </a:tc>
                <a:tc>
                  <a:txBody>
                    <a:bodyPr/>
                    <a:lstStyle/>
                    <a:p>
                      <a:pPr algn="ctr" fontAlgn="b"/>
                      <a:r>
                        <a:rPr lang="en-US" sz="900" b="1" i="0" u="none" strike="noStrike" dirty="0">
                          <a:solidFill>
                            <a:srgbClr val="000000"/>
                          </a:solidFill>
                          <a:effectLst/>
                          <a:latin typeface="+mn-lt"/>
                        </a:rPr>
                        <a:t>538.7</a:t>
                      </a:r>
                    </a:p>
                  </a:txBody>
                  <a:tcPr marL="0" marR="0" marT="0" marB="0" anchor="ctr"/>
                </a:tc>
                <a:tc>
                  <a:txBody>
                    <a:bodyPr/>
                    <a:lstStyle/>
                    <a:p>
                      <a:pPr algn="ctr" fontAlgn="b"/>
                      <a:r>
                        <a:rPr lang="en-US" sz="900" b="1" i="0" u="none" strike="noStrike" dirty="0">
                          <a:solidFill>
                            <a:srgbClr val="000000"/>
                          </a:solidFill>
                          <a:effectLst/>
                          <a:latin typeface="+mn-lt"/>
                        </a:rPr>
                        <a:t>18.2</a:t>
                      </a:r>
                    </a:p>
                  </a:txBody>
                  <a:tcPr marL="0" marR="0" marT="0" marB="0" anchor="ctr"/>
                </a:tc>
                <a:extLst>
                  <a:ext uri="{0D108BD9-81ED-4DB2-BD59-A6C34878D82A}">
                    <a16:rowId xmlns:a16="http://schemas.microsoft.com/office/drawing/2014/main" val="2625735026"/>
                  </a:ext>
                </a:extLst>
              </a:tr>
              <a:tr h="486114">
                <a:tc gridSpan="4">
                  <a:txBody>
                    <a:bodyPr/>
                    <a:lstStyle/>
                    <a:p>
                      <a:pPr algn="l" fontAlgn="b"/>
                      <a:r>
                        <a:rPr lang="en-US" sz="900" b="0" i="0" u="none" strike="noStrike" dirty="0">
                          <a:solidFill>
                            <a:srgbClr val="000000"/>
                          </a:solidFill>
                          <a:effectLst/>
                          <a:latin typeface="+mn-lt"/>
                        </a:rPr>
                        <a:t>a- Includes re-refining to VGO/MDO and transformer oil regeneration.</a:t>
                      </a:r>
                    </a:p>
                    <a:p>
                      <a:pPr algn="l" fontAlgn="b"/>
                      <a:r>
                        <a:rPr lang="en-US" sz="900" b="0" i="0" u="none" strike="noStrike" dirty="0">
                          <a:solidFill>
                            <a:srgbClr val="000000"/>
                          </a:solidFill>
                          <a:effectLst/>
                          <a:latin typeface="+mn-lt"/>
                        </a:rPr>
                        <a:t>b- includes Denmark, Finland, Belgium, the Netherlands, and Switzerland, among others.</a:t>
                      </a:r>
                    </a:p>
                    <a:p>
                      <a:pPr algn="l" fontAlgn="b"/>
                      <a:r>
                        <a:rPr lang="en-US" sz="900" b="0" i="0" u="none" strike="noStrike" dirty="0">
                          <a:solidFill>
                            <a:srgbClr val="000000"/>
                          </a:solidFill>
                          <a:effectLst/>
                          <a:latin typeface="+mn-lt"/>
                        </a:rPr>
                        <a:t>c- Does not add due to rounding.</a:t>
                      </a:r>
                    </a:p>
                  </a:txBody>
                  <a:tcPr marL="45720" marR="4572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195415626"/>
                  </a:ext>
                </a:extLst>
              </a:tr>
            </a:tbl>
          </a:graphicData>
        </a:graphic>
      </p:graphicFrame>
    </p:spTree>
    <p:extLst>
      <p:ext uri="{BB962C8B-B14F-4D97-AF65-F5344CB8AC3E}">
        <p14:creationId xmlns:p14="http://schemas.microsoft.com/office/powerpoint/2010/main" val="19563038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 2021</a:t>
            </a:r>
            <a:endParaRPr lang="en-IN" dirty="0"/>
          </a:p>
        </p:txBody>
      </p:sp>
      <p:graphicFrame>
        <p:nvGraphicFramePr>
          <p:cNvPr id="5" name="Chart 4">
            <a:extLst>
              <a:ext uri="{FF2B5EF4-FFF2-40B4-BE49-F238E27FC236}">
                <a16:creationId xmlns:a16="http://schemas.microsoft.com/office/drawing/2014/main" id="{6C4C5571-D440-410B-86B7-74BFF1797646}"/>
              </a:ext>
            </a:extLst>
          </p:cNvPr>
          <p:cNvGraphicFramePr/>
          <p:nvPr/>
        </p:nvGraphicFramePr>
        <p:xfrm>
          <a:off x="5873642" y="845829"/>
          <a:ext cx="5668553" cy="312383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00150F9-47A4-49D2-96B7-32180D8113A2}"/>
              </a:ext>
            </a:extLst>
          </p:cNvPr>
          <p:cNvSpPr txBox="1"/>
          <p:nvPr/>
        </p:nvSpPr>
        <p:spPr>
          <a:xfrm>
            <a:off x="7815263" y="3898144"/>
            <a:ext cx="1809750" cy="246221"/>
          </a:xfrm>
          <a:prstGeom prst="rect">
            <a:avLst/>
          </a:prstGeom>
          <a:noFill/>
        </p:spPr>
        <p:txBody>
          <a:bodyPr wrap="square" rtlCol="0">
            <a:spAutoFit/>
          </a:bodyPr>
          <a:lstStyle/>
          <a:p>
            <a:pPr algn="ctr"/>
            <a:r>
              <a:rPr lang="en-US" sz="1000" b="1" dirty="0">
                <a:latin typeface="+mj-lt"/>
              </a:rPr>
              <a:t>Total: 1,596.1 KT</a:t>
            </a:r>
            <a:endParaRPr lang="en-IN" sz="1000" b="1" dirty="0">
              <a:latin typeface="+mj-lt"/>
            </a:endParaRPr>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412232" y="957844"/>
            <a:ext cx="5512317" cy="152028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Out of the used oil collected in Western Europe, approximately 1,009.2 kilotonnes (including imports of 80 KT) are allocated to re-refining, 567.7 kilotonnes to fuel applications, and 19.2 kilotonnes to other uses, such as direct incineration or chemical neutralization. </a:t>
            </a:r>
          </a:p>
          <a:p>
            <a:pPr marL="0" indent="0">
              <a:lnSpc>
                <a:spcPct val="150000"/>
              </a:lnSpc>
              <a:spcBef>
                <a:spcPts val="0"/>
              </a:spcBef>
              <a:buClr>
                <a:srgbClr val="27638E"/>
              </a:buClr>
              <a:buSzPct val="110000"/>
              <a:buNone/>
              <a:defRPr/>
            </a:pPr>
            <a:endParaRPr lang="en-US" sz="900" dirty="0">
              <a:solidFill>
                <a:srgbClr val="000000"/>
              </a:solidFill>
              <a:latin typeface="Lucida Sans" panose="020B0602030504020204" pitchFamily="34" charset="0"/>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In 2021, the volume of used oil disposal has increased as the lubricant demand recovered in the region. </a:t>
            </a:r>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nvGraphicFramePr>
        <p:xfrm>
          <a:off x="649805" y="2721957"/>
          <a:ext cx="4890039" cy="2495404"/>
        </p:xfrm>
        <a:graphic>
          <a:graphicData uri="http://schemas.openxmlformats.org/drawingml/2006/table">
            <a:tbl>
              <a:tblPr firstRow="1">
                <a:tableStyleId>{5C22544A-7EE6-4342-B048-85BDC9FD1C3A}</a:tableStyleId>
              </a:tblPr>
              <a:tblGrid>
                <a:gridCol w="1517662">
                  <a:extLst>
                    <a:ext uri="{9D8B030D-6E8A-4147-A177-3AD203B41FA5}">
                      <a16:colId xmlns:a16="http://schemas.microsoft.com/office/drawing/2014/main" val="3179253707"/>
                    </a:ext>
                  </a:extLst>
                </a:gridCol>
                <a:gridCol w="1190251">
                  <a:extLst>
                    <a:ext uri="{9D8B030D-6E8A-4147-A177-3AD203B41FA5}">
                      <a16:colId xmlns:a16="http://schemas.microsoft.com/office/drawing/2014/main" val="2331960324"/>
                    </a:ext>
                  </a:extLst>
                </a:gridCol>
                <a:gridCol w="1091063">
                  <a:extLst>
                    <a:ext uri="{9D8B030D-6E8A-4147-A177-3AD203B41FA5}">
                      <a16:colId xmlns:a16="http://schemas.microsoft.com/office/drawing/2014/main" val="2517212798"/>
                    </a:ext>
                  </a:extLst>
                </a:gridCol>
                <a:gridCol w="1091063">
                  <a:extLst>
                    <a:ext uri="{9D8B030D-6E8A-4147-A177-3AD203B41FA5}">
                      <a16:colId xmlns:a16="http://schemas.microsoft.com/office/drawing/2014/main" val="990219322"/>
                    </a:ext>
                  </a:extLst>
                </a:gridCol>
              </a:tblGrid>
              <a:tr h="258866">
                <a:tc gridSpan="4">
                  <a:txBody>
                    <a:bodyPr/>
                    <a:lstStyle/>
                    <a:p>
                      <a:r>
                        <a:rPr lang="en-US" sz="900" dirty="0">
                          <a:latin typeface="+mn-lt"/>
                        </a:rPr>
                        <a:t>USED OIL DISPOSAL BY PRODUCT TYPE, 2021</a:t>
                      </a: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67254">
                <a:tc>
                  <a:txBody>
                    <a:bodyPr/>
                    <a:lstStyle/>
                    <a:p>
                      <a:r>
                        <a:rPr lang="en-US" sz="900" b="1" dirty="0">
                          <a:solidFill>
                            <a:schemeClr val="tx1"/>
                          </a:solidFill>
                          <a:latin typeface="+mn-lt"/>
                        </a:rPr>
                        <a:t>LUBRICANT TYPE</a:t>
                      </a:r>
                    </a:p>
                  </a:txBody>
                  <a:tcPr marL="45720" marR="45720" anchor="ctr"/>
                </a:tc>
                <a:tc gridSpan="3">
                  <a:txBody>
                    <a:bodyPr/>
                    <a:lstStyle/>
                    <a:p>
                      <a:pPr algn="ctr"/>
                      <a:r>
                        <a:rPr lang="en-US" sz="900" b="1" dirty="0">
                          <a:solidFill>
                            <a:schemeClr val="tx1"/>
                          </a:solidFill>
                          <a:latin typeface="+mn-lt"/>
                        </a:rPr>
                        <a:t>KILOTONNES</a:t>
                      </a: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extLst>
                  <a:ext uri="{0D108BD9-81ED-4DB2-BD59-A6C34878D82A}">
                    <a16:rowId xmlns:a16="http://schemas.microsoft.com/office/drawing/2014/main" val="4149384710"/>
                  </a:ext>
                </a:extLst>
              </a:tr>
              <a:tr h="267254">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latin typeface="+mn-lt"/>
                        </a:rPr>
                        <a:t>RE-REFINING</a:t>
                      </a:r>
                    </a:p>
                  </a:txBody>
                  <a:tcPr marL="45720" marR="45720" anchor="ctr"/>
                </a:tc>
                <a:tc>
                  <a:txBody>
                    <a:bodyPr/>
                    <a:lstStyle/>
                    <a:p>
                      <a:pPr algn="ctr"/>
                      <a:r>
                        <a:rPr lang="en-US" sz="900" b="1" dirty="0">
                          <a:solidFill>
                            <a:schemeClr val="tx1"/>
                          </a:solidFill>
                          <a:latin typeface="+mn-lt"/>
                        </a:rPr>
                        <a:t>FUEL</a:t>
                      </a:r>
                    </a:p>
                  </a:txBody>
                  <a:tcPr marL="45720" marR="45720" anchor="ctr"/>
                </a:tc>
                <a:tc>
                  <a:txBody>
                    <a:bodyPr/>
                    <a:lstStyle/>
                    <a:p>
                      <a:pPr algn="ctr"/>
                      <a:r>
                        <a:rPr lang="en-US" sz="900" b="1" dirty="0">
                          <a:solidFill>
                            <a:schemeClr val="tx1"/>
                          </a:solidFill>
                          <a:latin typeface="+mn-lt"/>
                        </a:rPr>
                        <a:t>ALL OTHER-a</a:t>
                      </a:r>
                    </a:p>
                  </a:txBody>
                  <a:tcPr marL="45720" marR="45720" anchor="ctr"/>
                </a:tc>
                <a:extLst>
                  <a:ext uri="{0D108BD9-81ED-4DB2-BD59-A6C34878D82A}">
                    <a16:rowId xmlns:a16="http://schemas.microsoft.com/office/drawing/2014/main" val="1557228252"/>
                  </a:ext>
                </a:extLst>
              </a:tr>
              <a:tr h="267254">
                <a:tc>
                  <a:txBody>
                    <a:bodyPr/>
                    <a:lstStyle/>
                    <a:p>
                      <a:r>
                        <a:rPr lang="en-US" sz="900" dirty="0">
                          <a:solidFill>
                            <a:schemeClr val="tx1"/>
                          </a:solidFill>
                          <a:latin typeface="+mn-lt"/>
                        </a:rPr>
                        <a:t>Automotive Engine oils</a:t>
                      </a:r>
                    </a:p>
                  </a:txBody>
                  <a:tcPr marL="45720" marR="45720" anchor="ctr"/>
                </a:tc>
                <a:tc>
                  <a:txBody>
                    <a:bodyPr/>
                    <a:lstStyle/>
                    <a:p>
                      <a:pPr algn="ctr" fontAlgn="b"/>
                      <a:r>
                        <a:rPr lang="en-US" sz="900" b="0" i="0" u="none" strike="noStrike" dirty="0">
                          <a:solidFill>
                            <a:srgbClr val="000000"/>
                          </a:solidFill>
                          <a:effectLst/>
                          <a:latin typeface="+mn-lt"/>
                        </a:rPr>
                        <a:t>679.5</a:t>
                      </a:r>
                    </a:p>
                  </a:txBody>
                  <a:tcPr marL="0" marR="0" marT="0" marB="0" anchor="ctr"/>
                </a:tc>
                <a:tc>
                  <a:txBody>
                    <a:bodyPr/>
                    <a:lstStyle/>
                    <a:p>
                      <a:pPr algn="ctr" fontAlgn="b"/>
                      <a:r>
                        <a:rPr lang="en-US" sz="900" b="0" i="0" u="none" strike="noStrike" dirty="0">
                          <a:solidFill>
                            <a:srgbClr val="000000"/>
                          </a:solidFill>
                          <a:effectLst/>
                          <a:latin typeface="+mn-lt"/>
                        </a:rPr>
                        <a:t>177.2</a:t>
                      </a:r>
                    </a:p>
                  </a:txBody>
                  <a:tcPr marL="0" marR="0" marT="0" marB="0" anchor="ctr"/>
                </a:tc>
                <a:tc>
                  <a:txBody>
                    <a:bodyPr/>
                    <a:lstStyle/>
                    <a:p>
                      <a:pPr algn="ctr" fontAlgn="b"/>
                      <a:r>
                        <a:rPr lang="en-US" sz="900" b="0" i="0" u="none" strike="noStrike" dirty="0">
                          <a:solidFill>
                            <a:srgbClr val="000000"/>
                          </a:solidFill>
                          <a:effectLst/>
                          <a:latin typeface="+mn-lt"/>
                        </a:rPr>
                        <a:t>-</a:t>
                      </a:r>
                    </a:p>
                  </a:txBody>
                  <a:tcPr marL="0" marR="0" marT="0" marB="0" anchor="ctr"/>
                </a:tc>
                <a:extLst>
                  <a:ext uri="{0D108BD9-81ED-4DB2-BD59-A6C34878D82A}">
                    <a16:rowId xmlns:a16="http://schemas.microsoft.com/office/drawing/2014/main" val="1640954900"/>
                  </a:ext>
                </a:extLst>
              </a:tr>
              <a:tr h="267254">
                <a:tc>
                  <a:txBody>
                    <a:bodyPr/>
                    <a:lstStyle/>
                    <a:p>
                      <a:r>
                        <a:rPr lang="en-US" sz="900" dirty="0">
                          <a:solidFill>
                            <a:schemeClr val="tx1"/>
                          </a:solidFill>
                          <a:latin typeface="+mn-lt"/>
                        </a:rPr>
                        <a:t>All Other - b</a:t>
                      </a:r>
                    </a:p>
                  </a:txBody>
                  <a:tcPr marL="45720" marR="45720" anchor="ctr"/>
                </a:tc>
                <a:tc>
                  <a:txBody>
                    <a:bodyPr/>
                    <a:lstStyle/>
                    <a:p>
                      <a:pPr algn="ctr" fontAlgn="b"/>
                      <a:r>
                        <a:rPr lang="en-US" sz="900" b="0" i="0" u="none" strike="noStrike" dirty="0">
                          <a:solidFill>
                            <a:srgbClr val="000000"/>
                          </a:solidFill>
                          <a:effectLst/>
                          <a:latin typeface="+mn-lt"/>
                        </a:rPr>
                        <a:t>249.7</a:t>
                      </a:r>
                    </a:p>
                  </a:txBody>
                  <a:tcPr marL="0" marR="0" marT="0" marB="0" anchor="ctr"/>
                </a:tc>
                <a:tc>
                  <a:txBody>
                    <a:bodyPr/>
                    <a:lstStyle/>
                    <a:p>
                      <a:pPr algn="ctr" fontAlgn="b"/>
                      <a:r>
                        <a:rPr lang="en-US" sz="900" b="0" i="0" u="none" strike="noStrike" dirty="0">
                          <a:solidFill>
                            <a:srgbClr val="000000"/>
                          </a:solidFill>
                          <a:effectLst/>
                          <a:latin typeface="+mn-lt"/>
                        </a:rPr>
                        <a:t>390.5</a:t>
                      </a:r>
                    </a:p>
                  </a:txBody>
                  <a:tcPr marL="0" marR="0" marT="0" marB="0" anchor="ctr"/>
                </a:tc>
                <a:tc>
                  <a:txBody>
                    <a:bodyPr/>
                    <a:lstStyle/>
                    <a:p>
                      <a:pPr algn="ctr" fontAlgn="b"/>
                      <a:r>
                        <a:rPr lang="en-US" sz="900" b="0" i="0" u="none" strike="noStrike" dirty="0">
                          <a:solidFill>
                            <a:srgbClr val="000000"/>
                          </a:solidFill>
                          <a:effectLst/>
                          <a:latin typeface="+mn-lt"/>
                        </a:rPr>
                        <a:t>19.2</a:t>
                      </a:r>
                    </a:p>
                  </a:txBody>
                  <a:tcPr marL="0" marR="0" marT="0" marB="0" anchor="ctr"/>
                </a:tc>
                <a:extLst>
                  <a:ext uri="{0D108BD9-81ED-4DB2-BD59-A6C34878D82A}">
                    <a16:rowId xmlns:a16="http://schemas.microsoft.com/office/drawing/2014/main" val="2965892685"/>
                  </a:ext>
                </a:extLst>
              </a:tr>
              <a:tr h="267254">
                <a:tc>
                  <a:txBody>
                    <a:bodyPr/>
                    <a:lstStyle/>
                    <a:p>
                      <a:r>
                        <a:rPr lang="en-US" sz="900" dirty="0">
                          <a:solidFill>
                            <a:schemeClr val="tx1"/>
                          </a:solidFill>
                          <a:latin typeface="+mn-lt"/>
                        </a:rPr>
                        <a:t>Imports</a:t>
                      </a:r>
                    </a:p>
                  </a:txBody>
                  <a:tcPr marL="45720" marR="45720" anchor="ctr"/>
                </a:tc>
                <a:tc>
                  <a:txBody>
                    <a:bodyPr/>
                    <a:lstStyle/>
                    <a:p>
                      <a:pPr algn="ctr" fontAlgn="b"/>
                      <a:r>
                        <a:rPr lang="en-US" sz="900" b="0" i="0" u="none" strike="noStrike" dirty="0">
                          <a:solidFill>
                            <a:srgbClr val="000000"/>
                          </a:solidFill>
                          <a:effectLst/>
                          <a:latin typeface="+mn-lt"/>
                        </a:rPr>
                        <a:t>80.0</a:t>
                      </a:r>
                    </a:p>
                  </a:txBody>
                  <a:tcPr marL="0" marR="0" marT="0" marB="0" anchor="ctr"/>
                </a:tc>
                <a:tc>
                  <a:txBody>
                    <a:bodyPr/>
                    <a:lstStyle/>
                    <a:p>
                      <a:pPr algn="ctr" fontAlgn="b"/>
                      <a:r>
                        <a:rPr lang="en-US" sz="900" b="0" i="0" u="none" strike="noStrike" dirty="0">
                          <a:solidFill>
                            <a:srgbClr val="000000"/>
                          </a:solidFill>
                          <a:effectLst/>
                          <a:latin typeface="+mn-lt"/>
                        </a:rPr>
                        <a:t>-</a:t>
                      </a:r>
                    </a:p>
                  </a:txBody>
                  <a:tcPr marL="0" marR="0" marT="0" marB="0" anchor="ctr"/>
                </a:tc>
                <a:tc>
                  <a:txBody>
                    <a:bodyPr/>
                    <a:lstStyle/>
                    <a:p>
                      <a:pPr algn="ctr" fontAlgn="b"/>
                      <a:r>
                        <a:rPr lang="en-US" sz="900" b="0" i="0" u="none" strike="noStrike" dirty="0">
                          <a:solidFill>
                            <a:srgbClr val="000000"/>
                          </a:solidFill>
                          <a:effectLst/>
                          <a:latin typeface="+mn-lt"/>
                        </a:rPr>
                        <a:t>-</a:t>
                      </a:r>
                    </a:p>
                  </a:txBody>
                  <a:tcPr marL="0" marR="0" marT="0" marB="0" anchor="ctr"/>
                </a:tc>
                <a:extLst>
                  <a:ext uri="{0D108BD9-81ED-4DB2-BD59-A6C34878D82A}">
                    <a16:rowId xmlns:a16="http://schemas.microsoft.com/office/drawing/2014/main" val="2962307556"/>
                  </a:ext>
                </a:extLst>
              </a:tr>
              <a:tr h="267254">
                <a:tc>
                  <a:txBody>
                    <a:bodyPr/>
                    <a:lstStyle/>
                    <a:p>
                      <a:r>
                        <a:rPr lang="en-US" sz="900" b="1" dirty="0">
                          <a:solidFill>
                            <a:schemeClr val="tx1"/>
                          </a:solidFill>
                          <a:latin typeface="+mn-lt"/>
                        </a:rPr>
                        <a:t>Total</a:t>
                      </a:r>
                    </a:p>
                  </a:txBody>
                  <a:tcPr marL="45720" marR="45720" anchor="ctr"/>
                </a:tc>
                <a:tc>
                  <a:txBody>
                    <a:bodyPr/>
                    <a:lstStyle/>
                    <a:p>
                      <a:pPr algn="ctr" fontAlgn="b"/>
                      <a:r>
                        <a:rPr lang="en-US" sz="900" b="1" i="0" u="none" strike="noStrike" dirty="0">
                          <a:solidFill>
                            <a:srgbClr val="000000"/>
                          </a:solidFill>
                          <a:effectLst/>
                          <a:latin typeface="+mn-lt"/>
                        </a:rPr>
                        <a:t>1,009.2</a:t>
                      </a:r>
                    </a:p>
                  </a:txBody>
                  <a:tcPr marL="0" marR="0" marT="0" marB="0" anchor="ctr"/>
                </a:tc>
                <a:tc>
                  <a:txBody>
                    <a:bodyPr/>
                    <a:lstStyle/>
                    <a:p>
                      <a:pPr algn="ctr" fontAlgn="b"/>
                      <a:r>
                        <a:rPr lang="en-US" sz="900" b="1" i="0" u="none" strike="noStrike" dirty="0">
                          <a:solidFill>
                            <a:srgbClr val="000000"/>
                          </a:solidFill>
                          <a:effectLst/>
                          <a:latin typeface="+mn-lt"/>
                        </a:rPr>
                        <a:t>567.7</a:t>
                      </a:r>
                    </a:p>
                  </a:txBody>
                  <a:tcPr marL="0" marR="0" marT="0" marB="0" anchor="ctr"/>
                </a:tc>
                <a:tc>
                  <a:txBody>
                    <a:bodyPr/>
                    <a:lstStyle/>
                    <a:p>
                      <a:pPr algn="ctr" fontAlgn="b"/>
                      <a:r>
                        <a:rPr lang="en-US" sz="900" b="1" i="0" u="none" strike="noStrike" dirty="0">
                          <a:solidFill>
                            <a:srgbClr val="000000"/>
                          </a:solidFill>
                          <a:effectLst/>
                          <a:latin typeface="+mn-lt"/>
                        </a:rPr>
                        <a:t>19.2</a:t>
                      </a:r>
                    </a:p>
                  </a:txBody>
                  <a:tcPr marL="0" marR="0" marT="0" marB="0" anchor="ctr"/>
                </a:tc>
                <a:extLst>
                  <a:ext uri="{0D108BD9-81ED-4DB2-BD59-A6C34878D82A}">
                    <a16:rowId xmlns:a16="http://schemas.microsoft.com/office/drawing/2014/main" val="702151843"/>
                  </a:ext>
                </a:extLst>
              </a:tr>
              <a:tr h="267254">
                <a:tc gridSpan="4">
                  <a:txBody>
                    <a:bodyPr/>
                    <a:lstStyle/>
                    <a:p>
                      <a:r>
                        <a:rPr lang="en-US" sz="900" b="0" dirty="0">
                          <a:solidFill>
                            <a:schemeClr val="tx1"/>
                          </a:solidFill>
                          <a:latin typeface="+mn-lt"/>
                        </a:rPr>
                        <a:t>a- Includes direct incineration and chemical neutralization.</a:t>
                      </a: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extLst>
                  <a:ext uri="{0D108BD9-81ED-4DB2-BD59-A6C34878D82A}">
                    <a16:rowId xmlns:a16="http://schemas.microsoft.com/office/drawing/2014/main" val="830719293"/>
                  </a:ext>
                </a:extLst>
              </a:tr>
              <a:tr h="320761">
                <a:tc gridSpan="4">
                  <a:txBody>
                    <a:bodyPr/>
                    <a:lstStyle/>
                    <a:p>
                      <a:r>
                        <a:rPr lang="en-US" sz="900" b="0" dirty="0">
                          <a:solidFill>
                            <a:schemeClr val="tx1"/>
                          </a:solidFill>
                          <a:latin typeface="+mn-lt"/>
                        </a:rPr>
                        <a:t>b- Includes industrial oils and fluids, greases, and other automotive oils such as MCO, ATF, HTF, and gear oil.</a:t>
                      </a: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65076076"/>
                  </a:ext>
                </a:extLst>
              </a:tr>
            </a:tbl>
          </a:graphicData>
        </a:graphic>
      </p:graphicFrame>
      <p:sp>
        <p:nvSpPr>
          <p:cNvPr id="7" name="TextBox 6">
            <a:extLst>
              <a:ext uri="{FF2B5EF4-FFF2-40B4-BE49-F238E27FC236}">
                <a16:creationId xmlns:a16="http://schemas.microsoft.com/office/drawing/2014/main" id="{36F740F9-EC05-4EBD-A08C-CDFAC8B0C9CD}"/>
              </a:ext>
            </a:extLst>
          </p:cNvPr>
          <p:cNvSpPr txBox="1"/>
          <p:nvPr/>
        </p:nvSpPr>
        <p:spPr>
          <a:xfrm>
            <a:off x="6819900" y="4277719"/>
            <a:ext cx="4181476" cy="646331"/>
          </a:xfrm>
          <a:prstGeom prst="rect">
            <a:avLst/>
          </a:prstGeom>
          <a:noFill/>
        </p:spPr>
        <p:txBody>
          <a:bodyPr wrap="square" rtlCol="0">
            <a:spAutoFit/>
          </a:bodyPr>
          <a:lstStyle/>
          <a:p>
            <a:pPr algn="l"/>
            <a:r>
              <a:rPr lang="en-US" sz="900" dirty="0">
                <a:latin typeface="+mj-lt"/>
              </a:rPr>
              <a:t>a- Includes re-refining for VGO/MDO and transformer oil regeneration.</a:t>
            </a:r>
          </a:p>
          <a:p>
            <a:pPr algn="l"/>
            <a:r>
              <a:rPr lang="en-US" sz="900" dirty="0">
                <a:latin typeface="+mj-lt"/>
              </a:rPr>
              <a:t>b- Includes 40 KT of imports of used oil from other regions such as Eastern Europe and Africa that is re-refined. Total domestic used oil collection is 1,431.3 KT.</a:t>
            </a:r>
            <a:endParaRPr lang="en-IN" sz="900" dirty="0">
              <a:latin typeface="+mj-lt"/>
            </a:endParaRPr>
          </a:p>
        </p:txBody>
      </p:sp>
    </p:spTree>
    <p:extLst>
      <p:ext uri="{BB962C8B-B14F-4D97-AF65-F5344CB8AC3E}">
        <p14:creationId xmlns:p14="http://schemas.microsoft.com/office/powerpoint/2010/main" val="323431273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Re-Refining</a:t>
            </a:r>
          </a:p>
        </p:txBody>
      </p:sp>
      <p:sp>
        <p:nvSpPr>
          <p:cNvPr id="6" name="Content Placeholder 2">
            <a:extLst>
              <a:ext uri="{FF2B5EF4-FFF2-40B4-BE49-F238E27FC236}">
                <a16:creationId xmlns:a16="http://schemas.microsoft.com/office/drawing/2014/main" id="{76E21D33-FBDD-4481-929B-434D6D4FB935}"/>
              </a:ext>
            </a:extLst>
          </p:cNvPr>
          <p:cNvSpPr txBox="1">
            <a:spLocks/>
          </p:cNvSpPr>
          <p:nvPr/>
        </p:nvSpPr>
        <p:spPr>
          <a:xfrm>
            <a:off x="569395" y="902988"/>
            <a:ext cx="3638906" cy="505202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stated used oil feed capacity in Western Europe is estimated approximately 1,405 kilotonnes including VGO/MDO and transformer oil regeneration facilities. Re-refineries in Europe received approximately 966.3 kilotonnes of used oil in 2020. </a:t>
            </a:r>
            <a:endParaRPr lang="en-US" sz="900" dirty="0">
              <a:solidFill>
                <a:srgbClr val="000000"/>
              </a:solidFill>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average re-refined basestock yield rate in Europe is roughly 62% in 2020. The basestock re-refineries received 872 KT of used oil in 2020, producing around 540 KT of re-refined basestocks.</a:t>
            </a:r>
          </a:p>
          <a:p>
            <a:pPr marL="182563" indent="-182563">
              <a:lnSpc>
                <a:spcPct val="150000"/>
              </a:lnSpc>
              <a:spcBef>
                <a:spcPts val="0"/>
              </a:spcBef>
              <a:buClr>
                <a:srgbClr val="27638E"/>
              </a:buClr>
              <a:buSzPct val="110000"/>
              <a:buFont typeface="Wingdings" panose="05000000000000000000" pitchFamily="2" charset="2"/>
              <a:buChar char="l"/>
              <a:defRPr/>
            </a:pPr>
            <a:r>
              <a:rPr lang="en-US" sz="900" dirty="0">
                <a:effectLst/>
                <a:ea typeface="Calibri" panose="020F0502020204030204" pitchFamily="34" charset="0"/>
              </a:rPr>
              <a:t>Currently, there are 17 re-refineries in Western Europe (excluding Greece and including transformer oil re-refiners). </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COVID-19 has had an impact on the ability of re-refiners to procure used oil feedstocks on local market. Major re-refiners have solved the supply issue by turning to import markets.</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This has been particularly the case in Germany.</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German used oil net imports surged in 2020, reaching 219 kilotonnes per year from the typical 120 to 170 KT used oil imported in previous years, in response to reduced domestic availability caused by lower COVID-19 induced lubricant demand.</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Imports of used oil feedstock have risen by smaller amounts in Italy and Spain too.</a:t>
            </a:r>
          </a:p>
        </p:txBody>
      </p:sp>
      <p:sp>
        <p:nvSpPr>
          <p:cNvPr id="7" name="Content Placeholder 2">
            <a:extLst>
              <a:ext uri="{FF2B5EF4-FFF2-40B4-BE49-F238E27FC236}">
                <a16:creationId xmlns:a16="http://schemas.microsoft.com/office/drawing/2014/main" id="{E9944397-CF28-48E6-A7AD-21EA9E10B907}"/>
              </a:ext>
            </a:extLst>
          </p:cNvPr>
          <p:cNvSpPr txBox="1">
            <a:spLocks/>
          </p:cNvSpPr>
          <p:nvPr/>
        </p:nvSpPr>
        <p:spPr>
          <a:xfrm>
            <a:off x="4303017" y="902988"/>
            <a:ext cx="3638906" cy="567527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effectLst/>
                <a:ea typeface="Calibri" panose="020F0502020204030204" pitchFamily="34" charset="0"/>
              </a:rPr>
              <a:t>The quantity of </a:t>
            </a:r>
            <a:r>
              <a:rPr lang="en-US" sz="900" dirty="0">
                <a:ea typeface="Calibri" panose="020F0502020204030204" pitchFamily="34" charset="0"/>
              </a:rPr>
              <a:t>used oil feedstock in Western Europe has increased thanks to regulatory incentives and governmental campaigns to improve collection rates, encouraged by the EU’s active interest in promoting a circular economy. The Italian consortium, CONOU, has made it its mission to raise awareness through digital information drives and events to reach all sectors of the economy and raise awareness of the obligation of businesses toward ensuring used oil collection. Consortia in Spain and Portugal have followed a similar route.</a:t>
            </a:r>
          </a:p>
          <a:p>
            <a:pPr>
              <a:lnSpc>
                <a:spcPct val="150000"/>
              </a:lnSpc>
              <a:spcBef>
                <a:spcPts val="0"/>
              </a:spcBef>
              <a:buClr>
                <a:srgbClr val="27638E"/>
              </a:buClr>
              <a:buSzPct val="110000"/>
              <a:buFont typeface="Wingdings" panose="05000000000000000000" pitchFamily="2" charset="2"/>
              <a:buChar char="l"/>
              <a:defRPr/>
            </a:pPr>
            <a:r>
              <a:rPr lang="en-US" sz="900" dirty="0">
                <a:effectLst/>
                <a:ea typeface="Calibri" panose="020F0502020204030204" pitchFamily="34" charset="0"/>
              </a:rPr>
              <a:t>The amount of used oil allocated to basestock production has also risen to 63% of used oil available for re-refining, thanks to the increase in re-refined basestock production capacity and to the superior quality of used oil feedstock available on the market.</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lvl="1">
              <a:lnSpc>
                <a:spcPct val="150000"/>
              </a:lnSpc>
              <a:spcBef>
                <a:spcPts val="0"/>
              </a:spcBef>
              <a:buClr>
                <a:srgbClr val="27638E"/>
              </a:buClr>
              <a:buFont typeface="Times New Roman" panose="02020603050405020304" pitchFamily="18" charset="0"/>
              <a:buChar char="⸺"/>
              <a:defRPr/>
            </a:pPr>
            <a:r>
              <a:rPr lang="en-US" sz="900" dirty="0">
                <a:ea typeface="Calibri" panose="020F0502020204030204" pitchFamily="34" charset="0"/>
              </a:rPr>
              <a:t>Selling re-refined basestock is more profitable than other re-refined products from used oil, such as vacuum-gas oil (VGO), marine diesel oil (MDO), and other side-products.</a:t>
            </a:r>
          </a:p>
          <a:p>
            <a:pPr marL="511175" lvl="1">
              <a:lnSpc>
                <a:spcPct val="150000"/>
              </a:lnSpc>
              <a:spcBef>
                <a:spcPts val="0"/>
              </a:spcBef>
              <a:buClr>
                <a:srgbClr val="27638E"/>
              </a:buClr>
              <a:buFont typeface="Times New Roman" panose="02020603050405020304" pitchFamily="18" charset="0"/>
              <a:buChar char="⸺"/>
              <a:defRPr/>
            </a:pPr>
            <a:r>
              <a:rPr lang="en-US" sz="900" dirty="0">
                <a:effectLst/>
                <a:ea typeface="Calibri" panose="020F0502020204030204" pitchFamily="34" charset="0"/>
              </a:rPr>
              <a:t>Consequently, when presented with used oil feedstock of sufficient quality, re-refiners choose to produce re-refined basestocks rather than other products.</a:t>
            </a:r>
          </a:p>
          <a:p>
            <a:pPr marL="511175" lvl="1">
              <a:lnSpc>
                <a:spcPct val="150000"/>
              </a:lnSpc>
              <a:spcBef>
                <a:spcPts val="0"/>
              </a:spcBef>
              <a:buClr>
                <a:srgbClr val="27638E"/>
              </a:buClr>
              <a:buFont typeface="Times New Roman" panose="02020603050405020304" pitchFamily="18" charset="0"/>
              <a:buChar char="⸺"/>
              <a:defRPr/>
            </a:pPr>
            <a:r>
              <a:rPr lang="en-US" sz="900" dirty="0">
                <a:effectLst/>
                <a:ea typeface="Calibri" panose="020F0502020204030204" pitchFamily="34" charset="0"/>
              </a:rPr>
              <a:t>As the quality of available used oil feedstock in Western Europe improved, the quantity of re-refined basestock produced has </a:t>
            </a:r>
            <a:r>
              <a:rPr lang="en-US" sz="900" dirty="0">
                <a:ea typeface="Calibri" panose="020F0502020204030204" pitchFamily="34" charset="0"/>
              </a:rPr>
              <a:t>improved </a:t>
            </a:r>
            <a:r>
              <a:rPr lang="en-US" sz="900" dirty="0">
                <a:effectLst/>
                <a:ea typeface="Calibri" panose="020F0502020204030204" pitchFamily="34" charset="0"/>
              </a:rPr>
              <a:t>too.</a:t>
            </a:r>
          </a:p>
        </p:txBody>
      </p:sp>
      <p:sp>
        <p:nvSpPr>
          <p:cNvPr id="8" name="Content Placeholder 2">
            <a:extLst>
              <a:ext uri="{FF2B5EF4-FFF2-40B4-BE49-F238E27FC236}">
                <a16:creationId xmlns:a16="http://schemas.microsoft.com/office/drawing/2014/main" id="{9D4C7B3C-A9A4-4439-A9B8-54FBB11CA329}"/>
              </a:ext>
            </a:extLst>
          </p:cNvPr>
          <p:cNvSpPr txBox="1">
            <a:spLocks/>
          </p:cNvSpPr>
          <p:nvPr/>
        </p:nvSpPr>
        <p:spPr>
          <a:xfrm>
            <a:off x="8117049" y="902988"/>
            <a:ext cx="3638906" cy="505202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The quality of re-refined feedstocks is steadily improving due to the changing composition of the used oil re-refiners receive. A significant share of automotive used oil feedstock in Western Europe is made from synthetic, group III basestocks which have a better viscosity index and a superior quality.</a:t>
            </a:r>
          </a:p>
          <a:p>
            <a:pPr>
              <a:lnSpc>
                <a:spcPct val="150000"/>
              </a:lnSpc>
              <a:spcBef>
                <a:spcPts val="0"/>
              </a:spcBef>
              <a:buClr>
                <a:srgbClr val="27638E"/>
              </a:buClr>
              <a:buSzPct val="110000"/>
              <a:buFont typeface="Wingdings" panose="05000000000000000000" pitchFamily="2" charset="2"/>
              <a:buChar char="l"/>
              <a:defRPr/>
            </a:pPr>
            <a:r>
              <a:rPr lang="en-US" sz="900" dirty="0">
                <a:effectLst/>
                <a:ea typeface="Calibri" panose="020F0502020204030204" pitchFamily="34" charset="0"/>
              </a:rPr>
              <a:t>Itelyum, Puraglobe, and Avista are the largest re-refiners in Western Europe, based on their basestock production capacity. </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lvl="1">
              <a:lnSpc>
                <a:spcPct val="150000"/>
              </a:lnSpc>
              <a:spcBef>
                <a:spcPts val="0"/>
              </a:spcBef>
              <a:buClr>
                <a:srgbClr val="27638E"/>
              </a:buClr>
              <a:buFont typeface="Times New Roman" panose="02020603050405020304" pitchFamily="18" charset="0"/>
              <a:buChar char="⸺"/>
              <a:defRPr/>
            </a:pPr>
            <a:r>
              <a:rPr lang="en-US" sz="900" dirty="0">
                <a:effectLst/>
                <a:ea typeface="Calibri" panose="020F0502020204030204" pitchFamily="34" charset="0"/>
              </a:rPr>
              <a:t>These companies, together with STR Tecoil in Finland, are the only European re-refiners that produce premium basestocks (basestocks classified as Group II and above). </a:t>
            </a:r>
          </a:p>
          <a:p>
            <a:pPr marL="511175" lvl="1">
              <a:lnSpc>
                <a:spcPct val="150000"/>
              </a:lnSpc>
              <a:spcBef>
                <a:spcPts val="0"/>
              </a:spcBef>
              <a:buClr>
                <a:srgbClr val="27638E"/>
              </a:buClr>
              <a:buFont typeface="Times New Roman" panose="02020603050405020304" pitchFamily="18" charset="0"/>
              <a:buChar char="⸺"/>
              <a:defRPr/>
            </a:pPr>
            <a:r>
              <a:rPr lang="en-US" sz="900" dirty="0">
                <a:effectLst/>
                <a:ea typeface="Calibri" panose="020F0502020204030204" pitchFamily="34" charset="0"/>
              </a:rPr>
              <a:t>Puraglobe is the only re-refiner producing Group III basestocks.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Perceptions of quality regarding re-refined basestocks have improved and major re-refiners such as Itelyum, Avista, and Puraglobe have earned a reputation for high quality on the wider market.</a:t>
            </a: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The larger re-refiners in Northern Europe have expanded vertically by acquiring international and domestic collectors and forging partnerships with blenders. </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Südöl have a partnership where they supply their parent company, Zeller + Gmelin. </a:t>
            </a:r>
          </a:p>
        </p:txBody>
      </p:sp>
      <p:grpSp>
        <p:nvGrpSpPr>
          <p:cNvPr id="9" name="Group 8">
            <a:extLst>
              <a:ext uri="{FF2B5EF4-FFF2-40B4-BE49-F238E27FC236}">
                <a16:creationId xmlns:a16="http://schemas.microsoft.com/office/drawing/2014/main" id="{D24FB899-DBBD-4F8C-969C-E34A46214F47}"/>
              </a:ext>
            </a:extLst>
          </p:cNvPr>
          <p:cNvGrpSpPr/>
          <p:nvPr/>
        </p:nvGrpSpPr>
        <p:grpSpPr>
          <a:xfrm>
            <a:off x="10256149" y="6188804"/>
            <a:ext cx="1090782" cy="246221"/>
            <a:chOff x="10831993" y="6206610"/>
            <a:chExt cx="1090782" cy="246221"/>
          </a:xfrm>
        </p:grpSpPr>
        <p:sp>
          <p:nvSpPr>
            <p:cNvPr id="10" name="Freeform: Shape 9">
              <a:extLst>
                <a:ext uri="{FF2B5EF4-FFF2-40B4-BE49-F238E27FC236}">
                  <a16:creationId xmlns:a16="http://schemas.microsoft.com/office/drawing/2014/main" id="{5896DD66-64F7-47C9-AEAA-6B067CB3E1F3}"/>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B1C778C3-3D6D-4718-9365-BE4D09E9A5AE}"/>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339870479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Re-Refining </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nvGraphicFramePr>
        <p:xfrm>
          <a:off x="1104047" y="860892"/>
          <a:ext cx="9983907" cy="5287930"/>
        </p:xfrm>
        <a:graphic>
          <a:graphicData uri="http://schemas.openxmlformats.org/drawingml/2006/table">
            <a:tbl>
              <a:tblPr firstRow="1">
                <a:tableStyleId>{5C22544A-7EE6-4342-B048-85BDC9FD1C3A}</a:tableStyleId>
              </a:tblPr>
              <a:tblGrid>
                <a:gridCol w="1513161">
                  <a:extLst>
                    <a:ext uri="{9D8B030D-6E8A-4147-A177-3AD203B41FA5}">
                      <a16:colId xmlns:a16="http://schemas.microsoft.com/office/drawing/2014/main" val="3179253707"/>
                    </a:ext>
                  </a:extLst>
                </a:gridCol>
                <a:gridCol w="1513161">
                  <a:extLst>
                    <a:ext uri="{9D8B030D-6E8A-4147-A177-3AD203B41FA5}">
                      <a16:colId xmlns:a16="http://schemas.microsoft.com/office/drawing/2014/main" val="1464068630"/>
                    </a:ext>
                  </a:extLst>
                </a:gridCol>
                <a:gridCol w="1698490">
                  <a:extLst>
                    <a:ext uri="{9D8B030D-6E8A-4147-A177-3AD203B41FA5}">
                      <a16:colId xmlns:a16="http://schemas.microsoft.com/office/drawing/2014/main" val="2331960324"/>
                    </a:ext>
                  </a:extLst>
                </a:gridCol>
                <a:gridCol w="1753032">
                  <a:extLst>
                    <a:ext uri="{9D8B030D-6E8A-4147-A177-3AD203B41FA5}">
                      <a16:colId xmlns:a16="http://schemas.microsoft.com/office/drawing/2014/main" val="2517212798"/>
                    </a:ext>
                  </a:extLst>
                </a:gridCol>
                <a:gridCol w="1753032">
                  <a:extLst>
                    <a:ext uri="{9D8B030D-6E8A-4147-A177-3AD203B41FA5}">
                      <a16:colId xmlns:a16="http://schemas.microsoft.com/office/drawing/2014/main" val="795802722"/>
                    </a:ext>
                  </a:extLst>
                </a:gridCol>
                <a:gridCol w="1753031">
                  <a:extLst>
                    <a:ext uri="{9D8B030D-6E8A-4147-A177-3AD203B41FA5}">
                      <a16:colId xmlns:a16="http://schemas.microsoft.com/office/drawing/2014/main" val="179591684"/>
                    </a:ext>
                  </a:extLst>
                </a:gridCol>
              </a:tblGrid>
              <a:tr h="292265">
                <a:tc gridSpan="6">
                  <a:txBody>
                    <a:bodyPr/>
                    <a:lstStyle/>
                    <a:p>
                      <a:r>
                        <a:rPr lang="en-US" sz="1000" b="1" kern="1200" dirty="0">
                          <a:solidFill>
                            <a:schemeClr val="lt1"/>
                          </a:solidFill>
                          <a:effectLst/>
                        </a:rPr>
                        <a:t>USED OIL RE-REFINERS IN WESTERN EUROPE, 2020 (EXCLUDING INACTIVE PLANTS)</a:t>
                      </a:r>
                      <a:endParaRPr lang="en-US" sz="1000" b="1" kern="1200" dirty="0">
                        <a:solidFill>
                          <a:schemeClr val="lt1"/>
                        </a:solidFill>
                        <a:latin typeface="+mn-lt"/>
                        <a:ea typeface="+mn-ea"/>
                        <a:cs typeface="+mn-cs"/>
                      </a:endParaRP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7999941"/>
                  </a:ext>
                </a:extLst>
              </a:tr>
              <a:tr h="282974">
                <a:tc gridSpan="2">
                  <a:txBody>
                    <a:bodyPr/>
                    <a:lstStyle/>
                    <a:p>
                      <a:endParaRPr lang="en-US" sz="900" b="1" dirty="0">
                        <a:solidFill>
                          <a:schemeClr val="tx1"/>
                        </a:solidFill>
                        <a:latin typeface="Lucida Sans" panose="020B0602030504020204" pitchFamily="34" charset="0"/>
                      </a:endParaRPr>
                    </a:p>
                  </a:txBody>
                  <a:tcPr marL="45720" marR="45720" anchor="ctr"/>
                </a:tc>
                <a:tc hMerge="1">
                  <a:txBody>
                    <a:bodyPr/>
                    <a:lstStyle/>
                    <a:p>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gridSpan="4">
                  <a:txBody>
                    <a:bodyPr/>
                    <a:lstStyle/>
                    <a:p>
                      <a:pPr algn="ctr"/>
                      <a:r>
                        <a:rPr lang="en-US" sz="900" b="1" dirty="0">
                          <a:solidFill>
                            <a:schemeClr val="tx1"/>
                          </a:solidFill>
                        </a:rPr>
                        <a:t>KILOTONNES</a:t>
                      </a:r>
                      <a:endParaRPr lang="en-US" sz="900" b="1" dirty="0">
                        <a:solidFill>
                          <a:schemeClr val="tx1"/>
                        </a:solidFill>
                        <a:latin typeface="Lucida Sans" panose="020B0602030504020204" pitchFamily="34" charset="0"/>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9384710"/>
                  </a:ext>
                </a:extLst>
              </a:tr>
              <a:tr h="360559">
                <a:tc>
                  <a:txBody>
                    <a:bodyPr/>
                    <a:lstStyle/>
                    <a:p>
                      <a:r>
                        <a:rPr lang="en-US" sz="900" b="1" dirty="0">
                          <a:solidFill>
                            <a:schemeClr val="tx1"/>
                          </a:solidFill>
                        </a:rPr>
                        <a:t>COUNTRY</a:t>
                      </a:r>
                      <a:endParaRPr lang="en-US" sz="900" b="1" dirty="0">
                        <a:solidFill>
                          <a:schemeClr val="tx1"/>
                        </a:solidFill>
                        <a:latin typeface="Lucida Sans" panose="020B0602030504020204" pitchFamily="34" charset="0"/>
                      </a:endParaRPr>
                    </a:p>
                  </a:txBody>
                  <a:tcPr marL="45720" marR="45720" anchor="ctr"/>
                </a:tc>
                <a:tc>
                  <a:txBody>
                    <a:bodyPr/>
                    <a:lstStyle/>
                    <a:p>
                      <a:r>
                        <a:rPr lang="en-US" sz="900" b="1" dirty="0">
                          <a:solidFill>
                            <a:schemeClr val="tx1"/>
                          </a:solidFill>
                        </a:rPr>
                        <a:t>COMPANY</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USED OIL FEED CAPACITY</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GROUP I BASESTOCK CAPACITY</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GROUP II BASESTOCK CAPACITY</a:t>
                      </a:r>
                      <a:endParaRPr lang="en-US" sz="900" b="1" dirty="0">
                        <a:solidFill>
                          <a:schemeClr val="tx1"/>
                        </a:solidFill>
                        <a:latin typeface="Lucida Sans" panose="020B0602030504020204" pitchFamily="34" charset="0"/>
                      </a:endParaRPr>
                    </a:p>
                  </a:txBody>
                  <a:tcPr marL="45720" marR="45720" anchor="ctr"/>
                </a:tc>
                <a:tc>
                  <a:txBody>
                    <a:bodyPr/>
                    <a:lstStyle/>
                    <a:p>
                      <a:pPr algn="ctr"/>
                      <a:r>
                        <a:rPr lang="en-US" sz="900" b="1" dirty="0">
                          <a:solidFill>
                            <a:schemeClr val="tx1"/>
                          </a:solidFill>
                        </a:rPr>
                        <a:t>GROUP III BASESTOCK CAPACITY</a:t>
                      </a:r>
                      <a:endParaRPr lang="en-US" sz="900" b="1"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557228252"/>
                  </a:ext>
                </a:extLst>
              </a:tr>
              <a:tr h="282974">
                <a:tc rowSpan="2">
                  <a:txBody>
                    <a:bodyPr/>
                    <a:lstStyle/>
                    <a:p>
                      <a:pPr algn="l" fontAlgn="b"/>
                      <a:r>
                        <a:rPr lang="en-US" sz="900" b="0" u="none" strike="noStrike" dirty="0">
                          <a:solidFill>
                            <a:srgbClr val="000000"/>
                          </a:solidFill>
                          <a:effectLst/>
                        </a:rPr>
                        <a:t>Germany</a:t>
                      </a:r>
                      <a:endParaRPr lang="en-US" sz="900" b="0" i="0" u="none" strike="noStrike" dirty="0">
                        <a:solidFill>
                          <a:srgbClr val="000000"/>
                        </a:solidFill>
                        <a:effectLst/>
                        <a:latin typeface="+mn-lt"/>
                      </a:endParaRPr>
                    </a:p>
                  </a:txBody>
                  <a:tcPr marL="45720" marR="45720" anchor="ctr"/>
                </a:tc>
                <a:tc>
                  <a:txBody>
                    <a:bodyPr/>
                    <a:lstStyle/>
                    <a:p>
                      <a:pPr algn="l" fontAlgn="b"/>
                      <a:r>
                        <a:rPr lang="en-US" sz="900" b="0" u="none" strike="noStrike" dirty="0">
                          <a:solidFill>
                            <a:srgbClr val="000000"/>
                          </a:solidFill>
                          <a:effectLst/>
                        </a:rPr>
                        <a:t>Puraglobe-a</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160.0</a:t>
                      </a:r>
                      <a:endParaRPr lang="en-US" sz="900" b="0" i="0" u="none" strike="noStrike" dirty="0">
                        <a:solidFill>
                          <a:srgbClr val="000000"/>
                        </a:solidFill>
                        <a:effectLst/>
                        <a:latin typeface="+mn-lt"/>
                      </a:endParaRPr>
                    </a:p>
                  </a:txBody>
                  <a:tcPr marL="0" marR="0" marT="0" marB="0" anchor="ctr"/>
                </a:tc>
                <a:tc>
                  <a:txBody>
                    <a:bodyPr/>
                    <a:lstStyle/>
                    <a:p>
                      <a:pPr algn="ctr"/>
                      <a:r>
                        <a:rPr lang="en-US" sz="900" dirty="0">
                          <a:solidFill>
                            <a:schemeClr val="tx1"/>
                          </a:solidFill>
                        </a:rPr>
                        <a:t>-</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50.0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50.0</a:t>
                      </a:r>
                      <a:endParaRPr lang="en-US" sz="900" dirty="0">
                        <a:latin typeface="+mn-lt"/>
                      </a:endParaRPr>
                    </a:p>
                  </a:txBody>
                  <a:tcPr marL="45720" marR="45720" anchor="ctr"/>
                </a:tc>
                <a:extLst>
                  <a:ext uri="{0D108BD9-81ED-4DB2-BD59-A6C34878D82A}">
                    <a16:rowId xmlns:a16="http://schemas.microsoft.com/office/drawing/2014/main" val="1640954900"/>
                  </a:ext>
                </a:extLst>
              </a:tr>
              <a:tr h="282974">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r>
                        <a:rPr lang="en-US" sz="900" b="0" u="none" strike="noStrike" dirty="0">
                          <a:solidFill>
                            <a:srgbClr val="000000"/>
                          </a:solidFill>
                          <a:effectLst/>
                        </a:rPr>
                        <a:t>Avista</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125.0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80.0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446376730"/>
                  </a:ext>
                </a:extLst>
              </a:tr>
              <a:tr h="282974">
                <a:tc rowSpan="2">
                  <a:txBody>
                    <a:bodyPr/>
                    <a:lstStyle/>
                    <a:p>
                      <a:pPr algn="l" fontAlgn="b"/>
                      <a:r>
                        <a:rPr lang="en-US" sz="900" b="0" u="none" strike="noStrike" dirty="0">
                          <a:solidFill>
                            <a:srgbClr val="000000"/>
                          </a:solidFill>
                          <a:effectLst/>
                        </a:rPr>
                        <a:t>Italy</a:t>
                      </a:r>
                      <a:endParaRPr lang="en-US" sz="900" b="0" i="0" u="none" strike="noStrike" dirty="0">
                        <a:solidFill>
                          <a:srgbClr val="000000"/>
                        </a:solidFill>
                        <a:effectLst/>
                        <a:latin typeface="+mn-lt"/>
                      </a:endParaRPr>
                    </a:p>
                  </a:txBody>
                  <a:tcPr marL="45720" marR="4572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Itelyum-b</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195.0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88.0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43.0</a:t>
                      </a:r>
                      <a:endParaRPr lang="en-US" sz="900" b="0" i="0" u="none" strike="noStrike" dirty="0">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564286987"/>
                  </a:ext>
                </a:extLst>
              </a:tr>
              <a:tr h="282974">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ctr">
                    <a:solidFill>
                      <a:schemeClr val="bg2">
                        <a:lumMod val="40000"/>
                        <a:lumOff val="60000"/>
                      </a:schemeClr>
                    </a:solidFill>
                  </a:tcPr>
                </a:tc>
                <a:tc>
                  <a:txBody>
                    <a:bodyPr/>
                    <a:lstStyle/>
                    <a:p>
                      <a:pPr algn="l" fontAlgn="b"/>
                      <a:r>
                        <a:rPr lang="en-US" sz="900" b="0" u="none" strike="noStrike" dirty="0">
                          <a:solidFill>
                            <a:srgbClr val="000000"/>
                          </a:solidFill>
                          <a:effectLst/>
                        </a:rPr>
                        <a:t>R.A.M. Oil</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20.0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10.0</a:t>
                      </a:r>
                      <a:endParaRPr lang="en-US" sz="900" b="0" i="0" u="none" strike="noStrike" dirty="0">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1556135182"/>
                  </a:ext>
                </a:extLst>
              </a:tr>
              <a:tr h="282974">
                <a:tc>
                  <a:txBody>
                    <a:bodyPr/>
                    <a:lstStyle/>
                    <a:p>
                      <a:pPr algn="l" fontAlgn="b"/>
                      <a:r>
                        <a:rPr lang="en-US" sz="900" b="0" u="none" strike="noStrike" dirty="0">
                          <a:solidFill>
                            <a:schemeClr val="tx1"/>
                          </a:solidFill>
                          <a:effectLst/>
                        </a:rPr>
                        <a:t>France</a:t>
                      </a:r>
                      <a:endParaRPr lang="en-US" sz="900" b="0" i="0" u="none" strike="noStrike" dirty="0">
                        <a:solidFill>
                          <a:schemeClr val="tx1"/>
                        </a:solidFill>
                        <a:effectLst/>
                        <a:latin typeface="+mn-lt"/>
                      </a:endParaRPr>
                    </a:p>
                  </a:txBody>
                  <a:tcPr marL="45720" marR="4572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Eco Huile</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chemeClr val="tx1"/>
                          </a:solidFill>
                          <a:effectLst/>
                        </a:rPr>
                        <a:t>120.0</a:t>
                      </a:r>
                      <a:endParaRPr lang="en-US" sz="900" b="0" i="0" u="none" strike="noStrike" dirty="0">
                        <a:solidFill>
                          <a:schemeClr val="tx1"/>
                        </a:solidFill>
                        <a:effectLst/>
                        <a:latin typeface="+mn-lt"/>
                      </a:endParaRPr>
                    </a:p>
                  </a:txBody>
                  <a:tcPr marL="0" marR="0" marT="0" marB="0" anchor="ctr"/>
                </a:tc>
                <a:tc>
                  <a:txBody>
                    <a:bodyPr/>
                    <a:lstStyle/>
                    <a:p>
                      <a:pPr algn="ctr" fontAlgn="b"/>
                      <a:r>
                        <a:rPr lang="en-US" sz="900" b="0" u="none" strike="noStrike" dirty="0">
                          <a:solidFill>
                            <a:schemeClr val="tx1"/>
                          </a:solidFill>
                          <a:effectLst/>
                        </a:rPr>
                        <a:t>60.0</a:t>
                      </a:r>
                      <a:endParaRPr lang="en-US" sz="900" b="0" i="0" u="none" strike="noStrike" dirty="0">
                        <a:solidFill>
                          <a:schemeClr val="tx1"/>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3236091703"/>
                  </a:ext>
                </a:extLst>
              </a:tr>
              <a:tr h="282974">
                <a:tc rowSpan="2">
                  <a:txBody>
                    <a:bodyPr/>
                    <a:lstStyle/>
                    <a:p>
                      <a:pPr algn="l" fontAlgn="b"/>
                      <a:r>
                        <a:rPr lang="en-US" sz="900" b="0" u="none" strike="noStrike" dirty="0">
                          <a:solidFill>
                            <a:srgbClr val="000000"/>
                          </a:solidFill>
                          <a:effectLst/>
                        </a:rPr>
                        <a:t>Spain</a:t>
                      </a:r>
                      <a:endParaRPr lang="en-US" sz="900" b="0" i="0" u="none" strike="noStrike" dirty="0">
                        <a:solidFill>
                          <a:srgbClr val="000000"/>
                        </a:solidFill>
                        <a:effectLst/>
                        <a:latin typeface="+mn-lt"/>
                      </a:endParaRPr>
                    </a:p>
                  </a:txBody>
                  <a:tcPr marL="45720" marR="45720" anchor="ctr"/>
                </a:tc>
                <a:tc>
                  <a:txBody>
                    <a:bodyPr/>
                    <a:lstStyle/>
                    <a:p>
                      <a:pPr algn="l" fontAlgn="b"/>
                      <a:r>
                        <a:rPr lang="en-US" sz="900" b="0" u="none" strike="noStrike" dirty="0">
                          <a:solidFill>
                            <a:srgbClr val="000000"/>
                          </a:solidFill>
                          <a:effectLst/>
                        </a:rPr>
                        <a:t>Sertego-c</a:t>
                      </a:r>
                      <a:endParaRPr lang="en-US" sz="900" dirty="0">
                        <a:latin typeface="+mn-lt"/>
                      </a:endParaRPr>
                    </a:p>
                  </a:txBody>
                  <a:tcPr marL="45720" marR="45720" anchor="ctr"/>
                </a:tc>
                <a:tc>
                  <a:txBody>
                    <a:bodyPr/>
                    <a:lstStyle/>
                    <a:p>
                      <a:pPr algn="ctr" fontAlgn="b"/>
                      <a:r>
                        <a:rPr lang="en-US" sz="900" b="0" u="none" strike="noStrike" dirty="0">
                          <a:solidFill>
                            <a:srgbClr val="000000"/>
                          </a:solidFill>
                          <a:effectLst/>
                        </a:rPr>
                        <a:t>120.0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60.0</a:t>
                      </a:r>
                      <a:endParaRPr lang="en-US" sz="900" b="0" i="0" u="none" strike="noStrike" dirty="0">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2252430261"/>
                  </a:ext>
                </a:extLst>
              </a:tr>
              <a:tr h="282974">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ctr">
                    <a:solidFill>
                      <a:schemeClr val="bg2">
                        <a:lumMod val="40000"/>
                        <a:lumOff val="60000"/>
                      </a:schemeClr>
                    </a:solidFill>
                  </a:tcPr>
                </a:tc>
                <a:tc>
                  <a:txBody>
                    <a:bodyPr/>
                    <a:lstStyle/>
                    <a:p>
                      <a:pPr algn="l" fontAlgn="b"/>
                      <a:r>
                        <a:rPr lang="en-US" sz="900" b="0" u="none" strike="noStrike" dirty="0">
                          <a:solidFill>
                            <a:srgbClr val="000000"/>
                          </a:solidFill>
                          <a:effectLst/>
                        </a:rPr>
                        <a:t>Cator</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40.0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25.0</a:t>
                      </a:r>
                      <a:endParaRPr lang="en-US" sz="900" b="0" i="0" u="none" strike="noStrike" dirty="0">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2529246079"/>
                  </a:ext>
                </a:extLst>
              </a:tr>
              <a:tr h="282974">
                <a:tc>
                  <a:txBody>
                    <a:bodyPr/>
                    <a:lstStyle/>
                    <a:p>
                      <a:pPr algn="l" fontAlgn="b"/>
                      <a:r>
                        <a:rPr lang="en-US" sz="900" b="0" u="none" strike="noStrike" dirty="0">
                          <a:solidFill>
                            <a:srgbClr val="000000"/>
                          </a:solidFill>
                          <a:effectLst/>
                        </a:rPr>
                        <a:t>Denmark</a:t>
                      </a:r>
                      <a:endParaRPr lang="en-US" sz="900" b="0" i="0" u="none" strike="noStrike" dirty="0">
                        <a:solidFill>
                          <a:srgbClr val="000000"/>
                        </a:solidFill>
                        <a:effectLst/>
                        <a:latin typeface="+mn-lt"/>
                      </a:endParaRPr>
                    </a:p>
                  </a:txBody>
                  <a:tcPr marL="45720" marR="45720" anchor="ctr"/>
                </a:tc>
                <a:tc>
                  <a:txBody>
                    <a:bodyPr/>
                    <a:lstStyle/>
                    <a:p>
                      <a:pPr algn="l" fontAlgn="b"/>
                      <a:r>
                        <a:rPr lang="en-US" sz="900" b="0" u="none" strike="noStrike" dirty="0">
                          <a:solidFill>
                            <a:srgbClr val="000000"/>
                          </a:solidFill>
                          <a:effectLst/>
                        </a:rPr>
                        <a:t>Avista</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120.0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75.0</a:t>
                      </a:r>
                      <a:endParaRPr lang="en-US" sz="900" b="0" i="0" u="none" strike="noStrike" dirty="0">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2965892685"/>
                  </a:ext>
                </a:extLst>
              </a:tr>
              <a:tr h="282974">
                <a:tc>
                  <a:txBody>
                    <a:bodyPr/>
                    <a:lstStyle/>
                    <a:p>
                      <a:pPr algn="l" fontAlgn="b"/>
                      <a:r>
                        <a:rPr lang="en-US" sz="900" b="0" u="none" strike="noStrike" dirty="0">
                          <a:solidFill>
                            <a:srgbClr val="000000"/>
                          </a:solidFill>
                          <a:effectLst/>
                        </a:rPr>
                        <a:t>Finland</a:t>
                      </a:r>
                      <a:endParaRPr lang="en-US" sz="900" b="0" i="0" u="none" strike="noStrike" dirty="0">
                        <a:solidFill>
                          <a:srgbClr val="000000"/>
                        </a:solidFill>
                        <a:effectLst/>
                        <a:latin typeface="+mn-lt"/>
                      </a:endParaRPr>
                    </a:p>
                  </a:txBody>
                  <a:tcPr marL="45720" marR="45720" anchor="ctr"/>
                </a:tc>
                <a:tc>
                  <a:txBody>
                    <a:bodyPr/>
                    <a:lstStyle/>
                    <a:p>
                      <a:pPr algn="l" fontAlgn="b"/>
                      <a:r>
                        <a:rPr lang="en-US" sz="900" b="0" u="none" strike="noStrike" dirty="0">
                          <a:solidFill>
                            <a:srgbClr val="000000"/>
                          </a:solidFill>
                          <a:effectLst/>
                        </a:rPr>
                        <a:t>STR Tecoil</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60.0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40.0</a:t>
                      </a:r>
                      <a:endParaRPr lang="en-US" sz="900" b="0" i="0" u="none" strike="noStrike" dirty="0">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1068380949"/>
                  </a:ext>
                </a:extLst>
              </a:tr>
              <a:tr h="282974">
                <a:tc rowSpan="2">
                  <a:txBody>
                    <a:bodyPr/>
                    <a:lstStyle/>
                    <a:p>
                      <a:pPr algn="l" fontAlgn="b"/>
                      <a:r>
                        <a:rPr lang="en-US" sz="900" b="0" u="none" strike="noStrike" dirty="0">
                          <a:solidFill>
                            <a:srgbClr val="000000"/>
                          </a:solidFill>
                          <a:effectLst/>
                        </a:rPr>
                        <a:t>Portugal</a:t>
                      </a:r>
                      <a:endParaRPr lang="en-US" sz="900" b="0" i="0" u="none" strike="noStrike" dirty="0">
                        <a:solidFill>
                          <a:srgbClr val="000000"/>
                        </a:solidFill>
                        <a:effectLst/>
                        <a:latin typeface="+mn-lt"/>
                      </a:endParaRPr>
                    </a:p>
                  </a:txBody>
                  <a:tcPr marL="45720" marR="45720" anchor="ctr"/>
                </a:tc>
                <a:tc>
                  <a:txBody>
                    <a:bodyPr/>
                    <a:lstStyle/>
                    <a:p>
                      <a:pPr algn="l" fontAlgn="b"/>
                      <a:r>
                        <a:rPr lang="en-US" sz="900" b="0" u="none" strike="noStrike" dirty="0">
                          <a:solidFill>
                            <a:srgbClr val="000000"/>
                          </a:solidFill>
                          <a:effectLst/>
                        </a:rPr>
                        <a:t>Enviroil</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25.0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15.0</a:t>
                      </a:r>
                      <a:endParaRPr lang="en-US" sz="900" b="0" i="0" u="none" strike="noStrike" dirty="0">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4261421945"/>
                  </a:ext>
                </a:extLst>
              </a:tr>
              <a:tr h="282974">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ctr">
                    <a:solidFill>
                      <a:schemeClr val="bg2">
                        <a:lumMod val="40000"/>
                        <a:lumOff val="60000"/>
                      </a:schemeClr>
                    </a:solidFill>
                  </a:tcPr>
                </a:tc>
                <a:tc>
                  <a:txBody>
                    <a:bodyPr/>
                    <a:lstStyle/>
                    <a:p>
                      <a:pPr algn="l" fontAlgn="b"/>
                      <a:r>
                        <a:rPr lang="en-US" sz="900" b="0" u="none" strike="noStrike" dirty="0">
                          <a:solidFill>
                            <a:srgbClr val="000000"/>
                          </a:solidFill>
                          <a:effectLst/>
                        </a:rPr>
                        <a:t>Egeo Oil</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25.0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15.0</a:t>
                      </a:r>
                      <a:endParaRPr lang="en-US" sz="900" b="0" i="0" u="none" strike="noStrike" dirty="0">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1018826122"/>
                  </a:ext>
                </a:extLst>
              </a:tr>
              <a:tr h="2829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United Kingdom</a:t>
                      </a:r>
                      <a:endParaRPr lang="en-US" sz="900" b="0" i="0" u="none" strike="noStrike" dirty="0">
                        <a:solidFill>
                          <a:srgbClr val="000000"/>
                        </a:solidFill>
                        <a:effectLst/>
                        <a:latin typeface="+mn-lt"/>
                      </a:endParaRPr>
                    </a:p>
                  </a:txBody>
                  <a:tcPr marL="45720" marR="45720" anchor="ctr"/>
                </a:tc>
                <a:tc>
                  <a:txBody>
                    <a:bodyPr/>
                    <a:lstStyle/>
                    <a:p>
                      <a:pPr algn="l" fontAlgn="b"/>
                      <a:r>
                        <a:rPr lang="en-US" sz="900" b="0" u="none" strike="noStrike" dirty="0">
                          <a:solidFill>
                            <a:srgbClr val="000000"/>
                          </a:solidFill>
                          <a:effectLst/>
                        </a:rPr>
                        <a:t>Whelan</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50.0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35.0</a:t>
                      </a:r>
                      <a:endParaRPr lang="en-US" sz="900" b="0" i="0" u="none" strike="noStrike" dirty="0">
                        <a:solidFill>
                          <a:srgbClr val="000000"/>
                        </a:solidFill>
                        <a:effectLst/>
                        <a:latin typeface="+mn-lt"/>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rPr>
                        <a:t>-</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0" marR="0" marT="0" marB="0" anchor="ctr"/>
                </a:tc>
                <a:extLst>
                  <a:ext uri="{0D108BD9-81ED-4DB2-BD59-A6C34878D82A}">
                    <a16:rowId xmlns:a16="http://schemas.microsoft.com/office/drawing/2014/main" val="2667270845"/>
                  </a:ext>
                </a:extLst>
              </a:tr>
              <a:tr h="28297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1" u="none" strike="noStrike" dirty="0">
                          <a:solidFill>
                            <a:srgbClr val="000000"/>
                          </a:solidFill>
                          <a:effectLst/>
                        </a:rPr>
                        <a:t>Total</a:t>
                      </a:r>
                      <a:endParaRPr lang="en-US" sz="900" b="1" i="0" u="none" strike="noStrike" dirty="0">
                        <a:solidFill>
                          <a:srgbClr val="000000"/>
                        </a:solidFill>
                        <a:effectLst/>
                        <a:latin typeface="+mn-lt"/>
                      </a:endParaRPr>
                    </a:p>
                  </a:txBody>
                  <a:tcPr marL="45720" marR="45720" anchor="ctr"/>
                </a:tc>
                <a:tc>
                  <a:txBody>
                    <a:bodyPr/>
                    <a:lstStyle/>
                    <a:p>
                      <a:pPr algn="l" fontAlgn="b"/>
                      <a:endParaRPr kumimoji="0" lang="en-US" sz="900" b="1" i="0" u="none" strike="noStrike" kern="1200" cap="none" spc="0" normalizeH="0" baseline="0" dirty="0">
                        <a:ln>
                          <a:noFill/>
                        </a:ln>
                        <a:solidFill>
                          <a:srgbClr val="000000"/>
                        </a:solidFill>
                        <a:effectLst/>
                        <a:uLnTx/>
                        <a:uFillTx/>
                        <a:latin typeface="+mn-lt"/>
                        <a:ea typeface="+mn-ea"/>
                        <a:cs typeface="+mn-cs"/>
                      </a:endParaRPr>
                    </a:p>
                  </a:txBody>
                  <a:tcPr marL="45720" marR="45720" anchor="ctr"/>
                </a:tc>
                <a:tc>
                  <a:txBody>
                    <a:bodyPr/>
                    <a:lstStyle/>
                    <a:p>
                      <a:pPr algn="ctr" fontAlgn="b"/>
                      <a:r>
                        <a:rPr kumimoji="0" lang="en-US" sz="900" b="1" u="none" strike="noStrike" kern="1200" cap="none" spc="0" normalizeH="0" baseline="0" dirty="0">
                          <a:ln>
                            <a:noFill/>
                          </a:ln>
                          <a:solidFill>
                            <a:srgbClr val="000000"/>
                          </a:solidFill>
                          <a:effectLst/>
                          <a:uLnTx/>
                          <a:uFillTx/>
                        </a:rPr>
                        <a:t>1,060.0</a:t>
                      </a:r>
                      <a:endParaRPr kumimoji="0" lang="en-US" sz="900" b="1" i="0" u="none" strike="noStrike" kern="1200" cap="none" spc="0" normalizeH="0" baseline="0" dirty="0">
                        <a:ln>
                          <a:noFill/>
                        </a:ln>
                        <a:solidFill>
                          <a:srgbClr val="000000"/>
                        </a:solidFill>
                        <a:effectLst/>
                        <a:uLnTx/>
                        <a:uFillTx/>
                        <a:latin typeface="+mn-lt"/>
                        <a:ea typeface="+mn-ea"/>
                        <a:cs typeface="+mn-cs"/>
                      </a:endParaRPr>
                    </a:p>
                  </a:txBody>
                  <a:tcPr marL="0" marR="0" marT="0" marB="0" anchor="ctr"/>
                </a:tc>
                <a:tc>
                  <a:txBody>
                    <a:bodyPr/>
                    <a:lstStyle/>
                    <a:p>
                      <a:pPr algn="ctr" fontAlgn="b"/>
                      <a:r>
                        <a:rPr kumimoji="0" lang="en-US" sz="900" b="1" u="none" strike="noStrike" kern="1200" cap="none" spc="0" normalizeH="0" baseline="0" dirty="0">
                          <a:ln>
                            <a:noFill/>
                          </a:ln>
                          <a:solidFill>
                            <a:srgbClr val="000000"/>
                          </a:solidFill>
                          <a:effectLst/>
                          <a:uLnTx/>
                          <a:uFillTx/>
                        </a:rPr>
                        <a:t>503.0</a:t>
                      </a:r>
                      <a:endParaRPr kumimoji="0" lang="en-US" sz="900" b="1" i="0" u="none" strike="noStrike" kern="1200" cap="none" spc="0" normalizeH="0" baseline="0" dirty="0">
                        <a:ln>
                          <a:noFill/>
                        </a:ln>
                        <a:solidFill>
                          <a:srgbClr val="000000"/>
                        </a:solidFill>
                        <a:effectLst/>
                        <a:uLnTx/>
                        <a:uFillTx/>
                        <a:latin typeface="+mn-lt"/>
                        <a:ea typeface="+mn-ea"/>
                        <a:cs typeface="+mn-cs"/>
                      </a:endParaRPr>
                    </a:p>
                  </a:txBody>
                  <a:tcPr marL="0" marR="0" marT="0" marB="0" anchor="ctr"/>
                </a:tc>
                <a:tc>
                  <a:txBody>
                    <a:bodyPr/>
                    <a:lstStyle/>
                    <a:p>
                      <a:pPr algn="ctr" fontAlgn="b"/>
                      <a:r>
                        <a:rPr lang="en-US" sz="900" b="1" u="none" strike="noStrike" kern="1200" cap="none" spc="0" normalizeH="0" baseline="0" dirty="0">
                          <a:ln>
                            <a:noFill/>
                          </a:ln>
                          <a:solidFill>
                            <a:srgbClr val="000000"/>
                          </a:solidFill>
                          <a:effectLst/>
                          <a:uLnTx/>
                          <a:uFillTx/>
                        </a:rPr>
                        <a:t>93.0</a:t>
                      </a:r>
                      <a:endParaRPr kumimoji="0" lang="en-US" sz="900" b="1" i="0" u="none" strike="noStrike" kern="1200" cap="none" spc="0" normalizeH="0" baseline="0" dirty="0">
                        <a:ln>
                          <a:noFill/>
                        </a:ln>
                        <a:solidFill>
                          <a:srgbClr val="000000"/>
                        </a:solidFill>
                        <a:effectLst/>
                        <a:uLnTx/>
                        <a:uFillTx/>
                        <a:latin typeface="+mn-lt"/>
                        <a:ea typeface="+mn-ea"/>
                        <a:cs typeface="+mn-cs"/>
                      </a:endParaRPr>
                    </a:p>
                  </a:txBody>
                  <a:tcPr marL="0" marR="0" marT="0" marB="0" anchor="ctr"/>
                </a:tc>
                <a:tc>
                  <a:txBody>
                    <a:bodyPr/>
                    <a:lstStyle/>
                    <a:p>
                      <a:pPr algn="ctr" fontAlgn="b"/>
                      <a:r>
                        <a:rPr lang="en-US" sz="900" b="1" u="none" strike="noStrike" kern="1200" cap="none" spc="0" normalizeH="0" baseline="0" dirty="0">
                          <a:ln>
                            <a:noFill/>
                          </a:ln>
                          <a:solidFill>
                            <a:srgbClr val="000000"/>
                          </a:solidFill>
                          <a:effectLst/>
                          <a:uLnTx/>
                          <a:uFillTx/>
                        </a:rPr>
                        <a:t>50.0</a:t>
                      </a:r>
                      <a:endParaRPr kumimoji="0" lang="en-US" sz="900" dirty="0">
                        <a:latin typeface="+mn-lt"/>
                      </a:endParaRPr>
                    </a:p>
                  </a:txBody>
                  <a:tcPr marL="0" marR="0" marT="0" marB="0" anchor="ctr"/>
                </a:tc>
                <a:extLst>
                  <a:ext uri="{0D108BD9-81ED-4DB2-BD59-A6C34878D82A}">
                    <a16:rowId xmlns:a16="http://schemas.microsoft.com/office/drawing/2014/main" val="653257632"/>
                  </a:ext>
                </a:extLst>
              </a:tr>
              <a:tr h="668269">
                <a:tc gridSpan="6">
                  <a:txBody>
                    <a:bodyPr/>
                    <a:lstStyle/>
                    <a:p>
                      <a:pPr algn="l" fontAlgn="b"/>
                      <a:r>
                        <a:rPr lang="en-US" sz="900" b="0" u="none" strike="noStrike" dirty="0">
                          <a:solidFill>
                            <a:srgbClr val="000000"/>
                          </a:solidFill>
                          <a:effectLst/>
                        </a:rPr>
                        <a:t>a- This re-refinery is now completely Group III re-refinery as of April 2021.</a:t>
                      </a:r>
                      <a:endParaRPr lang="en-US" sz="900" dirty="0"/>
                    </a:p>
                    <a:p>
                      <a:pPr lvl="0" algn="l">
                        <a:buNone/>
                      </a:pPr>
                      <a:r>
                        <a:rPr lang="en-US" sz="900" b="0" u="none" strike="noStrike" dirty="0">
                          <a:solidFill>
                            <a:srgbClr val="000000"/>
                          </a:solidFill>
                          <a:effectLst/>
                        </a:rPr>
                        <a:t>b- Itelyum has two re-refineries in Italy. One is in Pieve Fissiraga and other is in Ceccano. The re-refinery in Pieve Fissiraga produces both re-refined Group I and II basestocks.</a:t>
                      </a:r>
                    </a:p>
                    <a:p>
                      <a:pPr algn="l" fontAlgn="b"/>
                      <a:r>
                        <a:rPr lang="en-US" sz="900" b="0" u="none" strike="noStrike" dirty="0">
                          <a:solidFill>
                            <a:srgbClr val="000000"/>
                          </a:solidFill>
                          <a:effectLst/>
                        </a:rPr>
                        <a:t>c- Sertego has four re-refineries in Spain. They are at Fuenlabrada, Palos de la F, Alfaro, and Cartagena. All of them have 30 KT feed capacity and 15 KT re-refined basestocks capacity.</a:t>
                      </a:r>
                      <a:endParaRPr lang="en-US" sz="900" b="0" i="0" u="none" strike="noStrike" dirty="0">
                        <a:solidFill>
                          <a:srgbClr val="000000"/>
                        </a:solidFill>
                        <a:effectLst/>
                        <a:latin typeface="+mn-lt"/>
                      </a:endParaRPr>
                    </a:p>
                  </a:txBody>
                  <a:tcPr marL="45720" marR="4572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436744936"/>
                  </a:ext>
                </a:extLst>
              </a:tr>
            </a:tbl>
          </a:graphicData>
        </a:graphic>
      </p:graphicFrame>
      <p:grpSp>
        <p:nvGrpSpPr>
          <p:cNvPr id="4" name="Group 3">
            <a:extLst>
              <a:ext uri="{FF2B5EF4-FFF2-40B4-BE49-F238E27FC236}">
                <a16:creationId xmlns:a16="http://schemas.microsoft.com/office/drawing/2014/main" id="{D0A3A88A-57D6-47BA-AC6A-97A18A7B6E31}"/>
              </a:ext>
            </a:extLst>
          </p:cNvPr>
          <p:cNvGrpSpPr/>
          <p:nvPr/>
        </p:nvGrpSpPr>
        <p:grpSpPr>
          <a:xfrm>
            <a:off x="10256149" y="6188804"/>
            <a:ext cx="1090782" cy="246221"/>
            <a:chOff x="10831993" y="6206610"/>
            <a:chExt cx="1090782" cy="246221"/>
          </a:xfrm>
        </p:grpSpPr>
        <p:sp>
          <p:nvSpPr>
            <p:cNvPr id="6" name="Freeform: Shape 5">
              <a:extLst>
                <a:ext uri="{FF2B5EF4-FFF2-40B4-BE49-F238E27FC236}">
                  <a16:creationId xmlns:a16="http://schemas.microsoft.com/office/drawing/2014/main" id="{EE8D4442-B758-4F6D-BB50-2DD730C38D46}"/>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Rectangle 6">
              <a:extLst>
                <a:ext uri="{FF2B5EF4-FFF2-40B4-BE49-F238E27FC236}">
                  <a16:creationId xmlns:a16="http://schemas.microsoft.com/office/drawing/2014/main" id="{91839207-6E26-4900-BD51-AFA93C3DE68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5560029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Re-Refining </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nvGraphicFramePr>
        <p:xfrm>
          <a:off x="1627069" y="956420"/>
          <a:ext cx="8688506" cy="3048544"/>
        </p:xfrm>
        <a:graphic>
          <a:graphicData uri="http://schemas.openxmlformats.org/drawingml/2006/table">
            <a:tbl>
              <a:tblPr firstRow="1">
                <a:tableStyleId>{5C22544A-7EE6-4342-B048-85BDC9FD1C3A}</a:tableStyleId>
              </a:tblPr>
              <a:tblGrid>
                <a:gridCol w="2029550">
                  <a:extLst>
                    <a:ext uri="{9D8B030D-6E8A-4147-A177-3AD203B41FA5}">
                      <a16:colId xmlns:a16="http://schemas.microsoft.com/office/drawing/2014/main" val="3179253707"/>
                    </a:ext>
                  </a:extLst>
                </a:gridCol>
                <a:gridCol w="2029550">
                  <a:extLst>
                    <a:ext uri="{9D8B030D-6E8A-4147-A177-3AD203B41FA5}">
                      <a16:colId xmlns:a16="http://schemas.microsoft.com/office/drawing/2014/main" val="1464068630"/>
                    </a:ext>
                  </a:extLst>
                </a:gridCol>
                <a:gridCol w="2278126">
                  <a:extLst>
                    <a:ext uri="{9D8B030D-6E8A-4147-A177-3AD203B41FA5}">
                      <a16:colId xmlns:a16="http://schemas.microsoft.com/office/drawing/2014/main" val="2331960324"/>
                    </a:ext>
                  </a:extLst>
                </a:gridCol>
                <a:gridCol w="2351280">
                  <a:extLst>
                    <a:ext uri="{9D8B030D-6E8A-4147-A177-3AD203B41FA5}">
                      <a16:colId xmlns:a16="http://schemas.microsoft.com/office/drawing/2014/main" val="2517212798"/>
                    </a:ext>
                  </a:extLst>
                </a:gridCol>
              </a:tblGrid>
              <a:tr h="224073">
                <a:tc gridSpan="4">
                  <a:txBody>
                    <a:bodyPr/>
                    <a:lstStyle/>
                    <a:p>
                      <a:r>
                        <a:rPr lang="en-US" sz="1000" b="1" kern="1200" dirty="0">
                          <a:solidFill>
                            <a:schemeClr val="lt1"/>
                          </a:solidFill>
                          <a:effectLst/>
                        </a:rPr>
                        <a:t>VGO/MDO RE-REFINERS IN WESTERN EUROPE, 2020 (EXCLUDING INACTIVE PLANTS)</a:t>
                      </a:r>
                      <a:endParaRPr lang="en-US" sz="1000" b="1" kern="1200" dirty="0">
                        <a:solidFill>
                          <a:schemeClr val="lt1"/>
                        </a:solidFill>
                        <a:latin typeface="+mn-lt"/>
                        <a:ea typeface="+mn-ea"/>
                        <a:cs typeface="+mn-cs"/>
                      </a:endParaRP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42003">
                <a:tc gridSpan="2">
                  <a:txBody>
                    <a:bodyPr/>
                    <a:lstStyle/>
                    <a:p>
                      <a:endParaRPr lang="en-US" sz="900" b="1" dirty="0">
                        <a:solidFill>
                          <a:schemeClr val="tx1"/>
                        </a:solidFill>
                        <a:latin typeface="+mn-lt"/>
                      </a:endParaRPr>
                    </a:p>
                  </a:txBody>
                  <a:tcPr marL="45720" marR="45720" anchor="ctr"/>
                </a:tc>
                <a:tc hMerge="1">
                  <a:txBody>
                    <a:bodyPr/>
                    <a:lstStyle/>
                    <a:p>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gridSpan="2">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extLst>
                  <a:ext uri="{0D108BD9-81ED-4DB2-BD59-A6C34878D82A}">
                    <a16:rowId xmlns:a16="http://schemas.microsoft.com/office/drawing/2014/main" val="4149384710"/>
                  </a:ext>
                </a:extLst>
              </a:tr>
              <a:tr h="242003">
                <a:tc>
                  <a:txBody>
                    <a:bodyPr/>
                    <a:lstStyle/>
                    <a:p>
                      <a:r>
                        <a:rPr lang="en-US" sz="900" b="1" dirty="0">
                          <a:solidFill>
                            <a:schemeClr val="tx1"/>
                          </a:solidFill>
                        </a:rPr>
                        <a:t>COUNTRY</a:t>
                      </a:r>
                      <a:endParaRPr lang="en-US" sz="900" b="1" dirty="0">
                        <a:solidFill>
                          <a:schemeClr val="tx1"/>
                        </a:solidFill>
                        <a:latin typeface="+mn-lt"/>
                      </a:endParaRPr>
                    </a:p>
                  </a:txBody>
                  <a:tcPr marL="45720" marR="45720" anchor="ctr"/>
                </a:tc>
                <a:tc>
                  <a:txBody>
                    <a:bodyPr/>
                    <a:lstStyle/>
                    <a:p>
                      <a:r>
                        <a:rPr lang="en-US" sz="900" b="1" dirty="0">
                          <a:solidFill>
                            <a:schemeClr val="tx1"/>
                          </a:solidFill>
                        </a:rPr>
                        <a:t>COMPANY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USED OIL FEED CAPACITY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VGO/MDO CAPACITY</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557228252"/>
                  </a:ext>
                </a:extLst>
              </a:tr>
              <a:tr h="242003">
                <a:tc rowSpan="5">
                  <a:txBody>
                    <a:bodyPr/>
                    <a:lstStyle/>
                    <a:p>
                      <a:pPr algn="l" fontAlgn="b"/>
                      <a:r>
                        <a:rPr lang="en-US" sz="900" b="0" u="none" strike="noStrike" dirty="0">
                          <a:solidFill>
                            <a:srgbClr val="000000"/>
                          </a:solidFill>
                          <a:effectLst/>
                        </a:rPr>
                        <a:t>Germany</a:t>
                      </a:r>
                      <a:endParaRPr lang="en-US" sz="900" b="0" i="0" u="none" strike="noStrike" dirty="0">
                        <a:solidFill>
                          <a:srgbClr val="000000"/>
                        </a:solidFill>
                        <a:effectLst/>
                        <a:latin typeface="+mn-lt"/>
                      </a:endParaRPr>
                    </a:p>
                  </a:txBody>
                  <a:tcPr marL="45720" marR="45720" anchor="ctr"/>
                </a:tc>
                <a:tc>
                  <a:txBody>
                    <a:bodyPr/>
                    <a:lstStyle/>
                    <a:p>
                      <a:pPr algn="l" fontAlgn="b"/>
                      <a:r>
                        <a:rPr lang="en-US" sz="900" b="0" u="none" strike="noStrike" dirty="0">
                          <a:solidFill>
                            <a:srgbClr val="000000"/>
                          </a:solidFill>
                          <a:effectLst/>
                        </a:rPr>
                        <a:t>Baufeld</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100.0</a:t>
                      </a:r>
                      <a:endParaRPr lang="en-US" sz="900" b="0" i="0" u="none" strike="noStrike" dirty="0">
                        <a:solidFill>
                          <a:srgbClr val="000000"/>
                        </a:solidFill>
                        <a:effectLst/>
                        <a:latin typeface="+mn-lt"/>
                      </a:endParaRPr>
                    </a:p>
                  </a:txBody>
                  <a:tcPr marL="0" marR="0" marT="0" marB="0" anchor="ctr"/>
                </a:tc>
                <a:tc>
                  <a:txBody>
                    <a:bodyPr/>
                    <a:lstStyle/>
                    <a:p>
                      <a:pPr algn="ctr"/>
                      <a:r>
                        <a:rPr lang="en-US" sz="900" dirty="0">
                          <a:solidFill>
                            <a:schemeClr val="tx1"/>
                          </a:solidFill>
                        </a:rPr>
                        <a:t>70.0</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242003">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r>
                        <a:rPr lang="en-US" sz="900" b="0" u="none" strike="noStrike" dirty="0">
                          <a:solidFill>
                            <a:srgbClr val="000000"/>
                          </a:solidFill>
                          <a:effectLst/>
                        </a:rPr>
                        <a:t>Petro Plus</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40.0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20.0</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446376730"/>
                  </a:ext>
                </a:extLst>
              </a:tr>
              <a:tr h="336110">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Horst Fuhse </a:t>
                      </a:r>
                    </a:p>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Mineralölraffinerie</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20.0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NA</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764219859"/>
                  </a:ext>
                </a:extLst>
              </a:tr>
              <a:tr h="242003">
                <a:tc vMerge="1">
                  <a:txBody>
                    <a:bodyPr/>
                    <a:lstStyle/>
                    <a:p>
                      <a:pPr algn="l" fontAlgn="b"/>
                      <a:endParaRPr lang="en-US" sz="900" b="0" i="0" u="none" strike="noStrike" dirty="0">
                        <a:solidFill>
                          <a:schemeClr val="tx1"/>
                        </a:solidFill>
                        <a:effectLst/>
                        <a:latin typeface="+mn-lt"/>
                      </a:endParaRPr>
                    </a:p>
                  </a:txBody>
                  <a:tcPr marL="0" marR="0" marT="0" marB="0" anchor="b">
                    <a:solidFill>
                      <a:schemeClr val="bg2">
                        <a:lumMod val="40000"/>
                        <a:lumOff val="6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Kurt Schmidt KS Recycling</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50.0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30.0</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556135182"/>
                  </a:ext>
                </a:extLst>
              </a:tr>
              <a:tr h="242003">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900" b="1" i="0" u="none" strike="noStrike" dirty="0">
                        <a:solidFill>
                          <a:srgbClr val="000000"/>
                        </a:solidFill>
                        <a:effectLst/>
                        <a:latin typeface="+mn-lt"/>
                      </a:endParaRPr>
                    </a:p>
                  </a:txBody>
                  <a:tcPr marL="0" marR="0" marT="0" marB="0" anchor="b">
                    <a:solidFill>
                      <a:schemeClr val="bg2">
                        <a:lumMod val="40000"/>
                        <a:lumOff val="6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Südöl</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15.0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10.0</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2667270845"/>
                  </a:ext>
                </a:extLst>
              </a:tr>
              <a:tr h="242003">
                <a:tc>
                  <a:txBody>
                    <a:bodyPr/>
                    <a:lstStyle/>
                    <a:p>
                      <a:pPr algn="l" fontAlgn="b"/>
                      <a:r>
                        <a:rPr lang="en-US" sz="900" b="0" u="none" strike="noStrike" dirty="0">
                          <a:solidFill>
                            <a:schemeClr val="tx1"/>
                          </a:solidFill>
                          <a:effectLst/>
                        </a:rPr>
                        <a:t>France</a:t>
                      </a:r>
                      <a:endParaRPr lang="en-US" sz="900" b="0" i="0" u="none" strike="noStrike" dirty="0">
                        <a:solidFill>
                          <a:schemeClr val="tx1"/>
                        </a:solidFill>
                        <a:effectLst/>
                        <a:latin typeface="+mn-lt"/>
                      </a:endParaRPr>
                    </a:p>
                  </a:txBody>
                  <a:tcPr marL="45720" marR="4572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Osilub-a</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120.0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75.0</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653257632"/>
                  </a:ext>
                </a:extLst>
              </a:tr>
              <a:tr h="24200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1" u="none" strike="noStrike" dirty="0">
                          <a:solidFill>
                            <a:srgbClr val="000000"/>
                          </a:solidFill>
                          <a:effectLst/>
                        </a:rPr>
                        <a:t>Total</a:t>
                      </a:r>
                      <a:endParaRPr lang="en-US" sz="900" b="1" i="0" u="none" strike="noStrike" dirty="0">
                        <a:solidFill>
                          <a:srgbClr val="000000"/>
                        </a:solidFill>
                        <a:effectLst/>
                        <a:latin typeface="+mn-lt"/>
                      </a:endParaRPr>
                    </a:p>
                  </a:txBody>
                  <a:tcPr marL="45720" marR="45720" anchor="ctr"/>
                </a:tc>
                <a:tc>
                  <a:txBody>
                    <a:bodyPr/>
                    <a:lstStyle/>
                    <a:p>
                      <a:pPr algn="l" fontAlgn="b"/>
                      <a:endParaRPr lang="en-US" sz="900" b="1" i="0" u="none" strike="noStrike" dirty="0">
                        <a:solidFill>
                          <a:srgbClr val="000000"/>
                        </a:solidFill>
                        <a:effectLst/>
                        <a:latin typeface="+mn-lt"/>
                      </a:endParaRPr>
                    </a:p>
                  </a:txBody>
                  <a:tcPr marL="45720" marR="45720" anchor="ctr"/>
                </a:tc>
                <a:tc>
                  <a:txBody>
                    <a:bodyPr/>
                    <a:lstStyle/>
                    <a:p>
                      <a:pPr algn="ctr" fontAlgn="b"/>
                      <a:r>
                        <a:rPr lang="en-US" sz="900" b="1" u="none" strike="noStrike" dirty="0">
                          <a:solidFill>
                            <a:srgbClr val="000000"/>
                          </a:solidFill>
                          <a:effectLst/>
                        </a:rPr>
                        <a:t>280.0</a:t>
                      </a:r>
                      <a:endParaRPr lang="en-US" sz="900" b="1" i="0" u="none" strike="noStrike" dirty="0">
                        <a:solidFill>
                          <a:srgbClr val="000000"/>
                        </a:solidFill>
                        <a:effectLst/>
                        <a:latin typeface="+mn-lt"/>
                      </a:endParaRPr>
                    </a:p>
                  </a:txBody>
                  <a:tcPr marL="0" marR="0" marT="0" marB="0" anchor="ctr"/>
                </a:tc>
                <a:tc>
                  <a:txBody>
                    <a:bodyPr/>
                    <a:lstStyle/>
                    <a:p>
                      <a:pPr algn="ctr" fontAlgn="b"/>
                      <a:r>
                        <a:rPr lang="en-US" sz="900" b="1" u="none" strike="noStrike" dirty="0">
                          <a:solidFill>
                            <a:srgbClr val="000000"/>
                          </a:solidFill>
                          <a:effectLst/>
                        </a:rPr>
                        <a:t>205.0-b</a:t>
                      </a:r>
                      <a:endParaRPr lang="en-US" sz="900" b="1"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2567263700"/>
                  </a:ext>
                </a:extLst>
              </a:tr>
              <a:tr h="462151">
                <a:tc gridSpan="4">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a- It is not clear if Osilub is producing VGO/MDO or processing further to produce re-refined basestocks. Kline understand that this re-refinery produces VGO/MDO, which is processed further in other plants to produce basestocks. </a:t>
                      </a:r>
                    </a:p>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b- Excluding Horst Fuhse Mineralölraffinerie’s plant.</a:t>
                      </a:r>
                      <a:endParaRPr lang="en-US" sz="900" b="0" i="0" u="none" strike="noStrike" dirty="0">
                        <a:solidFill>
                          <a:srgbClr val="000000"/>
                        </a:solidFill>
                        <a:effectLst/>
                        <a:latin typeface="+mn-lt"/>
                      </a:endParaRPr>
                    </a:p>
                  </a:txBody>
                  <a:tcPr marL="45720" marR="45720" anchor="ct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tc hMerge="1">
                  <a:txBody>
                    <a:bodyPr/>
                    <a:lstStyle/>
                    <a:p>
                      <a:pPr algn="ctr" fontAlgn="b"/>
                      <a:endParaRPr lang="en-US" sz="11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658421722"/>
                  </a:ext>
                </a:extLst>
              </a:tr>
            </a:tbl>
          </a:graphicData>
        </a:graphic>
      </p:graphicFrame>
      <p:graphicFrame>
        <p:nvGraphicFramePr>
          <p:cNvPr id="4" name="Table 3">
            <a:extLst>
              <a:ext uri="{FF2B5EF4-FFF2-40B4-BE49-F238E27FC236}">
                <a16:creationId xmlns:a16="http://schemas.microsoft.com/office/drawing/2014/main" id="{A84A74F9-2AE5-49BD-8892-0548D9D0FE16}"/>
              </a:ext>
            </a:extLst>
          </p:cNvPr>
          <p:cNvGraphicFramePr>
            <a:graphicFrameLocks noGrp="1"/>
          </p:cNvGraphicFramePr>
          <p:nvPr>
            <p:extLst>
              <p:ext uri="{D42A27DB-BD31-4B8C-83A1-F6EECF244321}">
                <p14:modId xmlns:p14="http://schemas.microsoft.com/office/powerpoint/2010/main" val="710843497"/>
              </p:ext>
            </p:extLst>
          </p:nvPr>
        </p:nvGraphicFramePr>
        <p:xfrm>
          <a:off x="1627069" y="4170494"/>
          <a:ext cx="8688506" cy="2014455"/>
        </p:xfrm>
        <a:graphic>
          <a:graphicData uri="http://schemas.openxmlformats.org/drawingml/2006/table">
            <a:tbl>
              <a:tblPr firstRow="1">
                <a:tableStyleId>{5C22544A-7EE6-4342-B048-85BDC9FD1C3A}</a:tableStyleId>
              </a:tblPr>
              <a:tblGrid>
                <a:gridCol w="2029550">
                  <a:extLst>
                    <a:ext uri="{9D8B030D-6E8A-4147-A177-3AD203B41FA5}">
                      <a16:colId xmlns:a16="http://schemas.microsoft.com/office/drawing/2014/main" val="3179253707"/>
                    </a:ext>
                  </a:extLst>
                </a:gridCol>
                <a:gridCol w="2029550">
                  <a:extLst>
                    <a:ext uri="{9D8B030D-6E8A-4147-A177-3AD203B41FA5}">
                      <a16:colId xmlns:a16="http://schemas.microsoft.com/office/drawing/2014/main" val="1464068630"/>
                    </a:ext>
                  </a:extLst>
                </a:gridCol>
                <a:gridCol w="1505206">
                  <a:extLst>
                    <a:ext uri="{9D8B030D-6E8A-4147-A177-3AD203B41FA5}">
                      <a16:colId xmlns:a16="http://schemas.microsoft.com/office/drawing/2014/main" val="2331960324"/>
                    </a:ext>
                  </a:extLst>
                </a:gridCol>
                <a:gridCol w="1781175">
                  <a:extLst>
                    <a:ext uri="{9D8B030D-6E8A-4147-A177-3AD203B41FA5}">
                      <a16:colId xmlns:a16="http://schemas.microsoft.com/office/drawing/2014/main" val="2517212798"/>
                    </a:ext>
                  </a:extLst>
                </a:gridCol>
                <a:gridCol w="1343025">
                  <a:extLst>
                    <a:ext uri="{9D8B030D-6E8A-4147-A177-3AD203B41FA5}">
                      <a16:colId xmlns:a16="http://schemas.microsoft.com/office/drawing/2014/main" val="2385205245"/>
                    </a:ext>
                  </a:extLst>
                </a:gridCol>
              </a:tblGrid>
              <a:tr h="220627">
                <a:tc gridSpan="5">
                  <a:txBody>
                    <a:bodyPr/>
                    <a:lstStyle/>
                    <a:p>
                      <a:r>
                        <a:rPr lang="en-US" sz="1000" b="1" kern="1200" dirty="0">
                          <a:solidFill>
                            <a:schemeClr val="lt1"/>
                          </a:solidFill>
                          <a:effectLst/>
                        </a:rPr>
                        <a:t>TRANSFORMER OIL RE-REFINERS IN WESTERN EUROPE, 2020 (EXCLUDING INACTIVE PLANTS)</a:t>
                      </a:r>
                      <a:endParaRPr lang="en-US" sz="1000" b="1" kern="1200" dirty="0">
                        <a:solidFill>
                          <a:schemeClr val="lt1"/>
                        </a:solidFill>
                        <a:latin typeface="+mn-lt"/>
                        <a:ea typeface="+mn-ea"/>
                        <a:cs typeface="+mn-cs"/>
                      </a:endParaRPr>
                    </a:p>
                  </a:txBody>
                  <a:tcPr marL="45720" marR="45720" anchor="ctr"/>
                </a:tc>
                <a:tc hMerge="1">
                  <a:txBody>
                    <a:bodyPr/>
                    <a:lstStyle/>
                    <a:p>
                      <a:endParaRPr lang="en-US"/>
                    </a:p>
                  </a:txBody>
                  <a:tcP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80971">
                <a:tc gridSpan="2">
                  <a:txBody>
                    <a:bodyPr/>
                    <a:lstStyle/>
                    <a:p>
                      <a:endParaRPr lang="en-US" sz="900" b="1" dirty="0">
                        <a:solidFill>
                          <a:schemeClr val="tx1"/>
                        </a:solidFill>
                        <a:latin typeface="+mn-lt"/>
                      </a:endParaRPr>
                    </a:p>
                  </a:txBody>
                  <a:tcPr marL="45720" marR="45720" anchor="ctr"/>
                </a:tc>
                <a:tc hMerge="1">
                  <a:txBody>
                    <a:bodyPr/>
                    <a:lstStyle/>
                    <a:p>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gridSpan="3">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280971">
                <a:tc>
                  <a:txBody>
                    <a:bodyPr/>
                    <a:lstStyle/>
                    <a:p>
                      <a:r>
                        <a:rPr lang="en-US" sz="900" b="1" dirty="0">
                          <a:solidFill>
                            <a:schemeClr val="tx1"/>
                          </a:solidFill>
                        </a:rPr>
                        <a:t>COUNTRY</a:t>
                      </a:r>
                      <a:endParaRPr lang="en-US" sz="900" b="1" dirty="0">
                        <a:solidFill>
                          <a:schemeClr val="tx1"/>
                        </a:solidFill>
                        <a:latin typeface="+mn-lt"/>
                      </a:endParaRPr>
                    </a:p>
                  </a:txBody>
                  <a:tcPr marL="45720" marR="45720" anchor="ctr"/>
                </a:tc>
                <a:tc>
                  <a:txBody>
                    <a:bodyPr/>
                    <a:lstStyle/>
                    <a:p>
                      <a:r>
                        <a:rPr lang="en-US" sz="900" b="1" dirty="0">
                          <a:solidFill>
                            <a:schemeClr val="tx1"/>
                          </a:solidFill>
                        </a:rPr>
                        <a:t>COMPANY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USED OIL FEED CAPACITY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TRANSFORMER OIL CAPACITY</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PRODUCTION</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557228252"/>
                  </a:ext>
                </a:extLst>
              </a:tr>
              <a:tr h="280971">
                <a:tc rowSpan="2">
                  <a:txBody>
                    <a:bodyPr/>
                    <a:lstStyle/>
                    <a:p>
                      <a:pPr algn="l" fontAlgn="b"/>
                      <a:r>
                        <a:rPr lang="en-US" sz="900" b="0" u="none" strike="noStrike" dirty="0">
                          <a:solidFill>
                            <a:srgbClr val="000000"/>
                          </a:solidFill>
                          <a:effectLst/>
                        </a:rPr>
                        <a:t>Germany</a:t>
                      </a:r>
                      <a:endParaRPr lang="en-US" sz="900" b="0" i="0" u="none" strike="noStrike" dirty="0">
                        <a:solidFill>
                          <a:srgbClr val="000000"/>
                        </a:solidFill>
                        <a:effectLst/>
                        <a:latin typeface="+mn-lt"/>
                      </a:endParaRPr>
                    </a:p>
                  </a:txBody>
                  <a:tcPr marL="45720" marR="4572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Starke &amp; Sohn</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20.0</a:t>
                      </a:r>
                      <a:endParaRPr lang="en-US" sz="900" b="0" i="0" u="none" strike="noStrike" dirty="0">
                        <a:solidFill>
                          <a:srgbClr val="000000"/>
                        </a:solidFill>
                        <a:effectLst/>
                        <a:latin typeface="+mn-lt"/>
                      </a:endParaRPr>
                    </a:p>
                  </a:txBody>
                  <a:tcPr marL="0" marR="0" marT="0" marB="0" anchor="ctr"/>
                </a:tc>
                <a:tc>
                  <a:txBody>
                    <a:bodyPr/>
                    <a:lstStyle/>
                    <a:p>
                      <a:pPr algn="ctr"/>
                      <a:r>
                        <a:rPr lang="en-US" sz="900" dirty="0">
                          <a:solidFill>
                            <a:schemeClr val="tx1"/>
                          </a:solidFill>
                        </a:rPr>
                        <a:t>20.0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15.0</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280971">
                <a:tc vMerge="1">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solidFill>
                      <a:schemeClr val="bg2">
                        <a:lumMod val="40000"/>
                        <a:lumOff val="60000"/>
                      </a:schemeClr>
                    </a:solidFill>
                  </a:tcPr>
                </a:tc>
                <a:tc>
                  <a:txBody>
                    <a:bodyPr/>
                    <a:lstStyle/>
                    <a:p>
                      <a:pPr algn="l" fontAlgn="b"/>
                      <a:r>
                        <a:rPr lang="en-US" sz="900" b="0" u="none" strike="noStrike" dirty="0">
                          <a:solidFill>
                            <a:srgbClr val="000000"/>
                          </a:solidFill>
                          <a:effectLst/>
                        </a:rPr>
                        <a:t>Trafolube</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15.0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15.0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8.0</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446376730"/>
                  </a:ext>
                </a:extLst>
              </a:tr>
              <a:tr h="280971">
                <a:tc>
                  <a:txBody>
                    <a:bodyPr/>
                    <a:lstStyle/>
                    <a:p>
                      <a:pPr algn="l" fontAlgn="b"/>
                      <a:r>
                        <a:rPr lang="en-US" sz="900" b="0" u="none" strike="noStrike" dirty="0">
                          <a:solidFill>
                            <a:schemeClr val="tx1"/>
                          </a:solidFill>
                          <a:effectLst/>
                        </a:rPr>
                        <a:t>United Kingdom</a:t>
                      </a:r>
                      <a:endParaRPr lang="en-US" sz="900" b="0" i="0" u="none" strike="noStrike" dirty="0">
                        <a:solidFill>
                          <a:schemeClr val="tx1"/>
                        </a:solidFill>
                        <a:effectLst/>
                        <a:latin typeface="+mn-lt"/>
                      </a:endParaRPr>
                    </a:p>
                  </a:txBody>
                  <a:tcPr marL="45720" marR="4572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u="none" strike="noStrike" dirty="0">
                          <a:solidFill>
                            <a:srgbClr val="000000"/>
                          </a:solidFill>
                          <a:effectLst/>
                        </a:rPr>
                        <a:t>EOS</a:t>
                      </a:r>
                      <a:endParaRPr lang="en-US" sz="900" b="0" i="0" u="none" strike="noStrike" dirty="0">
                        <a:solidFill>
                          <a:srgbClr val="000000"/>
                        </a:solidFill>
                        <a:effectLst/>
                        <a:latin typeface="+mn-lt"/>
                      </a:endParaRPr>
                    </a:p>
                  </a:txBody>
                  <a:tcPr marL="45720" marR="45720" anchor="ctr"/>
                </a:tc>
                <a:tc>
                  <a:txBody>
                    <a:bodyPr/>
                    <a:lstStyle/>
                    <a:p>
                      <a:pPr algn="ctr" fontAlgn="b"/>
                      <a:r>
                        <a:rPr lang="en-US" sz="900" b="0" u="none" strike="noStrike" dirty="0">
                          <a:solidFill>
                            <a:srgbClr val="000000"/>
                          </a:solidFill>
                          <a:effectLst/>
                        </a:rPr>
                        <a:t>30.0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30.0</a:t>
                      </a:r>
                      <a:endParaRPr lang="en-US" sz="900" b="0" i="0" u="none" strike="noStrike" dirty="0">
                        <a:solidFill>
                          <a:srgbClr val="000000"/>
                        </a:solidFill>
                        <a:effectLst/>
                        <a:latin typeface="+mn-lt"/>
                      </a:endParaRPr>
                    </a:p>
                  </a:txBody>
                  <a:tcPr marL="0" marR="0" marT="0" marB="0" anchor="ctr"/>
                </a:tc>
                <a:tc>
                  <a:txBody>
                    <a:bodyPr/>
                    <a:lstStyle/>
                    <a:p>
                      <a:pPr algn="ctr" fontAlgn="b"/>
                      <a:r>
                        <a:rPr lang="en-US" sz="900" b="0" u="none" strike="noStrike" dirty="0">
                          <a:solidFill>
                            <a:srgbClr val="000000"/>
                          </a:solidFill>
                          <a:effectLst/>
                        </a:rPr>
                        <a:t>25.0</a:t>
                      </a:r>
                      <a:endParaRPr lang="en-US" sz="9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556135182"/>
                  </a:ext>
                </a:extLst>
              </a:tr>
              <a:tr h="28097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1" u="none" strike="noStrike" dirty="0">
                          <a:solidFill>
                            <a:srgbClr val="000000"/>
                          </a:solidFill>
                          <a:effectLst/>
                        </a:rPr>
                        <a:t>Total</a:t>
                      </a:r>
                      <a:endParaRPr lang="en-US" sz="900" b="1" i="0" u="none" strike="noStrike" dirty="0">
                        <a:solidFill>
                          <a:srgbClr val="000000"/>
                        </a:solidFill>
                        <a:effectLst/>
                        <a:latin typeface="+mn-lt"/>
                      </a:endParaRPr>
                    </a:p>
                  </a:txBody>
                  <a:tcPr marL="45720" marR="45720" anchor="ctr"/>
                </a:tc>
                <a:tc>
                  <a:txBody>
                    <a:bodyPr/>
                    <a:lstStyle/>
                    <a:p>
                      <a:pPr algn="l" fontAlgn="b"/>
                      <a:endParaRPr lang="en-US" sz="900" b="1" i="0" u="none" strike="noStrike" dirty="0">
                        <a:solidFill>
                          <a:srgbClr val="000000"/>
                        </a:solidFill>
                        <a:effectLst/>
                        <a:latin typeface="+mn-lt"/>
                      </a:endParaRPr>
                    </a:p>
                  </a:txBody>
                  <a:tcPr marL="45720" marR="45720" anchor="ctr"/>
                </a:tc>
                <a:tc>
                  <a:txBody>
                    <a:bodyPr/>
                    <a:lstStyle/>
                    <a:p>
                      <a:pPr algn="ctr" fontAlgn="b"/>
                      <a:r>
                        <a:rPr lang="en-US" sz="900" b="1" u="none" strike="noStrike" dirty="0">
                          <a:solidFill>
                            <a:srgbClr val="000000"/>
                          </a:solidFill>
                          <a:effectLst/>
                        </a:rPr>
                        <a:t>65.0</a:t>
                      </a:r>
                      <a:endParaRPr lang="en-US" sz="900" b="1" i="0" u="none" strike="noStrike" dirty="0">
                        <a:solidFill>
                          <a:srgbClr val="000000"/>
                        </a:solidFill>
                        <a:effectLst/>
                        <a:latin typeface="+mn-lt"/>
                      </a:endParaRPr>
                    </a:p>
                  </a:txBody>
                  <a:tcPr marL="0" marR="0" marT="0" marB="0" anchor="ctr"/>
                </a:tc>
                <a:tc>
                  <a:txBody>
                    <a:bodyPr/>
                    <a:lstStyle/>
                    <a:p>
                      <a:pPr algn="ctr" fontAlgn="b"/>
                      <a:r>
                        <a:rPr lang="en-US" sz="900" b="1" u="none" strike="noStrike" dirty="0">
                          <a:solidFill>
                            <a:srgbClr val="000000"/>
                          </a:solidFill>
                          <a:effectLst/>
                        </a:rPr>
                        <a:t>65.0</a:t>
                      </a:r>
                      <a:endParaRPr lang="en-US" sz="900" b="1" i="0" u="none" strike="noStrike" dirty="0">
                        <a:solidFill>
                          <a:srgbClr val="000000"/>
                        </a:solidFill>
                        <a:effectLst/>
                        <a:latin typeface="+mn-lt"/>
                      </a:endParaRPr>
                    </a:p>
                  </a:txBody>
                  <a:tcPr marL="0" marR="0" marT="0" marB="0" anchor="ctr"/>
                </a:tc>
                <a:tc>
                  <a:txBody>
                    <a:bodyPr/>
                    <a:lstStyle/>
                    <a:p>
                      <a:pPr algn="ctr" fontAlgn="b"/>
                      <a:r>
                        <a:rPr lang="en-US" sz="900" b="1" u="none" strike="noStrike" dirty="0">
                          <a:solidFill>
                            <a:srgbClr val="000000"/>
                          </a:solidFill>
                          <a:effectLst/>
                        </a:rPr>
                        <a:t>48.0</a:t>
                      </a:r>
                      <a:endParaRPr lang="en-US" sz="900" b="1"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2667270845"/>
                  </a:ext>
                </a:extLst>
              </a:tr>
            </a:tbl>
          </a:graphicData>
        </a:graphic>
      </p:graphicFrame>
      <p:grpSp>
        <p:nvGrpSpPr>
          <p:cNvPr id="6" name="Group 5">
            <a:extLst>
              <a:ext uri="{FF2B5EF4-FFF2-40B4-BE49-F238E27FC236}">
                <a16:creationId xmlns:a16="http://schemas.microsoft.com/office/drawing/2014/main" id="{374099A8-0BC1-444A-9EE8-B2FED97019EA}"/>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4BCE8B50-B792-47C5-BDB7-EDE98E19B34F}"/>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D700E52A-9AF1-4A54-B28D-F1D588E5685A}"/>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45096227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Re-Refining </a:t>
            </a:r>
          </a:p>
        </p:txBody>
      </p:sp>
      <p:sp>
        <p:nvSpPr>
          <p:cNvPr id="6" name="Content Placeholder 2">
            <a:extLst>
              <a:ext uri="{FF2B5EF4-FFF2-40B4-BE49-F238E27FC236}">
                <a16:creationId xmlns:a16="http://schemas.microsoft.com/office/drawing/2014/main" id="{76E21D33-FBDD-4481-929B-434D6D4FB935}"/>
              </a:ext>
            </a:extLst>
          </p:cNvPr>
          <p:cNvSpPr txBox="1">
            <a:spLocks/>
          </p:cNvSpPr>
          <p:nvPr/>
        </p:nvSpPr>
        <p:spPr>
          <a:xfrm>
            <a:off x="569395" y="914631"/>
            <a:ext cx="4069280" cy="525977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 global basestock market is shifting away from API Group I basestocks in favor of higher quality basestocks, such as API Group II and Group III basestocks. The larger re-refiners are adapting to the changing demand landscape. </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Puraglobe is planning to add further production capacity for re-refined Group III basestocks at its Zeitz site which could yield a further 50 kilotonnes re-refined Group III basestock per year. The upgrade should be complete by 2023.</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Avista Oil is planning to convert its plant in Dollbergen from producing Group I+ basestocks to Group II basestocks.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Osilub is reportedly planning to construct a third plant in France. Parent companies Veolia and Total have invested 55 million euros in a used oil regeneration plant in Le Havre (Seine-Maritime). The new re-refinery is on track to begin operations by the end of 2021 and will have a total used oil feed capacity of 120 kilotonnes.</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Itelyum has recently expanded its Group II basestock production capacity. Smaller re-refiners are considering whether to reconfigure their plants toward Group II basestock production. </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a:rPr>
              <a:t>Smaller refiners include Tecoil in Finland and Südöl in Germany.</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price of basestocks is correlated with the price of crude oil, although basestock index prices and fuel prices are also used as benchmarks.</a:t>
            </a:r>
          </a:p>
        </p:txBody>
      </p:sp>
      <p:sp>
        <p:nvSpPr>
          <p:cNvPr id="7" name="Content Placeholder 2">
            <a:extLst>
              <a:ext uri="{FF2B5EF4-FFF2-40B4-BE49-F238E27FC236}">
                <a16:creationId xmlns:a16="http://schemas.microsoft.com/office/drawing/2014/main" id="{F578B608-3C2A-43AF-8C21-7D5A627D6207}"/>
              </a:ext>
            </a:extLst>
          </p:cNvPr>
          <p:cNvSpPr txBox="1">
            <a:spLocks/>
          </p:cNvSpPr>
          <p:nvPr/>
        </p:nvSpPr>
        <p:spPr>
          <a:xfrm>
            <a:off x="4988995" y="914631"/>
            <a:ext cx="4069280" cy="437491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panose="020B0602030504020204" pitchFamily="34" charset="0"/>
              </a:rPr>
              <a:t>Basestocks are sold on the open to market to blenders, either through contracts or through competitive tenders.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price of crude oil has been volatile throughout 2021. </a:t>
            </a:r>
            <a:r>
              <a:rPr lang="en-US" sz="900" dirty="0">
                <a:solidFill>
                  <a:srgbClr val="000000"/>
                </a:solidFill>
                <a:latin typeface="Lucida Sans"/>
              </a:rPr>
              <a:t>A key benchmark used in oil and petroleum products, the West Texas Intermediate (WTI), fell to as low as USD 20 dollars in Spring 2021, due to the global repercussions of the pandemic and to the price wars between Saudi Arabia and Russia, before recovering partially at the end of the year to overtake the USD 50 mark.</a:t>
            </a:r>
            <a:endParaRPr lang="en-US" sz="900" dirty="0">
              <a:solidFill>
                <a:srgbClr val="000000"/>
              </a:solidFill>
              <a:latin typeface="Lucida Sans" panose="020B0602030504020204" pitchFamily="34" charset="0"/>
            </a:endParaRP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Prices of re-refined basestock have been on a rising trend due to the improvement in quality of re-refined basestocks and to the corresponding increase in the price of virgin basestocks. The gap in price between virgin and re-refined basestocks has been closing. The typical price premium for a virgin basestock compared to a re-refined basestock is, on an average, less than 5% and in certain cases, can be close to 0.</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API Group II and Group III re-refined basestocks typically command a 1%-5% price premium over API Group I re-refined </a:t>
            </a:r>
            <a:r>
              <a:rPr lang="en-US" sz="900" dirty="0" err="1">
                <a:solidFill>
                  <a:srgbClr val="000000"/>
                </a:solidFill>
                <a:latin typeface="Lucida Sans" panose="020B0602030504020204" pitchFamily="34" charset="0"/>
              </a:rPr>
              <a:t>basestocks</a:t>
            </a:r>
            <a:r>
              <a:rPr lang="en-US" sz="900" dirty="0">
                <a:solidFill>
                  <a:srgbClr val="000000"/>
                </a:solidFill>
                <a:latin typeface="Lucida Sans" panose="020B0602030504020204" pitchFamily="34" charset="0"/>
              </a:rPr>
              <a:t>.</a:t>
            </a:r>
          </a:p>
        </p:txBody>
      </p:sp>
    </p:spTree>
    <p:custDataLst>
      <p:tags r:id="rId1"/>
    </p:custDataLst>
    <p:extLst>
      <p:ext uri="{BB962C8B-B14F-4D97-AF65-F5344CB8AC3E}">
        <p14:creationId xmlns:p14="http://schemas.microsoft.com/office/powerpoint/2010/main" val="133632113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Re-Refiner Profiles: Avista Oil</a:t>
            </a:r>
          </a:p>
        </p:txBody>
      </p:sp>
      <p:sp>
        <p:nvSpPr>
          <p:cNvPr id="4" name="Content Placeholder 2">
            <a:extLst>
              <a:ext uri="{FF2B5EF4-FFF2-40B4-BE49-F238E27FC236}">
                <a16:creationId xmlns:a16="http://schemas.microsoft.com/office/drawing/2014/main" id="{1D8BC002-EA0B-4DBF-9574-87E4693D06E5}"/>
              </a:ext>
            </a:extLst>
          </p:cNvPr>
          <p:cNvSpPr txBox="1">
            <a:spLocks/>
          </p:cNvSpPr>
          <p:nvPr/>
        </p:nvSpPr>
        <p:spPr>
          <a:xfrm>
            <a:off x="569395" y="1034947"/>
            <a:ext cx="3116780" cy="463652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Avista Oil (AO), was founded in 1951 and was formerly known as Mineralölraffinerie Dollbergen, headquartered in Germany.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company is privately owned, with major stakes owned by Bitburger Holding GmbH (45%), Skion GmbH (45%), Dr. Weinberger Management &amp; Consult GmbH (10%). Its CEO is Marc Verfürth.</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company is integrated through the used oil value chain, including collection, re-refining, and production and international marketing of lubricants.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company’s current total used oil equity processing capacity is 348 Kilotonnes per annum, including two re-refining plants in Europe (Germany and Denmark) and one in the U.S.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Avista sells about 80 KTA (50 KTA re-refined) of marketable lubricants developed for various applications (PCMO, gear oils, lubricants for agricultural vehicles and construction machinery, as well as for various industrial uses). </a:t>
            </a:r>
          </a:p>
        </p:txBody>
      </p:sp>
      <p:sp>
        <p:nvSpPr>
          <p:cNvPr id="7" name="Content Placeholder 2">
            <a:extLst>
              <a:ext uri="{FF2B5EF4-FFF2-40B4-BE49-F238E27FC236}">
                <a16:creationId xmlns:a16="http://schemas.microsoft.com/office/drawing/2014/main" id="{AA2F5D51-97FF-4D4E-AF9E-50A1C24DCA54}"/>
              </a:ext>
            </a:extLst>
          </p:cNvPr>
          <p:cNvSpPr txBox="1">
            <a:spLocks/>
          </p:cNvSpPr>
          <p:nvPr/>
        </p:nvSpPr>
        <p:spPr>
          <a:xfrm>
            <a:off x="4038395" y="1034947"/>
            <a:ext cx="3401876" cy="463652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Re-refined products are offered under brands AVISTA Kernsolvat, Motor Gold, Pennasol, AVISTA Flux, and AVISTA Fuel.</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Avista is a closed-loop re-refiner in Europe. </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Annual volumetrics for the year 2020:</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Used Oil Collected: 335,000 Tons, including Europe and U.S.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Used Oil Processed (total): ~313,000 Tons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Base Oil Produced (total): &gt;200,000 Tons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lang="en-US" sz="900" dirty="0">
              <a:solidFill>
                <a:srgbClr val="000000"/>
              </a:solidFill>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Used oil value chain acquisitions: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Universal Environmental Services LLC, US (2011)</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Large collectors in Belgium and the Netherlands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How does the company operate? Closed loop vs. open loop re-refining?</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lang="en-US" sz="900" dirty="0">
              <a:solidFill>
                <a:srgbClr val="000000"/>
              </a:solidFill>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Planned investments: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Second re-refinery in the United States is on hold</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Avista Oil is planning to convert its plant in Dollbergen from producing Group I+ basestocks to Group II basestocks. </a:t>
            </a:r>
            <a:endParaRPr kumimoji="0" lang="en-US" sz="900" b="0" i="0" u="none" strike="noStrike" kern="1200" cap="none" spc="0" normalizeH="0" baseline="0" noProof="0" dirty="0">
              <a:ln>
                <a:noFill/>
              </a:ln>
              <a:solidFill>
                <a:srgbClr val="000000"/>
              </a:solidFill>
              <a:effectLst/>
              <a:uLnTx/>
              <a:uFillTx/>
              <a:ea typeface="+mn-ea"/>
              <a:cs typeface="+mn-cs"/>
            </a:endParaRPr>
          </a:p>
        </p:txBody>
      </p:sp>
      <p:graphicFrame>
        <p:nvGraphicFramePr>
          <p:cNvPr id="9" name="Table 3">
            <a:extLst>
              <a:ext uri="{FF2B5EF4-FFF2-40B4-BE49-F238E27FC236}">
                <a16:creationId xmlns:a16="http://schemas.microsoft.com/office/drawing/2014/main" id="{7DEED77F-049D-4E46-BE18-ABAEE1C349C5}"/>
              </a:ext>
            </a:extLst>
          </p:cNvPr>
          <p:cNvGraphicFramePr>
            <a:graphicFrameLocks noGrp="1"/>
          </p:cNvGraphicFramePr>
          <p:nvPr/>
        </p:nvGraphicFramePr>
        <p:xfrm>
          <a:off x="7792492" y="1034947"/>
          <a:ext cx="3749703" cy="2575029"/>
        </p:xfrm>
        <a:graphic>
          <a:graphicData uri="http://schemas.openxmlformats.org/drawingml/2006/table">
            <a:tbl>
              <a:tblPr firstRow="1">
                <a:tableStyleId>{5C22544A-7EE6-4342-B048-85BDC9FD1C3A}</a:tableStyleId>
              </a:tblPr>
              <a:tblGrid>
                <a:gridCol w="1249901">
                  <a:extLst>
                    <a:ext uri="{9D8B030D-6E8A-4147-A177-3AD203B41FA5}">
                      <a16:colId xmlns:a16="http://schemas.microsoft.com/office/drawing/2014/main" val="3179253707"/>
                    </a:ext>
                  </a:extLst>
                </a:gridCol>
                <a:gridCol w="1249901">
                  <a:extLst>
                    <a:ext uri="{9D8B030D-6E8A-4147-A177-3AD203B41FA5}">
                      <a16:colId xmlns:a16="http://schemas.microsoft.com/office/drawing/2014/main" val="1388597673"/>
                    </a:ext>
                  </a:extLst>
                </a:gridCol>
                <a:gridCol w="1249901">
                  <a:extLst>
                    <a:ext uri="{9D8B030D-6E8A-4147-A177-3AD203B41FA5}">
                      <a16:colId xmlns:a16="http://schemas.microsoft.com/office/drawing/2014/main" val="2782043312"/>
                    </a:ext>
                  </a:extLst>
                </a:gridCol>
              </a:tblGrid>
              <a:tr h="396768">
                <a:tc gridSpan="3">
                  <a:txBody>
                    <a:bodyPr/>
                    <a:lstStyle/>
                    <a:p>
                      <a:r>
                        <a:rPr lang="en-US" sz="900" dirty="0">
                          <a:latin typeface="+mn-lt"/>
                        </a:rPr>
                        <a:t>OVERVIEW OF USED OIL FEED CAPACITY AND KEY PRODUCTS BY LOCATION</a:t>
                      </a:r>
                    </a:p>
                  </a:txBody>
                  <a:tcPr marL="45720" marR="4572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7999941"/>
                  </a:ext>
                </a:extLst>
              </a:tr>
              <a:tr h="580869">
                <a:tc>
                  <a:txBody>
                    <a:bodyPr/>
                    <a:lstStyle/>
                    <a:p>
                      <a:pPr marL="0" marR="0">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LOCATION</a:t>
                      </a:r>
                    </a:p>
                  </a:txBody>
                  <a:tcPr marL="45720" marR="45720" anchor="ctr"/>
                </a:tc>
                <a:tc>
                  <a:txBody>
                    <a:bodyPr/>
                    <a:lstStyle/>
                    <a:p>
                      <a:pPr algn="ctr" fontAlgn="b"/>
                      <a:r>
                        <a:rPr lang="en-US" sz="900" b="1" i="0" u="none" strike="noStrike" dirty="0">
                          <a:solidFill>
                            <a:schemeClr val="tx1"/>
                          </a:solidFill>
                          <a:effectLst/>
                          <a:latin typeface="+mn-lt"/>
                        </a:rPr>
                        <a:t>USED OIL FEED CAPACITY (KILOTONNES PER YEAR)</a:t>
                      </a:r>
                    </a:p>
                  </a:txBody>
                  <a:tcPr marL="0" marR="0" marT="0" marB="0" anchor="ctr"/>
                </a:tc>
                <a:tc>
                  <a:txBody>
                    <a:bodyPr/>
                    <a:lstStyle/>
                    <a:p>
                      <a:pPr algn="ctr" fontAlgn="b"/>
                      <a:r>
                        <a:rPr lang="en-US" sz="900" b="1" i="0" u="none" strike="noStrike" dirty="0">
                          <a:solidFill>
                            <a:schemeClr val="tx1"/>
                          </a:solidFill>
                          <a:effectLst/>
                          <a:latin typeface="+mn-lt"/>
                        </a:rPr>
                        <a:t>KEY PRODUCTS</a:t>
                      </a:r>
                    </a:p>
                  </a:txBody>
                  <a:tcPr marL="0" marR="0" marT="0" marB="0" anchor="ctr"/>
                </a:tc>
                <a:extLst>
                  <a:ext uri="{0D108BD9-81ED-4DB2-BD59-A6C34878D82A}">
                    <a16:rowId xmlns:a16="http://schemas.microsoft.com/office/drawing/2014/main" val="4149384710"/>
                  </a:ext>
                </a:extLst>
              </a:tr>
              <a:tr h="532464">
                <a:tc>
                  <a:txBody>
                    <a:bodyPr/>
                    <a:lstStyle/>
                    <a:p>
                      <a:pPr algn="l" fontAlgn="b"/>
                      <a:r>
                        <a:rPr lang="en-US" sz="900" b="0" i="0" u="none" strike="noStrike" dirty="0">
                          <a:solidFill>
                            <a:srgbClr val="000000"/>
                          </a:solidFill>
                          <a:effectLst/>
                          <a:latin typeface="+mn-lt"/>
                        </a:rPr>
                        <a:t>Dollbergen, Germany</a:t>
                      </a:r>
                    </a:p>
                  </a:txBody>
                  <a:tcPr marL="45720" marR="45720" anchor="ctr"/>
                </a:tc>
                <a:tc>
                  <a:txBody>
                    <a:bodyPr/>
                    <a:lstStyle/>
                    <a:p>
                      <a:pPr algn="ctr" fontAlgn="b"/>
                      <a:r>
                        <a:rPr lang="en-US" sz="1100" b="0" i="0" u="none" strike="noStrike" dirty="0">
                          <a:solidFill>
                            <a:schemeClr val="tx1"/>
                          </a:solidFill>
                          <a:effectLst/>
                          <a:latin typeface="Calibri" panose="020F0502020204030204" pitchFamily="34" charset="0"/>
                        </a:rPr>
                        <a:t>125</a:t>
                      </a:r>
                    </a:p>
                  </a:txBody>
                  <a:tcPr marL="0" marR="0" marT="0" marB="0" anchor="ctr"/>
                </a:tc>
                <a:tc>
                  <a:txBody>
                    <a:bodyPr/>
                    <a:lstStyle/>
                    <a:p>
                      <a:pPr algn="ctr" fontAlgn="b"/>
                      <a:r>
                        <a:rPr lang="en-US" sz="1100" b="0" i="0" u="none" strike="noStrike" dirty="0">
                          <a:solidFill>
                            <a:srgbClr val="000000"/>
                          </a:solidFill>
                          <a:effectLst/>
                          <a:latin typeface="Calibri" panose="020F0502020204030204" pitchFamily="34" charset="0"/>
                        </a:rPr>
                        <a:t>Group I, I+</a:t>
                      </a:r>
                    </a:p>
                  </a:txBody>
                  <a:tcPr marL="0" marR="0" marT="0" marB="0" anchor="ctr"/>
                </a:tc>
                <a:extLst>
                  <a:ext uri="{0D108BD9-81ED-4DB2-BD59-A6C34878D82A}">
                    <a16:rowId xmlns:a16="http://schemas.microsoft.com/office/drawing/2014/main" val="1557228252"/>
                  </a:ext>
                </a:extLst>
              </a:tr>
              <a:tr h="532464">
                <a:tc>
                  <a:txBody>
                    <a:bodyPr/>
                    <a:lstStyle/>
                    <a:p>
                      <a:pPr algn="l" fontAlgn="b"/>
                      <a:r>
                        <a:rPr lang="en-US" sz="900" b="0" i="0" u="none" strike="noStrike" dirty="0">
                          <a:solidFill>
                            <a:srgbClr val="000000"/>
                          </a:solidFill>
                          <a:effectLst/>
                          <a:latin typeface="+mn-lt"/>
                        </a:rPr>
                        <a:t>Kalundborg, Denmark</a:t>
                      </a:r>
                    </a:p>
                  </a:txBody>
                  <a:tcPr marL="45720" marR="45720" anchor="ctr"/>
                </a:tc>
                <a:tc>
                  <a:txBody>
                    <a:bodyPr/>
                    <a:lstStyle/>
                    <a:p>
                      <a:pPr algn="ctr" fontAlgn="b"/>
                      <a:r>
                        <a:rPr lang="en-US" sz="1100" b="0" i="0" u="none" strike="noStrike" dirty="0">
                          <a:solidFill>
                            <a:schemeClr val="tx1"/>
                          </a:solidFill>
                          <a:effectLst/>
                          <a:latin typeface="Calibri" panose="020F0502020204030204" pitchFamily="34" charset="0"/>
                        </a:rPr>
                        <a:t>120</a:t>
                      </a:r>
                    </a:p>
                  </a:txBody>
                  <a:tcPr marL="0" marR="0" marT="0" marB="0" anchor="ctr"/>
                </a:tc>
                <a:tc>
                  <a:txBody>
                    <a:bodyPr/>
                    <a:lstStyle/>
                    <a:p>
                      <a:pPr algn="ctr" fontAlgn="b"/>
                      <a:r>
                        <a:rPr lang="en-US" sz="1100" b="0" i="0" u="none" strike="noStrike" dirty="0">
                          <a:solidFill>
                            <a:srgbClr val="000000"/>
                          </a:solidFill>
                          <a:effectLst/>
                          <a:latin typeface="Calibri" panose="020F0502020204030204" pitchFamily="34" charset="0"/>
                        </a:rPr>
                        <a:t>Group I</a:t>
                      </a:r>
                    </a:p>
                  </a:txBody>
                  <a:tcPr marL="0" marR="0" marT="0" marB="0" anchor="ctr"/>
                </a:tc>
                <a:extLst>
                  <a:ext uri="{0D108BD9-81ED-4DB2-BD59-A6C34878D82A}">
                    <a16:rowId xmlns:a16="http://schemas.microsoft.com/office/drawing/2014/main" val="1640954900"/>
                  </a:ext>
                </a:extLst>
              </a:tr>
              <a:tr h="532464">
                <a:tc>
                  <a:txBody>
                    <a:bodyPr/>
                    <a:lstStyle/>
                    <a:p>
                      <a:pPr algn="l" fontAlgn="b"/>
                      <a:r>
                        <a:rPr lang="en-US" sz="900" b="0" i="0" u="none" strike="noStrike" dirty="0">
                          <a:solidFill>
                            <a:srgbClr val="000000"/>
                          </a:solidFill>
                          <a:effectLst/>
                          <a:latin typeface="+mn-lt"/>
                        </a:rPr>
                        <a:t>Peachtree City, GA,U.S.</a:t>
                      </a:r>
                    </a:p>
                  </a:txBody>
                  <a:tcPr marL="45720" marR="45720" anchor="ctr"/>
                </a:tc>
                <a:tc>
                  <a:txBody>
                    <a:bodyPr/>
                    <a:lstStyle/>
                    <a:p>
                      <a:pPr algn="ctr" fontAlgn="b"/>
                      <a:r>
                        <a:rPr lang="en-US" sz="1100" b="0" i="0" u="none" strike="noStrike" dirty="0">
                          <a:solidFill>
                            <a:schemeClr val="tx1"/>
                          </a:solidFill>
                          <a:effectLst/>
                          <a:latin typeface="Calibri" panose="020F0502020204030204" pitchFamily="34" charset="0"/>
                        </a:rPr>
                        <a:t>160</a:t>
                      </a:r>
                    </a:p>
                  </a:txBody>
                  <a:tcPr marL="0" marR="0" marT="0" marB="0" anchor="ctr"/>
                </a:tc>
                <a:tc>
                  <a:txBody>
                    <a:bodyPr/>
                    <a:lstStyle/>
                    <a:p>
                      <a:pPr algn="ctr" fontAlgn="b"/>
                      <a:r>
                        <a:rPr lang="en-US" sz="1100" b="0" i="0" u="none" strike="noStrike" dirty="0">
                          <a:solidFill>
                            <a:srgbClr val="000000"/>
                          </a:solidFill>
                          <a:effectLst/>
                          <a:latin typeface="Calibri" panose="020F0502020204030204" pitchFamily="34" charset="0"/>
                        </a:rPr>
                        <a:t>Group II+. III</a:t>
                      </a:r>
                    </a:p>
                  </a:txBody>
                  <a:tcPr marL="0" marR="0" marT="0" marB="0" anchor="ctr"/>
                </a:tc>
                <a:extLst>
                  <a:ext uri="{0D108BD9-81ED-4DB2-BD59-A6C34878D82A}">
                    <a16:rowId xmlns:a16="http://schemas.microsoft.com/office/drawing/2014/main" val="2344959497"/>
                  </a:ext>
                </a:extLst>
              </a:tr>
            </a:tbl>
          </a:graphicData>
        </a:graphic>
      </p:graphicFrame>
    </p:spTree>
    <p:custDataLst>
      <p:tags r:id="rId1"/>
    </p:custDataLst>
    <p:extLst>
      <p:ext uri="{BB962C8B-B14F-4D97-AF65-F5344CB8AC3E}">
        <p14:creationId xmlns:p14="http://schemas.microsoft.com/office/powerpoint/2010/main" val="30825353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SWOT Analysis: Avista Oil</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714000" y="959313"/>
          <a:ext cx="10764000" cy="5187023"/>
        </p:xfrm>
        <a:graphic>
          <a:graphicData uri="http://schemas.openxmlformats.org/drawingml/2006/table">
            <a:tbl>
              <a:tblPr firstRow="1">
                <a:tableStyleId>{5C22544A-7EE6-4342-B048-85BDC9FD1C3A}</a:tableStyleId>
              </a:tblPr>
              <a:tblGrid>
                <a:gridCol w="5382000">
                  <a:extLst>
                    <a:ext uri="{9D8B030D-6E8A-4147-A177-3AD203B41FA5}">
                      <a16:colId xmlns:a16="http://schemas.microsoft.com/office/drawing/2014/main" val="3179253707"/>
                    </a:ext>
                  </a:extLst>
                </a:gridCol>
                <a:gridCol w="5382000">
                  <a:extLst>
                    <a:ext uri="{9D8B030D-6E8A-4147-A177-3AD203B41FA5}">
                      <a16:colId xmlns:a16="http://schemas.microsoft.com/office/drawing/2014/main" val="3080013028"/>
                    </a:ext>
                  </a:extLst>
                </a:gridCol>
              </a:tblGrid>
              <a:tr h="274320">
                <a:tc>
                  <a:txBody>
                    <a:bodyPr/>
                    <a:lstStyle/>
                    <a:p>
                      <a:pPr algn="ctr">
                        <a:lnSpc>
                          <a:spcPct val="150000"/>
                        </a:lnSpc>
                        <a:spcBef>
                          <a:spcPts val="0"/>
                        </a:spcBef>
                        <a:spcAft>
                          <a:spcPts val="0"/>
                        </a:spcAft>
                      </a:pPr>
                      <a:r>
                        <a:rPr lang="en-US" sz="900" dirty="0">
                          <a:latin typeface="+mn-lt"/>
                        </a:rPr>
                        <a:t>STRENGTHS</a:t>
                      </a:r>
                    </a:p>
                  </a:txBody>
                  <a:tcPr marL="45720" marR="45720" anchor="ctr"/>
                </a:tc>
                <a:tc>
                  <a:txBody>
                    <a:bodyPr/>
                    <a:lstStyle/>
                    <a:p>
                      <a:pPr algn="ctr">
                        <a:lnSpc>
                          <a:spcPct val="150000"/>
                        </a:lnSpc>
                        <a:spcBef>
                          <a:spcPts val="0"/>
                        </a:spcBef>
                        <a:spcAft>
                          <a:spcPts val="0"/>
                        </a:spcAft>
                      </a:pPr>
                      <a:r>
                        <a:rPr lang="en-US" sz="900" dirty="0">
                          <a:latin typeface="+mn-lt"/>
                        </a:rPr>
                        <a:t>W</a:t>
                      </a:r>
                      <a:r>
                        <a:rPr lang="en-US" altLang="zh-CN" sz="900" dirty="0">
                          <a:latin typeface="+mn-lt"/>
                        </a:rPr>
                        <a:t>EAKNESSES</a:t>
                      </a:r>
                      <a:endParaRPr lang="en-US" sz="900" dirty="0">
                        <a:latin typeface="+mn-lt"/>
                      </a:endParaRPr>
                    </a:p>
                  </a:txBody>
                  <a:tcPr marL="45720" marR="45720" anchor="ctr"/>
                </a:tc>
                <a:extLst>
                  <a:ext uri="{0D108BD9-81ED-4DB2-BD59-A6C34878D82A}">
                    <a16:rowId xmlns:a16="http://schemas.microsoft.com/office/drawing/2014/main" val="2647999941"/>
                  </a:ext>
                </a:extLst>
              </a:tr>
              <a:tr h="2483828">
                <a:tc>
                  <a:txBody>
                    <a:bodyPr/>
                    <a:lstStyle/>
                    <a:p>
                      <a:pPr marL="171450" indent="-171450">
                        <a:lnSpc>
                          <a:spcPct val="150000"/>
                        </a:lnSpc>
                        <a:spcBef>
                          <a:spcPts val="0"/>
                        </a:spcBef>
                        <a:spcAft>
                          <a:spcPts val="0"/>
                        </a:spcAft>
                        <a:buClr>
                          <a:schemeClr val="accent1"/>
                        </a:buClr>
                        <a:buFont typeface="Wingdings" panose="05000000000000000000" pitchFamily="2" charset="2"/>
                        <a:buChar char="l"/>
                      </a:pPr>
                      <a:r>
                        <a:rPr lang="en-US" sz="900" b="0" dirty="0">
                          <a:solidFill>
                            <a:schemeClr val="tx1"/>
                          </a:solidFill>
                          <a:latin typeface="+mn-lt"/>
                        </a:rPr>
                        <a:t>Avista Oil is one of the largest re-refiners in Europe, with one of the largest used oil feedstock processing capacities.</a:t>
                      </a:r>
                    </a:p>
                    <a:p>
                      <a:pPr marL="171450" indent="-171450">
                        <a:lnSpc>
                          <a:spcPct val="150000"/>
                        </a:lnSpc>
                        <a:spcBef>
                          <a:spcPts val="0"/>
                        </a:spcBef>
                        <a:spcAft>
                          <a:spcPts val="0"/>
                        </a:spcAft>
                        <a:buClr>
                          <a:schemeClr val="accent1"/>
                        </a:buClr>
                        <a:buFont typeface="Wingdings" panose="05000000000000000000" pitchFamily="2" charset="2"/>
                        <a:buChar char="l"/>
                      </a:pPr>
                      <a:r>
                        <a:rPr lang="en-US" sz="900" b="0" dirty="0">
                          <a:solidFill>
                            <a:schemeClr val="tx1"/>
                          </a:solidFill>
                          <a:latin typeface="+mn-lt"/>
                        </a:rPr>
                        <a:t> The company has re-refining operations in several countries in Europe and in the United States, giving it a global reach and ready access to different markets.</a:t>
                      </a:r>
                    </a:p>
                    <a:p>
                      <a:pPr marL="171450" indent="-171450">
                        <a:lnSpc>
                          <a:spcPct val="150000"/>
                        </a:lnSpc>
                        <a:spcBef>
                          <a:spcPts val="0"/>
                        </a:spcBef>
                        <a:spcAft>
                          <a:spcPts val="0"/>
                        </a:spcAft>
                        <a:buClr>
                          <a:schemeClr val="accent1"/>
                        </a:buClr>
                        <a:buFont typeface="Wingdings" panose="05000000000000000000" pitchFamily="2" charset="2"/>
                        <a:buChar char="l"/>
                      </a:pPr>
                      <a:r>
                        <a:rPr lang="en-US" sz="900" b="0" dirty="0">
                          <a:solidFill>
                            <a:schemeClr val="tx1"/>
                          </a:solidFill>
                          <a:latin typeface="+mn-lt"/>
                        </a:rPr>
                        <a:t>The company is vertically integrated. Avista has its own collection business and is able to secure raw material procurement in its home country, Germany, with large source of used oil feedstock. The company also has a finished lubricant product line and does toll blending for other companies, diversifying its import sources.</a:t>
                      </a:r>
                    </a:p>
                    <a:p>
                      <a:pPr marL="171450" indent="-171450">
                        <a:lnSpc>
                          <a:spcPct val="150000"/>
                        </a:lnSpc>
                        <a:spcBef>
                          <a:spcPts val="0"/>
                        </a:spcBef>
                        <a:spcAft>
                          <a:spcPts val="0"/>
                        </a:spcAft>
                        <a:buClr>
                          <a:schemeClr val="accent1"/>
                        </a:buClr>
                        <a:buFont typeface="Wingdings" panose="05000000000000000000" pitchFamily="2" charset="2"/>
                        <a:buChar char="l"/>
                      </a:pPr>
                      <a:r>
                        <a:rPr lang="en-US" sz="900" b="0" dirty="0">
                          <a:solidFill>
                            <a:schemeClr val="tx1"/>
                          </a:solidFill>
                          <a:latin typeface="+mn-lt"/>
                        </a:rPr>
                        <a:t>The company has a diversified product base, producing Group II and III basestocks in the United States and Group I basestocks in Europe.</a:t>
                      </a:r>
                    </a:p>
                    <a:p>
                      <a:pPr marL="171450" indent="-171450">
                        <a:lnSpc>
                          <a:spcPct val="150000"/>
                        </a:lnSpc>
                        <a:spcBef>
                          <a:spcPts val="0"/>
                        </a:spcBef>
                        <a:spcAft>
                          <a:spcPts val="0"/>
                        </a:spcAft>
                        <a:buClr>
                          <a:schemeClr val="accent1"/>
                        </a:buClr>
                        <a:buFont typeface="Wingdings" panose="05000000000000000000" pitchFamily="2" charset="2"/>
                        <a:buChar char="l"/>
                      </a:pPr>
                      <a:endParaRPr lang="en-US" sz="900" b="0" dirty="0">
                        <a:solidFill>
                          <a:schemeClr val="tx1"/>
                        </a:solidFill>
                        <a:latin typeface="+mn-lt"/>
                      </a:endParaRPr>
                    </a:p>
                    <a:p>
                      <a:pPr marL="171450" indent="-171450">
                        <a:lnSpc>
                          <a:spcPct val="150000"/>
                        </a:lnSpc>
                        <a:spcBef>
                          <a:spcPts val="0"/>
                        </a:spcBef>
                        <a:spcAft>
                          <a:spcPts val="0"/>
                        </a:spcAft>
                        <a:buClr>
                          <a:schemeClr val="accent1"/>
                        </a:buClr>
                        <a:buFont typeface="Wingdings" panose="05000000000000000000" pitchFamily="2" charset="2"/>
                        <a:buChar char="l"/>
                      </a:pPr>
                      <a:endParaRPr lang="en-US" sz="900" b="0" dirty="0">
                        <a:solidFill>
                          <a:schemeClr val="tx1"/>
                        </a:solidFill>
                        <a:latin typeface="+mn-lt"/>
                      </a:endParaRPr>
                    </a:p>
                  </a:txBody>
                  <a:tcPr marL="90000" marR="90000"/>
                </a:tc>
                <a:tc>
                  <a:txBody>
                    <a:bodyPr/>
                    <a:lstStyle/>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b="0" kern="1200" dirty="0">
                          <a:solidFill>
                            <a:schemeClr val="tx1"/>
                          </a:solidFill>
                          <a:latin typeface="+mn-lt"/>
                        </a:rPr>
                        <a:t>The company faces fierce competition in Germany for raw material and customers. Its German re-refinery cannot rely entirely on feedstock sourcing from its domestic market but has to import feedstock from abroad, which can be a problematic process and results in additional charges.</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b="0" kern="1200" dirty="0">
                          <a:solidFill>
                            <a:schemeClr val="tx1"/>
                          </a:solidFill>
                          <a:latin typeface="+mn-lt"/>
                        </a:rPr>
                        <a:t>The collection rate in its home country, Germany, is lower than in other countries in the region.</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b="0" kern="1200" dirty="0">
                          <a:solidFill>
                            <a:schemeClr val="tx1"/>
                          </a:solidFill>
                          <a:latin typeface="+mn-lt"/>
                        </a:rPr>
                        <a:t>The company produces only Group I basestocks in Europe.</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b="0" kern="1200" dirty="0">
                          <a:solidFill>
                            <a:schemeClr val="tx1"/>
                          </a:solidFill>
                          <a:latin typeface="+mn-lt"/>
                        </a:rPr>
                        <a:t>Avista is not active in supply Group III basestocks, which have seen rising demand in recent years.</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endParaRPr lang="en-US" sz="900" b="0" kern="1200" dirty="0">
                        <a:solidFill>
                          <a:schemeClr val="tx1"/>
                        </a:solidFill>
                        <a:latin typeface="+mn-lt"/>
                      </a:endParaRPr>
                    </a:p>
                  </a:txBody>
                  <a:tcPr marL="90000" marR="90000"/>
                </a:tc>
                <a:extLst>
                  <a:ext uri="{0D108BD9-81ED-4DB2-BD59-A6C34878D82A}">
                    <a16:rowId xmlns:a16="http://schemas.microsoft.com/office/drawing/2014/main" val="4149384710"/>
                  </a:ext>
                </a:extLst>
              </a:tr>
              <a:tr h="274320">
                <a:tc>
                  <a:txBody>
                    <a:bodyPr/>
                    <a:lstStyle/>
                    <a:p>
                      <a:pPr marL="0" algn="ctr" defTabSz="914400" rtl="0" eaLnBrk="1" latinLnBrk="0" hangingPunct="1">
                        <a:lnSpc>
                          <a:spcPct val="150000"/>
                        </a:lnSpc>
                        <a:spcBef>
                          <a:spcPts val="0"/>
                        </a:spcBef>
                        <a:spcAft>
                          <a:spcPts val="0"/>
                        </a:spcAft>
                      </a:pPr>
                      <a:r>
                        <a:rPr lang="en-US" sz="900" b="1" kern="1200" dirty="0">
                          <a:solidFill>
                            <a:schemeClr val="lt1"/>
                          </a:solidFill>
                          <a:latin typeface="+mn-lt"/>
                        </a:rPr>
                        <a:t>OPPORTUNITIES</a:t>
                      </a:r>
                      <a:endParaRPr lang="zh-CN" altLang="en-US" sz="900" b="1" kern="1200" dirty="0">
                        <a:solidFill>
                          <a:schemeClr val="lt1"/>
                        </a:solidFill>
                        <a:latin typeface="+mn-lt"/>
                        <a:ea typeface="+mn-ea"/>
                        <a:cs typeface="+mn-cs"/>
                      </a:endParaRPr>
                    </a:p>
                  </a:txBody>
                  <a:tcPr marL="73025" marR="73025" marT="0" marB="0" anchor="ctr">
                    <a:solidFill>
                      <a:schemeClr val="accent1"/>
                    </a:solidFill>
                  </a:tcPr>
                </a:tc>
                <a:tc>
                  <a:txBody>
                    <a:bodyPr/>
                    <a:lstStyle/>
                    <a:p>
                      <a:pPr marL="0" algn="ctr" defTabSz="914400" rtl="0" eaLnBrk="1" latinLnBrk="0" hangingPunct="1">
                        <a:lnSpc>
                          <a:spcPct val="150000"/>
                        </a:lnSpc>
                        <a:spcBef>
                          <a:spcPts val="0"/>
                        </a:spcBef>
                        <a:spcAft>
                          <a:spcPts val="0"/>
                        </a:spcAft>
                      </a:pPr>
                      <a:r>
                        <a:rPr lang="en-US" sz="900" b="1" kern="1200" dirty="0">
                          <a:solidFill>
                            <a:schemeClr val="lt1"/>
                          </a:solidFill>
                          <a:latin typeface="+mn-lt"/>
                        </a:rPr>
                        <a:t>THREATS</a:t>
                      </a:r>
                      <a:endParaRPr lang="zh-CN" altLang="en-US" sz="900" b="1" kern="1200" dirty="0">
                        <a:solidFill>
                          <a:schemeClr val="lt1"/>
                        </a:solidFill>
                        <a:latin typeface="+mn-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2104098">
                <a:tc>
                  <a:txBody>
                    <a:bodyPr/>
                    <a:lstStyle/>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kern="1200" dirty="0">
                          <a:solidFill>
                            <a:schemeClr val="tx1"/>
                          </a:solidFill>
                          <a:latin typeface="+mn-lt"/>
                        </a:rPr>
                        <a:t>Rising collection rates and interest in regenerated oil leave the company in a good position to cement its market leadership.</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kern="1200" dirty="0">
                          <a:solidFill>
                            <a:schemeClr val="tx1"/>
                          </a:solidFill>
                          <a:latin typeface="+mn-lt"/>
                        </a:rPr>
                        <a:t>The company is well-positioned to expand production of Group I and begin production of Group II basestocks also in Europe.</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kern="1200" dirty="0">
                          <a:solidFill>
                            <a:schemeClr val="tx1"/>
                          </a:solidFill>
                          <a:latin typeface="+mn-lt"/>
                        </a:rPr>
                        <a:t>Avista has expanded its collection business internationally, giving it additional access to raw material.</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sz="900" kern="1200" dirty="0">
                          <a:solidFill>
                            <a:schemeClr val="tx1"/>
                          </a:solidFill>
                          <a:latin typeface="+mn-lt"/>
                        </a:rPr>
                        <a:t>There is potential to expand re-refining capacity in other countries. As the European leader, Avista is in a good position to enter new markets  such as France, where currently only two re-refineries operate.</a:t>
                      </a:r>
                    </a:p>
                  </a:txBody>
                  <a:tcPr marL="90000" marR="90000" marT="54000" marB="54000"/>
                </a:tc>
                <a:tc>
                  <a:txBody>
                    <a:bodyPr/>
                    <a:lstStyle/>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altLang="zh-CN" sz="900" kern="1200" dirty="0">
                          <a:solidFill>
                            <a:schemeClr val="tx1"/>
                          </a:solidFill>
                          <a:latin typeface="+mn-lt"/>
                          <a:ea typeface="+mn-ea"/>
                          <a:cs typeface="+mn-cs"/>
                        </a:rPr>
                        <a:t>Demand for Group I basestocks in Europe is falling, which could translate into falling demand for Group I re-refined basestocks.</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altLang="zh-CN" sz="900" kern="1200" dirty="0">
                          <a:solidFill>
                            <a:schemeClr val="tx1"/>
                          </a:solidFill>
                          <a:latin typeface="+mn-lt"/>
                          <a:ea typeface="+mn-ea"/>
                          <a:cs typeface="+mn-cs"/>
                        </a:rPr>
                        <a:t>The dwindling supply of used oil from Group I basestocks in Europe could exacerbate the used oil supply shortage.</a:t>
                      </a:r>
                    </a:p>
                    <a:p>
                      <a:pPr marL="171450" indent="-171450" algn="l" defTabSz="914400" rtl="0" eaLnBrk="1" latinLnBrk="0" hangingPunct="1">
                        <a:lnSpc>
                          <a:spcPct val="150000"/>
                        </a:lnSpc>
                        <a:spcBef>
                          <a:spcPts val="0"/>
                        </a:spcBef>
                        <a:spcAft>
                          <a:spcPts val="0"/>
                        </a:spcAft>
                        <a:buClr>
                          <a:schemeClr val="accent1"/>
                        </a:buClr>
                        <a:buFont typeface="Wingdings" panose="05000000000000000000" pitchFamily="2" charset="2"/>
                        <a:buChar char="l"/>
                      </a:pPr>
                      <a:r>
                        <a:rPr lang="en-US" altLang="zh-CN" sz="900" kern="1200" dirty="0">
                          <a:solidFill>
                            <a:schemeClr val="tx1"/>
                          </a:solidFill>
                          <a:latin typeface="+mn-lt"/>
                          <a:ea typeface="+mn-ea"/>
                          <a:cs typeface="+mn-cs"/>
                        </a:rPr>
                        <a:t>If the company expands into producing Group III basestocks, it could face difficulties entering the Group III basestock market in Europe, where there is already an established competitor.</a:t>
                      </a:r>
                      <a:endParaRPr lang="zh-CN" altLang="en-US" sz="900" kern="1200" dirty="0">
                        <a:solidFill>
                          <a:schemeClr val="tx1"/>
                        </a:solidFill>
                        <a:latin typeface="+mn-lt"/>
                        <a:ea typeface="+mn-ea"/>
                        <a:cs typeface="+mn-cs"/>
                      </a:endParaRPr>
                    </a:p>
                  </a:txBody>
                  <a:tcPr marL="90000" marR="90000" marT="54000" marB="54000"/>
                </a:tc>
                <a:extLst>
                  <a:ext uri="{0D108BD9-81ED-4DB2-BD59-A6C34878D82A}">
                    <a16:rowId xmlns:a16="http://schemas.microsoft.com/office/drawing/2014/main" val="1051686012"/>
                  </a:ext>
                </a:extLst>
              </a:tr>
            </a:tbl>
          </a:graphicData>
        </a:graphic>
      </p:graphicFrame>
    </p:spTree>
    <p:custDataLst>
      <p:tags r:id="rId1"/>
    </p:custDataLst>
    <p:extLst>
      <p:ext uri="{BB962C8B-B14F-4D97-AF65-F5344CB8AC3E}">
        <p14:creationId xmlns:p14="http://schemas.microsoft.com/office/powerpoint/2010/main" val="3298424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USA</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990508"/>
          <a:ext cx="11232000" cy="4317947"/>
        </p:xfrm>
        <a:graphic>
          <a:graphicData uri="http://schemas.openxmlformats.org/drawingml/2006/table">
            <a:tbl>
              <a:tblPr firstRow="1">
                <a:tableStyleId>{5C22544A-7EE6-4342-B048-85BDC9FD1C3A}</a:tableStyleId>
              </a:tblPr>
              <a:tblGrid>
                <a:gridCol w="5615999">
                  <a:extLst>
                    <a:ext uri="{9D8B030D-6E8A-4147-A177-3AD203B41FA5}">
                      <a16:colId xmlns:a16="http://schemas.microsoft.com/office/drawing/2014/main" val="3179253707"/>
                    </a:ext>
                  </a:extLst>
                </a:gridCol>
                <a:gridCol w="5616001">
                  <a:extLst>
                    <a:ext uri="{9D8B030D-6E8A-4147-A177-3AD203B41FA5}">
                      <a16:colId xmlns:a16="http://schemas.microsoft.com/office/drawing/2014/main" val="2331960324"/>
                    </a:ext>
                  </a:extLst>
                </a:gridCol>
              </a:tblGrid>
              <a:tr h="292608">
                <a:tc gridSpan="2">
                  <a:txBody>
                    <a:bodyPr/>
                    <a:lstStyle/>
                    <a:p>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a:solidFill>
                            <a:schemeClr val="tx1"/>
                          </a:solidFill>
                        </a:rPr>
                        <a:t>QUESTION</a:t>
                      </a:r>
                      <a:endParaRPr lang="en-US" sz="900" b="1">
                        <a:solidFill>
                          <a:schemeClr val="tx1"/>
                        </a:solidFill>
                        <a:latin typeface="+mn-lt"/>
                      </a:endParaRPr>
                    </a:p>
                  </a:txBody>
                  <a:tcPr marL="45720" marR="45720" anchor="ct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a:txBody>
                    <a:bodyPr/>
                    <a:lstStyle/>
                    <a:p>
                      <a:pPr marL="0" indent="0" algn="l" fontAlgn="ct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pPr algn="l"/>
                      <a:r>
                        <a:rPr lang="en-GB" sz="900"/>
                        <a:t>Yes</a:t>
                      </a:r>
                      <a:endParaRPr lang="en-GB" sz="900">
                        <a:latin typeface="+mn-lt"/>
                      </a:endParaRPr>
                    </a:p>
                  </a:txBody>
                  <a:tcPr marL="72000" marR="72000" marT="36000" marB="36000" anchor="ctr"/>
                </a:tc>
                <a:extLst>
                  <a:ext uri="{0D108BD9-81ED-4DB2-BD59-A6C34878D82A}">
                    <a16:rowId xmlns:a16="http://schemas.microsoft.com/office/drawing/2014/main" val="1557228252"/>
                  </a:ext>
                </a:extLst>
              </a:tr>
              <a:tr h="292608">
                <a:tc>
                  <a:txBody>
                    <a:bodyPr/>
                    <a:lstStyle/>
                    <a:p>
                      <a:pPr algn="l" fontAlgn="ct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pPr algn="l"/>
                      <a:r>
                        <a:rPr lang="en-GB" sz="900">
                          <a:solidFill>
                            <a:schemeClr val="tx1"/>
                          </a:solidFill>
                        </a:rPr>
                        <a:t>Special Waste, not Hazardous Waste</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1640954900"/>
                  </a:ext>
                </a:extLst>
              </a:tr>
              <a:tr h="292608">
                <a:tc>
                  <a:txBody>
                    <a:bodyPr/>
                    <a:lstStyle/>
                    <a:p>
                      <a:pPr algn="l" fontAlgn="ct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pPr algn="l"/>
                      <a:r>
                        <a:rPr lang="en-GB" sz="900"/>
                        <a:t>Yes</a:t>
                      </a:r>
                      <a:endParaRPr lang="en-GB" sz="900">
                        <a:latin typeface="+mn-lt"/>
                      </a:endParaRPr>
                    </a:p>
                  </a:txBody>
                  <a:tcPr marL="72000" marR="72000" marT="36000" marB="36000" anchor="ctr"/>
                </a:tc>
                <a:extLst>
                  <a:ext uri="{0D108BD9-81ED-4DB2-BD59-A6C34878D82A}">
                    <a16:rowId xmlns:a16="http://schemas.microsoft.com/office/drawing/2014/main" val="2965892685"/>
                  </a:ext>
                </a:extLst>
              </a:tr>
              <a:tr h="292608">
                <a:tc>
                  <a:txBody>
                    <a:bodyPr/>
                    <a:lstStyle/>
                    <a:p>
                      <a:pPr algn="l" fontAlgn="ct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pPr algn="l"/>
                      <a:r>
                        <a:rPr lang="en-GB" sz="900">
                          <a:solidFill>
                            <a:schemeClr val="tx1"/>
                          </a:solidFill>
                        </a:rPr>
                        <a:t>NORA represents the industry, but does not manage collection or use</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115455050"/>
                  </a:ext>
                </a:extLst>
              </a:tr>
              <a:tr h="406619">
                <a:tc>
                  <a:txBody>
                    <a:bodyPr/>
                    <a:lstStyle/>
                    <a:p>
                      <a:pPr algn="l" fontAlgn="ct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pPr algn="l"/>
                      <a:r>
                        <a:rPr lang="en-GB" sz="900">
                          <a:solidFill>
                            <a:schemeClr val="tx1"/>
                          </a:solidFill>
                        </a:rPr>
                        <a:t>Not at the Federal level</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3880495867"/>
                  </a:ext>
                </a:extLst>
              </a:tr>
              <a:tr h="292608">
                <a:tc>
                  <a:txBody>
                    <a:bodyPr/>
                    <a:lstStyle/>
                    <a:p>
                      <a:pPr algn="l" fontAlgn="ct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pPr algn="l"/>
                      <a:r>
                        <a:rPr lang="en-GB" sz="900"/>
                        <a:t>Yes</a:t>
                      </a:r>
                      <a:endParaRPr lang="en-GB" sz="900">
                        <a:latin typeface="+mn-lt"/>
                      </a:endParaRPr>
                    </a:p>
                  </a:txBody>
                  <a:tcPr marL="72000" marR="72000" marT="36000" marB="36000" anchor="ctr"/>
                </a:tc>
                <a:extLst>
                  <a:ext uri="{0D108BD9-81ED-4DB2-BD59-A6C34878D82A}">
                    <a16:rowId xmlns:a16="http://schemas.microsoft.com/office/drawing/2014/main" val="1759476409"/>
                  </a:ext>
                </a:extLst>
              </a:tr>
              <a:tr h="292608">
                <a:tc>
                  <a:txBody>
                    <a:bodyPr/>
                    <a:lstStyle/>
                    <a:p>
                      <a:pPr algn="l" fontAlgn="ct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pPr algn="l"/>
                      <a:r>
                        <a:rPr lang="en-GB" sz="900" kern="1200">
                          <a:solidFill>
                            <a:schemeClr val="tx1"/>
                          </a:solidFill>
                        </a:rPr>
                        <a:t>No</a:t>
                      </a:r>
                      <a:endParaRPr lang="en-GB" sz="900" kern="1200">
                        <a:solidFill>
                          <a:schemeClr val="tx1"/>
                        </a:solidFill>
                        <a:latin typeface="+mn-lt"/>
                        <a:ea typeface="+mn-ea"/>
                        <a:cs typeface="+mn-cs"/>
                      </a:endParaRPr>
                    </a:p>
                  </a:txBody>
                  <a:tcPr marL="72000" marR="72000" marT="36000" marB="36000" anchor="ctr"/>
                </a:tc>
                <a:extLst>
                  <a:ext uri="{0D108BD9-81ED-4DB2-BD59-A6C34878D82A}">
                    <a16:rowId xmlns:a16="http://schemas.microsoft.com/office/drawing/2014/main" val="3816860988"/>
                  </a:ext>
                </a:extLst>
              </a:tr>
              <a:tr h="292608">
                <a:tc>
                  <a:txBody>
                    <a:bodyPr/>
                    <a:lstStyle/>
                    <a:p>
                      <a:pPr algn="l" fontAlgn="ctr"/>
                      <a:r>
                        <a:rPr lang="en-US" sz="900" u="none" strike="noStrike">
                          <a:effectLst/>
                        </a:rPr>
                        <a:t>8. Do any requirements / legislation exist around different types of used oil?</a:t>
                      </a:r>
                      <a:endParaRPr lang="en-GB" sz="900" b="0" i="0" u="none" strike="noStrike">
                        <a:effectLst/>
                        <a:latin typeface="+mn-lt"/>
                      </a:endParaRPr>
                    </a:p>
                  </a:txBody>
                  <a:tcPr marL="108000" marR="36000" marT="36000" marB="36000" anchor="ctr"/>
                </a:tc>
                <a:tc>
                  <a:txBody>
                    <a:bodyPr/>
                    <a:lstStyle/>
                    <a:p>
                      <a:pPr algn="l"/>
                      <a:r>
                        <a:rPr lang="en-GB" sz="900">
                          <a:solidFill>
                            <a:schemeClr val="tx1"/>
                          </a:solidFill>
                        </a:rPr>
                        <a:t>Yes</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3237072835"/>
                  </a:ext>
                </a:extLst>
              </a:tr>
              <a:tr h="292608">
                <a:tc>
                  <a:txBody>
                    <a:bodyPr/>
                    <a:lstStyle/>
                    <a:p>
                      <a:pPr algn="l" fontAlgn="ct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a:txBody>
                    <a:bodyPr/>
                    <a:lstStyle/>
                    <a:p>
                      <a:pPr algn="l"/>
                      <a:r>
                        <a:rPr lang="en-GB" sz="900">
                          <a:solidFill>
                            <a:schemeClr val="tx1"/>
                          </a:solidFill>
                        </a:rPr>
                        <a:t>Not specific to UO</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4056522245"/>
                  </a:ext>
                </a:extLst>
              </a:tr>
              <a:tr h="292608">
                <a:tc>
                  <a:txBody>
                    <a:bodyPr/>
                    <a:lstStyle/>
                    <a:p>
                      <a:pPr algn="l" fontAlgn="ct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a:solidFill>
                            <a:schemeClr val="tx1"/>
                          </a:solidFill>
                        </a:rPr>
                        <a:t>No</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1750050038"/>
                  </a:ext>
                </a:extLst>
              </a:tr>
              <a:tr h="292608">
                <a:tc>
                  <a:txBody>
                    <a:bodyPr/>
                    <a:lstStyle/>
                    <a:p>
                      <a:pPr algn="l" fontAlgn="ct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pPr algn="l"/>
                      <a:r>
                        <a:rPr lang="en-GB" sz="900">
                          <a:solidFill>
                            <a:schemeClr val="tx1"/>
                          </a:solidFill>
                        </a:rPr>
                        <a:t>No</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75479728"/>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a:txBody>
                    <a:bodyPr/>
                    <a:lstStyle/>
                    <a:p>
                      <a:pPr algn="l"/>
                      <a:r>
                        <a:rPr lang="en-GB" sz="900">
                          <a:solidFill>
                            <a:schemeClr val="tx1"/>
                          </a:solidFill>
                        </a:rPr>
                        <a:t>Yes</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44718312-2A68-44DD-A29B-4033B1899FD0}"/>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27E5A03F-3E09-4F7A-816F-CFBD3D204330}"/>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A656C344-8BE4-4A75-9EE3-9682954822E2}"/>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86513842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Re-Refiner Profiles: Puraglobe</a:t>
            </a:r>
          </a:p>
        </p:txBody>
      </p:sp>
      <p:sp>
        <p:nvSpPr>
          <p:cNvPr id="4" name="Content Placeholder 2">
            <a:extLst>
              <a:ext uri="{FF2B5EF4-FFF2-40B4-BE49-F238E27FC236}">
                <a16:creationId xmlns:a16="http://schemas.microsoft.com/office/drawing/2014/main" id="{1D8BC002-EA0B-4DBF-9574-87E4693D06E5}"/>
              </a:ext>
            </a:extLst>
          </p:cNvPr>
          <p:cNvSpPr txBox="1">
            <a:spLocks/>
          </p:cNvSpPr>
          <p:nvPr/>
        </p:nvSpPr>
        <p:spPr>
          <a:xfrm>
            <a:off x="493195" y="1097690"/>
            <a:ext cx="3269180" cy="422102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company was founded as Puralube Inc. in 1995. Following the acquisition of the waste oil collection and two German VGO re-refineries of the Baufeld Group, the company entered the basestock re-refining business and started operations at the Group II Zeitz re-refinery in Eastern Germany in 2002, supported by public investment subsidies covering 50% of operating expenditure.</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 company rebranded as Puraglobe in 2017. when it acquired the assets of Nexlube in Tampa, FL, United States.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Puraglobe has since divested its Chemnitz VGO plant, has increased operating capacity at its Zeitz plant, and has added additional hydrotreating units to be able to produce Group III re-refined basestocks.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company is privately owned, with significant holdings by PE firms Allied Resource Group, Junction Energy Capital, and Ara Partners. Its CEO is Andreas Schüppel.</a:t>
            </a:r>
            <a:endParaRPr lang="en-US" sz="900" dirty="0">
              <a:solidFill>
                <a:srgbClr val="000000"/>
              </a:solidFill>
              <a:latin typeface="Lucida Sans"/>
            </a:endParaRPr>
          </a:p>
        </p:txBody>
      </p:sp>
      <p:sp>
        <p:nvSpPr>
          <p:cNvPr id="7" name="Content Placeholder 2">
            <a:extLst>
              <a:ext uri="{FF2B5EF4-FFF2-40B4-BE49-F238E27FC236}">
                <a16:creationId xmlns:a16="http://schemas.microsoft.com/office/drawing/2014/main" id="{AA2F5D51-97FF-4D4E-AF9E-50A1C24DCA54}"/>
              </a:ext>
            </a:extLst>
          </p:cNvPr>
          <p:cNvSpPr txBox="1">
            <a:spLocks/>
          </p:cNvSpPr>
          <p:nvPr/>
        </p:nvSpPr>
        <p:spPr>
          <a:xfrm>
            <a:off x="4070668" y="1097690"/>
            <a:ext cx="3568216" cy="401327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err="1">
                <a:ln>
                  <a:noFill/>
                </a:ln>
                <a:solidFill>
                  <a:srgbClr val="000000"/>
                </a:solidFill>
                <a:effectLst/>
                <a:uLnTx/>
                <a:uFillTx/>
                <a:latin typeface="Lucida Sans" panose="020B0602030504020204" pitchFamily="34" charset="0"/>
                <a:ea typeface="+mn-ea"/>
                <a:cs typeface="+mn-cs"/>
              </a:rPr>
              <a:t>Puraglobe</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 is the only producer of high-quality re-refined Group III basestocks in the world, employing the advanced UOP HylubeSAT process.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Puraglobe now owns a major used oil collection business in Germany (Baufeld), owns a two-train Group III re-refinery at Zeitz, and a lubricant blending plant in Tampa, FL.</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panose="020B0602030504020204" pitchFamily="34" charset="0"/>
              </a:rPr>
              <a:t>Puraglobe is one of the largest importers of high-quality used automotive engine oil into Germany from other European countries.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company ships a portion of its Group III production from Zeitz to Tampa for blending, and blends and markets finished lubricants under the SYNTAINICS® brand.</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Annual volumetrics:</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Used Oil Collected: 40,000 Tons (2020), including Europe and U.S.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Used Oil Processed (total): ~145,000 Tons (2020)</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Base Oil Produced (total): ~ 95,000 Tons (2020)</a:t>
            </a:r>
            <a:endParaRPr lang="en-US" sz="900" dirty="0">
              <a:solidFill>
                <a:srgbClr val="000000"/>
              </a:solidFill>
              <a:latin typeface="Lucida Sans"/>
            </a:endParaRPr>
          </a:p>
        </p:txBody>
      </p:sp>
      <p:graphicFrame>
        <p:nvGraphicFramePr>
          <p:cNvPr id="9" name="Table 3">
            <a:extLst>
              <a:ext uri="{FF2B5EF4-FFF2-40B4-BE49-F238E27FC236}">
                <a16:creationId xmlns:a16="http://schemas.microsoft.com/office/drawing/2014/main" id="{7DEED77F-049D-4E46-BE18-ABAEE1C349C5}"/>
              </a:ext>
            </a:extLst>
          </p:cNvPr>
          <p:cNvGraphicFramePr>
            <a:graphicFrameLocks noGrp="1"/>
          </p:cNvGraphicFramePr>
          <p:nvPr/>
        </p:nvGraphicFramePr>
        <p:xfrm>
          <a:off x="7872901" y="1161798"/>
          <a:ext cx="3947622" cy="1255797"/>
        </p:xfrm>
        <a:graphic>
          <a:graphicData uri="http://schemas.openxmlformats.org/drawingml/2006/table">
            <a:tbl>
              <a:tblPr firstRow="1">
                <a:tableStyleId>{5C22544A-7EE6-4342-B048-85BDC9FD1C3A}</a:tableStyleId>
              </a:tblPr>
              <a:tblGrid>
                <a:gridCol w="1061548">
                  <a:extLst>
                    <a:ext uri="{9D8B030D-6E8A-4147-A177-3AD203B41FA5}">
                      <a16:colId xmlns:a16="http://schemas.microsoft.com/office/drawing/2014/main" val="3179253707"/>
                    </a:ext>
                  </a:extLst>
                </a:gridCol>
                <a:gridCol w="1570200">
                  <a:extLst>
                    <a:ext uri="{9D8B030D-6E8A-4147-A177-3AD203B41FA5}">
                      <a16:colId xmlns:a16="http://schemas.microsoft.com/office/drawing/2014/main" val="1388597673"/>
                    </a:ext>
                  </a:extLst>
                </a:gridCol>
                <a:gridCol w="1315874">
                  <a:extLst>
                    <a:ext uri="{9D8B030D-6E8A-4147-A177-3AD203B41FA5}">
                      <a16:colId xmlns:a16="http://schemas.microsoft.com/office/drawing/2014/main" val="2782043312"/>
                    </a:ext>
                  </a:extLst>
                </a:gridCol>
              </a:tblGrid>
              <a:tr h="374753">
                <a:tc gridSpan="3">
                  <a:txBody>
                    <a:bodyPr/>
                    <a:lstStyle/>
                    <a:p>
                      <a:r>
                        <a:rPr lang="en-US" sz="900" dirty="0">
                          <a:latin typeface="+mn-lt"/>
                        </a:rPr>
                        <a:t>OVERVIEW OF USED OIL FEED CAPACITY AND KEY PRODUCTS BY LOCATION</a:t>
                      </a:r>
                    </a:p>
                  </a:txBody>
                  <a:tcPr marL="45720" marR="4572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7999941"/>
                  </a:ext>
                </a:extLst>
              </a:tr>
              <a:tr h="440522">
                <a:tc>
                  <a:txBody>
                    <a:bodyPr/>
                    <a:lstStyle/>
                    <a:p>
                      <a:pPr marL="0" marR="0">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LOCATION</a:t>
                      </a:r>
                    </a:p>
                  </a:txBody>
                  <a:tcPr marL="45720" marR="45720" anchor="ctr"/>
                </a:tc>
                <a:tc>
                  <a:txBody>
                    <a:bodyPr/>
                    <a:lstStyle/>
                    <a:p>
                      <a:pPr algn="ctr" fontAlgn="b"/>
                      <a:r>
                        <a:rPr lang="en-US" sz="900" b="1" i="0" u="none" strike="noStrike" dirty="0">
                          <a:solidFill>
                            <a:schemeClr val="tx1"/>
                          </a:solidFill>
                          <a:effectLst/>
                          <a:latin typeface="+mn-lt"/>
                        </a:rPr>
                        <a:t>USED OIL FEED CAPACITY (KILOTONNES PER YEAR)</a:t>
                      </a:r>
                    </a:p>
                  </a:txBody>
                  <a:tcPr marL="0" marR="0" marT="0" marB="0" anchor="ctr"/>
                </a:tc>
                <a:tc>
                  <a:txBody>
                    <a:bodyPr/>
                    <a:lstStyle/>
                    <a:p>
                      <a:pPr algn="ctr" fontAlgn="b"/>
                      <a:r>
                        <a:rPr lang="en-US" sz="900" b="1" i="0" u="none" strike="noStrike" dirty="0">
                          <a:solidFill>
                            <a:schemeClr val="tx1"/>
                          </a:solidFill>
                          <a:effectLst/>
                          <a:latin typeface="+mn-lt"/>
                        </a:rPr>
                        <a:t>KEY PRODUCTS</a:t>
                      </a:r>
                    </a:p>
                  </a:txBody>
                  <a:tcPr marL="0" marR="0" marT="0" marB="0" anchor="ctr"/>
                </a:tc>
                <a:extLst>
                  <a:ext uri="{0D108BD9-81ED-4DB2-BD59-A6C34878D82A}">
                    <a16:rowId xmlns:a16="http://schemas.microsoft.com/office/drawing/2014/main" val="4149384710"/>
                  </a:ext>
                </a:extLst>
              </a:tr>
              <a:tr h="440522">
                <a:tc>
                  <a:txBody>
                    <a:bodyPr/>
                    <a:lstStyle/>
                    <a:p>
                      <a:pPr algn="l" fontAlgn="b"/>
                      <a:r>
                        <a:rPr lang="en-US" sz="900" b="0" i="0" u="none" strike="noStrike" dirty="0">
                          <a:solidFill>
                            <a:srgbClr val="000000"/>
                          </a:solidFill>
                          <a:effectLst/>
                          <a:latin typeface="+mn-lt"/>
                        </a:rPr>
                        <a:t>Zeitz, Germany</a:t>
                      </a:r>
                    </a:p>
                    <a:p>
                      <a:pPr algn="l" fontAlgn="b"/>
                      <a:endParaRPr lang="en-US" sz="900" b="0" i="0" u="none" strike="noStrike" dirty="0">
                        <a:solidFill>
                          <a:srgbClr val="000000"/>
                        </a:solidFill>
                        <a:effectLst/>
                        <a:latin typeface="+mn-lt"/>
                      </a:endParaRPr>
                    </a:p>
                  </a:txBody>
                  <a:tcPr marL="45720" marR="45720" anchor="ctr"/>
                </a:tc>
                <a:tc>
                  <a:txBody>
                    <a:bodyPr/>
                    <a:lstStyle/>
                    <a:p>
                      <a:pPr algn="ctr" fontAlgn="b"/>
                      <a:r>
                        <a:rPr lang="en-US" sz="1100" b="0" i="0" u="none" strike="noStrike" dirty="0">
                          <a:solidFill>
                            <a:schemeClr val="tx1"/>
                          </a:solidFill>
                          <a:effectLst/>
                          <a:latin typeface="Calibri" panose="020F0502020204030204" pitchFamily="34" charset="0"/>
                        </a:rPr>
                        <a:t>160</a:t>
                      </a:r>
                    </a:p>
                  </a:txBody>
                  <a:tcPr marL="0" marR="0" marT="0" marB="0" anchor="ctr"/>
                </a:tc>
                <a:tc>
                  <a:txBody>
                    <a:bodyPr/>
                    <a:lstStyle/>
                    <a:p>
                      <a:pPr algn="ctr" fontAlgn="b"/>
                      <a:r>
                        <a:rPr lang="en-US" sz="1100" b="0" i="0" u="none" strike="noStrike" dirty="0">
                          <a:solidFill>
                            <a:srgbClr val="000000"/>
                          </a:solidFill>
                          <a:effectLst/>
                          <a:latin typeface="Calibri" panose="020F0502020204030204" pitchFamily="34" charset="0"/>
                        </a:rPr>
                        <a:t>Group III</a:t>
                      </a:r>
                    </a:p>
                  </a:txBody>
                  <a:tcPr marL="0" marR="0" marT="0" marB="0" anchor="ctr"/>
                </a:tc>
                <a:extLst>
                  <a:ext uri="{0D108BD9-81ED-4DB2-BD59-A6C34878D82A}">
                    <a16:rowId xmlns:a16="http://schemas.microsoft.com/office/drawing/2014/main" val="1557228252"/>
                  </a:ext>
                </a:extLst>
              </a:tr>
            </a:tbl>
          </a:graphicData>
        </a:graphic>
      </p:graphicFrame>
      <p:sp>
        <p:nvSpPr>
          <p:cNvPr id="6" name="Content Placeholder 2">
            <a:extLst>
              <a:ext uri="{FF2B5EF4-FFF2-40B4-BE49-F238E27FC236}">
                <a16:creationId xmlns:a16="http://schemas.microsoft.com/office/drawing/2014/main" id="{5AC7DF18-4359-4059-B095-877A9872E881}"/>
              </a:ext>
            </a:extLst>
          </p:cNvPr>
          <p:cNvSpPr txBox="1">
            <a:spLocks/>
          </p:cNvSpPr>
          <p:nvPr/>
        </p:nvSpPr>
        <p:spPr>
          <a:xfrm>
            <a:off x="7825276" y="2635858"/>
            <a:ext cx="4042873" cy="235128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Used oil value chain acquisitions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Nexlube, US (2017)</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Several collectors were acquired from 1990 to 2010</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endParaRPr lang="en-US" sz="900" dirty="0">
              <a:solidFill>
                <a:srgbClr val="000000"/>
              </a:solidFill>
              <a:latin typeface="Lucida San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Planned investments: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Puraglobe has recently announced its intention of adding a third Group III train at Zeitz, expected to start operations in 2023. The new train should have a used oil feed capacity of 80 kilotonnes, like the other two trains.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Puraglobe also intends to re-start production at the </a:t>
            </a:r>
            <a:r>
              <a:rPr lang="en-US" sz="900" dirty="0">
                <a:solidFill>
                  <a:srgbClr val="000000"/>
                </a:solidFill>
                <a:latin typeface="Lucida Sans" panose="020B0602030504020204" pitchFamily="34" charset="0"/>
              </a:rPr>
              <a:t>Nexlube Tampa Group III re-refining plant in the near future.</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Tree>
    <p:custDataLst>
      <p:tags r:id="rId1"/>
    </p:custDataLst>
    <p:extLst>
      <p:ext uri="{BB962C8B-B14F-4D97-AF65-F5344CB8AC3E}">
        <p14:creationId xmlns:p14="http://schemas.microsoft.com/office/powerpoint/2010/main" val="396127903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SWOT Analysis: Puraglobe</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714000" y="947077"/>
          <a:ext cx="10764000" cy="5329898"/>
        </p:xfrm>
        <a:graphic>
          <a:graphicData uri="http://schemas.openxmlformats.org/drawingml/2006/table">
            <a:tbl>
              <a:tblPr firstRow="1">
                <a:tableStyleId>{5C22544A-7EE6-4342-B048-85BDC9FD1C3A}</a:tableStyleId>
              </a:tblPr>
              <a:tblGrid>
                <a:gridCol w="5809143">
                  <a:extLst>
                    <a:ext uri="{9D8B030D-6E8A-4147-A177-3AD203B41FA5}">
                      <a16:colId xmlns:a16="http://schemas.microsoft.com/office/drawing/2014/main" val="3179253707"/>
                    </a:ext>
                  </a:extLst>
                </a:gridCol>
                <a:gridCol w="4954857">
                  <a:extLst>
                    <a:ext uri="{9D8B030D-6E8A-4147-A177-3AD203B41FA5}">
                      <a16:colId xmlns:a16="http://schemas.microsoft.com/office/drawing/2014/main" val="3080013028"/>
                    </a:ext>
                  </a:extLst>
                </a:gridCol>
              </a:tblGrid>
              <a:tr h="274320">
                <a:tc>
                  <a:txBody>
                    <a:bodyPr/>
                    <a:lstStyle/>
                    <a:p>
                      <a:pPr algn="ctr"/>
                      <a:r>
                        <a:rPr lang="en-US" sz="900" dirty="0">
                          <a:latin typeface="+mn-lt"/>
                        </a:rPr>
                        <a:t>STRENGTHS</a:t>
                      </a:r>
                    </a:p>
                  </a:txBody>
                  <a:tcPr marL="45720" marR="45720" anchor="ctr"/>
                </a:tc>
                <a:tc>
                  <a:txBody>
                    <a:bodyPr/>
                    <a:lstStyle/>
                    <a:p>
                      <a:pPr algn="ctr"/>
                      <a:r>
                        <a:rPr lang="en-US" sz="900" dirty="0">
                          <a:latin typeface="+mn-lt"/>
                        </a:rPr>
                        <a:t>W</a:t>
                      </a:r>
                      <a:r>
                        <a:rPr lang="en-US" altLang="zh-CN" sz="900" dirty="0">
                          <a:latin typeface="+mn-lt"/>
                        </a:rPr>
                        <a:t>EAKNESSES</a:t>
                      </a:r>
                      <a:endParaRPr lang="en-US" sz="900" dirty="0">
                        <a:latin typeface="+mn-lt"/>
                      </a:endParaRPr>
                    </a:p>
                  </a:txBody>
                  <a:tcPr marL="45720" marR="45720" anchor="ctr"/>
                </a:tc>
                <a:extLst>
                  <a:ext uri="{0D108BD9-81ED-4DB2-BD59-A6C34878D82A}">
                    <a16:rowId xmlns:a16="http://schemas.microsoft.com/office/drawing/2014/main" val="2647999941"/>
                  </a:ext>
                </a:extLst>
              </a:tr>
              <a:tr h="2560028">
                <a:tc>
                  <a:txBody>
                    <a:bodyPr/>
                    <a:lstStyle/>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Puraglobe is an established market player in Germany, which gives it access to the largest source of high-quality used oil feedstock in the region.</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The company has access to the most advanced re-refining technology in the region and is the only producer of higher quality re-refined Group III basestocks in Europe.</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The company has a global presence and an established importing network, which enables it to source feedstocks internationally. As a result, the company is not as reliant as others on the used oil collection market in Germany.</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The company has its own collection arm, giving it more control over its raw material supply chain. </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latin typeface="+mn-lt"/>
                        </a:rPr>
                        <a:t>Puraglobe also has a finished lubricants business, selling motor oils under its own brand. Its integration gives it the ability to control costs and margins.</a:t>
                      </a:r>
                    </a:p>
                  </a:txBody>
                  <a:tcPr marL="90000" marR="90000"/>
                </a:tc>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latin typeface="+mn-lt"/>
                        </a:rPr>
                        <a:t>Puraglobe faces strong competition on its home market, which lowers the ready availability of used oil feedstock. The collection and re-refining rates in Germany are not as high as in other countries.</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latin typeface="+mn-lt"/>
                        </a:rPr>
                        <a:t>The company needs to rely heavily on imports to fulfil procurement needs and importing comes with extra costs.</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latin typeface="+mn-lt"/>
                        </a:rPr>
                        <a:t>Puraglobe only has one re-refining site in Germany and does not have re-refineries currently on-stream in other countries.</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latin typeface="+mn-lt"/>
                        </a:rPr>
                        <a:t>The company does not have any Group I or Group II re-refining anymore.</a:t>
                      </a:r>
                    </a:p>
                  </a:txBody>
                  <a:tcPr marL="90000" marR="90000"/>
                </a:tc>
                <a:extLst>
                  <a:ext uri="{0D108BD9-81ED-4DB2-BD59-A6C34878D82A}">
                    <a16:rowId xmlns:a16="http://schemas.microsoft.com/office/drawing/2014/main" val="4149384710"/>
                  </a:ext>
                </a:extLst>
              </a:tr>
              <a:tr h="274320">
                <a:tc>
                  <a:txBody>
                    <a:bodyPr/>
                    <a:lstStyle/>
                    <a:p>
                      <a:pPr marL="0" algn="ctr" defTabSz="914400" rtl="0" eaLnBrk="1" latinLnBrk="0" hangingPunct="1">
                        <a:spcBef>
                          <a:spcPts val="200"/>
                        </a:spcBef>
                        <a:spcAft>
                          <a:spcPts val="200"/>
                        </a:spcAft>
                      </a:pPr>
                      <a:r>
                        <a:rPr lang="en-US" sz="900" b="1" kern="1200" dirty="0">
                          <a:solidFill>
                            <a:schemeClr val="lt1"/>
                          </a:solidFill>
                          <a:latin typeface="+mn-lt"/>
                        </a:rPr>
                        <a:t>OPPORTUNITIES</a:t>
                      </a:r>
                      <a:endParaRPr lang="zh-CN" altLang="en-US" sz="900" b="1" kern="1200" dirty="0">
                        <a:solidFill>
                          <a:schemeClr val="lt1"/>
                        </a:solidFill>
                        <a:latin typeface="+mn-lt"/>
                        <a:ea typeface="+mn-ea"/>
                        <a:cs typeface="+mn-cs"/>
                      </a:endParaRPr>
                    </a:p>
                  </a:txBody>
                  <a:tcPr marL="73025" marR="73025" marT="0" marB="0" anchor="ctr">
                    <a:solidFill>
                      <a:schemeClr val="accent1"/>
                    </a:solidFill>
                  </a:tcPr>
                </a:tc>
                <a:tc>
                  <a:txBody>
                    <a:bodyPr/>
                    <a:lstStyle/>
                    <a:p>
                      <a:pPr marL="0" algn="ctr" defTabSz="914400" rtl="0" eaLnBrk="1" latinLnBrk="0" hangingPunct="1">
                        <a:spcBef>
                          <a:spcPts val="200"/>
                        </a:spcBef>
                        <a:spcAft>
                          <a:spcPts val="200"/>
                        </a:spcAft>
                      </a:pPr>
                      <a:r>
                        <a:rPr lang="en-US" sz="900" b="1" kern="1200" dirty="0">
                          <a:solidFill>
                            <a:schemeClr val="lt1"/>
                          </a:solidFill>
                          <a:latin typeface="+mn-lt"/>
                        </a:rPr>
                        <a:t>THREATS</a:t>
                      </a:r>
                      <a:endParaRPr lang="zh-CN" altLang="en-US" sz="900" b="1" kern="1200" dirty="0">
                        <a:solidFill>
                          <a:schemeClr val="lt1"/>
                        </a:solidFill>
                        <a:latin typeface="+mn-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2221230">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kern="1200" dirty="0">
                          <a:solidFill>
                            <a:schemeClr val="tx1"/>
                          </a:solidFill>
                          <a:latin typeface="+mn-lt"/>
                        </a:rPr>
                        <a:t>The collection rate in Germany still has room to increase, leaving the company with potentially higher used oil feedstocks.</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kern="1200" dirty="0">
                          <a:solidFill>
                            <a:schemeClr val="tx1"/>
                          </a:solidFill>
                          <a:latin typeface="+mn-lt"/>
                        </a:rPr>
                        <a:t>Its position as the only producer of Group III re-refined basestocks in the region puts it in a good position in the face of rising demand for Group III basestocks in Europe.</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kern="1200" dirty="0">
                          <a:solidFill>
                            <a:schemeClr val="tx1"/>
                          </a:solidFill>
                          <a:latin typeface="+mn-lt"/>
                        </a:rPr>
                        <a:t>Completion of the Tampa re-refinery could give the company with privileged access to international markets, since Puraglobe will be able to directly supply the US market without having to import product from its Europe.</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kern="1200" dirty="0">
                          <a:solidFill>
                            <a:schemeClr val="tx1"/>
                          </a:solidFill>
                          <a:latin typeface="+mn-lt"/>
                        </a:rPr>
                        <a:t>Its finished lubricants business presents the company with a constant outlet for its product.</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kern="1200" dirty="0">
                          <a:solidFill>
                            <a:schemeClr val="tx1"/>
                          </a:solidFill>
                          <a:latin typeface="+mn-lt"/>
                        </a:rPr>
                        <a:t>Toll blending could represent an added revenue stream.</a:t>
                      </a:r>
                    </a:p>
                  </a:txBody>
                  <a:tcPr marL="90000" marR="90000" marT="54000" marB="54000"/>
                </a:tc>
                <a:tc>
                  <a:txBody>
                    <a:bodyPr/>
                    <a:lstStyle/>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latin typeface="+mn-lt"/>
                          <a:ea typeface="+mn-ea"/>
                          <a:cs typeface="+mn-cs"/>
                        </a:rPr>
                        <a:t>The concentration of production at one site leaves it vulnerable to shortages in case of technical failures or accidents at that site.</a:t>
                      </a:r>
                    </a:p>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latin typeface="+mn-lt"/>
                          <a:ea typeface="+mn-ea"/>
                          <a:cs typeface="+mn-cs"/>
                        </a:rPr>
                        <a:t>Puraglobe has chosen to focus exclusively on Group III basestock production, without product diversification, leaving it vulnerable in case of changing market conditions.</a:t>
                      </a:r>
                    </a:p>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latin typeface="+mn-lt"/>
                          <a:ea typeface="+mn-ea"/>
                          <a:cs typeface="+mn-cs"/>
                        </a:rPr>
                        <a:t>The delays in construction of the Tampa re-refinery could result in the company lagging behind its major competitors.</a:t>
                      </a:r>
                      <a:endParaRPr lang="zh-CN" altLang="en-US" sz="900" kern="1200" dirty="0">
                        <a:solidFill>
                          <a:schemeClr val="tx1"/>
                        </a:solidFill>
                        <a:latin typeface="+mn-lt"/>
                        <a:ea typeface="+mn-ea"/>
                        <a:cs typeface="+mn-cs"/>
                      </a:endParaRPr>
                    </a:p>
                  </a:txBody>
                  <a:tcPr marL="90000" marR="90000" marT="54000" marB="54000"/>
                </a:tc>
                <a:extLst>
                  <a:ext uri="{0D108BD9-81ED-4DB2-BD59-A6C34878D82A}">
                    <a16:rowId xmlns:a16="http://schemas.microsoft.com/office/drawing/2014/main" val="1051686012"/>
                  </a:ext>
                </a:extLst>
              </a:tr>
            </a:tbl>
          </a:graphicData>
        </a:graphic>
      </p:graphicFrame>
    </p:spTree>
    <p:custDataLst>
      <p:tags r:id="rId1"/>
    </p:custDataLst>
    <p:extLst>
      <p:ext uri="{BB962C8B-B14F-4D97-AF65-F5344CB8AC3E}">
        <p14:creationId xmlns:p14="http://schemas.microsoft.com/office/powerpoint/2010/main" val="330782671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Re-Refiner Profiles: Itelyum</a:t>
            </a:r>
          </a:p>
        </p:txBody>
      </p:sp>
      <p:sp>
        <p:nvSpPr>
          <p:cNvPr id="4" name="Content Placeholder 2">
            <a:extLst>
              <a:ext uri="{FF2B5EF4-FFF2-40B4-BE49-F238E27FC236}">
                <a16:creationId xmlns:a16="http://schemas.microsoft.com/office/drawing/2014/main" id="{1D8BC002-EA0B-4DBF-9574-87E4693D06E5}"/>
              </a:ext>
            </a:extLst>
          </p:cNvPr>
          <p:cNvSpPr txBox="1">
            <a:spLocks/>
          </p:cNvSpPr>
          <p:nvPr/>
        </p:nvSpPr>
        <p:spPr>
          <a:xfrm>
            <a:off x="569395" y="994061"/>
            <a:ext cx="3488255" cy="463652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Itelyum was established in 1963 in Italy as Viscolube</a:t>
            </a:r>
            <a:r>
              <a:rPr lang="en-US" sz="900" dirty="0">
                <a:solidFill>
                  <a:srgbClr val="000000"/>
                </a:solidFill>
                <a:latin typeface="Lucida Sans"/>
              </a:rPr>
              <a:t> from the union of 16 companies operating in the used oil sector.</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Over the years Viscolube </a:t>
            </a:r>
            <a:r>
              <a:rPr lang="en-US" sz="900" dirty="0">
                <a:solidFill>
                  <a:srgbClr val="000000"/>
                </a:solidFill>
                <a:latin typeface="Lucida Sans"/>
              </a:rPr>
              <a:t>has concentrated on the production of re-refined API Group I basestocks at its refinery of Pieve Fissiraga, near Milan, becoming the leading producer of re-refined basestocks in the country.</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In 2001, the company strengthened its re-refining business through the acquisition of the Cerccano re-refinery from ENI.</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In 2015, Viscolube started a new production unit at its Pieve Fissiraga plant capable of producing Group II basestocks.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In 2019, Viscolube rebranded as Itelyum after taking over Bitolea, an Italian company active in the purification of solvents. The resulting entity has three business units: regeneration (where re-refining falls under), purification, and environmental services.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 </a:t>
            </a:r>
            <a:r>
              <a:rPr kumimoji="0" lang="en-US" sz="900" b="0" i="0" u="none" strike="noStrike" kern="1200" cap="none" spc="0" normalizeH="0" baseline="0" noProof="0" dirty="0">
                <a:ln>
                  <a:noFill/>
                </a:ln>
                <a:solidFill>
                  <a:srgbClr val="000000"/>
                </a:solidFill>
                <a:effectLst/>
                <a:uLnTx/>
                <a:uFillTx/>
                <a:latin typeface="Lucida Sans"/>
                <a:ea typeface="+mn-ea"/>
                <a:cs typeface="+mn-cs"/>
              </a:rPr>
              <a:t>The company is privately owned. The single largest shareholder is the private equity fund Stirling Square Capital Partners. Its CEO is Marco Codognola.</a:t>
            </a:r>
          </a:p>
        </p:txBody>
      </p:sp>
      <p:sp>
        <p:nvSpPr>
          <p:cNvPr id="7" name="Content Placeholder 2">
            <a:extLst>
              <a:ext uri="{FF2B5EF4-FFF2-40B4-BE49-F238E27FC236}">
                <a16:creationId xmlns:a16="http://schemas.microsoft.com/office/drawing/2014/main" id="{AA2F5D51-97FF-4D4E-AF9E-50A1C24DCA54}"/>
              </a:ext>
            </a:extLst>
          </p:cNvPr>
          <p:cNvSpPr txBox="1">
            <a:spLocks/>
          </p:cNvSpPr>
          <p:nvPr/>
        </p:nvSpPr>
        <p:spPr>
          <a:xfrm>
            <a:off x="4242118" y="994061"/>
            <a:ext cx="3488256" cy="484427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err="1">
                <a:ln>
                  <a:noFill/>
                </a:ln>
                <a:solidFill>
                  <a:srgbClr val="000000"/>
                </a:solidFill>
                <a:effectLst/>
                <a:uLnTx/>
                <a:uFillTx/>
                <a:latin typeface="Lucida Sans" panose="020B0602030504020204" pitchFamily="34" charset="0"/>
                <a:ea typeface="+mn-ea"/>
                <a:cs typeface="+mn-cs"/>
              </a:rPr>
              <a:t>Itelyum</a:t>
            </a: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 has developed its own proprietary regeneration technology, together with the French company Axens, which includes hydrofinishing and deasphalting, and enables Itelyum to produce high quality regenerated basestock with a yield of over 65%. Itelyum markets its Group I and Group II basestocks as Group I+ and Group II+.</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Annual volumetrics:</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Used Oil Collected: N/A. The company has an agreement with CONOU for the </a:t>
            </a:r>
            <a:r>
              <a:rPr lang="en-US" sz="900" dirty="0">
                <a:solidFill>
                  <a:srgbClr val="000000"/>
                </a:solidFill>
                <a:latin typeface="Lucida Sans" panose="020B0602030504020204" pitchFamily="34" charset="0"/>
              </a:rPr>
              <a:t>regular procurement of used oils and imports small quantities of used from neighboring countries</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Used Oil Processed (total) &lt;200,000 Tons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Base Oil Produced (total): &gt;100,000 Tons</a:t>
            </a:r>
          </a:p>
          <a:p>
            <a:pPr marL="0" marR="0" lvl="0" indent="0" algn="l" defTabSz="914400" rtl="0" eaLnBrk="1" fontAlgn="auto" latinLnBrk="0" hangingPunct="1">
              <a:lnSpc>
                <a:spcPct val="150000"/>
              </a:lnSpc>
              <a:spcBef>
                <a:spcPts val="0"/>
              </a:spcBef>
              <a:buClr>
                <a:srgbClr val="27638E"/>
              </a:buClr>
              <a:buSzPct val="110000"/>
              <a:buNone/>
              <a:tabLst/>
              <a:defRPr/>
            </a:pPr>
            <a:endParaRPr lang="en-US" sz="900" dirty="0">
              <a:solidFill>
                <a:srgbClr val="000000"/>
              </a:solidFill>
              <a:latin typeface="Lucida San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Used oil value chain acquisitions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Castiglia Srl, Italy (2021)</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Bitoles (2021)</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endParaRPr lang="en-US" sz="900" dirty="0">
              <a:solidFill>
                <a:srgbClr val="000000"/>
              </a:solidFill>
              <a:latin typeface="Lucida San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Planned investments: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The company is considering whether to increase production of Group II basestocks, but operational expanse plans are on hold.</a:t>
            </a:r>
          </a:p>
        </p:txBody>
      </p:sp>
      <p:graphicFrame>
        <p:nvGraphicFramePr>
          <p:cNvPr id="9" name="Table 3">
            <a:extLst>
              <a:ext uri="{FF2B5EF4-FFF2-40B4-BE49-F238E27FC236}">
                <a16:creationId xmlns:a16="http://schemas.microsoft.com/office/drawing/2014/main" id="{7DEED77F-049D-4E46-BE18-ABAEE1C349C5}"/>
              </a:ext>
            </a:extLst>
          </p:cNvPr>
          <p:cNvGraphicFramePr>
            <a:graphicFrameLocks noGrp="1"/>
          </p:cNvGraphicFramePr>
          <p:nvPr/>
        </p:nvGraphicFramePr>
        <p:xfrm>
          <a:off x="8028977" y="1060800"/>
          <a:ext cx="3749703" cy="1850040"/>
        </p:xfrm>
        <a:graphic>
          <a:graphicData uri="http://schemas.openxmlformats.org/drawingml/2006/table">
            <a:tbl>
              <a:tblPr firstRow="1">
                <a:tableStyleId>{5C22544A-7EE6-4342-B048-85BDC9FD1C3A}</a:tableStyleId>
              </a:tblPr>
              <a:tblGrid>
                <a:gridCol w="1249901">
                  <a:extLst>
                    <a:ext uri="{9D8B030D-6E8A-4147-A177-3AD203B41FA5}">
                      <a16:colId xmlns:a16="http://schemas.microsoft.com/office/drawing/2014/main" val="3179253707"/>
                    </a:ext>
                  </a:extLst>
                </a:gridCol>
                <a:gridCol w="1440422">
                  <a:extLst>
                    <a:ext uri="{9D8B030D-6E8A-4147-A177-3AD203B41FA5}">
                      <a16:colId xmlns:a16="http://schemas.microsoft.com/office/drawing/2014/main" val="1388597673"/>
                    </a:ext>
                  </a:extLst>
                </a:gridCol>
                <a:gridCol w="1059380">
                  <a:extLst>
                    <a:ext uri="{9D8B030D-6E8A-4147-A177-3AD203B41FA5}">
                      <a16:colId xmlns:a16="http://schemas.microsoft.com/office/drawing/2014/main" val="2782043312"/>
                    </a:ext>
                  </a:extLst>
                </a:gridCol>
              </a:tblGrid>
              <a:tr h="387000">
                <a:tc gridSpan="3">
                  <a:txBody>
                    <a:bodyPr/>
                    <a:lstStyle/>
                    <a:p>
                      <a:r>
                        <a:rPr lang="en-US" sz="900" dirty="0">
                          <a:latin typeface="+mn-lt"/>
                        </a:rPr>
                        <a:t>OVERVIEW OF USED OIL FEED CAPACITY AND KEY PRODUCTS BY LOCATION</a:t>
                      </a:r>
                    </a:p>
                  </a:txBody>
                  <a:tcPr marL="45720" marR="4572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7999941"/>
                  </a:ext>
                </a:extLst>
              </a:tr>
              <a:tr h="533400">
                <a:tc>
                  <a:txBody>
                    <a:bodyPr/>
                    <a:lstStyle/>
                    <a:p>
                      <a:pPr marL="0" marR="0">
                        <a:spcBef>
                          <a:spcPts val="200"/>
                        </a:spcBef>
                        <a:spcAft>
                          <a:spcPts val="200"/>
                        </a:spcAft>
                      </a:pPr>
                      <a:r>
                        <a:rPr lang="en-US" sz="900" b="1" dirty="0">
                          <a:solidFill>
                            <a:schemeClr val="tx1"/>
                          </a:solidFill>
                          <a:effectLst/>
                          <a:latin typeface="+mn-lt"/>
                          <a:ea typeface="Calibri" panose="020F0502020204030204" pitchFamily="34" charset="0"/>
                          <a:cs typeface="Times New Roman" panose="02020603050405020304" pitchFamily="18" charset="0"/>
                        </a:rPr>
                        <a:t>LOCATION</a:t>
                      </a:r>
                    </a:p>
                  </a:txBody>
                  <a:tcPr marL="45720" marR="45720" anchor="ctr"/>
                </a:tc>
                <a:tc>
                  <a:txBody>
                    <a:bodyPr/>
                    <a:lstStyle/>
                    <a:p>
                      <a:pPr algn="ctr" fontAlgn="b"/>
                      <a:r>
                        <a:rPr lang="en-US" sz="900" b="1" i="0" u="none" strike="noStrike" dirty="0">
                          <a:solidFill>
                            <a:schemeClr val="tx1"/>
                          </a:solidFill>
                          <a:effectLst/>
                          <a:latin typeface="+mn-lt"/>
                        </a:rPr>
                        <a:t>USED OIL FEED CAPACITY (KILOTONNES PER YEAR)</a:t>
                      </a:r>
                    </a:p>
                  </a:txBody>
                  <a:tcPr marL="45720" marR="45720" anchor="ctr"/>
                </a:tc>
                <a:tc>
                  <a:txBody>
                    <a:bodyPr/>
                    <a:lstStyle/>
                    <a:p>
                      <a:pPr algn="ctr" fontAlgn="b"/>
                      <a:r>
                        <a:rPr lang="en-US" sz="900" b="1" i="0" u="none" strike="noStrike" dirty="0">
                          <a:solidFill>
                            <a:schemeClr val="tx1"/>
                          </a:solidFill>
                          <a:effectLst/>
                          <a:latin typeface="+mn-lt"/>
                        </a:rPr>
                        <a:t>KEY PRODUCTS</a:t>
                      </a:r>
                    </a:p>
                  </a:txBody>
                  <a:tcPr marL="45720" marR="45720" anchor="ctr"/>
                </a:tc>
                <a:extLst>
                  <a:ext uri="{0D108BD9-81ED-4DB2-BD59-A6C34878D82A}">
                    <a16:rowId xmlns:a16="http://schemas.microsoft.com/office/drawing/2014/main" val="4149384710"/>
                  </a:ext>
                </a:extLst>
              </a:tr>
              <a:tr h="411480">
                <a:tc>
                  <a:txBody>
                    <a:bodyPr/>
                    <a:lstStyle/>
                    <a:p>
                      <a:pPr algn="l" fontAlgn="b"/>
                      <a:r>
                        <a:rPr lang="en-US" sz="900" b="0" i="0" u="none" strike="noStrike" dirty="0">
                          <a:solidFill>
                            <a:srgbClr val="000000"/>
                          </a:solidFill>
                          <a:effectLst/>
                          <a:latin typeface="+mn-lt"/>
                        </a:rPr>
                        <a:t>Pieve Fissiraga, Italy</a:t>
                      </a:r>
                    </a:p>
                  </a:txBody>
                  <a:tcPr marL="45720" marR="45720" anchor="ctr"/>
                </a:tc>
                <a:tc>
                  <a:txBody>
                    <a:bodyPr/>
                    <a:lstStyle/>
                    <a:p>
                      <a:pPr algn="ctr" fontAlgn="b"/>
                      <a:r>
                        <a:rPr lang="en-US" sz="1100" b="0" i="0" u="none" strike="noStrike" dirty="0">
                          <a:solidFill>
                            <a:schemeClr val="tx1"/>
                          </a:solidFill>
                          <a:effectLst/>
                          <a:latin typeface="Calibri" panose="020F0502020204030204" pitchFamily="34" charset="0"/>
                        </a:rPr>
                        <a:t>130</a:t>
                      </a:r>
                    </a:p>
                  </a:txBody>
                  <a:tcPr marL="0" marR="0" marT="0" marB="0" anchor="ctr"/>
                </a:tc>
                <a:tc>
                  <a:txBody>
                    <a:bodyPr/>
                    <a:lstStyle/>
                    <a:p>
                      <a:pPr algn="ctr" fontAlgn="b"/>
                      <a:r>
                        <a:rPr lang="en-US" sz="1100" b="0" i="0" u="none" strike="noStrike" dirty="0">
                          <a:solidFill>
                            <a:srgbClr val="000000"/>
                          </a:solidFill>
                          <a:effectLst/>
                          <a:latin typeface="Calibri" panose="020F0502020204030204" pitchFamily="34" charset="0"/>
                        </a:rPr>
                        <a:t>Group I, II</a:t>
                      </a:r>
                    </a:p>
                  </a:txBody>
                  <a:tcPr marL="0" marR="0" marT="0" marB="0" anchor="ctr"/>
                </a:tc>
                <a:extLst>
                  <a:ext uri="{0D108BD9-81ED-4DB2-BD59-A6C34878D82A}">
                    <a16:rowId xmlns:a16="http://schemas.microsoft.com/office/drawing/2014/main" val="1557228252"/>
                  </a:ext>
                </a:extLst>
              </a:tr>
              <a:tr h="411480">
                <a:tc>
                  <a:txBody>
                    <a:bodyPr/>
                    <a:lstStyle/>
                    <a:p>
                      <a:pPr algn="l" fontAlgn="b"/>
                      <a:r>
                        <a:rPr lang="en-US" sz="900" b="0" i="0" u="none" strike="noStrike" dirty="0" err="1">
                          <a:solidFill>
                            <a:srgbClr val="000000"/>
                          </a:solidFill>
                          <a:effectLst/>
                          <a:latin typeface="+mn-lt"/>
                        </a:rPr>
                        <a:t>Ceccano</a:t>
                      </a:r>
                      <a:endParaRPr lang="en-US" sz="900" b="0" i="0" u="none" strike="noStrike" dirty="0">
                        <a:solidFill>
                          <a:srgbClr val="000000"/>
                        </a:solidFill>
                        <a:effectLst/>
                        <a:latin typeface="+mn-lt"/>
                      </a:endParaRPr>
                    </a:p>
                  </a:txBody>
                  <a:tcPr marL="45720" marR="45720" anchor="ctr"/>
                </a:tc>
                <a:tc>
                  <a:txBody>
                    <a:bodyPr/>
                    <a:lstStyle/>
                    <a:p>
                      <a:pPr algn="ctr" fontAlgn="b"/>
                      <a:r>
                        <a:rPr lang="en-US" sz="1100" b="0" i="0" u="none" strike="noStrike" dirty="0">
                          <a:solidFill>
                            <a:schemeClr val="tx1"/>
                          </a:solidFill>
                          <a:effectLst/>
                          <a:latin typeface="Calibri" panose="020F0502020204030204" pitchFamily="34" charset="0"/>
                        </a:rPr>
                        <a:t>65</a:t>
                      </a:r>
                    </a:p>
                  </a:txBody>
                  <a:tcPr marL="0" marR="0" marT="0" marB="0" anchor="ctr"/>
                </a:tc>
                <a:tc>
                  <a:txBody>
                    <a:bodyPr/>
                    <a:lstStyle/>
                    <a:p>
                      <a:pPr algn="ctr" fontAlgn="b"/>
                      <a:r>
                        <a:rPr lang="en-US" sz="1100" b="0" i="0" u="none" strike="noStrike" dirty="0">
                          <a:solidFill>
                            <a:srgbClr val="000000"/>
                          </a:solidFill>
                          <a:effectLst/>
                          <a:latin typeface="Calibri" panose="020F0502020204030204" pitchFamily="34" charset="0"/>
                        </a:rPr>
                        <a:t>Group I</a:t>
                      </a:r>
                    </a:p>
                  </a:txBody>
                  <a:tcPr marL="0" marR="0" marT="0" marB="0" anchor="ctr"/>
                </a:tc>
                <a:extLst>
                  <a:ext uri="{0D108BD9-81ED-4DB2-BD59-A6C34878D82A}">
                    <a16:rowId xmlns:a16="http://schemas.microsoft.com/office/drawing/2014/main" val="1640954900"/>
                  </a:ext>
                </a:extLst>
              </a:tr>
            </a:tbl>
          </a:graphicData>
        </a:graphic>
      </p:graphicFrame>
    </p:spTree>
    <p:custDataLst>
      <p:tags r:id="rId1"/>
    </p:custDataLst>
    <p:extLst>
      <p:ext uri="{BB962C8B-B14F-4D97-AF65-F5344CB8AC3E}">
        <p14:creationId xmlns:p14="http://schemas.microsoft.com/office/powerpoint/2010/main" val="50366357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SWOT Analysis: Itelyum</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714000" y="941289"/>
          <a:ext cx="10764000" cy="4975422"/>
        </p:xfrm>
        <a:graphic>
          <a:graphicData uri="http://schemas.openxmlformats.org/drawingml/2006/table">
            <a:tbl>
              <a:tblPr firstRow="1">
                <a:tableStyleId>{5C22544A-7EE6-4342-B048-85BDC9FD1C3A}</a:tableStyleId>
              </a:tblPr>
              <a:tblGrid>
                <a:gridCol w="5382000">
                  <a:extLst>
                    <a:ext uri="{9D8B030D-6E8A-4147-A177-3AD203B41FA5}">
                      <a16:colId xmlns:a16="http://schemas.microsoft.com/office/drawing/2014/main" val="3179253707"/>
                    </a:ext>
                  </a:extLst>
                </a:gridCol>
                <a:gridCol w="5382000">
                  <a:extLst>
                    <a:ext uri="{9D8B030D-6E8A-4147-A177-3AD203B41FA5}">
                      <a16:colId xmlns:a16="http://schemas.microsoft.com/office/drawing/2014/main" val="3080013028"/>
                    </a:ext>
                  </a:extLst>
                </a:gridCol>
              </a:tblGrid>
              <a:tr h="274320">
                <a:tc>
                  <a:txBody>
                    <a:bodyPr/>
                    <a:lstStyle/>
                    <a:p>
                      <a:pPr algn="ctr"/>
                      <a:r>
                        <a:rPr lang="en-US" sz="900" dirty="0"/>
                        <a:t>STRENGTHS</a:t>
                      </a:r>
                      <a:endParaRPr lang="en-US" sz="900" dirty="0">
                        <a:latin typeface="+mj-lt"/>
                      </a:endParaRPr>
                    </a:p>
                  </a:txBody>
                  <a:tcPr marL="45720" marR="45720" anchor="ctr"/>
                </a:tc>
                <a:tc>
                  <a:txBody>
                    <a:bodyPr/>
                    <a:lstStyle/>
                    <a:p>
                      <a:pPr algn="ctr"/>
                      <a:r>
                        <a:rPr lang="en-US" sz="900" dirty="0"/>
                        <a:t>W</a:t>
                      </a:r>
                      <a:r>
                        <a:rPr lang="en-US" altLang="zh-CN" sz="900" dirty="0"/>
                        <a:t>EAKNESSES</a:t>
                      </a:r>
                      <a:endParaRPr lang="en-US" sz="900" dirty="0">
                        <a:latin typeface="+mj-lt"/>
                      </a:endParaRPr>
                    </a:p>
                  </a:txBody>
                  <a:tcPr marL="45720" marR="45720" anchor="ctr"/>
                </a:tc>
                <a:extLst>
                  <a:ext uri="{0D108BD9-81ED-4DB2-BD59-A6C34878D82A}">
                    <a16:rowId xmlns:a16="http://schemas.microsoft.com/office/drawing/2014/main" val="2647999941"/>
                  </a:ext>
                </a:extLst>
              </a:tr>
              <a:tr h="2495404">
                <a:tc>
                  <a:txBody>
                    <a:bodyPr/>
                    <a:lstStyle/>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Itelyum can rely on a highly efficient collection network in its home country, Italy, under the auspices of CONOU.</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Itelyum also benefits from governmental incentives and subsidies from the Italian government. There is a regulatory drive toward incentivizing the use of regenerated oils in the public sector.</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The company does not have face significant competition in its own country.</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Itelyum is one of the few re-refiners with hydrofinishing units in their plants, enabling them to produce API Group II basestocks.</a:t>
                      </a:r>
                    </a:p>
                    <a:p>
                      <a:pPr marL="171450" indent="-171450">
                        <a:lnSpc>
                          <a:spcPct val="150000"/>
                        </a:lnSpc>
                        <a:spcBef>
                          <a:spcPts val="300"/>
                        </a:spcBef>
                        <a:buClr>
                          <a:schemeClr val="accent1"/>
                        </a:buClr>
                        <a:buFont typeface="Wingdings" panose="05000000000000000000" pitchFamily="2" charset="2"/>
                        <a:buChar char="l"/>
                      </a:pPr>
                      <a:r>
                        <a:rPr lang="en-US" sz="900" b="0" dirty="0">
                          <a:solidFill>
                            <a:schemeClr val="tx1"/>
                          </a:solidFill>
                        </a:rPr>
                        <a:t>The feedstock of available used oil has increased in quality in recent years. </a:t>
                      </a:r>
                    </a:p>
                    <a:p>
                      <a:pPr marL="171450" indent="-171450">
                        <a:lnSpc>
                          <a:spcPct val="150000"/>
                        </a:lnSpc>
                        <a:spcBef>
                          <a:spcPts val="300"/>
                        </a:spcBef>
                        <a:buClr>
                          <a:schemeClr val="accent1"/>
                        </a:buClr>
                        <a:buFont typeface="Wingdings" panose="05000000000000000000" pitchFamily="2" charset="2"/>
                        <a:buChar char="l"/>
                      </a:pPr>
                      <a:endParaRPr lang="en-US" sz="900" b="0" dirty="0">
                        <a:solidFill>
                          <a:schemeClr val="tx1"/>
                        </a:solidFill>
                      </a:endParaRPr>
                    </a:p>
                  </a:txBody>
                  <a:tcPr marL="90000" marR="90000"/>
                </a:tc>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Itelyum is mostly reliant on used oil collected in Italy, since the process of importing used oil is cumbersome. Consequently, its feedstock supply is limited. </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While the feedstock of used oil has been increasing in quality, large amounts of inferior quality feedstocks are generated as used oil in Italy, including monograde engine oil. This leaves the company with limited amounts of feedstock necessary to produce re-refined Group II basestocks.</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The centralized used oil procurement process in Italy leaves Itelyum without flexibility to negotiate autonomously with individual collectors.</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b="0" kern="1200" dirty="0">
                          <a:solidFill>
                            <a:schemeClr val="tx1"/>
                          </a:solidFill>
                        </a:rPr>
                        <a:t>Since the acquisition of Bitolea in 2019, the company is not exclusively focused on used oil regeneration anymore. </a:t>
                      </a:r>
                    </a:p>
                  </a:txBody>
                  <a:tcPr marL="90000" marR="90000"/>
                </a:tc>
                <a:extLst>
                  <a:ext uri="{0D108BD9-81ED-4DB2-BD59-A6C34878D82A}">
                    <a16:rowId xmlns:a16="http://schemas.microsoft.com/office/drawing/2014/main" val="4149384710"/>
                  </a:ext>
                </a:extLst>
              </a:tr>
              <a:tr h="274320">
                <a:tc>
                  <a:txBody>
                    <a:bodyPr/>
                    <a:lstStyle/>
                    <a:p>
                      <a:pPr marL="0" algn="ctr" defTabSz="914400" rtl="0" eaLnBrk="1" latinLnBrk="0" hangingPunct="1">
                        <a:spcBef>
                          <a:spcPts val="200"/>
                        </a:spcBef>
                        <a:spcAft>
                          <a:spcPts val="200"/>
                        </a:spcAft>
                      </a:pPr>
                      <a:r>
                        <a:rPr lang="en-US" sz="900" b="1" kern="1200" dirty="0">
                          <a:solidFill>
                            <a:schemeClr val="lt1"/>
                          </a:solidFill>
                        </a:rPr>
                        <a:t>OPPORTUNITIES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tc>
                  <a:txBody>
                    <a:bodyPr/>
                    <a:lstStyle/>
                    <a:p>
                      <a:pPr marL="0" algn="ctr" defTabSz="914400" rtl="0" eaLnBrk="1" latinLnBrk="0" hangingPunct="1">
                        <a:spcBef>
                          <a:spcPts val="200"/>
                        </a:spcBef>
                        <a:spcAft>
                          <a:spcPts val="200"/>
                        </a:spcAft>
                      </a:pPr>
                      <a:r>
                        <a:rPr lang="en-US" sz="900" b="1" kern="1200" dirty="0">
                          <a:solidFill>
                            <a:schemeClr val="lt1"/>
                          </a:solidFill>
                        </a:rPr>
                        <a:t>THREATS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1931378">
                <a:tc>
                  <a:txBody>
                    <a:bodyPr/>
                    <a:lstStyle/>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kern="1200" dirty="0">
                          <a:solidFill>
                            <a:schemeClr val="tx1"/>
                          </a:solidFill>
                        </a:rPr>
                        <a:t>Itelyum could be in a good position to increase production of Group II re-refined basestocks. The company is already producing re-refined Group II basestocks and the quality of its feedstock has been increasing, potentially enabling it to produce more re-refined Group II basestocks.</a:t>
                      </a:r>
                    </a:p>
                    <a:p>
                      <a:pPr marL="171450" indent="-171450" algn="l" defTabSz="914400" rtl="0" eaLnBrk="1" latinLnBrk="0" hangingPunct="1">
                        <a:lnSpc>
                          <a:spcPct val="150000"/>
                        </a:lnSpc>
                        <a:spcBef>
                          <a:spcPts val="300"/>
                        </a:spcBef>
                        <a:buClr>
                          <a:schemeClr val="accent1"/>
                        </a:buClr>
                        <a:buFont typeface="Wingdings" panose="05000000000000000000" pitchFamily="2" charset="2"/>
                        <a:buChar char="l"/>
                      </a:pPr>
                      <a:r>
                        <a:rPr lang="en-US" sz="900" kern="1200" dirty="0">
                          <a:solidFill>
                            <a:schemeClr val="tx1"/>
                          </a:solidFill>
                        </a:rPr>
                        <a:t>The company already has international customers and, given its uncontested primacy in its country, could be able to expand its international operations in neighboring countries.</a:t>
                      </a:r>
                    </a:p>
                  </a:txBody>
                  <a:tcPr marL="90000" marR="90000" marT="54000" marB="54000"/>
                </a:tc>
                <a:tc>
                  <a:txBody>
                    <a:bodyPr/>
                    <a:lstStyle/>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latin typeface="+mj-lt"/>
                          <a:ea typeface="+mn-ea"/>
                          <a:cs typeface="+mn-cs"/>
                        </a:rPr>
                        <a:t>The recent rebranding and shift toward the solvent purification business could translate into a lack of focus on the regeneration market.</a:t>
                      </a:r>
                    </a:p>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latin typeface="+mj-lt"/>
                          <a:ea typeface="+mn-ea"/>
                          <a:cs typeface="+mn-cs"/>
                        </a:rPr>
                        <a:t>The collection rate is very high in Italy, leaving the company unable to receive more feedstock given the importing difficulties. This could hurt the ability of the company to grow its output and keep pace with its international peers.</a:t>
                      </a:r>
                    </a:p>
                    <a:p>
                      <a:pPr marL="171450" indent="-171450" algn="l" defTabSz="914400" rtl="0" eaLnBrk="1" latinLnBrk="0" hangingPunct="1">
                        <a:lnSpc>
                          <a:spcPct val="150000"/>
                        </a:lnSpc>
                        <a:spcBef>
                          <a:spcPts val="300"/>
                        </a:spcBef>
                        <a:spcAft>
                          <a:spcPts val="200"/>
                        </a:spcAft>
                        <a:buClr>
                          <a:schemeClr val="accent1"/>
                        </a:buClr>
                        <a:buFont typeface="Wingdings" panose="05000000000000000000" pitchFamily="2" charset="2"/>
                        <a:buChar char="l"/>
                      </a:pPr>
                      <a:r>
                        <a:rPr lang="en-US" altLang="zh-CN" sz="900" kern="1200" dirty="0">
                          <a:solidFill>
                            <a:schemeClr val="tx1"/>
                          </a:solidFill>
                          <a:latin typeface="+mj-lt"/>
                          <a:ea typeface="+mn-ea"/>
                          <a:cs typeface="+mn-cs"/>
                        </a:rPr>
                        <a:t>The company would be particularly vulnerable if the generous public incentives toward re-refined basestocks are removed.</a:t>
                      </a:r>
                      <a:endParaRPr lang="zh-CN" altLang="en-US" sz="900" kern="1200" dirty="0">
                        <a:solidFill>
                          <a:schemeClr val="tx1"/>
                        </a:solidFill>
                        <a:latin typeface="+mj-lt"/>
                        <a:ea typeface="+mn-ea"/>
                        <a:cs typeface="+mn-cs"/>
                      </a:endParaRPr>
                    </a:p>
                  </a:txBody>
                  <a:tcPr marL="90000" marR="90000" marT="54000" marB="54000"/>
                </a:tc>
                <a:extLst>
                  <a:ext uri="{0D108BD9-81ED-4DB2-BD59-A6C34878D82A}">
                    <a16:rowId xmlns:a16="http://schemas.microsoft.com/office/drawing/2014/main" val="1051686012"/>
                  </a:ext>
                </a:extLst>
              </a:tr>
            </a:tbl>
          </a:graphicData>
        </a:graphic>
      </p:graphicFrame>
    </p:spTree>
    <p:custDataLst>
      <p:tags r:id="rId1"/>
    </p:custDataLst>
    <p:extLst>
      <p:ext uri="{BB962C8B-B14F-4D97-AF65-F5344CB8AC3E}">
        <p14:creationId xmlns:p14="http://schemas.microsoft.com/office/powerpoint/2010/main" val="130474645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Processors</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nvGraphicFramePr>
        <p:xfrm>
          <a:off x="4759660" y="3429000"/>
          <a:ext cx="3013830" cy="2874143"/>
        </p:xfrm>
        <a:graphic>
          <a:graphicData uri="http://schemas.openxmlformats.org/drawingml/2006/table">
            <a:tbl>
              <a:tblPr firstRow="1">
                <a:tableStyleId>{5C22544A-7EE6-4342-B048-85BDC9FD1C3A}</a:tableStyleId>
              </a:tblPr>
              <a:tblGrid>
                <a:gridCol w="1506915">
                  <a:extLst>
                    <a:ext uri="{9D8B030D-6E8A-4147-A177-3AD203B41FA5}">
                      <a16:colId xmlns:a16="http://schemas.microsoft.com/office/drawing/2014/main" val="3179253707"/>
                    </a:ext>
                  </a:extLst>
                </a:gridCol>
                <a:gridCol w="1506915">
                  <a:extLst>
                    <a:ext uri="{9D8B030D-6E8A-4147-A177-3AD203B41FA5}">
                      <a16:colId xmlns:a16="http://schemas.microsoft.com/office/drawing/2014/main" val="1820719308"/>
                    </a:ext>
                  </a:extLst>
                </a:gridCol>
              </a:tblGrid>
              <a:tr h="362571">
                <a:tc gridSpan="2">
                  <a:txBody>
                    <a:bodyPr/>
                    <a:lstStyle/>
                    <a:p>
                      <a:r>
                        <a:rPr lang="en-US" sz="900" b="1" dirty="0">
                          <a:effectLst/>
                        </a:rPr>
                        <a:t>MAJOR USED OIL PROCESSORS IN WESTERN EUROPE, 2020</a:t>
                      </a:r>
                      <a:endParaRPr lang="en-US" sz="900" dirty="0">
                        <a:latin typeface="+mj-lt"/>
                      </a:endParaRPr>
                    </a:p>
                  </a:txBody>
                  <a:tcPr marL="45720" marR="45720" anchor="ctr"/>
                </a:tc>
                <a:tc hMerge="1">
                  <a:txBody>
                    <a:bodyPr/>
                    <a:lstStyle/>
                    <a:p>
                      <a:endParaRPr lang="en-US"/>
                    </a:p>
                  </a:txBody>
                  <a:tcPr/>
                </a:tc>
                <a:extLst>
                  <a:ext uri="{0D108BD9-81ED-4DB2-BD59-A6C34878D82A}">
                    <a16:rowId xmlns:a16="http://schemas.microsoft.com/office/drawing/2014/main" val="2647999941"/>
                  </a:ext>
                </a:extLst>
              </a:tr>
              <a:tr h="306089">
                <a:tc>
                  <a:txBody>
                    <a:bodyPr/>
                    <a:lstStyle/>
                    <a:p>
                      <a:r>
                        <a:rPr lang="en-US" sz="900" b="1" dirty="0">
                          <a:solidFill>
                            <a:schemeClr val="tx1"/>
                          </a:solidFill>
                        </a:rPr>
                        <a:t>COMPANY</a:t>
                      </a:r>
                      <a:endParaRPr lang="en-US" sz="900" b="1" dirty="0">
                        <a:solidFill>
                          <a:schemeClr val="tx1"/>
                        </a:solidFill>
                        <a:latin typeface="Lucida Sans" panose="020B0602030504020204" pitchFamily="34" charset="0"/>
                      </a:endParaRPr>
                    </a:p>
                  </a:txBody>
                  <a:tcPr marL="45720" marR="45720" anchor="ctr"/>
                </a:tc>
                <a:tc>
                  <a:txBody>
                    <a:bodyPr/>
                    <a:lstStyle/>
                    <a:p>
                      <a:pPr algn="l"/>
                      <a:r>
                        <a:rPr lang="en-US" sz="900" b="1" dirty="0">
                          <a:solidFill>
                            <a:schemeClr val="tx1"/>
                          </a:solidFill>
                        </a:rPr>
                        <a:t>COUNTRY</a:t>
                      </a:r>
                      <a:endParaRPr lang="en-US" sz="900" b="1"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557228252"/>
                  </a:ext>
                </a:extLst>
              </a:tr>
              <a:tr h="306089">
                <a:tc>
                  <a:txBody>
                    <a:bodyPr/>
                    <a:lstStyle/>
                    <a:p>
                      <a:r>
                        <a:rPr lang="en-US" sz="900" dirty="0">
                          <a:solidFill>
                            <a:schemeClr val="tx1"/>
                          </a:solidFill>
                        </a:rPr>
                        <a:t>Italcementi</a:t>
                      </a:r>
                      <a:endParaRPr lang="en-US" sz="900" dirty="0">
                        <a:solidFill>
                          <a:schemeClr val="tx1"/>
                        </a:solidFill>
                        <a:latin typeface="Lucida Sans" panose="020B0602030504020204" pitchFamily="34" charset="0"/>
                      </a:endParaRPr>
                    </a:p>
                  </a:txBody>
                  <a:tcPr marL="45720" marR="45720" anchor="ctr"/>
                </a:tc>
                <a:tc>
                  <a:txBody>
                    <a:bodyPr/>
                    <a:lstStyle/>
                    <a:p>
                      <a:pPr algn="l"/>
                      <a:r>
                        <a:rPr lang="en-US" sz="900" dirty="0">
                          <a:solidFill>
                            <a:schemeClr val="tx1"/>
                          </a:solidFill>
                        </a:rPr>
                        <a:t>Italy</a:t>
                      </a:r>
                      <a:endParaRPr lang="en-US" sz="900"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1640954900"/>
                  </a:ext>
                </a:extLst>
              </a:tr>
              <a:tr h="306089">
                <a:tc>
                  <a:txBody>
                    <a:bodyPr/>
                    <a:lstStyle/>
                    <a:p>
                      <a:r>
                        <a:rPr lang="en-US" sz="900" dirty="0">
                          <a:solidFill>
                            <a:schemeClr val="tx1"/>
                          </a:solidFill>
                        </a:rPr>
                        <a:t>Lafargeholcim</a:t>
                      </a:r>
                      <a:endParaRPr lang="en-US" sz="900" dirty="0">
                        <a:solidFill>
                          <a:schemeClr val="tx1"/>
                        </a:solidFill>
                        <a:latin typeface="Lucida Sans" panose="020B0602030504020204" pitchFamily="34" charset="0"/>
                      </a:endParaRPr>
                    </a:p>
                  </a:txBody>
                  <a:tcPr marL="45720" marR="45720" anchor="ctr"/>
                </a:tc>
                <a:tc>
                  <a:txBody>
                    <a:bodyPr/>
                    <a:lstStyle/>
                    <a:p>
                      <a:pPr algn="l"/>
                      <a:r>
                        <a:rPr lang="en-US" sz="900" dirty="0">
                          <a:solidFill>
                            <a:schemeClr val="tx1"/>
                          </a:solidFill>
                        </a:rPr>
                        <a:t>France</a:t>
                      </a:r>
                      <a:endParaRPr lang="en-US" sz="900"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2965892685"/>
                  </a:ext>
                </a:extLst>
              </a:tr>
              <a:tr h="306089">
                <a:tc>
                  <a:txBody>
                    <a:bodyPr/>
                    <a:lstStyle/>
                    <a:p>
                      <a:r>
                        <a:rPr lang="en-US" sz="900" dirty="0">
                          <a:solidFill>
                            <a:schemeClr val="tx1"/>
                          </a:solidFill>
                        </a:rPr>
                        <a:t>Veolia</a:t>
                      </a:r>
                      <a:endParaRPr lang="en-US" sz="900" dirty="0">
                        <a:solidFill>
                          <a:schemeClr val="tx1"/>
                        </a:solidFill>
                        <a:latin typeface="Lucida Sans" panose="020B0602030504020204" pitchFamily="34" charset="0"/>
                      </a:endParaRPr>
                    </a:p>
                  </a:txBody>
                  <a:tcPr marL="45720" marR="45720" anchor="ctr"/>
                </a:tc>
                <a:tc>
                  <a:txBody>
                    <a:bodyPr/>
                    <a:lstStyle/>
                    <a:p>
                      <a:pPr algn="l"/>
                      <a:r>
                        <a:rPr lang="en-US" sz="900" dirty="0">
                          <a:solidFill>
                            <a:schemeClr val="tx1"/>
                          </a:solidFill>
                        </a:rPr>
                        <a:t>France</a:t>
                      </a:r>
                      <a:endParaRPr lang="en-US" sz="900"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535709718"/>
                  </a:ext>
                </a:extLst>
              </a:tr>
              <a:tr h="306089">
                <a:tc>
                  <a:txBody>
                    <a:bodyPr/>
                    <a:lstStyle/>
                    <a:p>
                      <a:r>
                        <a:rPr lang="en-US" sz="900" dirty="0">
                          <a:solidFill>
                            <a:schemeClr val="tx1"/>
                          </a:solidFill>
                        </a:rPr>
                        <a:t>Heidelberger Cement</a:t>
                      </a:r>
                      <a:endParaRPr lang="en-US" sz="900" dirty="0">
                        <a:solidFill>
                          <a:schemeClr val="tx1"/>
                        </a:solidFill>
                        <a:latin typeface="Lucida Sans" panose="020B0602030504020204" pitchFamily="34" charset="0"/>
                      </a:endParaRPr>
                    </a:p>
                  </a:txBody>
                  <a:tcPr marL="45720" marR="45720" anchor="ctr"/>
                </a:tc>
                <a:tc>
                  <a:txBody>
                    <a:bodyPr/>
                    <a:lstStyle/>
                    <a:p>
                      <a:pPr algn="l"/>
                      <a:r>
                        <a:rPr lang="en-US" sz="900" dirty="0">
                          <a:solidFill>
                            <a:schemeClr val="tx1"/>
                          </a:solidFill>
                        </a:rPr>
                        <a:t>Germany</a:t>
                      </a:r>
                      <a:endParaRPr lang="en-US" sz="900" dirty="0">
                        <a:solidFill>
                          <a:schemeClr val="tx1"/>
                        </a:solidFill>
                        <a:latin typeface="Lucida Sans" panose="020B0602030504020204" pitchFamily="34" charset="0"/>
                      </a:endParaRPr>
                    </a:p>
                  </a:txBody>
                  <a:tcPr marL="45720" marR="45720" anchor="ctr"/>
                </a:tc>
                <a:extLst>
                  <a:ext uri="{0D108BD9-81ED-4DB2-BD59-A6C34878D82A}">
                    <a16:rowId xmlns:a16="http://schemas.microsoft.com/office/drawing/2014/main" val="2592564480"/>
                  </a:ext>
                </a:extLst>
              </a:tr>
              <a:tr h="306089">
                <a:tc>
                  <a:txBody>
                    <a:bodyPr/>
                    <a:lstStyle/>
                    <a:p>
                      <a:pPr algn="l" fontAlgn="ctr"/>
                      <a:r>
                        <a:rPr lang="de-DE" sz="900" b="0" u="none" strike="noStrike" dirty="0">
                          <a:solidFill>
                            <a:srgbClr val="000000"/>
                          </a:solidFill>
                          <a:effectLst/>
                        </a:rPr>
                        <a:t>Märker Zement</a:t>
                      </a:r>
                      <a:endParaRPr lang="de-DE" sz="900" b="0" i="0" u="none" strike="noStrike" dirty="0">
                        <a:solidFill>
                          <a:srgbClr val="000000"/>
                        </a:solidFill>
                        <a:effectLst/>
                        <a:latin typeface="Calibri" panose="020F0502020204030204" pitchFamily="34" charset="0"/>
                      </a:endParaRPr>
                    </a:p>
                  </a:txBody>
                  <a:tcPr marL="45720" marR="45720" anchor="ctr"/>
                </a:tc>
                <a:tc>
                  <a:txBody>
                    <a:bodyPr/>
                    <a:lstStyle/>
                    <a:p>
                      <a:pPr algn="l" fontAlgn="ctr"/>
                      <a:r>
                        <a:rPr lang="de-DE" sz="900" b="0" u="none" strike="noStrike" dirty="0">
                          <a:solidFill>
                            <a:srgbClr val="000000"/>
                          </a:solidFill>
                          <a:effectLst/>
                        </a:rPr>
                        <a:t>Germany</a:t>
                      </a:r>
                      <a:endParaRPr lang="de-DE" sz="9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273029280"/>
                  </a:ext>
                </a:extLst>
              </a:tr>
              <a:tr h="362571">
                <a:tc>
                  <a:txBody>
                    <a:bodyPr/>
                    <a:lstStyle/>
                    <a:p>
                      <a:pPr algn="l" fontAlgn="ctr"/>
                      <a:r>
                        <a:rPr lang="en-US" sz="900" b="0" u="none" strike="noStrike" dirty="0">
                          <a:solidFill>
                            <a:srgbClr val="000000"/>
                          </a:solidFill>
                          <a:effectLst/>
                        </a:rPr>
                        <a:t>Phoenix Zementwerke Krogbeumker</a:t>
                      </a:r>
                      <a:endParaRPr lang="en-US" sz="900" b="0" i="0" u="none" strike="noStrike" dirty="0">
                        <a:solidFill>
                          <a:srgbClr val="000000"/>
                        </a:solidFill>
                        <a:effectLst/>
                        <a:latin typeface="Calibri" panose="020F0502020204030204" pitchFamily="34" charset="0"/>
                      </a:endParaRPr>
                    </a:p>
                  </a:txBody>
                  <a:tcPr marL="45720" marR="45720" anchor="ctr"/>
                </a:tc>
                <a:tc>
                  <a:txBody>
                    <a:bodyPr/>
                    <a:lstStyle/>
                    <a:p>
                      <a:pPr algn="l" fontAlgn="ctr"/>
                      <a:r>
                        <a:rPr lang="en-US" sz="900" b="0" u="none" strike="noStrike" dirty="0">
                          <a:solidFill>
                            <a:srgbClr val="000000"/>
                          </a:solidFill>
                          <a:effectLst/>
                        </a:rPr>
                        <a:t>Germany</a:t>
                      </a:r>
                      <a:endParaRPr lang="en-US" sz="9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632986392"/>
                  </a:ext>
                </a:extLst>
              </a:tr>
              <a:tr h="306089">
                <a:tc>
                  <a:txBody>
                    <a:bodyPr/>
                    <a:lstStyle/>
                    <a:p>
                      <a:pPr algn="l" fontAlgn="ctr"/>
                      <a:r>
                        <a:rPr lang="de-DE" sz="900" b="0" u="none" strike="noStrike" dirty="0">
                          <a:solidFill>
                            <a:srgbClr val="000000"/>
                          </a:solidFill>
                          <a:effectLst/>
                        </a:rPr>
                        <a:t>Schwenk Zement AG</a:t>
                      </a:r>
                      <a:endParaRPr lang="de-DE" sz="900" b="0" i="0" u="none" strike="noStrike" dirty="0">
                        <a:solidFill>
                          <a:srgbClr val="000000"/>
                        </a:solidFill>
                        <a:effectLst/>
                        <a:latin typeface="Calibri" panose="020F0502020204030204" pitchFamily="34" charset="0"/>
                      </a:endParaRPr>
                    </a:p>
                  </a:txBody>
                  <a:tcPr marL="45720" marR="45720" anchor="ctr"/>
                </a:tc>
                <a:tc>
                  <a:txBody>
                    <a:bodyPr/>
                    <a:lstStyle/>
                    <a:p>
                      <a:pPr algn="l" fontAlgn="ctr"/>
                      <a:r>
                        <a:rPr lang="de-DE" sz="900" b="0" u="none" strike="noStrike" dirty="0">
                          <a:solidFill>
                            <a:srgbClr val="000000"/>
                          </a:solidFill>
                          <a:effectLst/>
                        </a:rPr>
                        <a:t>Germany</a:t>
                      </a:r>
                      <a:endParaRPr lang="de-DE" sz="9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947075227"/>
                  </a:ext>
                </a:extLst>
              </a:tr>
            </a:tbl>
          </a:graphicData>
        </a:graphic>
      </p:graphicFrame>
      <p:sp>
        <p:nvSpPr>
          <p:cNvPr id="6" name="Content Placeholder 2">
            <a:extLst>
              <a:ext uri="{FF2B5EF4-FFF2-40B4-BE49-F238E27FC236}">
                <a16:creationId xmlns:a16="http://schemas.microsoft.com/office/drawing/2014/main" id="{76E21D33-FBDD-4481-929B-434D6D4FB935}"/>
              </a:ext>
            </a:extLst>
          </p:cNvPr>
          <p:cNvSpPr txBox="1">
            <a:spLocks/>
          </p:cNvSpPr>
          <p:nvPr/>
        </p:nvSpPr>
        <p:spPr>
          <a:xfrm>
            <a:off x="569395" y="901504"/>
            <a:ext cx="3638906" cy="541366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In Western Europe, there are governmental incentives which privilege re-refined basestocks production as opposed to processing into fuel or other products such as VGO or MDO. As a result, the proportion of used oil allocated to processing as fuel or to other re-refined products other than basestocks has been falling.</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Re-refining into basestocks is the most profitable activity for used oil re-refiners. Re-refiners always prefer to re-refine used oil into basestocks, if presented with feedstock of required quality.</a:t>
            </a:r>
          </a:p>
          <a:p>
            <a:pPr marL="282575" marR="0" lvl="1" indent="0" algn="l" defTabSz="914400" rtl="0" eaLnBrk="1" fontAlgn="auto" latinLnBrk="0" hangingPunct="1">
              <a:lnSpc>
                <a:spcPct val="150000"/>
              </a:lnSpc>
              <a:spcBef>
                <a:spcPts val="0"/>
              </a:spcBef>
              <a:buClr>
                <a:srgbClr val="27638E"/>
              </a:buClr>
              <a:buSzTx/>
              <a:buNone/>
              <a:tabLst/>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Processing operations and uses for collected used oil not destined to regeneration in Europe include the following:</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Processed fuel oil (equivalent to fuel oil or gas oil). This is particularly common in the United Kingdom, where major collectors such as Hydrodec, Oakwood Fuels, and Oil Salvage also engage in PFO production. PFO is typically used in asphalt plants, quarries, and in as start-up fuel in power stations.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Fuel for the cement industry. This is common in France and Germany.</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Heavy oil for the marine industry.</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Fuel for heating stoves.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Gas oil for off-road gas-powered vehicles.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Waste incineration.</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
        <p:nvSpPr>
          <p:cNvPr id="7" name="Content Placeholder 2">
            <a:extLst>
              <a:ext uri="{FF2B5EF4-FFF2-40B4-BE49-F238E27FC236}">
                <a16:creationId xmlns:a16="http://schemas.microsoft.com/office/drawing/2014/main" id="{E9944397-CF28-48E6-A7AD-21EA9E10B907}"/>
              </a:ext>
            </a:extLst>
          </p:cNvPr>
          <p:cNvSpPr txBox="1">
            <a:spLocks/>
          </p:cNvSpPr>
          <p:nvPr/>
        </p:nvSpPr>
        <p:spPr>
          <a:xfrm>
            <a:off x="4288712" y="901504"/>
            <a:ext cx="3638906" cy="242822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 cement industry is one of the largest industrial sectors purchasing used oil in Europe for processing.</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Used oil is used by the cement industry in very large quantities without any treatment</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It is usually used as a secondary or start-up fuel for the cement kilns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In the United Kingdom and Germany, the cement industry pay only nominal amounts for the used oil. In the United Kingdom, the collector might even pay the cement-maker to take ownership of the low quality used oil</a:t>
            </a:r>
            <a:r>
              <a:rPr lang="en-US" sz="900" dirty="0">
                <a:solidFill>
                  <a:srgbClr val="000000"/>
                </a:solidFill>
                <a:latin typeface="Lucida Sans" panose="020B0602030504020204" pitchFamily="34" charset="0"/>
              </a:rPr>
              <a:t>.</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
        <p:nvSpPr>
          <p:cNvPr id="8" name="Content Placeholder 2">
            <a:extLst>
              <a:ext uri="{FF2B5EF4-FFF2-40B4-BE49-F238E27FC236}">
                <a16:creationId xmlns:a16="http://schemas.microsoft.com/office/drawing/2014/main" id="{9D4C7B3C-A9A4-4439-A9B8-54FBB11CA329}"/>
              </a:ext>
            </a:extLst>
          </p:cNvPr>
          <p:cNvSpPr txBox="1">
            <a:spLocks/>
          </p:cNvSpPr>
          <p:nvPr/>
        </p:nvSpPr>
        <p:spPr>
          <a:xfrm>
            <a:off x="7903289" y="901504"/>
            <a:ext cx="3638906" cy="492121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Processors use a sequence of various processes to treat the used oil. The severity and complexity of the processing involved depends on the end-use.</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Contaminants need to be removed</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In the case of heavy distillates such as VGO. marine diesel oil and heating fuel the used oil needs to be demetallized</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For replacement fuel oil (RFO), used in Road stone plants, cement kilns, large marine engines, processing can be minimal: for this reason, several of the largest suppliers of RFO are used oil collectors</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latin typeface="Lucida Sans"/>
              </a:rPr>
              <a:t>Used oil burned in the cement industry requires no processing</a:t>
            </a:r>
          </a:p>
          <a:p>
            <a:pPr marL="511175" marR="0" lvl="1" indent="-22860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Direct burning in waste incinerators is usually only undertaken when the oil is so heavily polluted there is no other use for it.</a:t>
            </a:r>
          </a:p>
          <a:p>
            <a:pPr marL="282575" marR="0" lvl="1" indent="0" algn="l" defTabSz="914400" rtl="0" eaLnBrk="1" fontAlgn="auto" latinLnBrk="0" hangingPunct="1">
              <a:lnSpc>
                <a:spcPct val="150000"/>
              </a:lnSpc>
              <a:spcBef>
                <a:spcPts val="0"/>
              </a:spcBef>
              <a:buClr>
                <a:srgbClr val="27638E"/>
              </a:buClr>
              <a:buSzTx/>
              <a:buNone/>
              <a:tabLst/>
              <a:defRPr/>
            </a:pP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Used oil processed as MDO needs to comply with the International Maritime Organization (IMO) regulations for a 0.50% global sulphur cap for marine fuels which began on January 1, 2020. Under the regulation, MDO cannot contain more than 0.5% sulphur content.</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p:txBody>
      </p:sp>
      <p:sp>
        <p:nvSpPr>
          <p:cNvPr id="3" name="TextBox 2">
            <a:extLst>
              <a:ext uri="{FF2B5EF4-FFF2-40B4-BE49-F238E27FC236}">
                <a16:creationId xmlns:a16="http://schemas.microsoft.com/office/drawing/2014/main" id="{BB4D4948-1AE2-4EB6-8BFF-C271C0EBC56A}"/>
              </a:ext>
            </a:extLst>
          </p:cNvPr>
          <p:cNvSpPr txBox="1"/>
          <p:nvPr/>
        </p:nvSpPr>
        <p:spPr>
          <a:xfrm>
            <a:off x="8171219" y="5822723"/>
            <a:ext cx="3217345" cy="481542"/>
          </a:xfrm>
          <a:prstGeom prst="rect">
            <a:avLst/>
          </a:prstGeom>
          <a:noFill/>
        </p:spPr>
        <p:txBody>
          <a:bodyPr wrap="square" rtlCol="0">
            <a:spAutoFit/>
          </a:bodyPr>
          <a:lstStyle/>
          <a:p>
            <a:pPr algn="l">
              <a:lnSpc>
                <a:spcPct val="150000"/>
              </a:lnSpc>
            </a:pPr>
            <a:r>
              <a:rPr lang="en-US" sz="900" dirty="0">
                <a:latin typeface="+mj-lt"/>
              </a:rPr>
              <a:t>Note: Details of companies producing VGO/MDO from used oil is mentioned on slide 48.</a:t>
            </a:r>
            <a:endParaRPr lang="en-IN" sz="900" dirty="0">
              <a:latin typeface="+mj-lt"/>
            </a:endParaRPr>
          </a:p>
        </p:txBody>
      </p:sp>
    </p:spTree>
    <p:custDataLst>
      <p:tags r:id="rId1"/>
    </p:custDataLst>
    <p:extLst>
      <p:ext uri="{BB962C8B-B14F-4D97-AF65-F5344CB8AC3E}">
        <p14:creationId xmlns:p14="http://schemas.microsoft.com/office/powerpoint/2010/main" val="15029004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Lubricants</a:t>
            </a:r>
          </a:p>
        </p:txBody>
      </p:sp>
      <p:sp>
        <p:nvSpPr>
          <p:cNvPr id="4" name="Content Placeholder 2">
            <a:extLst>
              <a:ext uri="{FF2B5EF4-FFF2-40B4-BE49-F238E27FC236}">
                <a16:creationId xmlns:a16="http://schemas.microsoft.com/office/drawing/2014/main" id="{1D8BC002-EA0B-4DBF-9574-87E4693D06E5}"/>
              </a:ext>
            </a:extLst>
          </p:cNvPr>
          <p:cNvSpPr txBox="1">
            <a:spLocks/>
          </p:cNvSpPr>
          <p:nvPr/>
        </p:nvSpPr>
        <p:spPr>
          <a:xfrm>
            <a:off x="569395" y="955961"/>
            <a:ext cx="3126305" cy="380552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Re-refined basestocks make up a small share of the overall basestock market in Western Europe.</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There is little clarity on how much re-refined basestock is used to manufacture finished lubricants in Europe. </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There is no requirement for finished lubricants in Western Europe to indicate whether they are manufactured from a re-refined basestocks or virgin basestocks.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There is no requirement either for finished lubricants to be manufactured solely from virgin basestocks or re-refined basestocks.</a:t>
            </a: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It is </a:t>
            </a:r>
            <a:r>
              <a:rPr lang="en-US" sz="900" dirty="0">
                <a:solidFill>
                  <a:srgbClr val="000000"/>
                </a:solidFill>
              </a:rPr>
              <a:t>very common in Western Europe for blenders to use mixed feedstock made up of virgin and re-refined basestocks.</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marR="0" lvl="1" indent="-24765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The API basestock Group is more useful for blenders as a selection criteria, rather than whether the basestock is re-refined or not.</a:t>
            </a:r>
            <a:r>
              <a:rPr kumimoji="0" lang="en-US" sz="900" b="0" i="0" u="none" strike="noStrike" kern="1200" cap="none" spc="0" normalizeH="0" baseline="0" noProof="0" dirty="0">
                <a:ln>
                  <a:noFill/>
                </a:ln>
                <a:solidFill>
                  <a:srgbClr val="000000"/>
                </a:solidFill>
                <a:effectLst/>
                <a:uLnTx/>
                <a:uFillTx/>
                <a:ea typeface="+mn-ea"/>
                <a:cs typeface="+mn-cs"/>
              </a:rPr>
              <a:t> </a:t>
            </a:r>
          </a:p>
        </p:txBody>
      </p:sp>
      <p:sp>
        <p:nvSpPr>
          <p:cNvPr id="6" name="Content Placeholder 2">
            <a:extLst>
              <a:ext uri="{FF2B5EF4-FFF2-40B4-BE49-F238E27FC236}">
                <a16:creationId xmlns:a16="http://schemas.microsoft.com/office/drawing/2014/main" id="{DD8F6E1D-1A94-416B-A00B-4D978ECC044F}"/>
              </a:ext>
            </a:extLst>
          </p:cNvPr>
          <p:cNvSpPr txBox="1">
            <a:spLocks/>
          </p:cNvSpPr>
          <p:nvPr/>
        </p:nvSpPr>
        <p:spPr>
          <a:xfrm>
            <a:off x="7729538" y="955961"/>
            <a:ext cx="3326330" cy="484427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rPr>
              <a:t>Re-refined basestocks tend to be sold at a discount on average compared with virgin basestock (less than 5%), but that is mostly due to the fact that the majority of re-refined basestocks in Europe are API Group I basestocks while the majority of basestocks used in the automotive segment are Group II or Group III.</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For the same reason, the majority of re-refined basestocks are used for the production of industrial oils and fluids rather than automotive engine oils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Since the majority of automotive engine oils in Western Europe  are synthetic, they are manufactured with Group III basestocks. This leaves the bulk of Group I basestocks demand to the industrial segment.</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Major basestock re-refiners such as Avista and Puraglobe also blend their own finished lubricant lines, which would be manufactured with 100% re-refined basestocks.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Re-refined lubricant brands include Avista Pace, a consumer automotive products brand, Avista Pure, a commercial automotive products brand, and Puraglobe’s Syntainics, a motor oil brand.</a:t>
            </a:r>
          </a:p>
        </p:txBody>
      </p:sp>
      <p:sp>
        <p:nvSpPr>
          <p:cNvPr id="7" name="Content Placeholder 2">
            <a:extLst>
              <a:ext uri="{FF2B5EF4-FFF2-40B4-BE49-F238E27FC236}">
                <a16:creationId xmlns:a16="http://schemas.microsoft.com/office/drawing/2014/main" id="{AA2F5D51-97FF-4D4E-AF9E-50A1C24DCA54}"/>
              </a:ext>
            </a:extLst>
          </p:cNvPr>
          <p:cNvSpPr txBox="1">
            <a:spLocks/>
          </p:cNvSpPr>
          <p:nvPr/>
        </p:nvSpPr>
        <p:spPr>
          <a:xfrm>
            <a:off x="4010084" y="955961"/>
            <a:ext cx="3326330" cy="505202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Only in specific cases a blender will explicitly require that a </a:t>
            </a:r>
            <a:r>
              <a:rPr lang="en-US" sz="900" dirty="0">
                <a:solidFill>
                  <a:srgbClr val="000000"/>
                </a:solidFill>
              </a:rPr>
              <a:t>lubricant be made from re-refined basestocks </a:t>
            </a:r>
            <a:r>
              <a:rPr kumimoji="0" lang="en-US" sz="900" b="0" i="0" u="none" strike="noStrike" kern="1200" cap="none" spc="0" normalizeH="0" baseline="0" noProof="0" dirty="0">
                <a:ln>
                  <a:noFill/>
                </a:ln>
                <a:solidFill>
                  <a:srgbClr val="000000"/>
                </a:solidFill>
                <a:effectLst/>
                <a:uLnTx/>
                <a:uFillTx/>
                <a:ea typeface="+mn-ea"/>
                <a:cs typeface="+mn-cs"/>
              </a:rPr>
              <a:t>and label it accordingly. For example, commercial enterprises working a public sector project in Italy, such as construction work, are required to use re-refined lubricants.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Re-refined basestocks can still carry the stigma of being associated with inferior performance, particularly in Northern European countries. This is one of the factors driving mixed blending; a blender can purchase re-refined basestocks at a lower cost and blend them together with virgin basestocks to maintain the quality at lower costs.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Global majors, particularly vertically integrated majors with their own upstream operations, are more likely to use virgin basestocks rather than re-refined basestocks. There is still a lingering perception among some European majors that lubricants made from re-refined basestocks are unlikely to provide the same levels of performance as lubricants made from virgin basestocks.</a:t>
            </a: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In Italy, re-refined basestocks are largely free of the stigma, and are even perceived as yielding superior performance than virgin basestocks.</a:t>
            </a:r>
          </a:p>
        </p:txBody>
      </p:sp>
    </p:spTree>
    <p:custDataLst>
      <p:tags r:id="rId1"/>
    </p:custDataLst>
    <p:extLst>
      <p:ext uri="{BB962C8B-B14F-4D97-AF65-F5344CB8AC3E}">
        <p14:creationId xmlns:p14="http://schemas.microsoft.com/office/powerpoint/2010/main" val="305804793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Outlook</a:t>
            </a:r>
          </a:p>
        </p:txBody>
      </p:sp>
      <p:graphicFrame>
        <p:nvGraphicFramePr>
          <p:cNvPr id="6" name="Chart 5">
            <a:extLst>
              <a:ext uri="{FF2B5EF4-FFF2-40B4-BE49-F238E27FC236}">
                <a16:creationId xmlns:a16="http://schemas.microsoft.com/office/drawing/2014/main" id="{0869162A-9FB9-45B2-9139-AA81DEA72C49}"/>
              </a:ext>
            </a:extLst>
          </p:cNvPr>
          <p:cNvGraphicFramePr/>
          <p:nvPr/>
        </p:nvGraphicFramePr>
        <p:xfrm>
          <a:off x="6229349" y="870235"/>
          <a:ext cx="5393256" cy="5586145"/>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B3B6D6A5-AEB5-46F0-8CB0-293A25FC1ACF}"/>
              </a:ext>
            </a:extLst>
          </p:cNvPr>
          <p:cNvSpPr txBox="1">
            <a:spLocks/>
          </p:cNvSpPr>
          <p:nvPr/>
        </p:nvSpPr>
        <p:spPr>
          <a:xfrm>
            <a:off x="569395" y="870236"/>
            <a:ext cx="5240855" cy="558614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latin typeface="Lucida Sans"/>
              </a:rPr>
              <a:t>The outlook for finished lubricant market in Western Europe is positive. Total finished lubricant demand is forecast to grow by 5.6% in 2021, by a CAGR of 2.8% by 2025, and by a CAGR of 1.1% during 2020-2030.</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The high rate of growth registered in 2021 is mostly due to the rebound in lubricant demand following the pandemic-induced retrenchment recorded in 2020. Demand in 2020, in fact, fell by approximately 15% in Western Europe.</a:t>
            </a:r>
          </a:p>
          <a:p>
            <a:pPr marL="457200" lvl="1" indent="0">
              <a:lnSpc>
                <a:spcPct val="150000"/>
              </a:lnSpc>
              <a:spcBef>
                <a:spcPts val="0"/>
              </a:spcBef>
              <a:buClr>
                <a:srgbClr val="27638E"/>
              </a:buClr>
              <a:buSzPct val="110000"/>
              <a:buNone/>
              <a:defRPr/>
            </a:pP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a:p>
            <a:pPr>
              <a:lnSpc>
                <a:spcPct val="150000"/>
              </a:lnSpc>
              <a:spcBef>
                <a:spcPts val="0"/>
              </a:spcBef>
              <a:buClr>
                <a:srgbClr val="27638E"/>
              </a:buClr>
              <a:buSzPct val="110000"/>
              <a:buFont typeface="Wingdings" panose="05000000000000000000" pitchFamily="2" charset="2"/>
              <a:buChar char="l"/>
              <a:defRPr/>
            </a:pPr>
            <a:r>
              <a:rPr lang="en-US" sz="900" dirty="0">
                <a:solidFill>
                  <a:srgbClr val="000000"/>
                </a:solidFill>
                <a:latin typeface="Lucida Sans"/>
              </a:rPr>
              <a:t>Demand for finished lubricants from the industrial segment is outpacing demand for automotive lubricants. There are several potential developments which may influence the supply and demand of used oil over the next decade, which include:</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The slowdown is most seen in the consumer automotive segment. Demand for consumer automotive lubricants is forecast to grow by a CAGR of 3% by 2025 and at a CAGR of 0.7% during 2020-2030, while demand for industrial lubricants is forecast to grow at a CAGR of 3.1% by 2025 and at a CAGR of 1.5% during 2020-2030.</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The increasing penetration of electric passenger vehicles is expected to result in a sharp fall in demand for PCMO and other automotive lubricants. A battery electric vehicle consumes less than half the amount of transmission fluid as an internal combustion engine-powered vehicle, and no engine oil or gear oil.</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Electrification is expected to affect commercial vehicles, but not to the same extent or within the same timescale as the passenger vehicles. Growth for commercial lubricant demand is expected at a CAGR of 1.4% by 2025 and at a CAGR of 0.4% during 2020-2030.</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latin typeface="Lucida Sans" panose="020B0602030504020204" pitchFamily="34" charset="0"/>
              </a:rPr>
              <a:t>Demand for all kinds of lubricants is expected to slow down in the longer term, even in the industrial segment. The manufacturing of electric vehicles, for example, requires less metalworking fluids.</a:t>
            </a:r>
          </a:p>
        </p:txBody>
      </p:sp>
    </p:spTree>
    <p:custDataLst>
      <p:tags r:id="rId1"/>
    </p:custDataLst>
    <p:extLst>
      <p:ext uri="{BB962C8B-B14F-4D97-AF65-F5344CB8AC3E}">
        <p14:creationId xmlns:p14="http://schemas.microsoft.com/office/powerpoint/2010/main" val="327480466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Industry Outlook</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39999" y="862542"/>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451643" y="3811429"/>
            <a:ext cx="3162300" cy="246221"/>
          </a:xfrm>
          <a:prstGeom prst="rect">
            <a:avLst/>
          </a:prstGeom>
          <a:noFill/>
        </p:spPr>
        <p:txBody>
          <a:bodyPr wrap="square" rtlCol="0">
            <a:spAutoFit/>
          </a:bodyPr>
          <a:lstStyle/>
          <a:p>
            <a:pPr algn="ctr"/>
            <a:r>
              <a:rPr lang="en-US" sz="1000" b="1" dirty="0">
                <a:latin typeface="+mj-lt"/>
              </a:rPr>
              <a:t>Total: 3,562.8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12714" y="86254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nvGraphicFramePr>
        <p:xfrm>
          <a:off x="5165426" y="862542"/>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nvGraphicFramePr>
        <p:xfrm>
          <a:off x="8128000" y="862542"/>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2959893" y="3811429"/>
            <a:ext cx="3162300" cy="246221"/>
          </a:xfrm>
          <a:prstGeom prst="rect">
            <a:avLst/>
          </a:prstGeom>
          <a:noFill/>
        </p:spPr>
        <p:txBody>
          <a:bodyPr wrap="square" rtlCol="0">
            <a:spAutoFit/>
          </a:bodyPr>
          <a:lstStyle/>
          <a:p>
            <a:pPr algn="ctr"/>
            <a:r>
              <a:rPr lang="en-US" sz="1000" b="1" dirty="0">
                <a:latin typeface="+mj-lt"/>
              </a:rPr>
              <a:t>Total: 2,066.4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776119" y="3811429"/>
            <a:ext cx="3162300" cy="246221"/>
          </a:xfrm>
          <a:prstGeom prst="rect">
            <a:avLst/>
          </a:prstGeom>
          <a:noFill/>
        </p:spPr>
        <p:txBody>
          <a:bodyPr wrap="square" rtlCol="0">
            <a:spAutoFit/>
          </a:bodyPr>
          <a:lstStyle/>
          <a:p>
            <a:pPr algn="ctr"/>
            <a:r>
              <a:rPr lang="en-US" sz="1000" b="1" dirty="0">
                <a:latin typeface="+mj-lt"/>
              </a:rPr>
              <a:t>Total: 1,694.4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774906" y="3811429"/>
            <a:ext cx="3162300" cy="246221"/>
          </a:xfrm>
          <a:prstGeom prst="rect">
            <a:avLst/>
          </a:prstGeom>
          <a:noFill/>
        </p:spPr>
        <p:txBody>
          <a:bodyPr wrap="square" rtlCol="0">
            <a:spAutoFit/>
          </a:bodyPr>
          <a:lstStyle/>
          <a:p>
            <a:pPr algn="ctr"/>
            <a:r>
              <a:rPr lang="en-US" sz="1000" b="1" dirty="0">
                <a:latin typeface="+mj-lt"/>
              </a:rPr>
              <a:t>Total: 1084.4 Kilotonnes</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569394" y="4439969"/>
            <a:ext cx="11367811" cy="201593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generated in Western Europe is expected to change from 1,902.7 kilotonnes in 2021 to 2,066.4 in 2025, growing at a CAGR of 2.1%.</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collected in Western Europe is expected to increase from 1,516.1 kilotonnes in 2021 to 1,694.4 kilotonnes in 2025, growing by a CAGR of 2.8%</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amount of used oil re-refined in Western Europe is expected to increase from 929.2 kilotonnes (excluding imports of 80 KT) in 2021 to 1,084.4 kilotonnes (excluding imports) in 2025, growing by a CAGR of 3.9%.</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latin typeface="Lucida Sans"/>
              </a:rPr>
              <a:t>The amount of used oil generated and collected in Western Europe is forecast to increase between 2020 and 2025. This development is influenced by the following factors:</a:t>
            </a:r>
          </a:p>
          <a:p>
            <a:pPr marL="720725" marR="0" lvl="1" indent="-20955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Reductions in lubricant loss volume, due to improved lubricant formulations and the adoption of smart lubrication systems</a:t>
            </a:r>
          </a:p>
          <a:p>
            <a:pPr marL="720725" marR="0" lvl="1" indent="-20955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A renewed focus, stemming from European Union regulations, on creating a circular economy, which encourages the lubricant industry to allocate as much of finished lubricant consumption as possible toward re-refining.</a:t>
            </a:r>
          </a:p>
          <a:p>
            <a:pPr marL="720725" marR="0" lvl="1" indent="-20955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Efforts by collectors to maximize the amount of generated used oil available for collection, thereby </a:t>
            </a:r>
            <a:r>
              <a:rPr lang="en-US" sz="900" dirty="0">
                <a:solidFill>
                  <a:srgbClr val="000000"/>
                </a:solidFill>
                <a:latin typeface="Lucida Sans" panose="020B0602030504020204" pitchFamily="34" charset="0"/>
              </a:rPr>
              <a:t>maximizing profits.</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720725" marR="0" lvl="1" indent="-20955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Greater focus on collection and processing of used industrial oils in line with over-arching environmental goals</a:t>
            </a:r>
            <a:r>
              <a:rPr lang="en-US" sz="900" dirty="0">
                <a:solidFill>
                  <a:srgbClr val="000000"/>
                </a:solidFill>
                <a:latin typeface="Lucida Sans" panose="020B0602030504020204" pitchFamily="34" charset="0"/>
              </a:rPr>
              <a:t>.</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
        <p:nvSpPr>
          <p:cNvPr id="14" name="TextBox 13">
            <a:extLst>
              <a:ext uri="{FF2B5EF4-FFF2-40B4-BE49-F238E27FC236}">
                <a16:creationId xmlns:a16="http://schemas.microsoft.com/office/drawing/2014/main" id="{DA1E61B9-7C42-4D8E-B950-1FC7C8F0B075}"/>
              </a:ext>
            </a:extLst>
          </p:cNvPr>
          <p:cNvSpPr txBox="1"/>
          <p:nvPr/>
        </p:nvSpPr>
        <p:spPr>
          <a:xfrm>
            <a:off x="6423518" y="4057650"/>
            <a:ext cx="2514600" cy="369332"/>
          </a:xfrm>
          <a:prstGeom prst="rect">
            <a:avLst/>
          </a:prstGeom>
          <a:noFill/>
        </p:spPr>
        <p:txBody>
          <a:bodyPr wrap="square" rtlCol="0">
            <a:spAutoFit/>
          </a:bodyPr>
          <a:lstStyle/>
          <a:p>
            <a:pPr algn="l"/>
            <a:r>
              <a:rPr lang="en-US" sz="900" dirty="0">
                <a:latin typeface="+mj-lt"/>
              </a:rPr>
              <a:t>a- Includes re-refining for VGO/MDO and transformer oil regeneration.</a:t>
            </a:r>
          </a:p>
        </p:txBody>
      </p:sp>
      <p:sp>
        <p:nvSpPr>
          <p:cNvPr id="15" name="TextBox 14">
            <a:extLst>
              <a:ext uri="{FF2B5EF4-FFF2-40B4-BE49-F238E27FC236}">
                <a16:creationId xmlns:a16="http://schemas.microsoft.com/office/drawing/2014/main" id="{61AB87ED-5845-47B7-AB8D-3FA50558D2E6}"/>
              </a:ext>
            </a:extLst>
          </p:cNvPr>
          <p:cNvSpPr txBox="1"/>
          <p:nvPr/>
        </p:nvSpPr>
        <p:spPr>
          <a:xfrm>
            <a:off x="9353251" y="4049012"/>
            <a:ext cx="2512298" cy="369332"/>
          </a:xfrm>
          <a:prstGeom prst="rect">
            <a:avLst/>
          </a:prstGeom>
          <a:noFill/>
        </p:spPr>
        <p:txBody>
          <a:bodyPr wrap="square" rtlCol="0">
            <a:spAutoFit/>
          </a:bodyPr>
          <a:lstStyle/>
          <a:p>
            <a:pPr algn="l"/>
            <a:r>
              <a:rPr lang="en-US" sz="900" dirty="0">
                <a:latin typeface="+mj-lt"/>
              </a:rPr>
              <a:t>Note: Includes re-refining to VGO/MDO and transformer oil regeneration.</a:t>
            </a:r>
            <a:endParaRPr lang="en-IN" sz="900" dirty="0">
              <a:latin typeface="+mj-lt"/>
            </a:endParaRPr>
          </a:p>
        </p:txBody>
      </p:sp>
      <p:grpSp>
        <p:nvGrpSpPr>
          <p:cNvPr id="16" name="Group 15">
            <a:extLst>
              <a:ext uri="{FF2B5EF4-FFF2-40B4-BE49-F238E27FC236}">
                <a16:creationId xmlns:a16="http://schemas.microsoft.com/office/drawing/2014/main" id="{423462F2-268D-4F01-BB01-03A41CDBDB7B}"/>
              </a:ext>
            </a:extLst>
          </p:cNvPr>
          <p:cNvGrpSpPr/>
          <p:nvPr/>
        </p:nvGrpSpPr>
        <p:grpSpPr>
          <a:xfrm>
            <a:off x="10256149" y="6188804"/>
            <a:ext cx="1090782" cy="246221"/>
            <a:chOff x="10831993" y="6206610"/>
            <a:chExt cx="1090782" cy="246221"/>
          </a:xfrm>
        </p:grpSpPr>
        <p:sp>
          <p:nvSpPr>
            <p:cNvPr id="17" name="Freeform: Shape 16">
              <a:extLst>
                <a:ext uri="{FF2B5EF4-FFF2-40B4-BE49-F238E27FC236}">
                  <a16:creationId xmlns:a16="http://schemas.microsoft.com/office/drawing/2014/main" id="{8778C3D3-0584-484A-BD26-CCA818A58DCE}"/>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Rectangle 17">
              <a:extLst>
                <a:ext uri="{FF2B5EF4-FFF2-40B4-BE49-F238E27FC236}">
                  <a16:creationId xmlns:a16="http://schemas.microsoft.com/office/drawing/2014/main" id="{47D4034E-8097-43CA-818D-8D56C243133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54504300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Industry Outlook </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30175" y="881592"/>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442118" y="3833159"/>
            <a:ext cx="3162300" cy="246221"/>
          </a:xfrm>
          <a:prstGeom prst="rect">
            <a:avLst/>
          </a:prstGeom>
          <a:noFill/>
        </p:spPr>
        <p:txBody>
          <a:bodyPr wrap="square" rtlCol="0">
            <a:spAutoFit/>
          </a:bodyPr>
          <a:lstStyle/>
          <a:p>
            <a:pPr algn="ctr"/>
            <a:r>
              <a:rPr lang="en-US" sz="1000" b="1" dirty="0">
                <a:latin typeface="+mj-lt"/>
              </a:rPr>
              <a:t>Total: 3,472.4 Kilotonnes</a:t>
            </a: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22538" y="88159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nvGraphicFramePr>
        <p:xfrm>
          <a:off x="5175251" y="881592"/>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nvGraphicFramePr>
        <p:xfrm>
          <a:off x="8128000" y="881592"/>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3074193" y="3833159"/>
            <a:ext cx="3162300" cy="246221"/>
          </a:xfrm>
          <a:prstGeom prst="rect">
            <a:avLst/>
          </a:prstGeom>
          <a:noFill/>
        </p:spPr>
        <p:txBody>
          <a:bodyPr wrap="square" rtlCol="0">
            <a:spAutoFit/>
          </a:bodyPr>
          <a:lstStyle/>
          <a:p>
            <a:pPr algn="ctr"/>
            <a:r>
              <a:rPr lang="en-US" sz="1000" b="1" dirty="0">
                <a:latin typeface="+mj-lt"/>
              </a:rPr>
              <a:t>Total: 1,979.3 Kilotonnes</a:t>
            </a:r>
          </a:p>
        </p:txBody>
      </p:sp>
      <p:sp>
        <p:nvSpPr>
          <p:cNvPr id="11" name="TextBox 10">
            <a:extLst>
              <a:ext uri="{FF2B5EF4-FFF2-40B4-BE49-F238E27FC236}">
                <a16:creationId xmlns:a16="http://schemas.microsoft.com/office/drawing/2014/main" id="{AA939C7D-BF65-42B6-9959-3809AC6A277C}"/>
              </a:ext>
            </a:extLst>
          </p:cNvPr>
          <p:cNvSpPr txBox="1"/>
          <p:nvPr/>
        </p:nvSpPr>
        <p:spPr>
          <a:xfrm>
            <a:off x="5861844" y="3833159"/>
            <a:ext cx="3162300" cy="246221"/>
          </a:xfrm>
          <a:prstGeom prst="rect">
            <a:avLst/>
          </a:prstGeom>
          <a:noFill/>
        </p:spPr>
        <p:txBody>
          <a:bodyPr wrap="square" rtlCol="0">
            <a:spAutoFit/>
          </a:bodyPr>
          <a:lstStyle/>
          <a:p>
            <a:pPr algn="ctr"/>
            <a:r>
              <a:rPr lang="en-US" sz="1000" b="1" dirty="0">
                <a:latin typeface="+mj-lt"/>
              </a:rPr>
              <a:t>Total: 1,642.8 Kilotonnes</a:t>
            </a:r>
          </a:p>
        </p:txBody>
      </p:sp>
      <p:sp>
        <p:nvSpPr>
          <p:cNvPr id="12" name="TextBox 11">
            <a:extLst>
              <a:ext uri="{FF2B5EF4-FFF2-40B4-BE49-F238E27FC236}">
                <a16:creationId xmlns:a16="http://schemas.microsoft.com/office/drawing/2014/main" id="{DF45386D-DA29-4633-BF0A-5FBFEB269113}"/>
              </a:ext>
            </a:extLst>
          </p:cNvPr>
          <p:cNvSpPr txBox="1"/>
          <p:nvPr/>
        </p:nvSpPr>
        <p:spPr>
          <a:xfrm>
            <a:off x="8774906" y="3833159"/>
            <a:ext cx="3162300" cy="246221"/>
          </a:xfrm>
          <a:prstGeom prst="rect">
            <a:avLst/>
          </a:prstGeom>
          <a:noFill/>
        </p:spPr>
        <p:txBody>
          <a:bodyPr wrap="square" rtlCol="0">
            <a:spAutoFit/>
          </a:bodyPr>
          <a:lstStyle/>
          <a:p>
            <a:pPr algn="ctr"/>
            <a:r>
              <a:rPr lang="en-US" sz="1000" b="1" dirty="0">
                <a:latin typeface="+mj-lt"/>
              </a:rPr>
              <a:t>Total: 1,067.8 Kilotonnes</a:t>
            </a:r>
          </a:p>
        </p:txBody>
      </p:sp>
      <p:sp>
        <p:nvSpPr>
          <p:cNvPr id="13" name="Content Placeholder 2">
            <a:extLst>
              <a:ext uri="{FF2B5EF4-FFF2-40B4-BE49-F238E27FC236}">
                <a16:creationId xmlns:a16="http://schemas.microsoft.com/office/drawing/2014/main" id="{060537D4-7BD2-413F-8AFF-59BC1BFD39D7}"/>
              </a:ext>
            </a:extLst>
          </p:cNvPr>
          <p:cNvSpPr txBox="1">
            <a:spLocks/>
          </p:cNvSpPr>
          <p:nvPr/>
        </p:nvSpPr>
        <p:spPr>
          <a:xfrm>
            <a:off x="569395" y="4553602"/>
            <a:ext cx="10972800" cy="187743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generated in Western Europe is expected to change from 2,066.4 KT in 2025 to 1,979.3 KT in 2030 as lubricant demand declines during 2025-2030.</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collected in Western Europe is expected to decline from 1,694.4 KT in 2025 to 1,642.8 KT in 2030. The collection rate is expected to increase from 82% in 2025 to 83% in 2030 due to which the decline in used oil collection is expected to be lower than the decline in used oil generation volume.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amount of used oil re-refined in Western Europe is expected to remain stable at </a:t>
            </a:r>
            <a:r>
              <a:rPr lang="en-US" sz="900" dirty="0">
                <a:solidFill>
                  <a:srgbClr val="000000"/>
                </a:solidFill>
                <a:latin typeface="Lucida Sans"/>
              </a:rPr>
              <a:t>increase </a:t>
            </a:r>
            <a:r>
              <a:rPr kumimoji="0" lang="en-US" sz="900" b="0" i="0" u="none" strike="noStrike" kern="1200" cap="none" spc="0" normalizeH="0" baseline="0" noProof="0" dirty="0">
                <a:ln>
                  <a:noFill/>
                </a:ln>
                <a:solidFill>
                  <a:srgbClr val="000000"/>
                </a:solidFill>
                <a:effectLst/>
                <a:uLnTx/>
                <a:uFillTx/>
                <a:latin typeface="Lucida Sans"/>
                <a:ea typeface="+mn-ea"/>
                <a:cs typeface="+mn-cs"/>
              </a:rPr>
              <a:t>slightly from 1,084.4 KT in 2025 to 1,100 KT in 2030. The reasons are given below: </a:t>
            </a:r>
          </a:p>
          <a:p>
            <a:pPr marL="720725" marR="0" lvl="1" indent="-20955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Regulatory and market-based pushes for reducing burning of used oil.</a:t>
            </a:r>
          </a:p>
          <a:p>
            <a:pPr marL="720725" marR="0" lvl="1" indent="-20955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lang="en-US" sz="900" dirty="0">
                <a:solidFill>
                  <a:srgbClr val="000000"/>
                </a:solidFill>
                <a:latin typeface="Lucida Sans" panose="020B0602030504020204" pitchFamily="34" charset="0"/>
              </a:rPr>
              <a:t>Continuing state-sponsored efforts to raise national collection rates.</a:t>
            </a:r>
            <a:endPar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720725" marR="0" lvl="1" indent="-20955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Changes in the business models of key industry players.</a:t>
            </a:r>
          </a:p>
          <a:p>
            <a:pPr marL="720725" marR="0" lvl="1" indent="-20955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Entry of the majors and supermajors as indirect sponsors of used oil collection and/or re-refining.</a:t>
            </a:r>
          </a:p>
          <a:p>
            <a:pPr marL="720725" marR="0" lvl="1" indent="-209550"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Enhanced focus of all used oil value chain players on sustainability/CO2 reduction.</a:t>
            </a:r>
          </a:p>
        </p:txBody>
      </p:sp>
      <p:sp>
        <p:nvSpPr>
          <p:cNvPr id="14" name="TextBox 13">
            <a:extLst>
              <a:ext uri="{FF2B5EF4-FFF2-40B4-BE49-F238E27FC236}">
                <a16:creationId xmlns:a16="http://schemas.microsoft.com/office/drawing/2014/main" id="{A14E6647-3601-4B50-BFF0-7107B432399B}"/>
              </a:ext>
            </a:extLst>
          </p:cNvPr>
          <p:cNvSpPr txBox="1"/>
          <p:nvPr/>
        </p:nvSpPr>
        <p:spPr>
          <a:xfrm>
            <a:off x="6500662" y="4131825"/>
            <a:ext cx="2390775" cy="369332"/>
          </a:xfrm>
          <a:prstGeom prst="rect">
            <a:avLst/>
          </a:prstGeom>
          <a:noFill/>
        </p:spPr>
        <p:txBody>
          <a:bodyPr wrap="square" rtlCol="0">
            <a:spAutoFit/>
          </a:bodyPr>
          <a:lstStyle/>
          <a:p>
            <a:pPr algn="l"/>
            <a:r>
              <a:rPr lang="en-US" sz="900" dirty="0">
                <a:latin typeface="+mj-lt"/>
              </a:rPr>
              <a:t>a- Includes re-refining for VGO/MDO and transformer oil regeneration.</a:t>
            </a:r>
          </a:p>
        </p:txBody>
      </p:sp>
      <p:sp>
        <p:nvSpPr>
          <p:cNvPr id="15" name="TextBox 14">
            <a:extLst>
              <a:ext uri="{FF2B5EF4-FFF2-40B4-BE49-F238E27FC236}">
                <a16:creationId xmlns:a16="http://schemas.microsoft.com/office/drawing/2014/main" id="{1DF06E49-F637-4083-B81D-F85C72D9041B}"/>
              </a:ext>
            </a:extLst>
          </p:cNvPr>
          <p:cNvSpPr txBox="1"/>
          <p:nvPr/>
        </p:nvSpPr>
        <p:spPr>
          <a:xfrm>
            <a:off x="9277200" y="4131825"/>
            <a:ext cx="2460130" cy="369332"/>
          </a:xfrm>
          <a:prstGeom prst="rect">
            <a:avLst/>
          </a:prstGeom>
          <a:noFill/>
        </p:spPr>
        <p:txBody>
          <a:bodyPr wrap="square" rtlCol="0">
            <a:spAutoFit/>
          </a:bodyPr>
          <a:lstStyle/>
          <a:p>
            <a:pPr algn="l"/>
            <a:r>
              <a:rPr lang="en-US" sz="900" dirty="0">
                <a:latin typeface="+mj-lt"/>
              </a:rPr>
              <a:t>Note: Includes re-refining to VGO/MDO and transformer oil regeneration.</a:t>
            </a:r>
            <a:endParaRPr lang="en-IN" sz="900" dirty="0">
              <a:latin typeface="+mj-lt"/>
            </a:endParaRPr>
          </a:p>
        </p:txBody>
      </p:sp>
    </p:spTree>
    <p:custDataLst>
      <p:tags r:id="rId1"/>
    </p:custDataLst>
    <p:extLst>
      <p:ext uri="{BB962C8B-B14F-4D97-AF65-F5344CB8AC3E}">
        <p14:creationId xmlns:p14="http://schemas.microsoft.com/office/powerpoint/2010/main" val="245542851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Basestock Capacity Outlook</a:t>
            </a:r>
          </a:p>
        </p:txBody>
      </p:sp>
      <p:sp>
        <p:nvSpPr>
          <p:cNvPr id="6" name="Content Placeholder 2">
            <a:extLst>
              <a:ext uri="{FF2B5EF4-FFF2-40B4-BE49-F238E27FC236}">
                <a16:creationId xmlns:a16="http://schemas.microsoft.com/office/drawing/2014/main" id="{76E21D33-FBDD-4481-929B-434D6D4FB935}"/>
              </a:ext>
            </a:extLst>
          </p:cNvPr>
          <p:cNvSpPr txBox="1">
            <a:spLocks/>
          </p:cNvSpPr>
          <p:nvPr/>
        </p:nvSpPr>
        <p:spPr>
          <a:xfrm>
            <a:off x="569395" y="934411"/>
            <a:ext cx="3535880" cy="325922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The European Commission sponsored effort, in cooperation with UEIL, </a:t>
            </a:r>
            <a:r>
              <a:rPr lang="en-US" sz="900" b="0" i="0" u="none" strike="noStrike" baseline="0" dirty="0">
                <a:solidFill>
                  <a:srgbClr val="000000"/>
                </a:solidFill>
              </a:rPr>
              <a:t>to build a common framework for data sources, regulations. and tools for companies by 2022. This is expected to generate clarity on collection and re-refining data, adding to the focus on sustainability in the lubricants industry and to the perception of regeneration as a key pillar in the circular economy. The new framework is expected to spur collection and re-refining in western Europe.</a:t>
            </a:r>
            <a:endParaRPr lang="en-US" sz="900" dirty="0">
              <a:solidFill>
                <a:srgbClr val="000000"/>
              </a:solidFill>
            </a:endParaRP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Major European OEMs such as Daimler are interested in lowering the carbon footprint of the lubricants they consume and using re-refined basestocks is one way of achieving that aim.</a:t>
            </a:r>
          </a:p>
          <a:p>
            <a:pPr marL="511175" lvl="1">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Re-refining is expected to recover from the impact from COVID-19 by the end of 2021.</a:t>
            </a:r>
          </a:p>
        </p:txBody>
      </p:sp>
      <p:sp>
        <p:nvSpPr>
          <p:cNvPr id="7" name="Content Placeholder 2">
            <a:extLst>
              <a:ext uri="{FF2B5EF4-FFF2-40B4-BE49-F238E27FC236}">
                <a16:creationId xmlns:a16="http://schemas.microsoft.com/office/drawing/2014/main" id="{E9944397-CF28-48E6-A7AD-21EA9E10B907}"/>
              </a:ext>
            </a:extLst>
          </p:cNvPr>
          <p:cNvSpPr txBox="1">
            <a:spLocks/>
          </p:cNvSpPr>
          <p:nvPr/>
        </p:nvSpPr>
        <p:spPr>
          <a:xfrm>
            <a:off x="4326188" y="934411"/>
            <a:ext cx="3419653" cy="359778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Sustainability is expected to play a larger role in the re-refining industry and to drive demand for re-refined basestocks in future.</a:t>
            </a:r>
          </a:p>
          <a:p>
            <a:pPr marL="511175" marR="0" lvl="1" indent="-155575"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 Shell’s new carbon neutral lubricants program is one of the most notable developments in sustainability in the industry promoting recycling and re-refining.</a:t>
            </a:r>
          </a:p>
          <a:p>
            <a:pPr marL="511175" marR="0" lvl="1" indent="0"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endParaRPr kumimoji="0" lang="en-US" sz="900" b="0" i="0" u="none" strike="noStrike" kern="1200" cap="none" spc="0" normalizeH="0" baseline="0" noProof="0" dirty="0">
              <a:ln>
                <a:noFill/>
              </a:ln>
              <a:solidFill>
                <a:srgbClr val="000000"/>
              </a:solidFill>
              <a:effectLst/>
              <a:uLnTx/>
              <a:uFillTx/>
              <a:ea typeface="+mn-ea"/>
              <a:cs typeface="+mn-cs"/>
            </a:endParaRP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solidFill>
                  <a:srgbClr val="000000"/>
                </a:solidFill>
              </a:rPr>
              <a:t>Re-refiners are however confronted by several challenges, particularly on the supply side. While the temporary supply disruption brought on by the COVID-19 pandemic is expected to be resolved within the next two years, the industry is faced with a structural fall in supply, brought on by lengthening oil drain intervals and by increasing EV penetration. Re-refiners are already struggling to work near full capacity. </a:t>
            </a:r>
          </a:p>
        </p:txBody>
      </p:sp>
      <p:sp>
        <p:nvSpPr>
          <p:cNvPr id="8" name="Content Placeholder 2">
            <a:extLst>
              <a:ext uri="{FF2B5EF4-FFF2-40B4-BE49-F238E27FC236}">
                <a16:creationId xmlns:a16="http://schemas.microsoft.com/office/drawing/2014/main" id="{9D4C7B3C-A9A4-4439-A9B8-54FBB11CA329}"/>
              </a:ext>
            </a:extLst>
          </p:cNvPr>
          <p:cNvSpPr txBox="1">
            <a:spLocks/>
          </p:cNvSpPr>
          <p:nvPr/>
        </p:nvSpPr>
        <p:spPr>
          <a:xfrm>
            <a:off x="7966754" y="934411"/>
            <a:ext cx="3638906" cy="533671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ea typeface="+mn-ea"/>
                <a:cs typeface="+mn-cs"/>
              </a:rPr>
              <a:t>Re-refiners </a:t>
            </a:r>
            <a:r>
              <a:rPr lang="en-US" sz="900" dirty="0">
                <a:solidFill>
                  <a:srgbClr val="000000"/>
                </a:solidFill>
              </a:rPr>
              <a:t>also need to adapt to evolving demand for basestocks in Europe. The current trend is for demand to grow for Group III and Group II basestocks while demand for Group I basestocks is falling. Currently, most re-refineries in Western Europe are producing Group I re-refined basestocks.</a:t>
            </a:r>
            <a:endParaRPr kumimoji="0" lang="en-US" sz="900" b="0" i="0" u="none" strike="noStrike" kern="1200" cap="none" spc="0" normalizeH="0" baseline="0" noProof="0" dirty="0">
              <a:ln>
                <a:noFill/>
              </a:ln>
              <a:solidFill>
                <a:srgbClr val="000000"/>
              </a:solidFill>
              <a:effectLst/>
              <a:uLnTx/>
              <a:uFillTx/>
              <a:ea typeface="+mn-ea"/>
              <a:cs typeface="+mn-cs"/>
            </a:endParaRPr>
          </a:p>
          <a:p>
            <a:pPr marL="511175" marR="0" lvl="1" indent="-155575"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 Avista is likely to produce Group II re-refined basestocks by 2030.</a:t>
            </a:r>
          </a:p>
          <a:p>
            <a:pPr marL="511175" marR="0" lvl="1" indent="-155575"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Puraglobe will add a third 50 KT Group III train by 2023.</a:t>
            </a:r>
          </a:p>
          <a:p>
            <a:pPr marL="511175" marR="0" lvl="1" indent="-155575"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Smaller Group I re-refiners will face the choice of closure or upgrading to producing Group II basestocks.</a:t>
            </a:r>
          </a:p>
          <a:p>
            <a:pPr marL="511175" marR="0" lvl="1" indent="-155575" algn="l" defTabSz="914400" rtl="0" eaLnBrk="1" fontAlgn="auto" latinLnBrk="0" hangingPunct="1">
              <a:lnSpc>
                <a:spcPct val="150000"/>
              </a:lnSpc>
              <a:spcBef>
                <a:spcPts val="0"/>
              </a:spcBef>
              <a:buClr>
                <a:srgbClr val="27638E"/>
              </a:buClr>
              <a:buSzTx/>
              <a:buFont typeface="Times New Roman" panose="02020603050405020304" pitchFamily="18" charset="0"/>
              <a:buChar char="⸺"/>
              <a:tabLst/>
              <a:defRPr/>
            </a:pPr>
            <a:r>
              <a:rPr lang="en-US" sz="900" dirty="0">
                <a:solidFill>
                  <a:srgbClr val="000000"/>
                </a:solidFill>
              </a:rPr>
              <a:t>Group III production capacity, thanks to the upgrade to the Puraglobe plant, is expected to increase to 150 kilotonnes. Group II production is also expected to increase by the same amount.</a:t>
            </a:r>
          </a:p>
          <a:p>
            <a:pPr marL="511175" lvl="1" indent="-155575">
              <a:lnSpc>
                <a:spcPct val="150000"/>
              </a:lnSpc>
              <a:spcBef>
                <a:spcPts val="0"/>
              </a:spcBef>
              <a:buClr>
                <a:srgbClr val="27638E"/>
              </a:buClr>
              <a:buFont typeface="Times New Roman" panose="02020603050405020304" pitchFamily="18" charset="0"/>
              <a:buChar char="⸺"/>
              <a:defRPr/>
            </a:pPr>
            <a:r>
              <a:rPr lang="en-US" sz="900" dirty="0">
                <a:solidFill>
                  <a:srgbClr val="000000"/>
                </a:solidFill>
              </a:rPr>
              <a:t>Osilub is reportedly planning to construct a third plant in France. Parent companies Veolia and Total have invested 55 million euros in a used oil regeneration plant in Le Havre (Seine-Maritime). The new re-refinery is on track to begin operations by the end of 2021 and will have a total used oil feed capacity of 120 kilotonnes. It is not clear if it will produce re-refined basestocks or VGO/MDO.</a:t>
            </a:r>
          </a:p>
        </p:txBody>
      </p:sp>
      <p:grpSp>
        <p:nvGrpSpPr>
          <p:cNvPr id="9" name="Group 8">
            <a:extLst>
              <a:ext uri="{FF2B5EF4-FFF2-40B4-BE49-F238E27FC236}">
                <a16:creationId xmlns:a16="http://schemas.microsoft.com/office/drawing/2014/main" id="{DEB0C80F-4CCA-4974-B6D0-76C1D28788E0}"/>
              </a:ext>
            </a:extLst>
          </p:cNvPr>
          <p:cNvGrpSpPr/>
          <p:nvPr/>
        </p:nvGrpSpPr>
        <p:grpSpPr>
          <a:xfrm>
            <a:off x="10313299" y="6252792"/>
            <a:ext cx="1090782" cy="246221"/>
            <a:chOff x="10831993" y="6206610"/>
            <a:chExt cx="1090782" cy="246221"/>
          </a:xfrm>
        </p:grpSpPr>
        <p:sp>
          <p:nvSpPr>
            <p:cNvPr id="10" name="Freeform: Shape 9">
              <a:extLst>
                <a:ext uri="{FF2B5EF4-FFF2-40B4-BE49-F238E27FC236}">
                  <a16:creationId xmlns:a16="http://schemas.microsoft.com/office/drawing/2014/main" id="{CED68A6B-5CF0-4749-AB90-23605EA3D71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Rectangle 10">
              <a:extLst>
                <a:ext uri="{FF2B5EF4-FFF2-40B4-BE49-F238E27FC236}">
                  <a16:creationId xmlns:a16="http://schemas.microsoft.com/office/drawing/2014/main" id="{B3E5A803-764F-4B45-B558-CB210A79015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2635009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USA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123858"/>
          <a:ext cx="11232000" cy="3015216"/>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292608">
                <a:tc gridSpan="3">
                  <a:txBody>
                    <a:bodyPr/>
                    <a:lstStyle/>
                    <a:p>
                      <a:r>
                        <a:rPr lang="en-US" sz="900"/>
                        <a:t>SUMMARY OF REGULATIONS</a:t>
                      </a:r>
                      <a:endParaRPr lang="en-US"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algn="l"/>
                      <a:r>
                        <a:rPr lang="en-GB" sz="900">
                          <a:solidFill>
                            <a:schemeClr val="tx1"/>
                          </a:solidFill>
                        </a:rPr>
                        <a:t>Not at the Federal level</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algn="l"/>
                      <a:r>
                        <a:rPr lang="en-GB" sz="900">
                          <a:solidFill>
                            <a:schemeClr val="tx1"/>
                          </a:solidFill>
                        </a:rPr>
                        <a:t>No</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pPr algn="l"/>
                      <a:r>
                        <a:rPr lang="en-GB" sz="900">
                          <a:solidFill>
                            <a:schemeClr val="tx1"/>
                          </a:solidFill>
                        </a:rPr>
                        <a:t>Not at the Federal level</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algn="l"/>
                      <a:r>
                        <a:rPr lang="en-GB" sz="900">
                          <a:solidFill>
                            <a:schemeClr val="tx1"/>
                          </a:solidFill>
                        </a:rPr>
                        <a:t>Allowed</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algn="l"/>
                      <a:r>
                        <a:rPr lang="en-GB" sz="900" kern="1200">
                          <a:solidFill>
                            <a:schemeClr val="tx1"/>
                          </a:solidFill>
                        </a:rPr>
                        <a:t>Allowed</a:t>
                      </a:r>
                      <a:endParaRPr lang="en-GB" sz="900" kern="1200">
                        <a:solidFill>
                          <a:schemeClr val="tx1"/>
                        </a:solidFill>
                        <a:latin typeface="+mn-lt"/>
                        <a:ea typeface="+mn-ea"/>
                        <a:cs typeface="+mn-cs"/>
                      </a:endParaRPr>
                    </a:p>
                  </a:txBody>
                  <a:tcPr marL="72000" marR="72000" marT="36000" marB="3600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pPr algn="l"/>
                      <a:r>
                        <a:rPr lang="en-GB" sz="900">
                          <a:solidFill>
                            <a:schemeClr val="tx1"/>
                          </a:solidFill>
                        </a:rPr>
                        <a:t>Prohibited</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t>17. Are there companies / 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pPr algn="l"/>
                      <a:r>
                        <a:rPr lang="en-GB" sz="900">
                          <a:solidFill>
                            <a:schemeClr val="tx1"/>
                          </a:solidFill>
                        </a:rPr>
                        <a:t>Yes</a:t>
                      </a:r>
                      <a:endParaRPr lang="en-GB" sz="900">
                        <a:solidFill>
                          <a:schemeClr val="tx1"/>
                        </a:solidFill>
                        <a:latin typeface="+mn-lt"/>
                      </a:endParaRPr>
                    </a:p>
                  </a:txBody>
                  <a:tcPr marL="72000" marR="72000" marT="36000" marB="3600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128977941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Basestock Capacity Outlook </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nvGraphicFramePr>
        <p:xfrm>
          <a:off x="1991793" y="1033645"/>
          <a:ext cx="8128003" cy="3965265"/>
        </p:xfrm>
        <a:graphic>
          <a:graphicData uri="http://schemas.openxmlformats.org/drawingml/2006/table">
            <a:tbl>
              <a:tblPr firstRow="1">
                <a:tableStyleId>{5C22544A-7EE6-4342-B048-85BDC9FD1C3A}</a:tableStyleId>
              </a:tblPr>
              <a:tblGrid>
                <a:gridCol w="1849879">
                  <a:extLst>
                    <a:ext uri="{9D8B030D-6E8A-4147-A177-3AD203B41FA5}">
                      <a16:colId xmlns:a16="http://schemas.microsoft.com/office/drawing/2014/main" val="3179253707"/>
                    </a:ext>
                  </a:extLst>
                </a:gridCol>
                <a:gridCol w="1569531">
                  <a:extLst>
                    <a:ext uri="{9D8B030D-6E8A-4147-A177-3AD203B41FA5}">
                      <a16:colId xmlns:a16="http://schemas.microsoft.com/office/drawing/2014/main" val="2331960324"/>
                    </a:ext>
                  </a:extLst>
                </a:gridCol>
                <a:gridCol w="1569531">
                  <a:extLst>
                    <a:ext uri="{9D8B030D-6E8A-4147-A177-3AD203B41FA5}">
                      <a16:colId xmlns:a16="http://schemas.microsoft.com/office/drawing/2014/main" val="2517212798"/>
                    </a:ext>
                  </a:extLst>
                </a:gridCol>
                <a:gridCol w="1569531">
                  <a:extLst>
                    <a:ext uri="{9D8B030D-6E8A-4147-A177-3AD203B41FA5}">
                      <a16:colId xmlns:a16="http://schemas.microsoft.com/office/drawing/2014/main" val="2720062467"/>
                    </a:ext>
                  </a:extLst>
                </a:gridCol>
                <a:gridCol w="1569531">
                  <a:extLst>
                    <a:ext uri="{9D8B030D-6E8A-4147-A177-3AD203B41FA5}">
                      <a16:colId xmlns:a16="http://schemas.microsoft.com/office/drawing/2014/main" val="231958922"/>
                    </a:ext>
                  </a:extLst>
                </a:gridCol>
              </a:tblGrid>
              <a:tr h="239967">
                <a:tc gridSpan="5">
                  <a:txBody>
                    <a:bodyPr/>
                    <a:lstStyle/>
                    <a:p>
                      <a:r>
                        <a:rPr lang="en-US" sz="900" b="1" dirty="0">
                          <a:effectLst/>
                          <a:latin typeface="+mn-lt"/>
                        </a:rPr>
                        <a:t>RE-REFINED BASESTOCK CAPACITY IN WESTERN EUROPE, 2020, 2021, 2025, AND 2030 (EXCLUDING TRANSFORMER OILS)</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dirty="0"/>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39967">
                <a:tc>
                  <a:txBody>
                    <a:bodyPr/>
                    <a:lstStyle/>
                    <a:p>
                      <a:endParaRPr lang="en-US" sz="900" b="1" dirty="0">
                        <a:solidFill>
                          <a:schemeClr val="tx1"/>
                        </a:solidFill>
                        <a:latin typeface="+mn-lt"/>
                      </a:endParaRPr>
                    </a:p>
                  </a:txBody>
                  <a:tcPr marL="45720" marR="45720" anchor="ctr"/>
                </a:tc>
                <a:tc gridSpan="4">
                  <a:txBody>
                    <a:bodyPr/>
                    <a:lstStyle/>
                    <a:p>
                      <a:pPr algn="ctr"/>
                      <a:r>
                        <a:rPr lang="en-US" sz="900" b="1" dirty="0">
                          <a:solidFill>
                            <a:schemeClr val="tx1"/>
                          </a:solidFill>
                          <a:latin typeface="+mn-lt"/>
                        </a:rPr>
                        <a:t>KILOTONNES</a:t>
                      </a: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239967">
                <a:tc>
                  <a:txBody>
                    <a:bodyPr/>
                    <a:lstStyle/>
                    <a:p>
                      <a:r>
                        <a:rPr lang="en-US" sz="900" b="1" dirty="0">
                          <a:solidFill>
                            <a:schemeClr val="tx1"/>
                          </a:solidFill>
                          <a:latin typeface="+mn-lt"/>
                        </a:rPr>
                        <a:t>COMPANY</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tc>
                  <a:txBody>
                    <a:bodyPr/>
                    <a:lstStyle/>
                    <a:p>
                      <a:pPr algn="ctr"/>
                      <a:r>
                        <a:rPr lang="en-US" sz="900" b="1" dirty="0">
                          <a:solidFill>
                            <a:schemeClr val="tx1"/>
                          </a:solidFill>
                          <a:latin typeface="+mn-lt"/>
                        </a:rPr>
                        <a:t>2025</a:t>
                      </a:r>
                    </a:p>
                  </a:txBody>
                  <a:tcPr marL="45720" marR="45720" anchor="ctr"/>
                </a:tc>
                <a:tc>
                  <a:txBody>
                    <a:bodyPr/>
                    <a:lstStyle/>
                    <a:p>
                      <a:pPr algn="ctr"/>
                      <a:r>
                        <a:rPr lang="en-US" sz="900" b="1" dirty="0">
                          <a:solidFill>
                            <a:schemeClr val="tx1"/>
                          </a:solidFill>
                          <a:latin typeface="+mn-lt"/>
                        </a:rPr>
                        <a:t>2030</a:t>
                      </a:r>
                    </a:p>
                  </a:txBody>
                  <a:tcPr marL="45720" marR="45720" anchor="ctr"/>
                </a:tc>
                <a:extLst>
                  <a:ext uri="{0D108BD9-81ED-4DB2-BD59-A6C34878D82A}">
                    <a16:rowId xmlns:a16="http://schemas.microsoft.com/office/drawing/2014/main" val="1557228252"/>
                  </a:ext>
                </a:extLst>
              </a:tr>
              <a:tr h="239967">
                <a:tc>
                  <a:txBody>
                    <a:bodyPr/>
                    <a:lstStyle/>
                    <a:p>
                      <a:r>
                        <a:rPr lang="en-US" sz="900" dirty="0">
                          <a:solidFill>
                            <a:schemeClr val="tx1"/>
                          </a:solidFill>
                          <a:latin typeface="+mn-lt"/>
                        </a:rPr>
                        <a:t>Avista</a:t>
                      </a:r>
                    </a:p>
                  </a:txBody>
                  <a:tcPr marL="45720" marR="45720" anchor="ctr"/>
                </a:tc>
                <a:tc>
                  <a:txBody>
                    <a:bodyPr/>
                    <a:lstStyle/>
                    <a:p>
                      <a:pPr algn="ctr"/>
                      <a:r>
                        <a:rPr lang="en-US" sz="900" dirty="0">
                          <a:solidFill>
                            <a:schemeClr val="tx1"/>
                          </a:solidFill>
                          <a:latin typeface="+mn-lt"/>
                        </a:rPr>
                        <a:t>155.0</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latin typeface="+mn-lt"/>
                        </a:rPr>
                        <a:t>155.0</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latin typeface="+mn-lt"/>
                        </a:rPr>
                        <a:t>155.0</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latin typeface="+mn-lt"/>
                        </a:rPr>
                        <a:t>155.0</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extLst>
                  <a:ext uri="{0D108BD9-81ED-4DB2-BD59-A6C34878D82A}">
                    <a16:rowId xmlns:a16="http://schemas.microsoft.com/office/drawing/2014/main" val="1640954900"/>
                  </a:ext>
                </a:extLst>
              </a:tr>
              <a:tr h="239967">
                <a:tc>
                  <a:txBody>
                    <a:bodyPr/>
                    <a:lstStyle/>
                    <a:p>
                      <a:r>
                        <a:rPr lang="en-US" sz="900" dirty="0">
                          <a:solidFill>
                            <a:schemeClr val="tx1"/>
                          </a:solidFill>
                          <a:latin typeface="+mn-lt"/>
                        </a:rPr>
                        <a:t>Itelyum</a:t>
                      </a:r>
                    </a:p>
                  </a:txBody>
                  <a:tcPr marL="45720" marR="45720" anchor="ctr"/>
                </a:tc>
                <a:tc>
                  <a:txBody>
                    <a:bodyPr/>
                    <a:lstStyle/>
                    <a:p>
                      <a:pPr algn="ctr"/>
                      <a:r>
                        <a:rPr lang="en-US" sz="900" dirty="0">
                          <a:solidFill>
                            <a:schemeClr val="tx1"/>
                          </a:solidFill>
                          <a:latin typeface="+mn-lt"/>
                        </a:rPr>
                        <a:t>131.0</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latin typeface="+mn-lt"/>
                        </a:rPr>
                        <a:t>131.0</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latin typeface="+mn-lt"/>
                        </a:rPr>
                        <a:t>131.0</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000000"/>
                          </a:solidFill>
                          <a:effectLst/>
                          <a:uLnTx/>
                          <a:uFillTx/>
                          <a:latin typeface="+mn-lt"/>
                        </a:rPr>
                        <a:t>131.0</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extLst>
                  <a:ext uri="{0D108BD9-81ED-4DB2-BD59-A6C34878D82A}">
                    <a16:rowId xmlns:a16="http://schemas.microsoft.com/office/drawing/2014/main" val="2965892685"/>
                  </a:ext>
                </a:extLst>
              </a:tr>
              <a:tr h="239967">
                <a:tc>
                  <a:txBody>
                    <a:bodyPr/>
                    <a:lstStyle/>
                    <a:p>
                      <a:r>
                        <a:rPr lang="en-US" sz="900" dirty="0">
                          <a:solidFill>
                            <a:schemeClr val="tx1"/>
                          </a:solidFill>
                          <a:latin typeface="+mn-lt"/>
                        </a:rPr>
                        <a:t>Puraglobe-a</a:t>
                      </a:r>
                    </a:p>
                  </a:txBody>
                  <a:tcPr marL="45720" marR="45720" anchor="ctr"/>
                </a:tc>
                <a:tc>
                  <a:txBody>
                    <a:bodyPr/>
                    <a:lstStyle/>
                    <a:p>
                      <a:pPr algn="ctr"/>
                      <a:r>
                        <a:rPr lang="en-US" sz="900" dirty="0">
                          <a:solidFill>
                            <a:schemeClr val="tx1"/>
                          </a:solidFill>
                          <a:latin typeface="+mn-lt"/>
                        </a:rPr>
                        <a:t>100.0</a:t>
                      </a:r>
                    </a:p>
                  </a:txBody>
                  <a:tcPr marL="45720" marR="45720" anchor="ctr"/>
                </a:tc>
                <a:tc>
                  <a:txBody>
                    <a:bodyPr/>
                    <a:lstStyle/>
                    <a:p>
                      <a:pPr algn="ctr"/>
                      <a:r>
                        <a:rPr lang="en-US" sz="900" dirty="0">
                          <a:solidFill>
                            <a:schemeClr val="tx1"/>
                          </a:solidFill>
                          <a:latin typeface="+mn-lt"/>
                        </a:rPr>
                        <a:t>100.0</a:t>
                      </a:r>
                    </a:p>
                  </a:txBody>
                  <a:tcPr marL="45720" marR="45720" anchor="ctr"/>
                </a:tc>
                <a:tc>
                  <a:txBody>
                    <a:bodyPr/>
                    <a:lstStyle/>
                    <a:p>
                      <a:pPr algn="ctr"/>
                      <a:r>
                        <a:rPr lang="en-US" sz="900" dirty="0">
                          <a:solidFill>
                            <a:schemeClr val="tx1"/>
                          </a:solidFill>
                          <a:latin typeface="+mn-lt"/>
                        </a:rPr>
                        <a:t>150.0</a:t>
                      </a:r>
                    </a:p>
                  </a:txBody>
                  <a:tcPr marL="45720" marR="45720" anchor="ctr"/>
                </a:tc>
                <a:tc>
                  <a:txBody>
                    <a:bodyPr/>
                    <a:lstStyle/>
                    <a:p>
                      <a:pPr algn="ctr"/>
                      <a:r>
                        <a:rPr lang="en-US" sz="900" dirty="0">
                          <a:solidFill>
                            <a:schemeClr val="tx1"/>
                          </a:solidFill>
                          <a:latin typeface="+mn-lt"/>
                        </a:rPr>
                        <a:t>150.0</a:t>
                      </a:r>
                    </a:p>
                  </a:txBody>
                  <a:tcPr marL="45720" marR="45720" anchor="ctr"/>
                </a:tc>
                <a:extLst>
                  <a:ext uri="{0D108BD9-81ED-4DB2-BD59-A6C34878D82A}">
                    <a16:rowId xmlns:a16="http://schemas.microsoft.com/office/drawing/2014/main" val="947008570"/>
                  </a:ext>
                </a:extLst>
              </a:tr>
              <a:tr h="239967">
                <a:tc>
                  <a:txBody>
                    <a:bodyPr/>
                    <a:lstStyle/>
                    <a:p>
                      <a:r>
                        <a:rPr lang="en-US" sz="900" dirty="0">
                          <a:solidFill>
                            <a:schemeClr val="tx1"/>
                          </a:solidFill>
                          <a:latin typeface="+mn-lt"/>
                        </a:rPr>
                        <a:t>Eco Huile</a:t>
                      </a:r>
                    </a:p>
                  </a:txBody>
                  <a:tcPr marL="45720" marR="45720" anchor="ctr"/>
                </a:tc>
                <a:tc>
                  <a:txBody>
                    <a:bodyPr/>
                    <a:lstStyle/>
                    <a:p>
                      <a:pPr algn="ctr"/>
                      <a:r>
                        <a:rPr lang="en-US" sz="900" dirty="0">
                          <a:solidFill>
                            <a:schemeClr val="tx1"/>
                          </a:solidFill>
                          <a:latin typeface="+mn-lt"/>
                        </a:rPr>
                        <a:t>60.0</a:t>
                      </a:r>
                    </a:p>
                  </a:txBody>
                  <a:tcPr marL="45720" marR="45720" anchor="ctr"/>
                </a:tc>
                <a:tc>
                  <a:txBody>
                    <a:bodyPr/>
                    <a:lstStyle/>
                    <a:p>
                      <a:pPr algn="ctr"/>
                      <a:r>
                        <a:rPr lang="en-US" sz="900" dirty="0">
                          <a:solidFill>
                            <a:schemeClr val="tx1"/>
                          </a:solidFill>
                          <a:latin typeface="+mn-lt"/>
                        </a:rPr>
                        <a:t>60.0</a:t>
                      </a:r>
                    </a:p>
                  </a:txBody>
                  <a:tcPr marL="45720" marR="45720" anchor="ctr"/>
                </a:tc>
                <a:tc>
                  <a:txBody>
                    <a:bodyPr/>
                    <a:lstStyle/>
                    <a:p>
                      <a:pPr algn="ctr"/>
                      <a:r>
                        <a:rPr lang="en-US" sz="900" dirty="0">
                          <a:solidFill>
                            <a:schemeClr val="tx1"/>
                          </a:solidFill>
                          <a:latin typeface="+mn-lt"/>
                        </a:rPr>
                        <a:t>60.0</a:t>
                      </a:r>
                    </a:p>
                  </a:txBody>
                  <a:tcPr marL="45720" marR="45720" anchor="ctr"/>
                </a:tc>
                <a:tc>
                  <a:txBody>
                    <a:bodyPr/>
                    <a:lstStyle/>
                    <a:p>
                      <a:pPr algn="ctr"/>
                      <a:r>
                        <a:rPr lang="en-US" sz="900" dirty="0">
                          <a:solidFill>
                            <a:schemeClr val="tx1"/>
                          </a:solidFill>
                          <a:latin typeface="+mn-lt"/>
                        </a:rPr>
                        <a:t>60.0</a:t>
                      </a:r>
                    </a:p>
                  </a:txBody>
                  <a:tcPr marL="45720" marR="45720" anchor="ctr"/>
                </a:tc>
                <a:extLst>
                  <a:ext uri="{0D108BD9-81ED-4DB2-BD59-A6C34878D82A}">
                    <a16:rowId xmlns:a16="http://schemas.microsoft.com/office/drawing/2014/main" val="3094413405"/>
                  </a:ext>
                </a:extLst>
              </a:tr>
              <a:tr h="239967">
                <a:tc>
                  <a:txBody>
                    <a:bodyPr/>
                    <a:lstStyle/>
                    <a:p>
                      <a:r>
                        <a:rPr lang="en-US" sz="900" dirty="0">
                          <a:solidFill>
                            <a:schemeClr val="tx1"/>
                          </a:solidFill>
                          <a:latin typeface="+mn-lt"/>
                        </a:rPr>
                        <a:t>Sertego</a:t>
                      </a:r>
                    </a:p>
                  </a:txBody>
                  <a:tcPr marL="45720" marR="45720" anchor="ctr"/>
                </a:tc>
                <a:tc>
                  <a:txBody>
                    <a:bodyPr/>
                    <a:lstStyle/>
                    <a:p>
                      <a:pPr algn="ctr"/>
                      <a:r>
                        <a:rPr lang="en-US" sz="900" dirty="0">
                          <a:solidFill>
                            <a:schemeClr val="tx1"/>
                          </a:solidFill>
                          <a:latin typeface="+mn-lt"/>
                        </a:rPr>
                        <a:t>60.0</a:t>
                      </a:r>
                    </a:p>
                  </a:txBody>
                  <a:tcPr marL="45720" marR="45720" anchor="ctr"/>
                </a:tc>
                <a:tc>
                  <a:txBody>
                    <a:bodyPr/>
                    <a:lstStyle/>
                    <a:p>
                      <a:pPr algn="ctr"/>
                      <a:r>
                        <a:rPr lang="en-US" sz="900" dirty="0">
                          <a:solidFill>
                            <a:schemeClr val="tx1"/>
                          </a:solidFill>
                          <a:latin typeface="+mn-lt"/>
                        </a:rPr>
                        <a:t>60.0</a:t>
                      </a:r>
                    </a:p>
                  </a:txBody>
                  <a:tcPr marL="45720" marR="45720" anchor="ctr"/>
                </a:tc>
                <a:tc>
                  <a:txBody>
                    <a:bodyPr/>
                    <a:lstStyle/>
                    <a:p>
                      <a:pPr algn="ctr"/>
                      <a:r>
                        <a:rPr lang="en-US" sz="900" dirty="0">
                          <a:solidFill>
                            <a:schemeClr val="tx1"/>
                          </a:solidFill>
                          <a:latin typeface="+mn-lt"/>
                        </a:rPr>
                        <a:t>60.0</a:t>
                      </a:r>
                    </a:p>
                  </a:txBody>
                  <a:tcPr marL="45720" marR="45720" anchor="ctr"/>
                </a:tc>
                <a:tc>
                  <a:txBody>
                    <a:bodyPr/>
                    <a:lstStyle/>
                    <a:p>
                      <a:pPr algn="ctr"/>
                      <a:r>
                        <a:rPr lang="en-US" sz="900" dirty="0">
                          <a:solidFill>
                            <a:schemeClr val="tx1"/>
                          </a:solidFill>
                          <a:latin typeface="+mn-lt"/>
                        </a:rPr>
                        <a:t>60.0</a:t>
                      </a:r>
                    </a:p>
                  </a:txBody>
                  <a:tcPr marL="45720" marR="45720" anchor="ctr"/>
                </a:tc>
                <a:extLst>
                  <a:ext uri="{0D108BD9-81ED-4DB2-BD59-A6C34878D82A}">
                    <a16:rowId xmlns:a16="http://schemas.microsoft.com/office/drawing/2014/main" val="3118302046"/>
                  </a:ext>
                </a:extLst>
              </a:tr>
              <a:tr h="239967">
                <a:tc>
                  <a:txBody>
                    <a:bodyPr/>
                    <a:lstStyle/>
                    <a:p>
                      <a:r>
                        <a:rPr lang="en-US" sz="900" dirty="0">
                          <a:solidFill>
                            <a:schemeClr val="tx1"/>
                          </a:solidFill>
                          <a:latin typeface="+mn-lt"/>
                        </a:rPr>
                        <a:t>STR Tecoil</a:t>
                      </a:r>
                    </a:p>
                  </a:txBody>
                  <a:tcPr marL="45720" marR="45720" anchor="ctr"/>
                </a:tc>
                <a:tc>
                  <a:txBody>
                    <a:bodyPr/>
                    <a:lstStyle/>
                    <a:p>
                      <a:pPr algn="ctr"/>
                      <a:r>
                        <a:rPr lang="en-US" sz="900" dirty="0">
                          <a:solidFill>
                            <a:schemeClr val="tx1"/>
                          </a:solidFill>
                          <a:latin typeface="+mn-lt"/>
                        </a:rPr>
                        <a:t>40.0</a:t>
                      </a:r>
                    </a:p>
                  </a:txBody>
                  <a:tcPr marL="45720" marR="45720" anchor="ctr"/>
                </a:tc>
                <a:tc>
                  <a:txBody>
                    <a:bodyPr/>
                    <a:lstStyle/>
                    <a:p>
                      <a:pPr algn="ctr"/>
                      <a:r>
                        <a:rPr lang="en-US" sz="900" dirty="0">
                          <a:solidFill>
                            <a:schemeClr val="tx1"/>
                          </a:solidFill>
                          <a:latin typeface="+mn-lt"/>
                        </a:rPr>
                        <a:t>40.0</a:t>
                      </a:r>
                    </a:p>
                  </a:txBody>
                  <a:tcPr marL="45720" marR="45720" anchor="ctr"/>
                </a:tc>
                <a:tc>
                  <a:txBody>
                    <a:bodyPr/>
                    <a:lstStyle/>
                    <a:p>
                      <a:pPr algn="ctr"/>
                      <a:r>
                        <a:rPr lang="en-US" sz="900" dirty="0">
                          <a:solidFill>
                            <a:schemeClr val="tx1"/>
                          </a:solidFill>
                          <a:latin typeface="+mn-lt"/>
                        </a:rPr>
                        <a:t>40.0</a:t>
                      </a:r>
                    </a:p>
                  </a:txBody>
                  <a:tcPr marL="45720" marR="45720" anchor="ctr"/>
                </a:tc>
                <a:tc>
                  <a:txBody>
                    <a:bodyPr/>
                    <a:lstStyle/>
                    <a:p>
                      <a:pPr algn="ctr"/>
                      <a:r>
                        <a:rPr lang="en-US" sz="900" dirty="0">
                          <a:solidFill>
                            <a:schemeClr val="tx1"/>
                          </a:solidFill>
                          <a:latin typeface="+mn-lt"/>
                        </a:rPr>
                        <a:t>40.0</a:t>
                      </a:r>
                    </a:p>
                  </a:txBody>
                  <a:tcPr marL="45720" marR="45720" anchor="ctr"/>
                </a:tc>
                <a:extLst>
                  <a:ext uri="{0D108BD9-81ED-4DB2-BD59-A6C34878D82A}">
                    <a16:rowId xmlns:a16="http://schemas.microsoft.com/office/drawing/2014/main" val="2439348970"/>
                  </a:ext>
                </a:extLst>
              </a:tr>
              <a:tr h="239967">
                <a:tc>
                  <a:txBody>
                    <a:bodyPr/>
                    <a:lstStyle/>
                    <a:p>
                      <a:r>
                        <a:rPr lang="en-US" sz="900" dirty="0">
                          <a:solidFill>
                            <a:schemeClr val="tx1"/>
                          </a:solidFill>
                          <a:latin typeface="+mn-lt"/>
                        </a:rPr>
                        <a:t>Whelan</a:t>
                      </a:r>
                    </a:p>
                  </a:txBody>
                  <a:tcPr marL="45720" marR="45720" anchor="ctr"/>
                </a:tc>
                <a:tc>
                  <a:txBody>
                    <a:bodyPr/>
                    <a:lstStyle/>
                    <a:p>
                      <a:pPr algn="ctr"/>
                      <a:r>
                        <a:rPr lang="en-US" sz="900" dirty="0">
                          <a:solidFill>
                            <a:schemeClr val="tx1"/>
                          </a:solidFill>
                          <a:latin typeface="+mn-lt"/>
                        </a:rPr>
                        <a:t>35.0</a:t>
                      </a:r>
                    </a:p>
                  </a:txBody>
                  <a:tcPr marL="45720" marR="45720" anchor="ctr"/>
                </a:tc>
                <a:tc>
                  <a:txBody>
                    <a:bodyPr/>
                    <a:lstStyle/>
                    <a:p>
                      <a:pPr algn="ctr"/>
                      <a:r>
                        <a:rPr lang="en-US" sz="900" dirty="0">
                          <a:solidFill>
                            <a:schemeClr val="tx1"/>
                          </a:solidFill>
                          <a:latin typeface="+mn-lt"/>
                        </a:rPr>
                        <a:t>35.0</a:t>
                      </a:r>
                    </a:p>
                  </a:txBody>
                  <a:tcPr marL="45720" marR="45720" anchor="ctr"/>
                </a:tc>
                <a:tc>
                  <a:txBody>
                    <a:bodyPr/>
                    <a:lstStyle/>
                    <a:p>
                      <a:pPr algn="ctr"/>
                      <a:r>
                        <a:rPr lang="en-US" sz="900" dirty="0">
                          <a:solidFill>
                            <a:schemeClr val="tx1"/>
                          </a:solidFill>
                          <a:latin typeface="+mn-lt"/>
                        </a:rPr>
                        <a:t>35.0</a:t>
                      </a:r>
                    </a:p>
                  </a:txBody>
                  <a:tcPr marL="45720" marR="45720" anchor="ctr"/>
                </a:tc>
                <a:tc>
                  <a:txBody>
                    <a:bodyPr/>
                    <a:lstStyle/>
                    <a:p>
                      <a:pPr algn="ctr"/>
                      <a:r>
                        <a:rPr lang="en-US" sz="900" dirty="0">
                          <a:solidFill>
                            <a:schemeClr val="tx1"/>
                          </a:solidFill>
                          <a:latin typeface="+mn-lt"/>
                        </a:rPr>
                        <a:t>35.0</a:t>
                      </a:r>
                    </a:p>
                  </a:txBody>
                  <a:tcPr marL="45720" marR="45720" anchor="ctr"/>
                </a:tc>
                <a:extLst>
                  <a:ext uri="{0D108BD9-81ED-4DB2-BD59-A6C34878D82A}">
                    <a16:rowId xmlns:a16="http://schemas.microsoft.com/office/drawing/2014/main" val="1071962826"/>
                  </a:ext>
                </a:extLst>
              </a:tr>
              <a:tr h="239967">
                <a:tc>
                  <a:txBody>
                    <a:bodyPr/>
                    <a:lstStyle/>
                    <a:p>
                      <a:r>
                        <a:rPr lang="en-US" sz="900" dirty="0">
                          <a:solidFill>
                            <a:schemeClr val="tx1"/>
                          </a:solidFill>
                          <a:latin typeface="+mn-lt"/>
                        </a:rPr>
                        <a:t>Cator</a:t>
                      </a:r>
                    </a:p>
                  </a:txBody>
                  <a:tcPr marL="45720" marR="45720" anchor="ctr"/>
                </a:tc>
                <a:tc>
                  <a:txBody>
                    <a:bodyPr/>
                    <a:lstStyle/>
                    <a:p>
                      <a:pPr algn="ctr"/>
                      <a:r>
                        <a:rPr lang="en-US" sz="900" dirty="0">
                          <a:solidFill>
                            <a:schemeClr val="tx1"/>
                          </a:solidFill>
                          <a:latin typeface="+mn-lt"/>
                        </a:rPr>
                        <a:t>25.0</a:t>
                      </a:r>
                    </a:p>
                  </a:txBody>
                  <a:tcPr marL="45720" marR="45720" anchor="ctr"/>
                </a:tc>
                <a:tc>
                  <a:txBody>
                    <a:bodyPr/>
                    <a:lstStyle/>
                    <a:p>
                      <a:pPr algn="ctr"/>
                      <a:r>
                        <a:rPr lang="en-US" sz="900" dirty="0">
                          <a:solidFill>
                            <a:schemeClr val="tx1"/>
                          </a:solidFill>
                          <a:latin typeface="+mn-lt"/>
                        </a:rPr>
                        <a:t>25.0</a:t>
                      </a:r>
                    </a:p>
                  </a:txBody>
                  <a:tcPr marL="45720" marR="45720" anchor="ctr"/>
                </a:tc>
                <a:tc>
                  <a:txBody>
                    <a:bodyPr/>
                    <a:lstStyle/>
                    <a:p>
                      <a:pPr algn="ctr"/>
                      <a:r>
                        <a:rPr lang="en-US" sz="900" dirty="0">
                          <a:solidFill>
                            <a:schemeClr val="tx1"/>
                          </a:solidFill>
                          <a:latin typeface="+mn-lt"/>
                        </a:rPr>
                        <a:t>25.0</a:t>
                      </a:r>
                    </a:p>
                  </a:txBody>
                  <a:tcPr marL="45720" marR="45720" anchor="ctr"/>
                </a:tc>
                <a:tc>
                  <a:txBody>
                    <a:bodyPr/>
                    <a:lstStyle/>
                    <a:p>
                      <a:pPr algn="ctr"/>
                      <a:r>
                        <a:rPr lang="en-US" sz="900" dirty="0">
                          <a:solidFill>
                            <a:schemeClr val="tx1"/>
                          </a:solidFill>
                          <a:latin typeface="+mn-lt"/>
                        </a:rPr>
                        <a:t>25.0</a:t>
                      </a:r>
                    </a:p>
                  </a:txBody>
                  <a:tcPr marL="45720" marR="45720" anchor="ctr"/>
                </a:tc>
                <a:extLst>
                  <a:ext uri="{0D108BD9-81ED-4DB2-BD59-A6C34878D82A}">
                    <a16:rowId xmlns:a16="http://schemas.microsoft.com/office/drawing/2014/main" val="2326340543"/>
                  </a:ext>
                </a:extLst>
              </a:tr>
              <a:tr h="239967">
                <a:tc>
                  <a:txBody>
                    <a:bodyPr/>
                    <a:lstStyle/>
                    <a:p>
                      <a:r>
                        <a:rPr lang="en-US" sz="900" dirty="0">
                          <a:solidFill>
                            <a:schemeClr val="tx1"/>
                          </a:solidFill>
                          <a:latin typeface="+mn-lt"/>
                        </a:rPr>
                        <a:t>Enviroil</a:t>
                      </a:r>
                    </a:p>
                  </a:txBody>
                  <a:tcPr marL="45720" marR="45720" anchor="ctr"/>
                </a:tc>
                <a:tc>
                  <a:txBody>
                    <a:bodyPr/>
                    <a:lstStyle/>
                    <a:p>
                      <a:pPr algn="ctr"/>
                      <a:r>
                        <a:rPr lang="en-US" sz="900" dirty="0">
                          <a:solidFill>
                            <a:schemeClr val="tx1"/>
                          </a:solidFill>
                          <a:latin typeface="+mn-lt"/>
                        </a:rPr>
                        <a:t>15.0</a:t>
                      </a:r>
                    </a:p>
                  </a:txBody>
                  <a:tcPr marL="45720" marR="45720" anchor="ctr"/>
                </a:tc>
                <a:tc>
                  <a:txBody>
                    <a:bodyPr/>
                    <a:lstStyle/>
                    <a:p>
                      <a:pPr algn="ctr"/>
                      <a:r>
                        <a:rPr lang="en-US" sz="900" dirty="0">
                          <a:solidFill>
                            <a:schemeClr val="tx1"/>
                          </a:solidFill>
                          <a:latin typeface="+mn-lt"/>
                        </a:rPr>
                        <a:t>15.0</a:t>
                      </a:r>
                    </a:p>
                  </a:txBody>
                  <a:tcPr marL="45720" marR="45720" anchor="ctr"/>
                </a:tc>
                <a:tc>
                  <a:txBody>
                    <a:bodyPr/>
                    <a:lstStyle/>
                    <a:p>
                      <a:pPr algn="ctr"/>
                      <a:r>
                        <a:rPr lang="en-US" sz="900" dirty="0">
                          <a:solidFill>
                            <a:schemeClr val="tx1"/>
                          </a:solidFill>
                          <a:latin typeface="+mn-lt"/>
                        </a:rPr>
                        <a:t>15.0</a:t>
                      </a:r>
                    </a:p>
                  </a:txBody>
                  <a:tcPr marL="45720" marR="45720" anchor="ctr"/>
                </a:tc>
                <a:tc>
                  <a:txBody>
                    <a:bodyPr/>
                    <a:lstStyle/>
                    <a:p>
                      <a:pPr algn="ctr"/>
                      <a:r>
                        <a:rPr lang="en-US" sz="900" dirty="0">
                          <a:solidFill>
                            <a:schemeClr val="tx1"/>
                          </a:solidFill>
                          <a:latin typeface="+mn-lt"/>
                        </a:rPr>
                        <a:t>15.0</a:t>
                      </a:r>
                    </a:p>
                  </a:txBody>
                  <a:tcPr marL="45720" marR="45720" anchor="ctr"/>
                </a:tc>
                <a:extLst>
                  <a:ext uri="{0D108BD9-81ED-4DB2-BD59-A6C34878D82A}">
                    <a16:rowId xmlns:a16="http://schemas.microsoft.com/office/drawing/2014/main" val="3323695550"/>
                  </a:ext>
                </a:extLst>
              </a:tr>
              <a:tr h="239967">
                <a:tc>
                  <a:txBody>
                    <a:bodyPr/>
                    <a:lstStyle/>
                    <a:p>
                      <a:r>
                        <a:rPr lang="en-US" sz="900" dirty="0">
                          <a:solidFill>
                            <a:schemeClr val="tx1"/>
                          </a:solidFill>
                          <a:latin typeface="+mn-lt"/>
                        </a:rPr>
                        <a:t>Egeo Oil</a:t>
                      </a:r>
                    </a:p>
                  </a:txBody>
                  <a:tcPr marL="45720" marR="45720" anchor="ctr"/>
                </a:tc>
                <a:tc>
                  <a:txBody>
                    <a:bodyPr/>
                    <a:lstStyle/>
                    <a:p>
                      <a:pPr algn="ctr"/>
                      <a:r>
                        <a:rPr lang="en-US" sz="900" dirty="0">
                          <a:solidFill>
                            <a:schemeClr val="tx1"/>
                          </a:solidFill>
                          <a:latin typeface="+mn-lt"/>
                        </a:rPr>
                        <a:t>15.0</a:t>
                      </a:r>
                    </a:p>
                  </a:txBody>
                  <a:tcPr marL="45720" marR="45720" anchor="ctr"/>
                </a:tc>
                <a:tc>
                  <a:txBody>
                    <a:bodyPr/>
                    <a:lstStyle/>
                    <a:p>
                      <a:pPr algn="ctr"/>
                      <a:r>
                        <a:rPr lang="en-US" sz="900" dirty="0">
                          <a:solidFill>
                            <a:schemeClr val="tx1"/>
                          </a:solidFill>
                          <a:latin typeface="+mn-lt"/>
                        </a:rPr>
                        <a:t>15.0</a:t>
                      </a:r>
                    </a:p>
                  </a:txBody>
                  <a:tcPr marL="45720" marR="45720" anchor="ctr"/>
                </a:tc>
                <a:tc>
                  <a:txBody>
                    <a:bodyPr/>
                    <a:lstStyle/>
                    <a:p>
                      <a:pPr algn="ctr"/>
                      <a:r>
                        <a:rPr lang="en-US" sz="900" dirty="0">
                          <a:solidFill>
                            <a:schemeClr val="tx1"/>
                          </a:solidFill>
                          <a:latin typeface="+mn-lt"/>
                        </a:rPr>
                        <a:t>15.0</a:t>
                      </a:r>
                    </a:p>
                  </a:txBody>
                  <a:tcPr marL="45720" marR="45720" anchor="ctr"/>
                </a:tc>
                <a:tc>
                  <a:txBody>
                    <a:bodyPr/>
                    <a:lstStyle/>
                    <a:p>
                      <a:pPr algn="ctr"/>
                      <a:r>
                        <a:rPr lang="en-US" sz="900" dirty="0">
                          <a:solidFill>
                            <a:schemeClr val="tx1"/>
                          </a:solidFill>
                          <a:latin typeface="+mn-lt"/>
                        </a:rPr>
                        <a:t>15.0</a:t>
                      </a:r>
                    </a:p>
                  </a:txBody>
                  <a:tcPr marL="45720" marR="45720" anchor="ctr"/>
                </a:tc>
                <a:extLst>
                  <a:ext uri="{0D108BD9-81ED-4DB2-BD59-A6C34878D82A}">
                    <a16:rowId xmlns:a16="http://schemas.microsoft.com/office/drawing/2014/main" val="1110605365"/>
                  </a:ext>
                </a:extLst>
              </a:tr>
              <a:tr h="239967">
                <a:tc>
                  <a:txBody>
                    <a:bodyPr/>
                    <a:lstStyle/>
                    <a:p>
                      <a:r>
                        <a:rPr lang="en-US" sz="900" dirty="0">
                          <a:solidFill>
                            <a:schemeClr val="tx1"/>
                          </a:solidFill>
                          <a:latin typeface="+mn-lt"/>
                        </a:rPr>
                        <a:t>R.A.M. Oil</a:t>
                      </a:r>
                    </a:p>
                  </a:txBody>
                  <a:tcPr marL="45720" marR="45720" anchor="ctr"/>
                </a:tc>
                <a:tc>
                  <a:txBody>
                    <a:bodyPr/>
                    <a:lstStyle/>
                    <a:p>
                      <a:pPr algn="ctr"/>
                      <a:r>
                        <a:rPr lang="en-US" sz="900" dirty="0">
                          <a:solidFill>
                            <a:schemeClr val="tx1"/>
                          </a:solidFill>
                          <a:latin typeface="+mn-lt"/>
                        </a:rPr>
                        <a:t>10.0</a:t>
                      </a:r>
                    </a:p>
                  </a:txBody>
                  <a:tcPr marL="45720" marR="45720" anchor="ctr"/>
                </a:tc>
                <a:tc>
                  <a:txBody>
                    <a:bodyPr/>
                    <a:lstStyle/>
                    <a:p>
                      <a:pPr algn="ctr"/>
                      <a:r>
                        <a:rPr lang="en-US" sz="900" dirty="0">
                          <a:solidFill>
                            <a:schemeClr val="tx1"/>
                          </a:solidFill>
                          <a:latin typeface="+mn-lt"/>
                        </a:rPr>
                        <a:t>10.0</a:t>
                      </a:r>
                    </a:p>
                  </a:txBody>
                  <a:tcPr marL="45720" marR="45720" anchor="ctr"/>
                </a:tc>
                <a:tc>
                  <a:txBody>
                    <a:bodyPr/>
                    <a:lstStyle/>
                    <a:p>
                      <a:pPr algn="ctr"/>
                      <a:r>
                        <a:rPr lang="en-US" sz="900" dirty="0">
                          <a:solidFill>
                            <a:schemeClr val="tx1"/>
                          </a:solidFill>
                          <a:latin typeface="+mn-lt"/>
                        </a:rPr>
                        <a:t>10.0</a:t>
                      </a:r>
                    </a:p>
                  </a:txBody>
                  <a:tcPr marL="45720" marR="45720" anchor="ctr"/>
                </a:tc>
                <a:tc>
                  <a:txBody>
                    <a:bodyPr/>
                    <a:lstStyle/>
                    <a:p>
                      <a:pPr algn="ctr"/>
                      <a:r>
                        <a:rPr lang="en-US" sz="900" dirty="0">
                          <a:solidFill>
                            <a:schemeClr val="tx1"/>
                          </a:solidFill>
                          <a:latin typeface="+mn-lt"/>
                        </a:rPr>
                        <a:t>10.0</a:t>
                      </a:r>
                    </a:p>
                  </a:txBody>
                  <a:tcPr marL="45720" marR="45720" anchor="ctr"/>
                </a:tc>
                <a:extLst>
                  <a:ext uri="{0D108BD9-81ED-4DB2-BD59-A6C34878D82A}">
                    <a16:rowId xmlns:a16="http://schemas.microsoft.com/office/drawing/2014/main" val="251749184"/>
                  </a:ext>
                </a:extLst>
              </a:tr>
              <a:tr h="239967">
                <a:tc>
                  <a:txBody>
                    <a:bodyPr/>
                    <a:lstStyle/>
                    <a:p>
                      <a:r>
                        <a:rPr lang="en-US" sz="900" b="1" dirty="0">
                          <a:solidFill>
                            <a:schemeClr val="tx1"/>
                          </a:solidFill>
                          <a:latin typeface="+mn-lt"/>
                        </a:rPr>
                        <a:t>Total</a:t>
                      </a:r>
                    </a:p>
                  </a:txBody>
                  <a:tcPr marL="45720" marR="45720" anchor="ctr"/>
                </a:tc>
                <a:tc>
                  <a:txBody>
                    <a:bodyPr/>
                    <a:lstStyle/>
                    <a:p>
                      <a:pPr algn="ctr"/>
                      <a:r>
                        <a:rPr lang="en-US" sz="900" b="1" dirty="0">
                          <a:solidFill>
                            <a:schemeClr val="tx1"/>
                          </a:solidFill>
                          <a:latin typeface="+mn-lt"/>
                        </a:rPr>
                        <a:t>646.0</a:t>
                      </a:r>
                    </a:p>
                  </a:txBody>
                  <a:tcPr marL="45720" marR="45720" anchor="ctr"/>
                </a:tc>
                <a:tc>
                  <a:txBody>
                    <a:bodyPr/>
                    <a:lstStyle/>
                    <a:p>
                      <a:pPr algn="ctr"/>
                      <a:r>
                        <a:rPr lang="en-US" sz="900" b="1" dirty="0">
                          <a:solidFill>
                            <a:schemeClr val="tx1"/>
                          </a:solidFill>
                          <a:latin typeface="+mn-lt"/>
                        </a:rPr>
                        <a:t>646.0</a:t>
                      </a:r>
                    </a:p>
                  </a:txBody>
                  <a:tcPr marL="45720" marR="45720" anchor="ctr"/>
                </a:tc>
                <a:tc>
                  <a:txBody>
                    <a:bodyPr/>
                    <a:lstStyle/>
                    <a:p>
                      <a:pPr algn="ctr"/>
                      <a:r>
                        <a:rPr lang="en-US" sz="900" b="1" dirty="0">
                          <a:solidFill>
                            <a:schemeClr val="tx1"/>
                          </a:solidFill>
                          <a:latin typeface="+mn-lt"/>
                        </a:rPr>
                        <a:t>696.0</a:t>
                      </a:r>
                    </a:p>
                  </a:txBody>
                  <a:tcPr marL="45720" marR="45720" anchor="ctr"/>
                </a:tc>
                <a:tc>
                  <a:txBody>
                    <a:bodyPr/>
                    <a:lstStyle/>
                    <a:p>
                      <a:pPr algn="ctr"/>
                      <a:r>
                        <a:rPr lang="en-US" sz="900" b="1" dirty="0">
                          <a:solidFill>
                            <a:schemeClr val="tx1"/>
                          </a:solidFill>
                          <a:latin typeface="+mn-lt"/>
                        </a:rPr>
                        <a:t>696.0</a:t>
                      </a:r>
                    </a:p>
                  </a:txBody>
                  <a:tcPr marL="45720" marR="45720" anchor="ctr"/>
                </a:tc>
                <a:extLst>
                  <a:ext uri="{0D108BD9-81ED-4DB2-BD59-A6C34878D82A}">
                    <a16:rowId xmlns:a16="http://schemas.microsoft.com/office/drawing/2014/main" val="2800599418"/>
                  </a:ext>
                </a:extLst>
              </a:tr>
              <a:tr h="239967">
                <a:tc gridSpan="5">
                  <a:txBody>
                    <a:bodyPr/>
                    <a:lstStyle/>
                    <a:p>
                      <a:r>
                        <a:rPr lang="en-US" sz="900" b="0" dirty="0">
                          <a:solidFill>
                            <a:schemeClr val="tx1"/>
                          </a:solidFill>
                          <a:latin typeface="+mn-lt"/>
                        </a:rPr>
                        <a:t>a- The re-refinery is a re-refined Group III basestock re-refinery with 100 KT capacity to produce re-refined Group III basestocks since April 2021. In 2020, it had a 50 KT production capacity for Group II basestock and 50 KT capacity for Group III basestock.</a:t>
                      </a:r>
                    </a:p>
                  </a:txBody>
                  <a:tcPr marL="45720" marR="45720" anchor="ctr"/>
                </a:tc>
                <a:tc hMerge="1">
                  <a:txBody>
                    <a:bodyPr/>
                    <a:lstStyle/>
                    <a:p>
                      <a:pPr algn="ctr"/>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ctr"/>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extLst>
                  <a:ext uri="{0D108BD9-81ED-4DB2-BD59-A6C34878D82A}">
                    <a16:rowId xmlns:a16="http://schemas.microsoft.com/office/drawing/2014/main" val="851013293"/>
                  </a:ext>
                </a:extLst>
              </a:tr>
            </a:tbl>
          </a:graphicData>
        </a:graphic>
      </p:graphicFrame>
      <p:sp>
        <p:nvSpPr>
          <p:cNvPr id="3" name="TextBox 2">
            <a:extLst>
              <a:ext uri="{FF2B5EF4-FFF2-40B4-BE49-F238E27FC236}">
                <a16:creationId xmlns:a16="http://schemas.microsoft.com/office/drawing/2014/main" id="{2F5E1051-CC2C-4702-918B-152C12583A05}"/>
              </a:ext>
            </a:extLst>
          </p:cNvPr>
          <p:cNvSpPr txBox="1"/>
          <p:nvPr/>
        </p:nvSpPr>
        <p:spPr>
          <a:xfrm>
            <a:off x="1901842" y="5092126"/>
            <a:ext cx="8404208" cy="646331"/>
          </a:xfrm>
          <a:prstGeom prst="rect">
            <a:avLst/>
          </a:prstGeom>
          <a:noFill/>
        </p:spPr>
        <p:txBody>
          <a:bodyPr wrap="square" rtlCol="0">
            <a:spAutoFit/>
          </a:bodyPr>
          <a:lstStyle/>
          <a:p>
            <a:r>
              <a:rPr lang="en-US" sz="900" dirty="0"/>
              <a:t>Note: Osilub has a re-refinery in France. However, it </a:t>
            </a:r>
            <a:r>
              <a:rPr lang="en-US" sz="900" b="0" i="0" u="none" strike="noStrike" dirty="0">
                <a:solidFill>
                  <a:srgbClr val="000000"/>
                </a:solidFill>
                <a:effectLst/>
              </a:rPr>
              <a:t>is not clear if the re-refinery is producing VGO/MDO or processing further to produce re-refined basestocks. Kline understand that Osilub’s re-refinery produces VGO/MDO, which is processed further in other plants to produce basestocks. Osilub is expected to add another re-refinery of 120 KT used oil feed capacity by the end of 2021. However, it is not clear if it will produce re-refined basestocks or VGO/MDO.</a:t>
            </a:r>
          </a:p>
        </p:txBody>
      </p:sp>
    </p:spTree>
    <p:custDataLst>
      <p:tags r:id="rId1"/>
    </p:custDataLst>
    <p:extLst>
      <p:ext uri="{BB962C8B-B14F-4D97-AF65-F5344CB8AC3E}">
        <p14:creationId xmlns:p14="http://schemas.microsoft.com/office/powerpoint/2010/main" val="15524480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0045-5FE2-46FB-B174-E3C99D2B7D28}"/>
              </a:ext>
            </a:extLst>
          </p:cNvPr>
          <p:cNvSpPr>
            <a:spLocks noGrp="1"/>
          </p:cNvSpPr>
          <p:nvPr>
            <p:ph type="title"/>
          </p:nvPr>
        </p:nvSpPr>
        <p:spPr/>
        <p:txBody>
          <a:bodyPr/>
          <a:lstStyle/>
          <a:p>
            <a:r>
              <a:rPr lang="en-US" dirty="0"/>
              <a:t>Market Evaluation</a:t>
            </a:r>
          </a:p>
        </p:txBody>
      </p:sp>
      <p:sp>
        <p:nvSpPr>
          <p:cNvPr id="3" name="Content Placeholder 2">
            <a:extLst>
              <a:ext uri="{FF2B5EF4-FFF2-40B4-BE49-F238E27FC236}">
                <a16:creationId xmlns:a16="http://schemas.microsoft.com/office/drawing/2014/main" id="{33496B9E-7F1B-4BA8-A114-36FE7AD78041}"/>
              </a:ext>
            </a:extLst>
          </p:cNvPr>
          <p:cNvSpPr>
            <a:spLocks noGrp="1"/>
          </p:cNvSpPr>
          <p:nvPr>
            <p:ph sz="quarter" idx="16"/>
          </p:nvPr>
        </p:nvSpPr>
        <p:spPr>
          <a:xfrm>
            <a:off x="569395" y="792502"/>
            <a:ext cx="5328132" cy="5536772"/>
          </a:xfrm>
        </p:spPr>
        <p:txBody>
          <a:bodyPr/>
          <a:lstStyle/>
          <a:p>
            <a:pPr marL="0" indent="0">
              <a:buNone/>
            </a:pPr>
            <a:r>
              <a:rPr lang="en-US" sz="1200" b="1" dirty="0"/>
              <a:t>Opportunities</a:t>
            </a:r>
            <a:endParaRPr lang="en-US" sz="1200" dirty="0"/>
          </a:p>
          <a:p>
            <a:r>
              <a:rPr lang="en-US" dirty="0">
                <a:effectLst/>
                <a:ea typeface="Calibri" panose="020F0502020204030204" pitchFamily="34" charset="0"/>
              </a:rPr>
              <a:t>Basestock suppliers or companies intending to enter the re-refining market in Western Europe are faced with many opportunities.</a:t>
            </a:r>
          </a:p>
          <a:p>
            <a:r>
              <a:rPr lang="en-US" dirty="0">
                <a:effectLst/>
                <a:ea typeface="Calibri" panose="020F0502020204030204" pitchFamily="34" charset="0"/>
              </a:rPr>
              <a:t>The quantity of </a:t>
            </a:r>
            <a:r>
              <a:rPr lang="en-US" dirty="0">
                <a:ea typeface="Calibri" panose="020F0502020204030204" pitchFamily="34" charset="0"/>
              </a:rPr>
              <a:t>used oil feedstock available for re-refining in Western Europe  is increasing thanks to regulatory and fiscal incentives to improve collection and generation rates, encouraged by the EU’s interest in promoting a circular economy. </a:t>
            </a:r>
            <a:r>
              <a:rPr lang="en-US" dirty="0">
                <a:solidFill>
                  <a:srgbClr val="000000"/>
                </a:solidFill>
                <a:latin typeface="Lucida Sans" panose="020B0602030504020204" pitchFamily="34" charset="0"/>
              </a:rPr>
              <a:t>The collection rate has risen from 73% in 2018 to an estimated 80%, thanks to fiscal incentives, improved organization, better regulatory enforcement, and information campaigns. The increase in the quantity of available used oil has made collection more profitable, lowering transportation rates per volume. </a:t>
            </a:r>
            <a:r>
              <a:rPr lang="en-US" dirty="0">
                <a:solidFill>
                  <a:srgbClr val="000000"/>
                </a:solidFill>
              </a:rPr>
              <a:t>The amount of collected used oil is set to increase further, with many countries adhering to the 95% collection rate aim as stated by the European Commission.</a:t>
            </a:r>
          </a:p>
          <a:p>
            <a:r>
              <a:rPr lang="en-US" dirty="0">
                <a:solidFill>
                  <a:srgbClr val="000000"/>
                </a:solidFill>
                <a:latin typeface="Lucida Sans" panose="020B0602030504020204" pitchFamily="34" charset="0"/>
              </a:rPr>
              <a:t>In the spirit of the European Union’s efforts to promote a circular economy, the preference for government agencies and other public bodies is for used oil to be re-refined as regenerated oil. In countries with an EPR system, re-refiners who regenerate used oil into re-refined basestocks receive fiscal incentives.</a:t>
            </a:r>
          </a:p>
          <a:p>
            <a:r>
              <a:rPr lang="en-US" dirty="0">
                <a:effectLst/>
                <a:ea typeface="Calibri" panose="020F0502020204030204" pitchFamily="34" charset="0"/>
              </a:rPr>
              <a:t>The amount of re-refining with </a:t>
            </a:r>
            <a:r>
              <a:rPr lang="en-US" dirty="0">
                <a:ea typeface="Calibri" panose="020F0502020204030204" pitchFamily="34" charset="0"/>
              </a:rPr>
              <a:t>suitable quality for </a:t>
            </a:r>
            <a:r>
              <a:rPr lang="en-US" dirty="0">
                <a:effectLst/>
                <a:ea typeface="Calibri" panose="020F0502020204030204" pitchFamily="34" charset="0"/>
              </a:rPr>
              <a:t>basestock production is also rising, due to the changing composition of the used oil re-refiners receive. Used oil feedstocks in Western Europe are more often likely to be made from synthetic, group III basestocks which have a better viscosity index and a superior quality.</a:t>
            </a:r>
            <a:endParaRPr kumimoji="0" lang="en-US" b="0" i="0" u="none" strike="noStrike" kern="1200" cap="none" spc="0" normalizeH="0" baseline="0" noProof="0" dirty="0">
              <a:ln>
                <a:noFill/>
              </a:ln>
              <a:solidFill>
                <a:srgbClr val="000000"/>
              </a:solidFill>
              <a:effectLst/>
              <a:uLnTx/>
              <a:uFillTx/>
              <a:ea typeface="+mn-ea"/>
              <a:cs typeface="+mn-cs"/>
            </a:endParaRPr>
          </a:p>
          <a:p>
            <a:r>
              <a:rPr lang="en-US" dirty="0">
                <a:solidFill>
                  <a:srgbClr val="000000"/>
                </a:solidFill>
              </a:rPr>
              <a:t>Perceptions of quality regarding re-refined used oil are improving and the leading re-refiners in Western Europe have earned a reputation for high quality on the wider market.</a:t>
            </a:r>
          </a:p>
          <a:p>
            <a:r>
              <a:rPr lang="en-US" dirty="0">
                <a:solidFill>
                  <a:srgbClr val="000000"/>
                </a:solidFill>
              </a:rPr>
              <a:t>Prices of re-refined basestock have been on a rising trend due to the improvement in quality of re-refined basestocks and to the corresponding increase in the price of virgin basestocks. The gap in price between virgin and re-refined basestocks is closing. </a:t>
            </a:r>
          </a:p>
        </p:txBody>
      </p:sp>
      <p:sp>
        <p:nvSpPr>
          <p:cNvPr id="4" name="Content Placeholder 3">
            <a:extLst>
              <a:ext uri="{FF2B5EF4-FFF2-40B4-BE49-F238E27FC236}">
                <a16:creationId xmlns:a16="http://schemas.microsoft.com/office/drawing/2014/main" id="{C2C1ED18-CE4C-4EC3-B83B-5AC2FCD5F8DB}"/>
              </a:ext>
            </a:extLst>
          </p:cNvPr>
          <p:cNvSpPr>
            <a:spLocks noGrp="1"/>
          </p:cNvSpPr>
          <p:nvPr>
            <p:ph sz="quarter" idx="17"/>
          </p:nvPr>
        </p:nvSpPr>
        <p:spPr>
          <a:xfrm>
            <a:off x="6364247" y="792502"/>
            <a:ext cx="5184648" cy="5744521"/>
          </a:xfrm>
        </p:spPr>
        <p:txBody>
          <a:bodyPr/>
          <a:lstStyle/>
          <a:p>
            <a:pPr marL="0" indent="0">
              <a:buNone/>
            </a:pPr>
            <a:r>
              <a:rPr lang="en-US" sz="1200" b="1" dirty="0"/>
              <a:t>Challenges</a:t>
            </a:r>
          </a:p>
          <a:p>
            <a:r>
              <a:rPr lang="en-US" dirty="0"/>
              <a:t>There are several challenges confronting companies operating in the Western European re-refining market or wishing to enter it.</a:t>
            </a:r>
          </a:p>
          <a:p>
            <a:r>
              <a:rPr lang="en-US" dirty="0"/>
              <a:t>In some countries, there is insufficient feedstock to cover the whole of the re-refining capacity and feedstock needs to be imported from abroad to make up the shortfall. There are logistical and administrative difficulties in importing waste oil, since they are classified as a hazardous waste.</a:t>
            </a:r>
          </a:p>
          <a:p>
            <a:r>
              <a:rPr lang="en-US" dirty="0"/>
              <a:t>Not all lubricants generate sued oil. Approximately 37% of all lubricants consumed in the region are lost in consumption, during handling, or through leakages. While collection rates are set to increase, there is limited room to improve generation rates. Lubricants such as process oils such as rubber process oils and white oils do not generate used oil since they become part of the final product. Generation is technically unfeasible for other industrial lubricant products such as greases.</a:t>
            </a:r>
          </a:p>
          <a:p>
            <a:r>
              <a:rPr lang="en-US" dirty="0"/>
              <a:t>Countries with high collection rate, such as Italy, could reach peak collection capacity within the next 10 years.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dirty="0">
                <a:solidFill>
                  <a:srgbClr val="000000"/>
                </a:solidFill>
                <a:latin typeface="Lucida Sans" panose="020B0602030504020204" pitchFamily="34" charset="0"/>
              </a:rPr>
              <a:t>T</a:t>
            </a: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he cost of used oil collection varies widely according to the regulatory system, whether incentives are used or not, to the type of lubricant, to the distance covered, and to local economic constraints</a:t>
            </a:r>
            <a:r>
              <a:rPr lang="en-US" dirty="0">
                <a:solidFill>
                  <a:srgbClr val="000000"/>
                </a:solidFill>
                <a:latin typeface="Lucida Sans" panose="020B0602030504020204" pitchFamily="34" charset="0"/>
              </a:rPr>
              <a:t>.</a:t>
            </a: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Variations in crude oil prices are also a key factor weighing on oil collection charges.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Some product categories, such as </a:t>
            </a:r>
            <a:r>
              <a:rPr lang="en-US" dirty="0">
                <a:solidFill>
                  <a:srgbClr val="000000"/>
                </a:solidFill>
                <a:latin typeface="Lucida Sans" panose="020B0602030504020204" pitchFamily="34" charset="0"/>
              </a:rPr>
              <a:t>marine used oils, transformer oils, and metalworking fluids are not suitable for re-refining. These products make up a substantial amount of collected oils.</a:t>
            </a:r>
          </a:p>
          <a:p>
            <a:pPr marL="228600" marR="0" lvl="0" indent="-228600" algn="l"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The global basestock market is shifting away from API Group I basestocks in favor of higher quality basestocks, such as API Group II and Group III. This represents a challenge for the used oil re-refining industry, as most re-refineries are geared toward Group I basestocks production and may not have enough suitable feedstock for Group III basestock production.</a:t>
            </a:r>
          </a:p>
        </p:txBody>
      </p:sp>
    </p:spTree>
    <p:extLst>
      <p:ext uri="{BB962C8B-B14F-4D97-AF65-F5344CB8AC3E}">
        <p14:creationId xmlns:p14="http://schemas.microsoft.com/office/powerpoint/2010/main" val="2733734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34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Russia</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1001498"/>
          <a:ext cx="11232000" cy="4653144"/>
        </p:xfrm>
        <a:graphic>
          <a:graphicData uri="http://schemas.openxmlformats.org/drawingml/2006/table">
            <a:tbl>
              <a:tblPr firstRow="1">
                <a:tableStyleId>{5C22544A-7EE6-4342-B048-85BDC9FD1C3A}</a:tableStyleId>
              </a:tblPr>
              <a:tblGrid>
                <a:gridCol w="5615999">
                  <a:extLst>
                    <a:ext uri="{9D8B030D-6E8A-4147-A177-3AD203B41FA5}">
                      <a16:colId xmlns:a16="http://schemas.microsoft.com/office/drawing/2014/main" val="3179253707"/>
                    </a:ext>
                  </a:extLst>
                </a:gridCol>
                <a:gridCol w="5616001">
                  <a:extLst>
                    <a:ext uri="{9D8B030D-6E8A-4147-A177-3AD203B41FA5}">
                      <a16:colId xmlns:a16="http://schemas.microsoft.com/office/drawing/2014/main" val="2331960324"/>
                    </a:ext>
                  </a:extLst>
                </a:gridCol>
              </a:tblGrid>
              <a:tr h="292608">
                <a:tc gridSpan="2">
                  <a:txBody>
                    <a:bodyPr/>
                    <a:lstStyle/>
                    <a:p>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a:solidFill>
                            <a:schemeClr val="tx1"/>
                          </a:solidFill>
                        </a:rPr>
                        <a:t>QUESTION</a:t>
                      </a:r>
                      <a:endParaRPr lang="en-US" sz="900" b="1">
                        <a:solidFill>
                          <a:schemeClr val="tx1"/>
                        </a:solidFill>
                        <a:latin typeface="+mn-lt"/>
                      </a:endParaRPr>
                    </a:p>
                  </a:txBody>
                  <a:tcPr marL="45720" marR="45720" anchor="ct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a:txBody>
                    <a:bodyPr/>
                    <a:lstStyle/>
                    <a:p>
                      <a:pPr marL="0" indent="0" algn="l" fontAlgn="ct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 used oil is categorized as a hazardous waste under National standard “Waste treatment. Elimination of used petroleum products.”</a:t>
                      </a:r>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92608">
                <a:tc>
                  <a:txBody>
                    <a:bodyPr/>
                    <a:lstStyle/>
                    <a:p>
                      <a:pPr algn="l" fontAlgn="ct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According to Russian environmental legislation, oil waste is subject to mandatory disposal and processing and is classified as III-IV hazard class.</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292608">
                <a:tc>
                  <a:txBody>
                    <a:bodyPr/>
                    <a:lstStyle/>
                    <a:p>
                      <a:pPr algn="l" fontAlgn="ct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Operators licensed by The Ministry of Natural Resources and Environment (Rosprirodnadzor)</a:t>
                      </a:r>
                      <a:endParaRPr lang="en-US" sz="900">
                        <a:solidFill>
                          <a:schemeClr val="tx1"/>
                        </a:solidFill>
                        <a:latin typeface="+mn-lt"/>
                      </a:endParaRPr>
                    </a:p>
                  </a:txBody>
                  <a:tcPr marL="45720" marR="45720" anchor="ctr"/>
                </a:tc>
                <a:extLst>
                  <a:ext uri="{0D108BD9-81ED-4DB2-BD59-A6C34878D82A}">
                    <a16:rowId xmlns:a16="http://schemas.microsoft.com/office/drawing/2014/main" val="2965892685"/>
                  </a:ext>
                </a:extLst>
              </a:tr>
              <a:tr h="292608">
                <a:tc>
                  <a:txBody>
                    <a:bodyPr/>
                    <a:lstStyle/>
                    <a:p>
                      <a:pPr algn="l" fontAlgn="ct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Waste Recycling Association</a:t>
                      </a:r>
                      <a:endParaRPr lang="en-US" sz="900">
                        <a:solidFill>
                          <a:schemeClr val="tx1"/>
                        </a:solidFill>
                        <a:latin typeface="+mn-lt"/>
                      </a:endParaRPr>
                    </a:p>
                  </a:txBody>
                  <a:tcPr marL="45720" marR="45720" anchor="ctr"/>
                </a:tc>
                <a:extLst>
                  <a:ext uri="{0D108BD9-81ED-4DB2-BD59-A6C34878D82A}">
                    <a16:rowId xmlns:a16="http://schemas.microsoft.com/office/drawing/2014/main" val="115455050"/>
                  </a:ext>
                </a:extLst>
              </a:tr>
              <a:tr h="292608">
                <a:tc>
                  <a:txBody>
                    <a:bodyPr/>
                    <a:lstStyle/>
                    <a:p>
                      <a:pPr algn="l" fontAlgn="ct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292608">
                <a:tc>
                  <a:txBody>
                    <a:bodyPr/>
                    <a:lstStyle/>
                    <a:p>
                      <a:pPr algn="l" fontAlgn="ct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(GOST 2146-a) regulates standards under which used oil generators manage the waste in environmentally safe manner.</a:t>
                      </a:r>
                      <a:r>
                        <a:rPr lang="ru-RU" sz="900">
                          <a:solidFill>
                            <a:schemeClr val="tx1"/>
                          </a:solidFill>
                        </a:rPr>
                        <a:t> </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92608">
                <a:tc>
                  <a:txBody>
                    <a:bodyPr/>
                    <a:lstStyle/>
                    <a:p>
                      <a:pPr algn="l" fontAlgn="ct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816860988"/>
                  </a:ext>
                </a:extLst>
              </a:tr>
              <a:tr h="292608">
                <a:tc>
                  <a:txBody>
                    <a:bodyPr/>
                    <a:lstStyle/>
                    <a:p>
                      <a:pPr algn="l" fontAlgn="ctr"/>
                      <a:r>
                        <a:rPr lang="en-US" sz="900" u="none" strike="noStrike">
                          <a:effectLst/>
                        </a:rPr>
                        <a:t>8. Do any requirements / legislation exist around different types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37072835"/>
                  </a:ext>
                </a:extLst>
              </a:tr>
              <a:tr h="292608">
                <a:tc>
                  <a:txBody>
                    <a:bodyPr/>
                    <a:lstStyle/>
                    <a:p>
                      <a:pPr algn="l" fontAlgn="ct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4056522245"/>
                  </a:ext>
                </a:extLst>
              </a:tr>
              <a:tr h="292608">
                <a:tc>
                  <a:txBody>
                    <a:bodyPr/>
                    <a:lstStyle/>
                    <a:p>
                      <a:pPr algn="l" fontAlgn="ct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Yes. Technical regulation of the Customs Union 030/2012 “Requirements for lubricants, oils and special liquids"</a:t>
                      </a:r>
                      <a:endParaRPr lang="en-US" sz="900">
                        <a:solidFill>
                          <a:schemeClr val="tx1"/>
                        </a:solidFill>
                        <a:latin typeface="+mn-lt"/>
                      </a:endParaRPr>
                    </a:p>
                  </a:txBody>
                  <a:tcPr marL="45720" marR="45720" anchor="ctr"/>
                </a:tc>
                <a:extLst>
                  <a:ext uri="{0D108BD9-81ED-4DB2-BD59-A6C34878D82A}">
                    <a16:rowId xmlns:a16="http://schemas.microsoft.com/office/drawing/2014/main" val="1750050038"/>
                  </a:ext>
                </a:extLst>
              </a:tr>
              <a:tr h="292608">
                <a:tc>
                  <a:txBody>
                    <a:bodyPr/>
                    <a:lstStyle/>
                    <a:p>
                      <a:pPr algn="l" fontAlgn="ct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75479728"/>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Burning of used oils is carried out only in cases that are allowed by the National standard “</a:t>
                      </a:r>
                      <a:r>
                        <a:rPr lang="en-US" sz="900" kern="1200">
                          <a:solidFill>
                            <a:schemeClr val="tx1"/>
                          </a:solidFill>
                        </a:rPr>
                        <a:t>Waste treatment. Elimination of used petroleum products.” Legal burning of used oils implies that the contaminants need to be removed from used oil before burning it.</a:t>
                      </a:r>
                      <a:endParaRPr lang="en-US" sz="900" kern="1200">
                        <a:solidFill>
                          <a:schemeClr val="tx1"/>
                        </a:solidFill>
                        <a:latin typeface="+mn-lt"/>
                        <a:ea typeface="+mn-ea"/>
                        <a:cs typeface="+mn-cs"/>
                      </a:endParaRPr>
                    </a:p>
                  </a:txBody>
                  <a:tcPr marL="45720" marR="45720" anchor="ctr"/>
                </a:tc>
                <a:extLst>
                  <a:ext uri="{0D108BD9-81ED-4DB2-BD59-A6C34878D82A}">
                    <a16:rowId xmlns:a16="http://schemas.microsoft.com/office/drawing/2014/main" val="1125260150"/>
                  </a:ext>
                </a:extLst>
              </a:tr>
            </a:tbl>
          </a:graphicData>
        </a:graphic>
      </p:graphicFrame>
      <p:sp>
        <p:nvSpPr>
          <p:cNvPr id="5" name="TextBox 4">
            <a:extLst>
              <a:ext uri="{FF2B5EF4-FFF2-40B4-BE49-F238E27FC236}">
                <a16:creationId xmlns:a16="http://schemas.microsoft.com/office/drawing/2014/main" id="{D81D9415-3360-4076-AFF5-5143EFD69B2F}"/>
              </a:ext>
            </a:extLst>
          </p:cNvPr>
          <p:cNvSpPr txBox="1"/>
          <p:nvPr/>
        </p:nvSpPr>
        <p:spPr>
          <a:xfrm>
            <a:off x="569395" y="5810940"/>
            <a:ext cx="10658475" cy="230832"/>
          </a:xfrm>
          <a:prstGeom prst="rect">
            <a:avLst/>
          </a:prstGeom>
          <a:noFill/>
        </p:spPr>
        <p:txBody>
          <a:bodyPr wrap="square">
            <a:spAutoFit/>
          </a:bodyPr>
          <a:lstStyle/>
          <a:p>
            <a:r>
              <a:rPr lang="en-US" sz="900"/>
              <a:t>a- Russian Technical Regulations Certificate (GOST) Standards were developed in Soviet Union, however, still in use in Russia. </a:t>
            </a:r>
          </a:p>
        </p:txBody>
      </p:sp>
      <p:grpSp>
        <p:nvGrpSpPr>
          <p:cNvPr id="6" name="Group 5">
            <a:extLst>
              <a:ext uri="{FF2B5EF4-FFF2-40B4-BE49-F238E27FC236}">
                <a16:creationId xmlns:a16="http://schemas.microsoft.com/office/drawing/2014/main" id="{7860225A-593A-448D-9B03-A35E97DA2BE2}"/>
              </a:ext>
            </a:extLst>
          </p:cNvPr>
          <p:cNvGrpSpPr/>
          <p:nvPr/>
        </p:nvGrpSpPr>
        <p:grpSpPr>
          <a:xfrm>
            <a:off x="10256149" y="6188804"/>
            <a:ext cx="1090782" cy="246221"/>
            <a:chOff x="10831993" y="6206610"/>
            <a:chExt cx="1090782" cy="246221"/>
          </a:xfrm>
        </p:grpSpPr>
        <p:sp>
          <p:nvSpPr>
            <p:cNvPr id="7" name="Freeform: Shape 6">
              <a:extLst>
                <a:ext uri="{FF2B5EF4-FFF2-40B4-BE49-F238E27FC236}">
                  <a16:creationId xmlns:a16="http://schemas.microsoft.com/office/drawing/2014/main" id="{ED2BEB1D-77AB-4CD4-8579-FECB0FD94F53}"/>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8359501E-1992-4DC9-9EF3-AA2EBAAC497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182124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Russia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066708"/>
          <a:ext cx="11232000" cy="3508992"/>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292608">
                <a:tc gridSpan="3">
                  <a:txBody>
                    <a:bodyPr/>
                    <a:lstStyle/>
                    <a:p>
                      <a:r>
                        <a:rPr lang="en-US" sz="900"/>
                        <a:t>SUMMARY OF REGULATIONS</a:t>
                      </a:r>
                      <a:endParaRPr lang="en-US"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Yes, waste oil burner should comply with the National standard: Resources saving. Best available techniques. Used oils must not be burned unless hazardous substances are removed from it, according to the standard.  </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cs-CZ" sz="900">
                          <a:solidFill>
                            <a:schemeClr val="tx1"/>
                          </a:solidFill>
                        </a:rPr>
                        <a:t>No. According to the restrictions on waste disposal </a:t>
                      </a:r>
                      <a:r>
                        <a:rPr lang="en-US" sz="900">
                          <a:solidFill>
                            <a:schemeClr val="tx1"/>
                          </a:solidFill>
                        </a:rPr>
                        <a:t>as </a:t>
                      </a:r>
                      <a:r>
                        <a:rPr lang="cs-CZ" sz="900">
                          <a:solidFill>
                            <a:schemeClr val="tx1"/>
                          </a:solidFill>
                        </a:rPr>
                        <a:t>per </a:t>
                      </a:r>
                      <a:r>
                        <a:rPr lang="en-US" sz="900">
                          <a:solidFill>
                            <a:schemeClr val="tx1"/>
                          </a:solidFill>
                        </a:rPr>
                        <a:t>the Industry Development Strategy for the processing, utilization, and disposal of production and consumption of waste it is illegal to dispose of the used oil in the landfill.</a:t>
                      </a:r>
                      <a:endParaRPr lang="en-US" sz="90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Yes, Russian legislation does not contain a direct prohibition on burning of used oil as fuel. However, used oil is allowed to be burned only in specially equipped installations approved by Rosprirodnadzor.</a:t>
                      </a:r>
                      <a:endParaRPr lang="en-US" sz="900">
                        <a:solidFill>
                          <a:schemeClr val="tx1"/>
                        </a:solidFill>
                        <a:latin typeface="+mn-lt"/>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t>17. Are there companies / 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a:solidFill>
                            <a:schemeClr val="tx1"/>
                          </a:solidFill>
                        </a:rPr>
                        <a:t>Yes. Waste Recycling Association is the main public organization for the re-refining industry in Russia advocating for the recycling of used oil.</a:t>
                      </a:r>
                      <a:endParaRPr lang="en-US" sz="90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252635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Regulations: Western Europe</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1000033"/>
          <a:ext cx="11232000" cy="4277088"/>
        </p:xfrm>
        <a:graphic>
          <a:graphicData uri="http://schemas.openxmlformats.org/drawingml/2006/table">
            <a:tbl>
              <a:tblPr firstRow="1">
                <a:tableStyleId>{5C22544A-7EE6-4342-B048-85BDC9FD1C3A}</a:tableStyleId>
              </a:tblPr>
              <a:tblGrid>
                <a:gridCol w="5615999">
                  <a:extLst>
                    <a:ext uri="{9D8B030D-6E8A-4147-A177-3AD203B41FA5}">
                      <a16:colId xmlns:a16="http://schemas.microsoft.com/office/drawing/2014/main" val="3179253707"/>
                    </a:ext>
                  </a:extLst>
                </a:gridCol>
                <a:gridCol w="5616001">
                  <a:extLst>
                    <a:ext uri="{9D8B030D-6E8A-4147-A177-3AD203B41FA5}">
                      <a16:colId xmlns:a16="http://schemas.microsoft.com/office/drawing/2014/main" val="2331960324"/>
                    </a:ext>
                  </a:extLst>
                </a:gridCol>
              </a:tblGrid>
              <a:tr h="292608">
                <a:tc gridSpan="2">
                  <a:txBody>
                    <a:bodyPr/>
                    <a:lstStyle/>
                    <a:p>
                      <a:r>
                        <a:rPr lang="en-US" sz="900"/>
                        <a:t>SUMMARY OF REGULATIONS</a:t>
                      </a:r>
                      <a:endParaRPr lang="en-US" sz="9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a:txBody>
                    <a:bodyPr/>
                    <a:lstStyle/>
                    <a:p>
                      <a:r>
                        <a:rPr lang="en-US" sz="900" b="1">
                          <a:solidFill>
                            <a:schemeClr val="tx1"/>
                          </a:solidFill>
                        </a:rPr>
                        <a:t>QUESTION</a:t>
                      </a:r>
                      <a:endParaRPr lang="en-US" sz="900" b="1">
                        <a:solidFill>
                          <a:schemeClr val="tx1"/>
                        </a:solidFill>
                        <a:latin typeface="+mn-lt"/>
                      </a:endParaRPr>
                    </a:p>
                  </a:txBody>
                  <a:tcPr marL="45720" marR="45720" anchor="ct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a:txBody>
                    <a:bodyPr/>
                    <a:lstStyle/>
                    <a:p>
                      <a:pPr marL="0" indent="0" algn="l" fontAlgn="ctr"/>
                      <a:r>
                        <a:rPr lang="en-US" sz="900" u="none" strike="noStrike">
                          <a:effectLst/>
                        </a:rPr>
                        <a:t>1.</a:t>
                      </a:r>
                      <a:r>
                        <a:rPr lang="en-US" sz="900" u="none" strike="noStrike" baseline="0">
                          <a:effectLst/>
                        </a:rPr>
                        <a:t> </a:t>
                      </a:r>
                      <a:r>
                        <a:rPr lang="en-US" sz="900" u="none" strike="noStrike">
                          <a:effectLst/>
                        </a:rPr>
                        <a:t>Do regulations exist specifically for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European Regulation 1013/2006 and EU Directive 2018/851 are the main legislative instruments at a European level specifically regulating used oil.</a:t>
                      </a:r>
                      <a:endParaRPr lang="en-US" sz="900">
                        <a:solidFill>
                          <a:schemeClr val="tx1"/>
                        </a:solidFill>
                        <a:latin typeface="+mn-lt"/>
                      </a:endParaRPr>
                    </a:p>
                  </a:txBody>
                  <a:tcPr marL="45720" marR="45720" anchor="ctr"/>
                </a:tc>
                <a:extLst>
                  <a:ext uri="{0D108BD9-81ED-4DB2-BD59-A6C34878D82A}">
                    <a16:rowId xmlns:a16="http://schemas.microsoft.com/office/drawing/2014/main" val="1557228252"/>
                  </a:ext>
                </a:extLst>
              </a:tr>
              <a:tr h="292608">
                <a:tc>
                  <a:txBody>
                    <a:bodyPr/>
                    <a:lstStyle/>
                    <a:p>
                      <a:pPr algn="l" fontAlgn="ctr"/>
                      <a:r>
                        <a:rPr lang="en-US" sz="900" u="none" strike="noStrike">
                          <a:effectLst/>
                        </a:rPr>
                        <a:t>2.</a:t>
                      </a:r>
                      <a:r>
                        <a:rPr lang="en-US" sz="900" u="none" strike="noStrike" baseline="0">
                          <a:effectLst/>
                        </a:rPr>
                        <a:t> H</a:t>
                      </a:r>
                      <a:r>
                        <a:rPr lang="en-US" sz="900" u="none" strike="noStrike">
                          <a:effectLst/>
                        </a:rPr>
                        <a:t>ow is used oil classified i.e., hazardous waste, special waste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Hazardous</a:t>
                      </a:r>
                      <a:endParaRPr lang="en-US" sz="900">
                        <a:solidFill>
                          <a:schemeClr val="tx1"/>
                        </a:solidFill>
                        <a:latin typeface="+mn-lt"/>
                      </a:endParaRPr>
                    </a:p>
                  </a:txBody>
                  <a:tcPr marL="45720" marR="45720" anchor="ctr"/>
                </a:tc>
                <a:extLst>
                  <a:ext uri="{0D108BD9-81ED-4DB2-BD59-A6C34878D82A}">
                    <a16:rowId xmlns:a16="http://schemas.microsoft.com/office/drawing/2014/main" val="1640954900"/>
                  </a:ext>
                </a:extLst>
              </a:tr>
              <a:tr h="292608">
                <a:tc>
                  <a:txBody>
                    <a:bodyPr/>
                    <a:lstStyle/>
                    <a:p>
                      <a:pPr algn="l" fontAlgn="ctr"/>
                      <a:r>
                        <a:rPr lang="en-US" sz="900" u="none" strike="noStrike">
                          <a:effectLst/>
                        </a:rPr>
                        <a:t>3. Are there any requirements on who can collect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They have to either apply for a license or become part of a public consortium.</a:t>
                      </a:r>
                      <a:endParaRPr lang="en-US" sz="900">
                        <a:solidFill>
                          <a:schemeClr val="tx1"/>
                        </a:solidFill>
                        <a:latin typeface="+mn-lt"/>
                      </a:endParaRPr>
                    </a:p>
                  </a:txBody>
                  <a:tcPr marL="45720" marR="45720" anchor="ctr"/>
                </a:tc>
                <a:extLst>
                  <a:ext uri="{0D108BD9-81ED-4DB2-BD59-A6C34878D82A}">
                    <a16:rowId xmlns:a16="http://schemas.microsoft.com/office/drawing/2014/main" val="2965892685"/>
                  </a:ext>
                </a:extLst>
              </a:tr>
              <a:tr h="292608">
                <a:tc>
                  <a:txBody>
                    <a:bodyPr/>
                    <a:lstStyle/>
                    <a:p>
                      <a:pPr algn="l" fontAlgn="ctr"/>
                      <a:r>
                        <a:rPr lang="en-US" sz="900" u="none" strike="noStrike">
                          <a:effectLst/>
                        </a:rPr>
                        <a:t>4. Does country</a:t>
                      </a:r>
                      <a:r>
                        <a:rPr lang="en-US" sz="900" u="none" strike="noStrike" baseline="0">
                          <a:effectLst/>
                        </a:rPr>
                        <a:t> </a:t>
                      </a:r>
                      <a:r>
                        <a:rPr lang="en-US" sz="900" u="none" strike="noStrike">
                          <a:effectLst/>
                        </a:rPr>
                        <a:t>have an association(s) managing the collection and disposal of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In Italy, Portugal, Spain, and Denmark.</a:t>
                      </a:r>
                      <a:endParaRPr lang="en-US" sz="900">
                        <a:solidFill>
                          <a:schemeClr val="tx1"/>
                        </a:solidFill>
                        <a:latin typeface="+mn-lt"/>
                      </a:endParaRPr>
                    </a:p>
                  </a:txBody>
                  <a:tcPr marL="45720" marR="45720" anchor="ctr"/>
                </a:tc>
                <a:extLst>
                  <a:ext uri="{0D108BD9-81ED-4DB2-BD59-A6C34878D82A}">
                    <a16:rowId xmlns:a16="http://schemas.microsoft.com/office/drawing/2014/main" val="115455050"/>
                  </a:ext>
                </a:extLst>
              </a:tr>
              <a:tr h="292608">
                <a:tc>
                  <a:txBody>
                    <a:bodyPr/>
                    <a:lstStyle/>
                    <a:p>
                      <a:pPr algn="l" fontAlgn="ctr"/>
                      <a:r>
                        <a:rPr lang="en-US" sz="900" u="none" strike="noStrike">
                          <a:effectLst/>
                        </a:rPr>
                        <a:t>5. Is a levy charged on sales of lubricants to support used oil collection associations?</a:t>
                      </a:r>
                      <a:endParaRPr lang="en-GB" sz="900" b="0" i="0" u="none" strike="noStrike">
                        <a:effectLst/>
                        <a:latin typeface="+mn-lt"/>
                      </a:endParaRPr>
                    </a:p>
                  </a:txBody>
                  <a:tcPr marL="108000" marR="36000" marT="36000" marB="36000" anchor="ctr"/>
                </a:tc>
                <a:tc>
                  <a:txBody>
                    <a:bodyPr/>
                    <a:lstStyle/>
                    <a:p>
                      <a:r>
                        <a:rPr lang="en-US" sz="900">
                          <a:solidFill>
                            <a:schemeClr val="tx1"/>
                          </a:solidFill>
                        </a:rPr>
                        <a:t>In Italy and Portugal.</a:t>
                      </a:r>
                      <a:endParaRPr lang="en-US" sz="900">
                        <a:solidFill>
                          <a:schemeClr val="tx1"/>
                        </a:solidFill>
                        <a:latin typeface="+mn-lt"/>
                      </a:endParaRPr>
                    </a:p>
                  </a:txBody>
                  <a:tcPr marL="45720" marR="45720" anchor="ctr"/>
                </a:tc>
                <a:extLst>
                  <a:ext uri="{0D108BD9-81ED-4DB2-BD59-A6C34878D82A}">
                    <a16:rowId xmlns:a16="http://schemas.microsoft.com/office/drawing/2014/main" val="3880495867"/>
                  </a:ext>
                </a:extLst>
              </a:tr>
              <a:tr h="292608">
                <a:tc>
                  <a:txBody>
                    <a:bodyPr/>
                    <a:lstStyle/>
                    <a:p>
                      <a:pPr algn="l" fontAlgn="ctr"/>
                      <a:r>
                        <a:rPr lang="en-US" sz="900" u="none" strike="noStrike">
                          <a:effectLst/>
                        </a:rPr>
                        <a:t>6. Are there any requirements for how used oil generators manage used oil? </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Used oil is classified as a hazardous waste and needs to be collected and stored separately.</a:t>
                      </a:r>
                      <a:endParaRPr lang="en-US" sz="900">
                        <a:solidFill>
                          <a:schemeClr val="tx1"/>
                        </a:solidFill>
                        <a:latin typeface="+mn-lt"/>
                      </a:endParaRPr>
                    </a:p>
                  </a:txBody>
                  <a:tcPr marL="45720" marR="45720" anchor="ctr"/>
                </a:tc>
                <a:extLst>
                  <a:ext uri="{0D108BD9-81ED-4DB2-BD59-A6C34878D82A}">
                    <a16:rowId xmlns:a16="http://schemas.microsoft.com/office/drawing/2014/main" val="1759476409"/>
                  </a:ext>
                </a:extLst>
              </a:tr>
              <a:tr h="292608">
                <a:tc>
                  <a:txBody>
                    <a:bodyPr/>
                    <a:lstStyle/>
                    <a:p>
                      <a:pPr algn="l" fontAlgn="ctr"/>
                      <a:r>
                        <a:rPr lang="en-US" sz="900" u="none" strike="noStrike">
                          <a:effectLst/>
                        </a:rPr>
                        <a:t>7. Are there requirements for oil manufacturers, marketers or retailers to take back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There are requirements for all collectable used oil to be collected.</a:t>
                      </a:r>
                      <a:endParaRPr lang="en-US" sz="900">
                        <a:solidFill>
                          <a:schemeClr val="tx1"/>
                        </a:solidFill>
                        <a:latin typeface="+mn-lt"/>
                      </a:endParaRPr>
                    </a:p>
                  </a:txBody>
                  <a:tcPr marL="45720" marR="45720" anchor="ctr"/>
                </a:tc>
                <a:extLst>
                  <a:ext uri="{0D108BD9-81ED-4DB2-BD59-A6C34878D82A}">
                    <a16:rowId xmlns:a16="http://schemas.microsoft.com/office/drawing/2014/main" val="3816860988"/>
                  </a:ext>
                </a:extLst>
              </a:tr>
              <a:tr h="292608">
                <a:tc>
                  <a:txBody>
                    <a:bodyPr/>
                    <a:lstStyle/>
                    <a:p>
                      <a:pPr algn="l" fontAlgn="ctr"/>
                      <a:r>
                        <a:rPr lang="en-US" sz="900" u="none" strike="noStrike">
                          <a:effectLst/>
                        </a:rPr>
                        <a:t>8. Do any requirements / legislation exist around different types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There is a hierarchy of waste oil.</a:t>
                      </a:r>
                      <a:endParaRPr lang="en-US" sz="900">
                        <a:solidFill>
                          <a:schemeClr val="tx1"/>
                        </a:solidFill>
                        <a:latin typeface="+mn-lt"/>
                      </a:endParaRPr>
                    </a:p>
                  </a:txBody>
                  <a:tcPr marL="45720" marR="45720" anchor="ctr"/>
                </a:tc>
                <a:extLst>
                  <a:ext uri="{0D108BD9-81ED-4DB2-BD59-A6C34878D82A}">
                    <a16:rowId xmlns:a16="http://schemas.microsoft.com/office/drawing/2014/main" val="3237072835"/>
                  </a:ext>
                </a:extLst>
              </a:tr>
              <a:tr h="292608">
                <a:tc>
                  <a:txBody>
                    <a:bodyPr/>
                    <a:lstStyle/>
                    <a:p>
                      <a:pPr algn="l" fontAlgn="ctr"/>
                      <a:r>
                        <a:rPr lang="en-US" sz="900" u="none" strike="noStrike">
                          <a:effectLst/>
                        </a:rPr>
                        <a:t>9. Does the country have requirements or regulations regarding the export or import of used oil?</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Importers-exporters have to follow the requirements for the export and import of used oil.</a:t>
                      </a:r>
                      <a:endParaRPr lang="en-US" sz="900">
                        <a:solidFill>
                          <a:schemeClr val="tx1"/>
                        </a:solidFill>
                        <a:latin typeface="+mn-lt"/>
                      </a:endParaRPr>
                    </a:p>
                  </a:txBody>
                  <a:tcPr marL="45720" marR="45720" anchor="ctr"/>
                </a:tc>
                <a:extLst>
                  <a:ext uri="{0D108BD9-81ED-4DB2-BD59-A6C34878D82A}">
                    <a16:rowId xmlns:a16="http://schemas.microsoft.com/office/drawing/2014/main" val="4056522245"/>
                  </a:ext>
                </a:extLst>
              </a:tr>
              <a:tr h="292608">
                <a:tc>
                  <a:txBody>
                    <a:bodyPr/>
                    <a:lstStyle/>
                    <a:p>
                      <a:pPr algn="l" fontAlgn="ctr"/>
                      <a:r>
                        <a:rPr lang="en-US" sz="900" u="none" strike="noStrike">
                          <a:effectLst/>
                        </a:rPr>
                        <a:t>10. Does the country have any legislation that requires used oil to be re-refined?</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Re-refining is encouraged by EU legislation.</a:t>
                      </a:r>
                      <a:endParaRPr lang="en-US" sz="900">
                        <a:solidFill>
                          <a:schemeClr val="tx1"/>
                        </a:solidFill>
                        <a:latin typeface="+mn-lt"/>
                      </a:endParaRPr>
                    </a:p>
                  </a:txBody>
                  <a:tcPr marL="45720" marR="45720" anchor="ctr"/>
                </a:tc>
                <a:extLst>
                  <a:ext uri="{0D108BD9-81ED-4DB2-BD59-A6C34878D82A}">
                    <a16:rowId xmlns:a16="http://schemas.microsoft.com/office/drawing/2014/main" val="1750050038"/>
                  </a:ext>
                </a:extLst>
              </a:tr>
              <a:tr h="292608">
                <a:tc>
                  <a:txBody>
                    <a:bodyPr/>
                    <a:lstStyle/>
                    <a:p>
                      <a:pPr algn="l" fontAlgn="ctr"/>
                      <a:r>
                        <a:rPr lang="en-US" sz="900" u="none" strike="noStrike">
                          <a:effectLst/>
                        </a:rPr>
                        <a:t>11. Does the country have legislation that requires lubricating oil to contain a percentage of re-refined basestock?</a:t>
                      </a:r>
                      <a:endParaRPr lang="en-GB" sz="900" b="0" i="0" u="none" strike="noStrike">
                        <a:effectLst/>
                        <a:latin typeface="+mn-lt"/>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75479728"/>
                  </a:ext>
                </a:extLst>
              </a:tr>
              <a:tr h="2926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12. Does the country allow used oil to be burned as a fuel (cement kilns, industrial boilers or furnaces, power plants, etc.)?</a:t>
                      </a:r>
                      <a:endParaRPr lang="en-GB" sz="900" b="0" i="0" u="none" strike="noStrike">
                        <a:effectLst/>
                        <a:latin typeface="+mn-lt"/>
                      </a:endParaRPr>
                    </a:p>
                  </a:txBody>
                  <a:tcPr marL="108000" marR="36000" marT="36000" marB="36000" anchor="ctr"/>
                </a:tc>
                <a:tc>
                  <a:txBody>
                    <a:bodyPr/>
                    <a:lstStyle/>
                    <a:p>
                      <a:r>
                        <a:rPr lang="en-US" sz="900">
                          <a:solidFill>
                            <a:schemeClr val="tx1"/>
                          </a:solidFill>
                        </a:rPr>
                        <a:t>Yes. </a:t>
                      </a:r>
                      <a:endParaRPr lang="en-US" sz="90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0FD4FD7F-44B4-4B3B-AB66-EAFA49DE3E32}"/>
              </a:ext>
            </a:extLst>
          </p:cNvPr>
          <p:cNvGrpSpPr/>
          <p:nvPr/>
        </p:nvGrpSpPr>
        <p:grpSpPr>
          <a:xfrm>
            <a:off x="10256149" y="6188804"/>
            <a:ext cx="1090782" cy="246221"/>
            <a:chOff x="10831993" y="6206610"/>
            <a:chExt cx="1090782" cy="246221"/>
          </a:xfrm>
        </p:grpSpPr>
        <p:sp>
          <p:nvSpPr>
            <p:cNvPr id="5" name="Freeform: Shape 4">
              <a:extLst>
                <a:ext uri="{FF2B5EF4-FFF2-40B4-BE49-F238E27FC236}">
                  <a16:creationId xmlns:a16="http://schemas.microsoft.com/office/drawing/2014/main" id="{69518D55-CFFD-42B3-8016-16BAC31A0328}"/>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11296BAF-8702-46DA-A6F8-1ABE018D1A66}"/>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custDataLst>
      <p:tags r:id="rId1"/>
    </p:custDataLst>
    <p:extLst>
      <p:ext uri="{BB962C8B-B14F-4D97-AF65-F5344CB8AC3E}">
        <p14:creationId xmlns:p14="http://schemas.microsoft.com/office/powerpoint/2010/main" val="1194021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Used Oil Regulations: Western Europe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1076233"/>
          <a:ext cx="11232000" cy="3088368"/>
        </p:xfrm>
        <a:graphic>
          <a:graphicData uri="http://schemas.openxmlformats.org/drawingml/2006/table">
            <a:tbl>
              <a:tblPr firstRow="1">
                <a:tableStyleId>{5C22544A-7EE6-4342-B048-85BDC9FD1C3A}</a:tableStyleId>
              </a:tblPr>
              <a:tblGrid>
                <a:gridCol w="2808000">
                  <a:extLst>
                    <a:ext uri="{9D8B030D-6E8A-4147-A177-3AD203B41FA5}">
                      <a16:colId xmlns:a16="http://schemas.microsoft.com/office/drawing/2014/main" val="3179253707"/>
                    </a:ext>
                  </a:extLst>
                </a:gridCol>
                <a:gridCol w="2808000">
                  <a:extLst>
                    <a:ext uri="{9D8B030D-6E8A-4147-A177-3AD203B41FA5}">
                      <a16:colId xmlns:a16="http://schemas.microsoft.com/office/drawing/2014/main" val="1357552302"/>
                    </a:ext>
                  </a:extLst>
                </a:gridCol>
                <a:gridCol w="5616000">
                  <a:extLst>
                    <a:ext uri="{9D8B030D-6E8A-4147-A177-3AD203B41FA5}">
                      <a16:colId xmlns:a16="http://schemas.microsoft.com/office/drawing/2014/main" val="2331960324"/>
                    </a:ext>
                  </a:extLst>
                </a:gridCol>
              </a:tblGrid>
              <a:tr h="292608">
                <a:tc gridSpan="3">
                  <a:txBody>
                    <a:bodyPr/>
                    <a:lstStyle/>
                    <a:p>
                      <a:r>
                        <a:rPr lang="en-US" sz="900"/>
                        <a:t>SUMMARY OF REGULATIONS</a:t>
                      </a:r>
                      <a:endParaRPr lang="en-US" sz="9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a:solidFill>
                            <a:schemeClr val="tx1"/>
                          </a:solidFill>
                        </a:rPr>
                        <a:t>QUESTION</a:t>
                      </a:r>
                      <a:endParaRPr lang="en-US" sz="900" b="1">
                        <a:solidFill>
                          <a:schemeClr val="tx1"/>
                        </a:solidFill>
                        <a:latin typeface="+mn-lt"/>
                      </a:endParaRPr>
                    </a:p>
                  </a:txBody>
                  <a:tcPr marL="45720" marR="45720" anchor="ctr"/>
                </a:tc>
                <a:tc hMerge="1">
                  <a:txBody>
                    <a:bodyPr/>
                    <a:lstStyle/>
                    <a:p>
                      <a:endParaRPr lang="en-IN"/>
                    </a:p>
                  </a:txBody>
                  <a:tcPr/>
                </a:tc>
                <a:tc>
                  <a:txBody>
                    <a:bodyPr/>
                    <a:lstStyle/>
                    <a:p>
                      <a:r>
                        <a:rPr lang="en-US" sz="900" b="1">
                          <a:solidFill>
                            <a:schemeClr val="tx1"/>
                          </a:solidFill>
                        </a:rPr>
                        <a:t>ANSWER</a:t>
                      </a:r>
                      <a:endParaRPr lang="en-US" sz="900" b="1">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The fuel burner is subject to the same carbon emission requirements for burning used oil as for using fuel.</a:t>
                      </a:r>
                      <a:endParaRPr lang="en-US" sz="90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14. Is used oil allowed to be placed in a landfill?</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15. Does the country have legislation that gives incentives, financial subsidies or priority to any particular used oil disposition e.g., re-refining, fuel for burning, landfill etc.</a:t>
                      </a:r>
                      <a:endParaRPr lang="en-GB" sz="900" b="0" i="0" u="none" strike="noStrike">
                        <a:effectLst/>
                        <a:latin typeface="+mn-lt"/>
                      </a:endParaRPr>
                    </a:p>
                  </a:txBody>
                  <a:tcPr marL="108000" marR="36000" marT="36000" marB="36000" anchor="ctr"/>
                </a:tc>
                <a:tc hMerge="1">
                  <a:txBody>
                    <a:bodyPr/>
                    <a:lstStyle/>
                    <a:p>
                      <a:endParaRPr lang="en-IN"/>
                    </a:p>
                  </a:txBody>
                  <a:tcPr/>
                </a:tc>
                <a:tc>
                  <a:txBody>
                    <a:bodyPr/>
                    <a:lstStyle/>
                    <a:p>
                      <a:r>
                        <a:rPr lang="en-US" sz="900">
                          <a:solidFill>
                            <a:schemeClr val="tx1"/>
                          </a:solidFill>
                        </a:rPr>
                        <a:t>Yes. For re-refining.</a:t>
                      </a:r>
                      <a:endParaRPr lang="en-US" sz="900">
                        <a:solidFill>
                          <a:schemeClr val="tx1"/>
                        </a:solidFill>
                        <a:latin typeface="+mn-lt"/>
                      </a:endParaRP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a:effectLst/>
                        </a:rPr>
                        <a:t>16. Please indicate whether used oil can be legally used (i.e., regulations do not prohibit) for the following purposes ( assuming that used oil is not being mixed first with a hazardous waste):</a:t>
                      </a: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  Burning in space heaters</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Yes.</a:t>
                      </a:r>
                      <a:endParaRPr lang="en-US" sz="900">
                        <a:solidFill>
                          <a:schemeClr val="tx1"/>
                        </a:solidFill>
                        <a:latin typeface="+mn-lt"/>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 Blending with crude oil at a refinery</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Used oil can be blended with virgin basestock in a refinery.</a:t>
                      </a:r>
                      <a:endParaRPr lang="en-US" sz="90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a:solidFill>
                            <a:schemeClr val="dk1"/>
                          </a:solidFill>
                          <a:effectLst/>
                        </a:rPr>
                        <a:t>iii. Dust suppressant</a:t>
                      </a:r>
                      <a:endParaRPr lang="en-GB" sz="900" u="none" strike="noStrike" kern="1200">
                        <a:solidFill>
                          <a:schemeClr val="dk1"/>
                        </a:solidFill>
                        <a:effectLst/>
                        <a:latin typeface="+mn-lt"/>
                        <a:ea typeface="+mn-ea"/>
                        <a:cs typeface="+mn-cs"/>
                      </a:endParaRPr>
                    </a:p>
                  </a:txBody>
                  <a:tcPr marL="108000" marR="36000" marT="36000" marB="36000" anchor="ctr"/>
                </a:tc>
                <a:tc>
                  <a:txBody>
                    <a:bodyPr/>
                    <a:lstStyle/>
                    <a:p>
                      <a:r>
                        <a:rPr lang="en-US" sz="900">
                          <a:solidFill>
                            <a:schemeClr val="tx1"/>
                          </a:solidFill>
                        </a:rPr>
                        <a:t>No.</a:t>
                      </a:r>
                      <a:endParaRPr lang="en-US" sz="90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a:t>17. Are there companies / associations advocating in used oil category?</a:t>
                      </a:r>
                      <a:endParaRPr lang="en-GB" sz="900" kern="120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a:solidFill>
                            <a:schemeClr val="tx1"/>
                          </a:solidFill>
                        </a:rPr>
                        <a:t>Yes. GEIR is the main trade association for the re-refining industry at a European level advocating for the recycling of used oil.</a:t>
                      </a:r>
                      <a:endParaRPr lang="en-US" sz="90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1301560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DA92-C910-4342-A1D5-7A3EFD0BB8EF}"/>
              </a:ext>
            </a:extLst>
          </p:cNvPr>
          <p:cNvSpPr>
            <a:spLocks noGrp="1"/>
          </p:cNvSpPr>
          <p:nvPr>
            <p:ph type="title"/>
          </p:nvPr>
        </p:nvSpPr>
        <p:spPr/>
        <p:txBody>
          <a:bodyPr/>
          <a:lstStyle/>
          <a:p>
            <a:r>
              <a:rPr lang="en-US"/>
              <a:t>Global Lubricant Demand 2020 and 2021</a:t>
            </a:r>
            <a:endParaRPr lang="en-IN"/>
          </a:p>
        </p:txBody>
      </p:sp>
      <p:graphicFrame>
        <p:nvGraphicFramePr>
          <p:cNvPr id="5" name="Chart 4">
            <a:extLst>
              <a:ext uri="{FF2B5EF4-FFF2-40B4-BE49-F238E27FC236}">
                <a16:creationId xmlns:a16="http://schemas.microsoft.com/office/drawing/2014/main" id="{E3F34B18-68C2-4B7A-9152-B0D9DCAE9750}"/>
              </a:ext>
            </a:extLst>
          </p:cNvPr>
          <p:cNvGraphicFramePr/>
          <p:nvPr>
            <p:extLst>
              <p:ext uri="{D42A27DB-BD31-4B8C-83A1-F6EECF244321}">
                <p14:modId xmlns:p14="http://schemas.microsoft.com/office/powerpoint/2010/main" val="1108528382"/>
              </p:ext>
            </p:extLst>
          </p:nvPr>
        </p:nvGraphicFramePr>
        <p:xfrm>
          <a:off x="569395" y="1041307"/>
          <a:ext cx="10660580" cy="3638550"/>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12">
            <a:extLst>
              <a:ext uri="{FF2B5EF4-FFF2-40B4-BE49-F238E27FC236}">
                <a16:creationId xmlns:a16="http://schemas.microsoft.com/office/drawing/2014/main" id="{F7815A3A-1ADA-4303-897A-6BB33783BB55}"/>
              </a:ext>
            </a:extLst>
          </p:cNvPr>
          <p:cNvSpPr txBox="1"/>
          <p:nvPr/>
        </p:nvSpPr>
        <p:spPr>
          <a:xfrm>
            <a:off x="569395" y="4622707"/>
            <a:ext cx="11246104" cy="1540486"/>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In 2020, overall lubricant demand declined by around 10.5% due to impact of COVID-19. Lubricant demand in all regions except Africa and the Middle East declined in the 10%-11%. In Africa and the Middle East, lubricant demand declined by 7.8%. This is mainly due to lower impact of COVID-19 in Africa and the Middle East compared to other regions.</a:t>
            </a:r>
          </a:p>
          <a:p>
            <a:r>
              <a:rPr lang="en-US" altLang="zh-CN" dirty="0"/>
              <a:t>Industrial is the biggest segment with 47.8% share. The commercial and the consumer segments account for 29% and 23.8%, respectively, in 2020.</a:t>
            </a:r>
          </a:p>
          <a:p>
            <a:r>
              <a:rPr lang="en-US" altLang="zh-CN" dirty="0"/>
              <a:t>In terms of market segments, lubricant demand in the consumer segment showed the highest decline at 13.3% in 2020. This is because personal mobility was hampered as countries started imposing lockdowns to control the spread of COVID-19. Lubricant demand in the industrial segment experienced decline of 8.9% in 2020. This is because industries, especially industries such as pharmaceutical, food, etc., continued working due to which decline in the lubricant demand in the industrial segment was lower than other segments.</a:t>
            </a:r>
          </a:p>
          <a:p>
            <a:r>
              <a:rPr lang="en-US" altLang="zh-CN" dirty="0"/>
              <a:t>The key markets covered in this study account for close to two-thirds of the global lubricant demand.</a:t>
            </a:r>
          </a:p>
        </p:txBody>
      </p:sp>
      <p:sp>
        <p:nvSpPr>
          <p:cNvPr id="6" name="TextBox 5">
            <a:extLst>
              <a:ext uri="{FF2B5EF4-FFF2-40B4-BE49-F238E27FC236}">
                <a16:creationId xmlns:a16="http://schemas.microsoft.com/office/drawing/2014/main" id="{AD2F9A95-BD79-4CF7-A40B-74E29BE1A33B}"/>
              </a:ext>
            </a:extLst>
          </p:cNvPr>
          <p:cNvSpPr txBox="1"/>
          <p:nvPr/>
        </p:nvSpPr>
        <p:spPr>
          <a:xfrm>
            <a:off x="3048000" y="795086"/>
            <a:ext cx="6096000" cy="246221"/>
          </a:xfrm>
          <a:prstGeom prst="rect">
            <a:avLst/>
          </a:prstGeom>
          <a:noFill/>
        </p:spPr>
        <p:txBody>
          <a:bodyPr wrap="square">
            <a:spAutoFit/>
          </a:bodyPr>
          <a:lstStyle/>
          <a:p>
            <a:pPr algn="ctr" rtl="0">
              <a:defRPr sz="900" b="0" i="0" u="none" strike="noStrike" kern="1200" spc="0" baseline="0">
                <a:solidFill>
                  <a:srgbClr val="000000">
                    <a:lumMod val="65000"/>
                    <a:lumOff val="35000"/>
                  </a:srgbClr>
                </a:solidFill>
                <a:latin typeface="+mn-lt"/>
                <a:ea typeface="+mn-ea"/>
                <a:cs typeface="+mn-cs"/>
              </a:defRPr>
            </a:pPr>
            <a:r>
              <a:rPr lang="en-US" sz="1000" b="1" i="0" kern="1200" spc="0" baseline="0">
                <a:solidFill>
                  <a:schemeClr val="accent1"/>
                </a:solidFill>
                <a:effectLst/>
                <a:latin typeface="Lucida Sans" panose="020B0602030504020204" pitchFamily="34" charset="0"/>
              </a:rPr>
              <a:t>GLOBAL LUBRICANT DEMAND 2020 AND 2021</a:t>
            </a:r>
            <a:endParaRPr lang="en-IN" sz="1000">
              <a:solidFill>
                <a:schemeClr val="accent1"/>
              </a:solidFill>
              <a:effectLst/>
            </a:endParaRPr>
          </a:p>
        </p:txBody>
      </p:sp>
    </p:spTree>
    <p:extLst>
      <p:ext uri="{BB962C8B-B14F-4D97-AF65-F5344CB8AC3E}">
        <p14:creationId xmlns:p14="http://schemas.microsoft.com/office/powerpoint/2010/main" val="52499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Special Notice</a:t>
            </a:r>
          </a:p>
        </p:txBody>
      </p:sp>
      <p:sp>
        <p:nvSpPr>
          <p:cNvPr id="4" name="Content Placeholder 3">
            <a:extLst>
              <a:ext uri="{FF2B5EF4-FFF2-40B4-BE49-F238E27FC236}">
                <a16:creationId xmlns:a16="http://schemas.microsoft.com/office/drawing/2014/main" id="{6C19635B-1BA8-4304-AF75-9E1456631591}"/>
              </a:ext>
            </a:extLst>
          </p:cNvPr>
          <p:cNvSpPr>
            <a:spLocks noGrp="1"/>
          </p:cNvSpPr>
          <p:nvPr>
            <p:ph sz="quarter" idx="13"/>
          </p:nvPr>
        </p:nvSpPr>
        <p:spPr>
          <a:xfrm>
            <a:off x="569395" y="975616"/>
            <a:ext cx="11223555" cy="2766783"/>
          </a:xfrm>
        </p:spPr>
        <p:txBody>
          <a:bodyPr/>
          <a:lstStyle/>
          <a:p>
            <a:pPr marL="0" indent="0">
              <a:buNone/>
            </a:pPr>
            <a:r>
              <a:rPr lang="en-US" dirty="0"/>
              <a:t>Each company subscribing to </a:t>
            </a:r>
            <a:r>
              <a:rPr lang="en-US" b="1" dirty="0">
                <a:solidFill>
                  <a:schemeClr val="accent1"/>
                </a:solidFill>
              </a:rPr>
              <a:t>Global Used Oil and Re-refined Lubricants: Market Analysis and Opportunities</a:t>
            </a:r>
            <a:r>
              <a:rPr lang="en-US" b="1" dirty="0"/>
              <a:t>, </a:t>
            </a:r>
            <a:r>
              <a:rPr lang="en-US" dirty="0"/>
              <a:t>including those companies subscribing to sections of the survey, has agreed that for three years from their dates of issue, they will:</a:t>
            </a:r>
            <a:endParaRPr lang="en-IN" dirty="0"/>
          </a:p>
          <a:p>
            <a:pPr marL="0" indent="0">
              <a:buNone/>
            </a:pPr>
            <a:endParaRPr lang="en-IN" dirty="0"/>
          </a:p>
          <a:p>
            <a:pPr marL="403225">
              <a:buFont typeface="+mj-lt"/>
              <a:buAutoNum type="arabicPeriod"/>
            </a:pPr>
            <a:r>
              <a:rPr lang="en-US" dirty="0"/>
              <a:t>Restrict access to these reports to its own employees, and those of subsidiaries in which it has more than a half interest, or of parent organizations which have more than a half interest in the subscribing company.</a:t>
            </a:r>
            <a:endParaRPr lang="en-IN" dirty="0"/>
          </a:p>
          <a:p>
            <a:pPr marL="403225">
              <a:buFont typeface="+mj-lt"/>
              <a:buAutoNum type="arabicPeriod"/>
            </a:pPr>
            <a:endParaRPr lang="en-IN" dirty="0"/>
          </a:p>
          <a:p>
            <a:pPr marL="403225">
              <a:buFont typeface="+mj-lt"/>
              <a:buAutoNum type="arabicPeriod"/>
            </a:pPr>
            <a:r>
              <a:rPr lang="en-US" dirty="0"/>
              <a:t>Take all reasonable precautions to prevent the disclosure of the contents of these reports to any other persons or organizations.</a:t>
            </a:r>
            <a:endParaRPr lang="en-IN" dirty="0"/>
          </a:p>
          <a:p>
            <a:pPr marL="0" indent="0">
              <a:buNone/>
            </a:pPr>
            <a:endParaRPr lang="en-IN" dirty="0"/>
          </a:p>
          <a:p>
            <a:pPr marL="0" indent="0">
              <a:buNone/>
            </a:pPr>
            <a:r>
              <a:rPr lang="en-US" dirty="0"/>
              <a:t>Accordingly, online login details to the </a:t>
            </a:r>
            <a:r>
              <a:rPr lang="en-US" b="1" dirty="0">
                <a:solidFill>
                  <a:schemeClr val="accent1"/>
                </a:solidFill>
              </a:rPr>
              <a:t>Global Used Oil and Re-refined Lubricants: Market Analysis and Opportunities </a:t>
            </a:r>
            <a:r>
              <a:rPr lang="en-US" dirty="0"/>
              <a:t>report, and circulation of its hardcopies, must be restricted to employees of subscribing companies and their subsidiaries, as defined above, until  January 1, 2025. Similarly, all sections of the survey are so restricted for three years from their dates of issue. Failure to prevent unauthorized disclosure before these dates will result in legal action against the subscriber and the receiver.</a:t>
            </a:r>
            <a:endParaRPr lang="en-IN" dirty="0"/>
          </a:p>
          <a:p>
            <a:pPr marL="0" indent="0">
              <a:buNone/>
            </a:pPr>
            <a:r>
              <a:rPr lang="en-US" dirty="0"/>
              <a:t> </a:t>
            </a:r>
            <a:endParaRPr lang="en-IN" dirty="0"/>
          </a:p>
          <a:p>
            <a:pPr marL="0" indent="0" algn="r">
              <a:buNone/>
            </a:pPr>
            <a:r>
              <a:rPr lang="en-US" i="1" dirty="0"/>
              <a:t>Kline &amp; Company, Inc.</a:t>
            </a:r>
            <a:endParaRPr lang="en-US" dirty="0"/>
          </a:p>
        </p:txBody>
      </p:sp>
      <p:sp>
        <p:nvSpPr>
          <p:cNvPr id="5" name="Rectangle 4">
            <a:extLst>
              <a:ext uri="{FF2B5EF4-FFF2-40B4-BE49-F238E27FC236}">
                <a16:creationId xmlns:a16="http://schemas.microsoft.com/office/drawing/2014/main" id="{488A77D1-B0AB-4E7B-BD26-45E5DA40D8C2}"/>
              </a:ext>
            </a:extLst>
          </p:cNvPr>
          <p:cNvSpPr/>
          <p:nvPr/>
        </p:nvSpPr>
        <p:spPr>
          <a:xfrm>
            <a:off x="0" y="-19050"/>
            <a:ext cx="1590675" cy="28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ustDataLst>
      <p:tags r:id="rId1"/>
    </p:custDataLst>
    <p:extLst>
      <p:ext uri="{BB962C8B-B14F-4D97-AF65-F5344CB8AC3E}">
        <p14:creationId xmlns:p14="http://schemas.microsoft.com/office/powerpoint/2010/main" val="2470710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0BE16C1C-DB89-4D96-88F6-1C3F188A5B61}"/>
              </a:ext>
            </a:extLst>
          </p:cNvPr>
          <p:cNvGraphicFramePr/>
          <p:nvPr/>
        </p:nvGraphicFramePr>
        <p:xfrm>
          <a:off x="8128000" y="681285"/>
          <a:ext cx="4311650" cy="3137958"/>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E054D5F6-2E68-4F81-A362-78C2B7E09F5F}"/>
              </a:ext>
            </a:extLst>
          </p:cNvPr>
          <p:cNvSpPr txBox="1"/>
          <p:nvPr/>
        </p:nvSpPr>
        <p:spPr>
          <a:xfrm>
            <a:off x="8774906" y="3668272"/>
            <a:ext cx="3162300" cy="246221"/>
          </a:xfrm>
          <a:prstGeom prst="rect">
            <a:avLst/>
          </a:prstGeom>
          <a:noFill/>
        </p:spPr>
        <p:txBody>
          <a:bodyPr wrap="square" rtlCol="0">
            <a:spAutoFit/>
          </a:bodyPr>
          <a:lstStyle/>
          <a:p>
            <a:pPr algn="ctr"/>
            <a:r>
              <a:rPr lang="en-US" sz="1000" b="1" dirty="0">
                <a:latin typeface="+mj-lt"/>
              </a:rPr>
              <a:t>Total: 5,426.6 </a:t>
            </a:r>
            <a:r>
              <a:rPr lang="en-US" sz="1000" b="1" dirty="0" err="1">
                <a:latin typeface="+mj-lt"/>
              </a:rPr>
              <a:t>Kilotonnes</a:t>
            </a:r>
            <a:endParaRPr lang="en-US" sz="1000" b="1" dirty="0">
              <a:latin typeface="+mj-lt"/>
            </a:endParaRPr>
          </a:p>
        </p:txBody>
      </p:sp>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a:t>Global Used Oil Material Balance 2020</a:t>
            </a:r>
            <a:endParaRPr lang="en-IN"/>
          </a:p>
        </p:txBody>
      </p:sp>
      <p:graphicFrame>
        <p:nvGraphicFramePr>
          <p:cNvPr id="5" name="Chart 4">
            <a:extLst>
              <a:ext uri="{FF2B5EF4-FFF2-40B4-BE49-F238E27FC236}">
                <a16:creationId xmlns:a16="http://schemas.microsoft.com/office/drawing/2014/main" id="{02CCE9EC-BFBA-4ED7-92E8-AC355D7923B0}"/>
              </a:ext>
            </a:extLst>
          </p:cNvPr>
          <p:cNvGraphicFramePr/>
          <p:nvPr>
            <p:extLst>
              <p:ext uri="{D42A27DB-BD31-4B8C-83A1-F6EECF244321}">
                <p14:modId xmlns:p14="http://schemas.microsoft.com/office/powerpoint/2010/main" val="2829666072"/>
              </p:ext>
            </p:extLst>
          </p:nvPr>
        </p:nvGraphicFramePr>
        <p:xfrm>
          <a:off x="-130175" y="681285"/>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444500" y="3668272"/>
            <a:ext cx="3162300" cy="246221"/>
          </a:xfrm>
          <a:prstGeom prst="rect">
            <a:avLst/>
          </a:prstGeom>
          <a:noFill/>
        </p:spPr>
        <p:txBody>
          <a:bodyPr wrap="square" rtlCol="0">
            <a:spAutoFit/>
          </a:bodyPr>
          <a:lstStyle/>
          <a:p>
            <a:pPr algn="ctr"/>
            <a:r>
              <a:rPr lang="en-US" sz="1000" b="1" dirty="0">
                <a:latin typeface="+mj-lt"/>
              </a:rPr>
              <a:t>Total: 36,815.6 </a:t>
            </a:r>
            <a:r>
              <a:rPr lang="en-US" sz="1000" b="1" dirty="0" err="1">
                <a:latin typeface="+mj-lt"/>
              </a:rPr>
              <a:t>Kilotonnes</a:t>
            </a:r>
            <a:endParaRPr lang="en-US" sz="1000" b="1" dirty="0">
              <a:latin typeface="+mj-lt"/>
            </a:endParaRPr>
          </a:p>
        </p:txBody>
      </p:sp>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522538" y="681285"/>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AC591756-028F-4958-AC35-FE9CCE971093}"/>
              </a:ext>
            </a:extLst>
          </p:cNvPr>
          <p:cNvGraphicFramePr/>
          <p:nvPr/>
        </p:nvGraphicFramePr>
        <p:xfrm>
          <a:off x="5175250" y="681285"/>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2952750" y="3668272"/>
            <a:ext cx="3162300" cy="246221"/>
          </a:xfrm>
          <a:prstGeom prst="rect">
            <a:avLst/>
          </a:prstGeom>
          <a:noFill/>
        </p:spPr>
        <p:txBody>
          <a:bodyPr wrap="square" rtlCol="0">
            <a:spAutoFit/>
          </a:bodyPr>
          <a:lstStyle/>
          <a:p>
            <a:pPr algn="ctr"/>
            <a:r>
              <a:rPr lang="en-US" sz="1000" b="1" dirty="0">
                <a:latin typeface="+mj-lt"/>
              </a:rPr>
              <a:t>Total: 20,248.6 </a:t>
            </a:r>
            <a:r>
              <a:rPr lang="en-US" sz="1000" b="1" dirty="0" err="1">
                <a:latin typeface="+mj-lt"/>
              </a:rPr>
              <a:t>Kilotonnes</a:t>
            </a:r>
            <a:endParaRPr lang="en-US" sz="1000" b="1" dirty="0">
              <a:latin typeface="+mj-lt"/>
            </a:endParaRPr>
          </a:p>
        </p:txBody>
      </p:sp>
      <p:sp>
        <p:nvSpPr>
          <p:cNvPr id="12" name="TextBox 11">
            <a:extLst>
              <a:ext uri="{FF2B5EF4-FFF2-40B4-BE49-F238E27FC236}">
                <a16:creationId xmlns:a16="http://schemas.microsoft.com/office/drawing/2014/main" id="{D798F249-E605-4098-BB6F-AE72BF9AFC9E}"/>
              </a:ext>
            </a:extLst>
          </p:cNvPr>
          <p:cNvSpPr txBox="1"/>
          <p:nvPr/>
        </p:nvSpPr>
        <p:spPr>
          <a:xfrm>
            <a:off x="5899944" y="3668272"/>
            <a:ext cx="3162300" cy="246221"/>
          </a:xfrm>
          <a:prstGeom prst="rect">
            <a:avLst/>
          </a:prstGeom>
          <a:noFill/>
        </p:spPr>
        <p:txBody>
          <a:bodyPr wrap="square" rtlCol="0">
            <a:spAutoFit/>
          </a:bodyPr>
          <a:lstStyle/>
          <a:p>
            <a:pPr algn="ctr"/>
            <a:r>
              <a:rPr lang="en-US" sz="1000" b="1" dirty="0">
                <a:latin typeface="+mj-lt"/>
              </a:rPr>
              <a:t>Total: 13,566.5 </a:t>
            </a:r>
            <a:r>
              <a:rPr lang="en-US" sz="1000" b="1" dirty="0" err="1">
                <a:latin typeface="+mj-lt"/>
              </a:rPr>
              <a:t>Kilotonnes</a:t>
            </a:r>
            <a:endParaRPr lang="en-US" sz="1000" b="1" dirty="0">
              <a:latin typeface="+mj-lt"/>
            </a:endParaRP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416451" y="4440305"/>
            <a:ext cx="11251674" cy="1935786"/>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Total estimated global lubricant demand was 36</a:t>
            </a:r>
            <a:r>
              <a:rPr lang="en-US" altLang="zh-CN" dirty="0"/>
              <a:t>,815.6 </a:t>
            </a:r>
            <a:r>
              <a:rPr lang="en-US" dirty="0" err="1"/>
              <a:t>kilotonnes</a:t>
            </a:r>
            <a:r>
              <a:rPr lang="en-US" dirty="0"/>
              <a:t> in 2020. Around 20,248.6 </a:t>
            </a:r>
            <a:r>
              <a:rPr lang="en-US" dirty="0" err="1"/>
              <a:t>kilotonnes</a:t>
            </a:r>
            <a:r>
              <a:rPr lang="en-US" dirty="0"/>
              <a:t> or 55% this is generated as used oil. The remaining 45% is lost in consumption/handling or collected on-site and reused as lubricant. Losses can be due to technical losses such as evaporation, combustion, leakages, and handling losses. Some categories of lubricants, such as white oils, selected metalworking fluids, and most grease are consumed totally during the industrial processes.</a:t>
            </a:r>
          </a:p>
          <a:p>
            <a:pPr lvl="1"/>
            <a:r>
              <a:rPr lang="en-US" altLang="zh-CN" dirty="0"/>
              <a:t>Overall generation rate is similar to the generation rate seen in the 12 key markets covered in this study.</a:t>
            </a:r>
          </a:p>
          <a:p>
            <a:r>
              <a:rPr lang="en-US" altLang="zh-CN" dirty="0"/>
              <a:t>Collected used oil accounts for 13,566.5 </a:t>
            </a:r>
            <a:r>
              <a:rPr lang="en-US" altLang="zh-CN" dirty="0" err="1"/>
              <a:t>kilotonnes</a:t>
            </a:r>
            <a:r>
              <a:rPr lang="en-US" altLang="zh-CN" dirty="0"/>
              <a:t> in 2020 or 67% of the total generated used oil. The overall collection rate is lower than the collection rate seen in the 12 key markets, where the collection rate is around 73%. This is mainly due to better collection infrastructure and implementation of regulations in markets such as Canada, Western Europe, and China, where collection rate is more than 80%. In the US and Japan, the collection rate is 72% and 70%, respectively, leading to higher collection ate in the 12 key markets.</a:t>
            </a:r>
          </a:p>
          <a:p>
            <a:r>
              <a:rPr lang="en-US" altLang="zh-CN" dirty="0"/>
              <a:t>Used oil is mainly disposed as fuel as shown in the pie-chart above. In the 12 key markets, disposing used oil as fuel is the largest disposal method. However, in the 12 key markets, disposal as fuel has 46% share, which is 6% lower than the global market. This is mainly due to lower re-refining capacity outside these 12 key markets.</a:t>
            </a:r>
          </a:p>
        </p:txBody>
      </p:sp>
      <p:sp>
        <p:nvSpPr>
          <p:cNvPr id="15" name="文本框 14">
            <a:extLst>
              <a:ext uri="{FF2B5EF4-FFF2-40B4-BE49-F238E27FC236}">
                <a16:creationId xmlns:a16="http://schemas.microsoft.com/office/drawing/2014/main" id="{D5989770-482B-4AF1-8CD8-2E8EF7F0AC8A}"/>
              </a:ext>
            </a:extLst>
          </p:cNvPr>
          <p:cNvSpPr txBox="1"/>
          <p:nvPr/>
        </p:nvSpPr>
        <p:spPr>
          <a:xfrm>
            <a:off x="6332939" y="3925861"/>
            <a:ext cx="2830111" cy="507831"/>
          </a:xfrm>
          <a:prstGeom prst="rect">
            <a:avLst/>
          </a:prstGeom>
          <a:noFill/>
        </p:spPr>
        <p:txBody>
          <a:bodyPr wrap="square">
            <a:spAutoFit/>
          </a:bodyPr>
          <a:lstStyle/>
          <a:p>
            <a:r>
              <a:rPr lang="en-US" altLang="zh-CN" sz="900"/>
              <a:t>a- Includes re-refining to VGO/MDO and transformer oil regeneration.</a:t>
            </a:r>
          </a:p>
          <a:p>
            <a:r>
              <a:rPr lang="en-US" altLang="zh-CN" sz="900"/>
              <a:t>b- Includes landfill, dust suppressant, etc.</a:t>
            </a:r>
          </a:p>
        </p:txBody>
      </p:sp>
      <p:sp>
        <p:nvSpPr>
          <p:cNvPr id="16" name="TextBox 15">
            <a:extLst>
              <a:ext uri="{FF2B5EF4-FFF2-40B4-BE49-F238E27FC236}">
                <a16:creationId xmlns:a16="http://schemas.microsoft.com/office/drawing/2014/main" id="{691BF0DE-AC20-4EDC-BF85-9792E78BF1DB}"/>
              </a:ext>
            </a:extLst>
          </p:cNvPr>
          <p:cNvSpPr txBox="1"/>
          <p:nvPr/>
        </p:nvSpPr>
        <p:spPr>
          <a:xfrm>
            <a:off x="9410401" y="3920130"/>
            <a:ext cx="2341562" cy="507831"/>
          </a:xfrm>
          <a:prstGeom prst="rect">
            <a:avLst/>
          </a:prstGeom>
          <a:noFill/>
        </p:spPr>
        <p:txBody>
          <a:bodyPr wrap="square" rtlCol="0">
            <a:spAutoFit/>
          </a:bodyPr>
          <a:lstStyle/>
          <a:p>
            <a:pPr algn="l"/>
            <a:r>
              <a:rPr lang="en-US" sz="900">
                <a:latin typeface="+mj-lt"/>
              </a:rPr>
              <a:t>Note: Includes re-refining to VGO/MDO and transformer oil regeneration.</a:t>
            </a:r>
            <a:endParaRPr lang="en-IN" sz="900">
              <a:latin typeface="+mj-lt"/>
            </a:endParaRPr>
          </a:p>
        </p:txBody>
      </p:sp>
    </p:spTree>
    <p:extLst>
      <p:ext uri="{BB962C8B-B14F-4D97-AF65-F5344CB8AC3E}">
        <p14:creationId xmlns:p14="http://schemas.microsoft.com/office/powerpoint/2010/main" val="1452350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8">
            <a:extLst>
              <a:ext uri="{FF2B5EF4-FFF2-40B4-BE49-F238E27FC236}">
                <a16:creationId xmlns:a16="http://schemas.microsoft.com/office/drawing/2014/main" id="{3261A827-6D53-4A29-8FD8-E356411FB779}"/>
              </a:ext>
            </a:extLst>
          </p:cNvPr>
          <p:cNvGraphicFramePr/>
          <p:nvPr/>
        </p:nvGraphicFramePr>
        <p:xfrm>
          <a:off x="8128000" y="889974"/>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Global Used Oil Material Balance 2021</a:t>
            </a:r>
          </a:p>
        </p:txBody>
      </p:sp>
      <p:graphicFrame>
        <p:nvGraphicFramePr>
          <p:cNvPr id="14" name="Chart 3">
            <a:extLst>
              <a:ext uri="{FF2B5EF4-FFF2-40B4-BE49-F238E27FC236}">
                <a16:creationId xmlns:a16="http://schemas.microsoft.com/office/drawing/2014/main" id="{799EB450-66BC-4908-8420-1357532DFDB3}"/>
              </a:ext>
            </a:extLst>
          </p:cNvPr>
          <p:cNvGraphicFramePr/>
          <p:nvPr/>
        </p:nvGraphicFramePr>
        <p:xfrm>
          <a:off x="-135731" y="889974"/>
          <a:ext cx="4311650" cy="3137958"/>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4">
            <a:extLst>
              <a:ext uri="{FF2B5EF4-FFF2-40B4-BE49-F238E27FC236}">
                <a16:creationId xmlns:a16="http://schemas.microsoft.com/office/drawing/2014/main" id="{FB12B072-1CB5-4E03-AFE1-4FF486E0D0B6}"/>
              </a:ext>
            </a:extLst>
          </p:cNvPr>
          <p:cNvSpPr txBox="1"/>
          <p:nvPr/>
        </p:nvSpPr>
        <p:spPr>
          <a:xfrm>
            <a:off x="438944" y="3649072"/>
            <a:ext cx="3162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mn-ea"/>
                <a:cs typeface="+mn-cs"/>
              </a:rPr>
              <a:t>Total: 37,962.7 </a:t>
            </a:r>
            <a:r>
              <a:rPr kumimoji="0" lang="en-US" sz="1000" b="1" i="0" u="none" strike="noStrike" kern="1200" cap="none" spc="0" normalizeH="0" baseline="0" noProof="0" dirty="0" err="1">
                <a:ln>
                  <a:noFill/>
                </a:ln>
                <a:solidFill>
                  <a:srgbClr val="000000"/>
                </a:solidFill>
                <a:effectLst/>
                <a:uLnTx/>
                <a:uFillTx/>
                <a:ea typeface="+mn-ea"/>
                <a:cs typeface="+mn-cs"/>
              </a:rPr>
              <a:t>Kilotonnes</a:t>
            </a:r>
            <a:endParaRPr kumimoji="0" lang="en-US" sz="1000" b="1" i="0" u="none" strike="noStrike" kern="1200" cap="none" spc="0" normalizeH="0" baseline="0" noProof="0" dirty="0">
              <a:ln>
                <a:noFill/>
              </a:ln>
              <a:solidFill>
                <a:srgbClr val="000000"/>
              </a:solidFill>
              <a:effectLst/>
              <a:uLnTx/>
              <a:uFillTx/>
              <a:ea typeface="+mn-ea"/>
              <a:cs typeface="+mn-cs"/>
            </a:endParaRPr>
          </a:p>
        </p:txBody>
      </p:sp>
      <p:graphicFrame>
        <p:nvGraphicFramePr>
          <p:cNvPr id="16" name="Chart 6">
            <a:extLst>
              <a:ext uri="{FF2B5EF4-FFF2-40B4-BE49-F238E27FC236}">
                <a16:creationId xmlns:a16="http://schemas.microsoft.com/office/drawing/2014/main" id="{397C4D97-64E1-4860-8F0F-5507796245AC}"/>
              </a:ext>
            </a:extLst>
          </p:cNvPr>
          <p:cNvGraphicFramePr/>
          <p:nvPr/>
        </p:nvGraphicFramePr>
        <p:xfrm>
          <a:off x="2522538" y="889974"/>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7">
            <a:extLst>
              <a:ext uri="{FF2B5EF4-FFF2-40B4-BE49-F238E27FC236}">
                <a16:creationId xmlns:a16="http://schemas.microsoft.com/office/drawing/2014/main" id="{C087AF06-DAD1-4F45-90D0-885834D42A1C}"/>
              </a:ext>
            </a:extLst>
          </p:cNvPr>
          <p:cNvGraphicFramePr/>
          <p:nvPr/>
        </p:nvGraphicFramePr>
        <p:xfrm>
          <a:off x="5175250" y="889974"/>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9">
            <a:extLst>
              <a:ext uri="{FF2B5EF4-FFF2-40B4-BE49-F238E27FC236}">
                <a16:creationId xmlns:a16="http://schemas.microsoft.com/office/drawing/2014/main" id="{1991DD97-97C7-49DD-A63F-B94290791B1C}"/>
              </a:ext>
            </a:extLst>
          </p:cNvPr>
          <p:cNvSpPr txBox="1"/>
          <p:nvPr/>
        </p:nvSpPr>
        <p:spPr>
          <a:xfrm>
            <a:off x="3091656" y="3642230"/>
            <a:ext cx="3162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mn-ea"/>
                <a:cs typeface="+mn-cs"/>
              </a:rPr>
              <a:t>Total: 20,879.5 </a:t>
            </a:r>
            <a:r>
              <a:rPr kumimoji="0" lang="en-US" sz="1000" b="1" i="0" u="none" strike="noStrike" kern="1200" cap="none" spc="0" normalizeH="0" baseline="0" noProof="0" dirty="0" err="1">
                <a:ln>
                  <a:noFill/>
                </a:ln>
                <a:solidFill>
                  <a:srgbClr val="000000"/>
                </a:solidFill>
                <a:effectLst/>
                <a:uLnTx/>
                <a:uFillTx/>
                <a:ea typeface="+mn-ea"/>
                <a:cs typeface="+mn-cs"/>
              </a:rPr>
              <a:t>Kilotonnes</a:t>
            </a:r>
            <a:endParaRPr kumimoji="0" lang="en-US" sz="1000" b="1" i="0" u="none" strike="noStrike" kern="1200" cap="none" spc="0" normalizeH="0" baseline="0" noProof="0" dirty="0">
              <a:ln>
                <a:noFill/>
              </a:ln>
              <a:solidFill>
                <a:srgbClr val="000000"/>
              </a:solidFill>
              <a:effectLst/>
              <a:uLnTx/>
              <a:uFillTx/>
              <a:ea typeface="+mn-ea"/>
              <a:cs typeface="+mn-cs"/>
            </a:endParaRPr>
          </a:p>
        </p:txBody>
      </p:sp>
      <p:sp>
        <p:nvSpPr>
          <p:cNvPr id="19" name="TextBox 10">
            <a:extLst>
              <a:ext uri="{FF2B5EF4-FFF2-40B4-BE49-F238E27FC236}">
                <a16:creationId xmlns:a16="http://schemas.microsoft.com/office/drawing/2014/main" id="{EF879D60-948C-4EED-9EF9-F82D827DBBF1}"/>
              </a:ext>
            </a:extLst>
          </p:cNvPr>
          <p:cNvSpPr txBox="1"/>
          <p:nvPr/>
        </p:nvSpPr>
        <p:spPr>
          <a:xfrm>
            <a:off x="5749925" y="3649072"/>
            <a:ext cx="3162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mn-ea"/>
                <a:cs typeface="+mn-cs"/>
              </a:rPr>
              <a:t>Total: 14,198.0 </a:t>
            </a:r>
            <a:r>
              <a:rPr kumimoji="0" lang="en-US" sz="1000" b="1" i="0" u="none" strike="noStrike" kern="1200" cap="none" spc="0" normalizeH="0" baseline="0" noProof="0" dirty="0" err="1">
                <a:ln>
                  <a:noFill/>
                </a:ln>
                <a:solidFill>
                  <a:srgbClr val="000000"/>
                </a:solidFill>
                <a:effectLst/>
                <a:uLnTx/>
                <a:uFillTx/>
                <a:ea typeface="+mn-ea"/>
                <a:cs typeface="+mn-cs"/>
              </a:rPr>
              <a:t>Kilotonnes</a:t>
            </a:r>
            <a:endParaRPr kumimoji="0" lang="en-US" sz="1000" b="1" i="0" u="none" strike="noStrike" kern="1200" cap="none" spc="0" normalizeH="0" baseline="0" noProof="0" dirty="0">
              <a:ln>
                <a:noFill/>
              </a:ln>
              <a:solidFill>
                <a:srgbClr val="000000"/>
              </a:solidFill>
              <a:effectLst/>
              <a:uLnTx/>
              <a:uFillTx/>
              <a:ea typeface="+mn-ea"/>
              <a:cs typeface="+mn-cs"/>
            </a:endParaRPr>
          </a:p>
        </p:txBody>
      </p:sp>
      <p:sp>
        <p:nvSpPr>
          <p:cNvPr id="20" name="TextBox 11">
            <a:extLst>
              <a:ext uri="{FF2B5EF4-FFF2-40B4-BE49-F238E27FC236}">
                <a16:creationId xmlns:a16="http://schemas.microsoft.com/office/drawing/2014/main" id="{60BF6CE2-3E8B-4224-B101-FEE30404C9D5}"/>
              </a:ext>
            </a:extLst>
          </p:cNvPr>
          <p:cNvSpPr txBox="1"/>
          <p:nvPr/>
        </p:nvSpPr>
        <p:spPr>
          <a:xfrm>
            <a:off x="8702675" y="3649072"/>
            <a:ext cx="3162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mn-ea"/>
                <a:cs typeface="+mn-cs"/>
              </a:rPr>
              <a:t>Total: 5,679.2 </a:t>
            </a:r>
            <a:r>
              <a:rPr kumimoji="0" lang="en-US" sz="1000" b="1" i="0" u="none" strike="noStrike" kern="1200" cap="none" spc="0" normalizeH="0" baseline="0" noProof="0" dirty="0" err="1">
                <a:ln>
                  <a:noFill/>
                </a:ln>
                <a:solidFill>
                  <a:srgbClr val="000000"/>
                </a:solidFill>
                <a:effectLst/>
                <a:uLnTx/>
                <a:uFillTx/>
                <a:ea typeface="+mn-ea"/>
                <a:cs typeface="+mn-cs"/>
              </a:rPr>
              <a:t>Kilotonnes</a:t>
            </a:r>
            <a:endParaRPr kumimoji="0" lang="en-US" sz="1000" b="1" i="0" u="none" strike="noStrike" kern="1200" cap="none" spc="0" normalizeH="0" baseline="0" noProof="0" dirty="0">
              <a:ln>
                <a:noFill/>
              </a:ln>
              <a:solidFill>
                <a:srgbClr val="000000"/>
              </a:solidFill>
              <a:effectLst/>
              <a:uLnTx/>
              <a:uFillTx/>
              <a:ea typeface="+mn-ea"/>
              <a:cs typeface="+mn-cs"/>
            </a:endParaRPr>
          </a:p>
        </p:txBody>
      </p:sp>
      <p:sp>
        <p:nvSpPr>
          <p:cNvPr id="23" name="Content Placeholder 2">
            <a:extLst>
              <a:ext uri="{FF2B5EF4-FFF2-40B4-BE49-F238E27FC236}">
                <a16:creationId xmlns:a16="http://schemas.microsoft.com/office/drawing/2014/main" id="{CE905E7D-6E34-4ABC-9204-1FC9541C8176}"/>
              </a:ext>
            </a:extLst>
          </p:cNvPr>
          <p:cNvSpPr txBox="1">
            <a:spLocks/>
          </p:cNvSpPr>
          <p:nvPr/>
        </p:nvSpPr>
        <p:spPr>
          <a:xfrm>
            <a:off x="569395" y="4630418"/>
            <a:ext cx="10972800" cy="897040"/>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 2021, total used oil generation grew by 3.1%, which is same as the growth in lubricant demand. In 2021, the used oil collection grew by 4.7%, which is slightly higher than the growth in the used oil generation. The slightly higher growth in used oil collection is due to higher demand from re-refineries.</a:t>
            </a:r>
            <a:r>
              <a:rPr lang="en-US" altLang="zh-CN" dirty="0"/>
              <a:t> Used oil re-refining grew by 4.7% in 2021 as demand for </a:t>
            </a:r>
            <a:r>
              <a:rPr lang="en-US" altLang="zh-CN" dirty="0" err="1"/>
              <a:t>basestocks</a:t>
            </a:r>
            <a:r>
              <a:rPr lang="en-US" altLang="zh-CN" dirty="0"/>
              <a:t> grew in 2021. </a:t>
            </a:r>
            <a:endParaRPr lang="en-US" dirty="0"/>
          </a:p>
          <a:p>
            <a:r>
              <a:rPr lang="en-US" dirty="0"/>
              <a:t>Overall share of fuel, re-refining, and other disposal methods in the disposal of used oil remained stable in 2021, same as 2020. </a:t>
            </a:r>
          </a:p>
        </p:txBody>
      </p:sp>
      <p:sp>
        <p:nvSpPr>
          <p:cNvPr id="12" name="文本框 14">
            <a:extLst>
              <a:ext uri="{FF2B5EF4-FFF2-40B4-BE49-F238E27FC236}">
                <a16:creationId xmlns:a16="http://schemas.microsoft.com/office/drawing/2014/main" id="{C085B380-A212-4942-8639-7DD3F70C680D}"/>
              </a:ext>
            </a:extLst>
          </p:cNvPr>
          <p:cNvSpPr txBox="1"/>
          <p:nvPr/>
        </p:nvSpPr>
        <p:spPr>
          <a:xfrm>
            <a:off x="6342515" y="3939180"/>
            <a:ext cx="2830111" cy="507831"/>
          </a:xfrm>
          <a:prstGeom prst="rect">
            <a:avLst/>
          </a:prstGeom>
          <a:noFill/>
        </p:spPr>
        <p:txBody>
          <a:bodyPr wrap="square">
            <a:spAutoFit/>
          </a:bodyPr>
          <a:lstStyle/>
          <a:p>
            <a:r>
              <a:rPr lang="en-US" altLang="zh-CN" sz="900"/>
              <a:t>a- Includes re-refining to VGO/MDO and transformer oil regeneration.</a:t>
            </a:r>
          </a:p>
          <a:p>
            <a:r>
              <a:rPr lang="en-US" altLang="zh-CN" sz="900"/>
              <a:t>b- Includes landfill, dust suppressant, etc.</a:t>
            </a:r>
          </a:p>
        </p:txBody>
      </p:sp>
      <p:sp>
        <p:nvSpPr>
          <p:cNvPr id="13" name="TextBox 12">
            <a:extLst>
              <a:ext uri="{FF2B5EF4-FFF2-40B4-BE49-F238E27FC236}">
                <a16:creationId xmlns:a16="http://schemas.microsoft.com/office/drawing/2014/main" id="{08C54EF9-3448-40AE-A6A6-D9BF081D670B}"/>
              </a:ext>
            </a:extLst>
          </p:cNvPr>
          <p:cNvSpPr txBox="1"/>
          <p:nvPr/>
        </p:nvSpPr>
        <p:spPr>
          <a:xfrm>
            <a:off x="9410401" y="3939180"/>
            <a:ext cx="2341562" cy="507831"/>
          </a:xfrm>
          <a:prstGeom prst="rect">
            <a:avLst/>
          </a:prstGeom>
          <a:noFill/>
        </p:spPr>
        <p:txBody>
          <a:bodyPr wrap="square" rtlCol="0">
            <a:spAutoFit/>
          </a:bodyPr>
          <a:lstStyle/>
          <a:p>
            <a:pPr algn="l"/>
            <a:r>
              <a:rPr lang="en-US" sz="900"/>
              <a:t>Note: Includes re-refining to VGO/MDO and transformer oil regeneration.</a:t>
            </a:r>
            <a:endParaRPr lang="en-IN" sz="900"/>
          </a:p>
        </p:txBody>
      </p:sp>
    </p:spTree>
    <p:custDataLst>
      <p:tags r:id="rId1"/>
    </p:custDataLst>
    <p:extLst>
      <p:ext uri="{BB962C8B-B14F-4D97-AF65-F5344CB8AC3E}">
        <p14:creationId xmlns:p14="http://schemas.microsoft.com/office/powerpoint/2010/main" val="3080662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65C3-13E5-4304-ABE7-89497BEAD521}"/>
              </a:ext>
            </a:extLst>
          </p:cNvPr>
          <p:cNvSpPr>
            <a:spLocks noGrp="1"/>
          </p:cNvSpPr>
          <p:nvPr>
            <p:ph type="title"/>
          </p:nvPr>
        </p:nvSpPr>
        <p:spPr/>
        <p:txBody>
          <a:bodyPr/>
          <a:lstStyle/>
          <a:p>
            <a:r>
              <a:rPr lang="en-US"/>
              <a:t>Used Oil Material Balance in Key Markets</a:t>
            </a:r>
            <a:endParaRPr lang="en-IN"/>
          </a:p>
        </p:txBody>
      </p:sp>
      <p:graphicFrame>
        <p:nvGraphicFramePr>
          <p:cNvPr id="3" name="Table 3">
            <a:extLst>
              <a:ext uri="{FF2B5EF4-FFF2-40B4-BE49-F238E27FC236}">
                <a16:creationId xmlns:a16="http://schemas.microsoft.com/office/drawing/2014/main" id="{088CEA74-50AC-4678-9A05-359D87225BEB}"/>
              </a:ext>
            </a:extLst>
          </p:cNvPr>
          <p:cNvGraphicFramePr>
            <a:graphicFrameLocks noGrp="1"/>
          </p:cNvGraphicFramePr>
          <p:nvPr>
            <p:extLst>
              <p:ext uri="{D42A27DB-BD31-4B8C-83A1-F6EECF244321}">
                <p14:modId xmlns:p14="http://schemas.microsoft.com/office/powerpoint/2010/main" val="3372691096"/>
              </p:ext>
            </p:extLst>
          </p:nvPr>
        </p:nvGraphicFramePr>
        <p:xfrm>
          <a:off x="1608454" y="1071099"/>
          <a:ext cx="8975092" cy="5077751"/>
        </p:xfrm>
        <a:graphic>
          <a:graphicData uri="http://schemas.openxmlformats.org/drawingml/2006/table">
            <a:tbl>
              <a:tblPr firstRow="1">
                <a:tableStyleId>{5C22544A-7EE6-4342-B048-85BDC9FD1C3A}</a:tableStyleId>
              </a:tblPr>
              <a:tblGrid>
                <a:gridCol w="1282156">
                  <a:extLst>
                    <a:ext uri="{9D8B030D-6E8A-4147-A177-3AD203B41FA5}">
                      <a16:colId xmlns:a16="http://schemas.microsoft.com/office/drawing/2014/main" val="2140128544"/>
                    </a:ext>
                  </a:extLst>
                </a:gridCol>
                <a:gridCol w="1282156">
                  <a:extLst>
                    <a:ext uri="{9D8B030D-6E8A-4147-A177-3AD203B41FA5}">
                      <a16:colId xmlns:a16="http://schemas.microsoft.com/office/drawing/2014/main" val="2095503282"/>
                    </a:ext>
                  </a:extLst>
                </a:gridCol>
                <a:gridCol w="1282156">
                  <a:extLst>
                    <a:ext uri="{9D8B030D-6E8A-4147-A177-3AD203B41FA5}">
                      <a16:colId xmlns:a16="http://schemas.microsoft.com/office/drawing/2014/main" val="3051243712"/>
                    </a:ext>
                  </a:extLst>
                </a:gridCol>
                <a:gridCol w="1282156">
                  <a:extLst>
                    <a:ext uri="{9D8B030D-6E8A-4147-A177-3AD203B41FA5}">
                      <a16:colId xmlns:a16="http://schemas.microsoft.com/office/drawing/2014/main" val="3068251278"/>
                    </a:ext>
                  </a:extLst>
                </a:gridCol>
                <a:gridCol w="1282156">
                  <a:extLst>
                    <a:ext uri="{9D8B030D-6E8A-4147-A177-3AD203B41FA5}">
                      <a16:colId xmlns:a16="http://schemas.microsoft.com/office/drawing/2014/main" val="2046481558"/>
                    </a:ext>
                  </a:extLst>
                </a:gridCol>
                <a:gridCol w="1282156">
                  <a:extLst>
                    <a:ext uri="{9D8B030D-6E8A-4147-A177-3AD203B41FA5}">
                      <a16:colId xmlns:a16="http://schemas.microsoft.com/office/drawing/2014/main" val="1606267"/>
                    </a:ext>
                  </a:extLst>
                </a:gridCol>
                <a:gridCol w="1282156">
                  <a:extLst>
                    <a:ext uri="{9D8B030D-6E8A-4147-A177-3AD203B41FA5}">
                      <a16:colId xmlns:a16="http://schemas.microsoft.com/office/drawing/2014/main" val="237606469"/>
                    </a:ext>
                  </a:extLst>
                </a:gridCol>
              </a:tblGrid>
              <a:tr h="280067">
                <a:tc gridSpan="7">
                  <a:txBody>
                    <a:bodyPr/>
                    <a:lstStyle/>
                    <a:p>
                      <a:r>
                        <a:rPr lang="en-US" sz="900" b="1" kern="1200">
                          <a:solidFill>
                            <a:schemeClr val="lt1"/>
                          </a:solidFill>
                        </a:rPr>
                        <a:t>USED OIL MATERIAL BALANCE IN KEY MARKETS, 2020</a:t>
                      </a:r>
                      <a:endParaRPr lang="en-IN" sz="900" b="1" kern="1200">
                        <a:solidFill>
                          <a:schemeClr val="lt1"/>
                        </a:solidFill>
                        <a:latin typeface="+mn-lt"/>
                        <a:ea typeface="+mn-ea"/>
                        <a:cs typeface="+mn-cs"/>
                      </a:endParaRPr>
                    </a:p>
                  </a:txBody>
                  <a:tcPr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83410377"/>
                  </a:ext>
                </a:extLst>
              </a:tr>
              <a:tr h="373826">
                <a:tc>
                  <a:txBody>
                    <a:bodyPr/>
                    <a:lstStyle/>
                    <a:p>
                      <a:r>
                        <a:rPr lang="en-US" sz="900" b="1"/>
                        <a:t>COUNTRY/REGION</a:t>
                      </a:r>
                      <a:endParaRPr lang="en-IN" sz="900" b="1"/>
                    </a:p>
                  </a:txBody>
                  <a:tcPr anchor="ctr"/>
                </a:tc>
                <a:tc>
                  <a:txBody>
                    <a:bodyPr/>
                    <a:lstStyle/>
                    <a:p>
                      <a:pPr algn="ctr"/>
                      <a:r>
                        <a:rPr lang="en-US" sz="900" b="1"/>
                        <a:t>LUBRICANT DEMAND (KT)</a:t>
                      </a:r>
                      <a:endParaRPr lang="en-IN" sz="900" b="1"/>
                    </a:p>
                  </a:txBody>
                  <a:tcPr anchor="ctr"/>
                </a:tc>
                <a:tc>
                  <a:txBody>
                    <a:bodyPr/>
                    <a:lstStyle/>
                    <a:p>
                      <a:pPr algn="ctr"/>
                      <a:r>
                        <a:rPr lang="en-US" sz="900" b="1"/>
                        <a:t>USED OIL GENERATION (KT)</a:t>
                      </a:r>
                      <a:endParaRPr lang="en-IN" sz="900" b="1"/>
                    </a:p>
                  </a:txBody>
                  <a:tcPr anchor="ctr"/>
                </a:tc>
                <a:tc>
                  <a:txBody>
                    <a:bodyPr/>
                    <a:lstStyle/>
                    <a:p>
                      <a:pPr algn="ctr"/>
                      <a:r>
                        <a:rPr lang="en-US" sz="900" b="1"/>
                        <a:t>USED OIL COLLECTION (KT)</a:t>
                      </a:r>
                      <a:endParaRPr lang="en-IN" sz="900" b="1"/>
                    </a:p>
                  </a:txBody>
                  <a:tcPr anchor="ctr"/>
                </a:tc>
                <a:tc gridSpan="3">
                  <a:txBody>
                    <a:bodyPr/>
                    <a:lstStyle/>
                    <a:p>
                      <a:pPr algn="ctr"/>
                      <a:r>
                        <a:rPr lang="en-US" sz="900" b="1"/>
                        <a:t>DISPOSAL (KT)</a:t>
                      </a:r>
                      <a:endParaRPr lang="en-IN" sz="900" b="1"/>
                    </a:p>
                  </a:txBody>
                  <a:tcPr anchor="ctr"/>
                </a:tc>
                <a:tc hMerge="1">
                  <a:txBody>
                    <a:bodyPr/>
                    <a:lstStyle/>
                    <a:p>
                      <a:endParaRPr lang="en-IN" sz="1000"/>
                    </a:p>
                  </a:txBody>
                  <a:tcPr>
                    <a:solidFill>
                      <a:srgbClr val="E8EAEE"/>
                    </a:solidFill>
                  </a:tcPr>
                </a:tc>
                <a:tc hMerge="1">
                  <a:txBody>
                    <a:bodyPr/>
                    <a:lstStyle/>
                    <a:p>
                      <a:endParaRPr lang="en-IN" sz="1000"/>
                    </a:p>
                  </a:txBody>
                  <a:tcPr>
                    <a:solidFill>
                      <a:srgbClr val="E8EAEE"/>
                    </a:solidFill>
                  </a:tcPr>
                </a:tc>
                <a:extLst>
                  <a:ext uri="{0D108BD9-81ED-4DB2-BD59-A6C34878D82A}">
                    <a16:rowId xmlns:a16="http://schemas.microsoft.com/office/drawing/2014/main" val="1303277687"/>
                  </a:ext>
                </a:extLst>
              </a:tr>
              <a:tr h="280067">
                <a:tc>
                  <a:txBody>
                    <a:bodyPr/>
                    <a:lstStyle/>
                    <a:p>
                      <a:endParaRPr lang="en-IN" sz="900"/>
                    </a:p>
                  </a:txBody>
                  <a:tcPr anchor="ctr"/>
                </a:tc>
                <a:tc>
                  <a:txBody>
                    <a:bodyPr/>
                    <a:lstStyle/>
                    <a:p>
                      <a:pPr algn="ctr"/>
                      <a:endParaRPr lang="en-IN" sz="900"/>
                    </a:p>
                  </a:txBody>
                  <a:tcPr anchor="ctr"/>
                </a:tc>
                <a:tc>
                  <a:txBody>
                    <a:bodyPr/>
                    <a:lstStyle/>
                    <a:p>
                      <a:pPr algn="ctr"/>
                      <a:endParaRPr lang="en-IN" sz="900"/>
                    </a:p>
                  </a:txBody>
                  <a:tcPr anchor="ctr"/>
                </a:tc>
                <a:tc>
                  <a:txBody>
                    <a:bodyPr/>
                    <a:lstStyle/>
                    <a:p>
                      <a:pPr algn="ctr"/>
                      <a:endParaRPr lang="en-IN" sz="900"/>
                    </a:p>
                  </a:txBody>
                  <a:tcPr anchor="ctr"/>
                </a:tc>
                <a:tc>
                  <a:txBody>
                    <a:bodyPr/>
                    <a:lstStyle/>
                    <a:p>
                      <a:pPr algn="ctr"/>
                      <a:r>
                        <a:rPr lang="en-US" sz="900" b="1"/>
                        <a:t>RE-REFINING</a:t>
                      </a:r>
                      <a:endParaRPr lang="en-IN" sz="900" b="1"/>
                    </a:p>
                  </a:txBody>
                  <a:tcPr anchor="ctr"/>
                </a:tc>
                <a:tc>
                  <a:txBody>
                    <a:bodyPr/>
                    <a:lstStyle/>
                    <a:p>
                      <a:pPr algn="ctr"/>
                      <a:r>
                        <a:rPr lang="en-US" sz="900" b="1"/>
                        <a:t>FUEL</a:t>
                      </a:r>
                      <a:endParaRPr lang="en-IN" sz="900" b="1"/>
                    </a:p>
                  </a:txBody>
                  <a:tcPr anchor="ctr"/>
                </a:tc>
                <a:tc>
                  <a:txBody>
                    <a:bodyPr/>
                    <a:lstStyle/>
                    <a:p>
                      <a:pPr algn="ctr"/>
                      <a:r>
                        <a:rPr lang="en-US" sz="900" b="1"/>
                        <a:t>ALL OTHER-a</a:t>
                      </a:r>
                      <a:endParaRPr lang="en-IN" sz="900" b="1"/>
                    </a:p>
                  </a:txBody>
                  <a:tcPr anchor="ctr"/>
                </a:tc>
                <a:extLst>
                  <a:ext uri="{0D108BD9-81ED-4DB2-BD59-A6C34878D82A}">
                    <a16:rowId xmlns:a16="http://schemas.microsoft.com/office/drawing/2014/main" val="1734338091"/>
                  </a:ext>
                </a:extLst>
              </a:tr>
              <a:tr h="280067">
                <a:tc>
                  <a:txBody>
                    <a:bodyPr/>
                    <a:lstStyle/>
                    <a:p>
                      <a:r>
                        <a:rPr lang="en-US" sz="900"/>
                        <a:t>USA</a:t>
                      </a:r>
                      <a:endParaRPr lang="en-IN" sz="900"/>
                    </a:p>
                  </a:txBody>
                  <a:tcPr anchor="ctr"/>
                </a:tc>
                <a:tc>
                  <a:txBody>
                    <a:bodyPr/>
                    <a:lstStyle/>
                    <a:p>
                      <a:pPr algn="ctr"/>
                      <a:r>
                        <a:rPr lang="en-US" sz="900" dirty="0"/>
                        <a:t>7,373.3</a:t>
                      </a:r>
                      <a:endParaRPr lang="en-IN" sz="900" dirty="0"/>
                    </a:p>
                  </a:txBody>
                  <a:tcPr anchor="ctr"/>
                </a:tc>
                <a:tc>
                  <a:txBody>
                    <a:bodyPr/>
                    <a:lstStyle/>
                    <a:p>
                      <a:pPr algn="ctr"/>
                      <a:r>
                        <a:rPr lang="en-US" sz="900" dirty="0"/>
                        <a:t>4,155.3</a:t>
                      </a:r>
                      <a:endParaRPr lang="en-IN" sz="900" dirty="0"/>
                    </a:p>
                  </a:txBody>
                  <a:tcPr anchor="ctr"/>
                </a:tc>
                <a:tc>
                  <a:txBody>
                    <a:bodyPr/>
                    <a:lstStyle/>
                    <a:p>
                      <a:pPr algn="ctr"/>
                      <a:r>
                        <a:rPr lang="en-US" sz="900" dirty="0"/>
                        <a:t>2,996.7</a:t>
                      </a:r>
                      <a:endParaRPr lang="en-IN" sz="900" dirty="0"/>
                    </a:p>
                  </a:txBody>
                  <a:tcPr anchor="ctr"/>
                </a:tc>
                <a:tc>
                  <a:txBody>
                    <a:bodyPr/>
                    <a:lstStyle/>
                    <a:p>
                      <a:pPr algn="ctr"/>
                      <a:r>
                        <a:rPr lang="en-US" sz="900" dirty="0"/>
                        <a:t>1,804.3</a:t>
                      </a:r>
                      <a:endParaRPr lang="en-IN" sz="900" dirty="0"/>
                    </a:p>
                  </a:txBody>
                  <a:tcPr anchor="ctr"/>
                </a:tc>
                <a:tc>
                  <a:txBody>
                    <a:bodyPr/>
                    <a:lstStyle/>
                    <a:p>
                      <a:pPr algn="ctr"/>
                      <a:r>
                        <a:rPr lang="en-US" sz="900" dirty="0"/>
                        <a:t>1,164.6</a:t>
                      </a:r>
                      <a:endParaRPr lang="en-IN" sz="900" dirty="0"/>
                    </a:p>
                  </a:txBody>
                  <a:tcPr anchor="ctr"/>
                </a:tc>
                <a:tc>
                  <a:txBody>
                    <a:bodyPr/>
                    <a:lstStyle/>
                    <a:p>
                      <a:pPr algn="ctr"/>
                      <a:r>
                        <a:rPr lang="en-US" sz="900" dirty="0"/>
                        <a:t>30-b</a:t>
                      </a:r>
                      <a:endParaRPr lang="en-IN" sz="900" dirty="0"/>
                    </a:p>
                  </a:txBody>
                  <a:tcPr anchor="ctr"/>
                </a:tc>
                <a:extLst>
                  <a:ext uri="{0D108BD9-81ED-4DB2-BD59-A6C34878D82A}">
                    <a16:rowId xmlns:a16="http://schemas.microsoft.com/office/drawing/2014/main" val="1403398264"/>
                  </a:ext>
                </a:extLst>
              </a:tr>
              <a:tr h="280067">
                <a:tc>
                  <a:txBody>
                    <a:bodyPr/>
                    <a:lstStyle/>
                    <a:p>
                      <a:r>
                        <a:rPr lang="en-US" sz="900"/>
                        <a:t>China</a:t>
                      </a:r>
                      <a:endParaRPr lang="en-IN" sz="900"/>
                    </a:p>
                  </a:txBody>
                  <a:tcPr anchor="ctr"/>
                </a:tc>
                <a:tc>
                  <a:txBody>
                    <a:bodyPr/>
                    <a:lstStyle/>
                    <a:p>
                      <a:pPr algn="ctr"/>
                      <a:r>
                        <a:rPr lang="en-US" sz="900" dirty="0"/>
                        <a:t>6,517.3</a:t>
                      </a:r>
                      <a:endParaRPr lang="en-IN" sz="900" dirty="0"/>
                    </a:p>
                  </a:txBody>
                  <a:tcPr anchor="ctr"/>
                </a:tc>
                <a:tc>
                  <a:txBody>
                    <a:bodyPr/>
                    <a:lstStyle/>
                    <a:p>
                      <a:pPr algn="ctr"/>
                      <a:r>
                        <a:rPr lang="en-US" sz="900" dirty="0"/>
                        <a:t>3,361.2</a:t>
                      </a:r>
                      <a:endParaRPr lang="en-IN" sz="900" dirty="0"/>
                    </a:p>
                  </a:txBody>
                  <a:tcPr anchor="ctr"/>
                </a:tc>
                <a:tc>
                  <a:txBody>
                    <a:bodyPr/>
                    <a:lstStyle/>
                    <a:p>
                      <a:pPr algn="ctr"/>
                      <a:r>
                        <a:rPr lang="en-US" sz="900" dirty="0"/>
                        <a:t>2,740.6</a:t>
                      </a:r>
                      <a:endParaRPr lang="en-IN" sz="900" dirty="0"/>
                    </a:p>
                  </a:txBody>
                  <a:tcPr anchor="ctr"/>
                </a:tc>
                <a:tc>
                  <a:txBody>
                    <a:bodyPr/>
                    <a:lstStyle/>
                    <a:p>
                      <a:pPr algn="ctr"/>
                      <a:r>
                        <a:rPr lang="en-US" sz="900" dirty="0"/>
                        <a:t>1,189.7</a:t>
                      </a:r>
                      <a:endParaRPr lang="en-IN" sz="900" dirty="0"/>
                    </a:p>
                  </a:txBody>
                  <a:tcPr anchor="ctr"/>
                </a:tc>
                <a:tc>
                  <a:txBody>
                    <a:bodyPr/>
                    <a:lstStyle/>
                    <a:p>
                      <a:pPr algn="ctr"/>
                      <a:r>
                        <a:rPr lang="en-US" sz="900" dirty="0"/>
                        <a:t>1,131.4</a:t>
                      </a:r>
                      <a:endParaRPr lang="en-IN" sz="900" dirty="0"/>
                    </a:p>
                  </a:txBody>
                  <a:tcPr anchor="ctr"/>
                </a:tc>
                <a:tc>
                  <a:txBody>
                    <a:bodyPr/>
                    <a:lstStyle/>
                    <a:p>
                      <a:pPr algn="ctr"/>
                      <a:r>
                        <a:rPr lang="en-US" sz="900" dirty="0"/>
                        <a:t>419.5</a:t>
                      </a:r>
                      <a:endParaRPr lang="en-IN" sz="900" dirty="0"/>
                    </a:p>
                  </a:txBody>
                  <a:tcPr anchor="ctr"/>
                </a:tc>
                <a:extLst>
                  <a:ext uri="{0D108BD9-81ED-4DB2-BD59-A6C34878D82A}">
                    <a16:rowId xmlns:a16="http://schemas.microsoft.com/office/drawing/2014/main" val="2145830589"/>
                  </a:ext>
                </a:extLst>
              </a:tr>
              <a:tr h="280067">
                <a:tc>
                  <a:txBody>
                    <a:bodyPr/>
                    <a:lstStyle/>
                    <a:p>
                      <a:r>
                        <a:rPr lang="en-US" sz="900"/>
                        <a:t>Western Europe</a:t>
                      </a:r>
                      <a:endParaRPr lang="en-IN" sz="900"/>
                    </a:p>
                  </a:txBody>
                  <a:tcPr anchor="ctr"/>
                </a:tc>
                <a:tc>
                  <a:txBody>
                    <a:bodyPr/>
                    <a:lstStyle/>
                    <a:p>
                      <a:pPr algn="ctr"/>
                      <a:r>
                        <a:rPr lang="en-US" sz="900" dirty="0"/>
                        <a:t>3,282.5</a:t>
                      </a:r>
                      <a:endParaRPr lang="en-IN" sz="900" dirty="0"/>
                    </a:p>
                  </a:txBody>
                  <a:tcPr anchor="ctr"/>
                </a:tc>
                <a:tc>
                  <a:txBody>
                    <a:bodyPr/>
                    <a:lstStyle/>
                    <a:p>
                      <a:pPr algn="ctr"/>
                      <a:r>
                        <a:rPr lang="en-US" sz="900" dirty="0"/>
                        <a:t>1,872.7</a:t>
                      </a:r>
                      <a:endParaRPr lang="en-IN" sz="900" dirty="0"/>
                    </a:p>
                  </a:txBody>
                  <a:tcPr anchor="ctr"/>
                </a:tc>
                <a:tc>
                  <a:txBody>
                    <a:bodyPr/>
                    <a:lstStyle/>
                    <a:p>
                      <a:pPr algn="ctr"/>
                      <a:r>
                        <a:rPr lang="en-US" sz="900" dirty="0"/>
                        <a:t>1,560.0-c</a:t>
                      </a:r>
                      <a:endParaRPr lang="en-IN" sz="900" dirty="0"/>
                    </a:p>
                  </a:txBody>
                  <a:tcPr anchor="ctr"/>
                </a:tc>
                <a:tc>
                  <a:txBody>
                    <a:bodyPr/>
                    <a:lstStyle/>
                    <a:p>
                      <a:pPr algn="ctr"/>
                      <a:r>
                        <a:rPr lang="en-US" sz="900" dirty="0"/>
                        <a:t>974.4</a:t>
                      </a:r>
                      <a:endParaRPr lang="en-IN" sz="900" dirty="0"/>
                    </a:p>
                  </a:txBody>
                  <a:tcPr anchor="ctr"/>
                </a:tc>
                <a:tc>
                  <a:txBody>
                    <a:bodyPr/>
                    <a:lstStyle/>
                    <a:p>
                      <a:pPr algn="ctr"/>
                      <a:r>
                        <a:rPr lang="en-US" sz="900" dirty="0"/>
                        <a:t>567.3</a:t>
                      </a:r>
                      <a:endParaRPr lang="en-IN" sz="900" dirty="0"/>
                    </a:p>
                  </a:txBody>
                  <a:tcPr anchor="ctr"/>
                </a:tc>
                <a:tc>
                  <a:txBody>
                    <a:bodyPr/>
                    <a:lstStyle/>
                    <a:p>
                      <a:pPr algn="ctr"/>
                      <a:r>
                        <a:rPr lang="en-US" sz="900" dirty="0"/>
                        <a:t>18.3</a:t>
                      </a:r>
                      <a:endParaRPr lang="en-IN" sz="900" dirty="0"/>
                    </a:p>
                  </a:txBody>
                  <a:tcPr anchor="ctr"/>
                </a:tc>
                <a:extLst>
                  <a:ext uri="{0D108BD9-81ED-4DB2-BD59-A6C34878D82A}">
                    <a16:rowId xmlns:a16="http://schemas.microsoft.com/office/drawing/2014/main" val="2533269200"/>
                  </a:ext>
                </a:extLst>
              </a:tr>
              <a:tr h="280067">
                <a:tc>
                  <a:txBody>
                    <a:bodyPr/>
                    <a:lstStyle/>
                    <a:p>
                      <a:r>
                        <a:rPr lang="en-US" sz="900"/>
                        <a:t>India</a:t>
                      </a:r>
                      <a:endParaRPr lang="en-IN" sz="900"/>
                    </a:p>
                  </a:txBody>
                  <a:tcPr anchor="ctr"/>
                </a:tc>
                <a:tc>
                  <a:txBody>
                    <a:bodyPr/>
                    <a:lstStyle/>
                    <a:p>
                      <a:pPr algn="ctr"/>
                      <a:r>
                        <a:rPr lang="en-US" sz="900" dirty="0"/>
                        <a:t>2,516.7</a:t>
                      </a:r>
                      <a:endParaRPr lang="en-IN" sz="900" dirty="0"/>
                    </a:p>
                  </a:txBody>
                  <a:tcPr anchor="ctr"/>
                </a:tc>
                <a:tc>
                  <a:txBody>
                    <a:bodyPr/>
                    <a:lstStyle/>
                    <a:p>
                      <a:pPr algn="ctr"/>
                      <a:r>
                        <a:rPr lang="en-US" sz="900" dirty="0"/>
                        <a:t>1,179.5</a:t>
                      </a:r>
                      <a:endParaRPr lang="en-IN" sz="900" dirty="0"/>
                    </a:p>
                  </a:txBody>
                  <a:tcPr anchor="ctr"/>
                </a:tc>
                <a:tc>
                  <a:txBody>
                    <a:bodyPr/>
                    <a:lstStyle/>
                    <a:p>
                      <a:pPr algn="ctr"/>
                      <a:r>
                        <a:rPr lang="en-US" sz="900" dirty="0"/>
                        <a:t>752.8</a:t>
                      </a:r>
                      <a:endParaRPr lang="en-IN" sz="900" dirty="0"/>
                    </a:p>
                  </a:txBody>
                  <a:tcPr anchor="ctr"/>
                </a:tc>
                <a:tc>
                  <a:txBody>
                    <a:bodyPr/>
                    <a:lstStyle/>
                    <a:p>
                      <a:pPr algn="ctr"/>
                      <a:r>
                        <a:rPr lang="en-US" sz="900" dirty="0"/>
                        <a:t>105.6</a:t>
                      </a:r>
                      <a:endParaRPr lang="en-IN" sz="900" dirty="0"/>
                    </a:p>
                  </a:txBody>
                  <a:tcPr anchor="ctr"/>
                </a:tc>
                <a:tc>
                  <a:txBody>
                    <a:bodyPr/>
                    <a:lstStyle/>
                    <a:p>
                      <a:pPr algn="ctr"/>
                      <a:r>
                        <a:rPr lang="en-US" sz="900" dirty="0"/>
                        <a:t>502.0</a:t>
                      </a:r>
                      <a:endParaRPr lang="en-IN" sz="900" dirty="0"/>
                    </a:p>
                  </a:txBody>
                  <a:tcPr anchor="ctr"/>
                </a:tc>
                <a:tc>
                  <a:txBody>
                    <a:bodyPr/>
                    <a:lstStyle/>
                    <a:p>
                      <a:pPr algn="ctr"/>
                      <a:r>
                        <a:rPr lang="en-US" sz="900" dirty="0"/>
                        <a:t>145.2</a:t>
                      </a:r>
                      <a:endParaRPr lang="en-IN" sz="900" dirty="0"/>
                    </a:p>
                  </a:txBody>
                  <a:tcPr anchor="ctr"/>
                </a:tc>
                <a:extLst>
                  <a:ext uri="{0D108BD9-81ED-4DB2-BD59-A6C34878D82A}">
                    <a16:rowId xmlns:a16="http://schemas.microsoft.com/office/drawing/2014/main" val="483156660"/>
                  </a:ext>
                </a:extLst>
              </a:tr>
              <a:tr h="280067">
                <a:tc>
                  <a:txBody>
                    <a:bodyPr/>
                    <a:lstStyle/>
                    <a:p>
                      <a:r>
                        <a:rPr lang="en-US" sz="900" dirty="0"/>
                        <a:t>Russia</a:t>
                      </a:r>
                      <a:endParaRPr lang="en-IN" sz="900" dirty="0"/>
                    </a:p>
                  </a:txBody>
                  <a:tcPr anchor="ctr"/>
                </a:tc>
                <a:tc>
                  <a:txBody>
                    <a:bodyPr/>
                    <a:lstStyle/>
                    <a:p>
                      <a:pPr algn="ctr"/>
                      <a:r>
                        <a:rPr lang="en-US" sz="900" dirty="0"/>
                        <a:t>1,477.3</a:t>
                      </a:r>
                      <a:endParaRPr lang="en-IN" sz="900" dirty="0"/>
                    </a:p>
                  </a:txBody>
                  <a:tcPr anchor="ctr"/>
                </a:tc>
                <a:tc>
                  <a:txBody>
                    <a:bodyPr/>
                    <a:lstStyle/>
                    <a:p>
                      <a:pPr algn="ctr"/>
                      <a:r>
                        <a:rPr lang="en-US" sz="900" dirty="0"/>
                        <a:t>817.6</a:t>
                      </a:r>
                      <a:endParaRPr lang="en-IN" sz="900" dirty="0"/>
                    </a:p>
                  </a:txBody>
                  <a:tcPr anchor="ctr"/>
                </a:tc>
                <a:tc>
                  <a:txBody>
                    <a:bodyPr/>
                    <a:lstStyle/>
                    <a:p>
                      <a:pPr algn="ctr"/>
                      <a:r>
                        <a:rPr lang="en-US" sz="900" dirty="0"/>
                        <a:t>410.1</a:t>
                      </a:r>
                      <a:endParaRPr lang="en-IN" sz="900" dirty="0"/>
                    </a:p>
                  </a:txBody>
                  <a:tcPr anchor="ctr"/>
                </a:tc>
                <a:tc>
                  <a:txBody>
                    <a:bodyPr/>
                    <a:lstStyle/>
                    <a:p>
                      <a:pPr algn="ctr"/>
                      <a:r>
                        <a:rPr lang="en-US" sz="900" dirty="0"/>
                        <a:t>62.6</a:t>
                      </a:r>
                      <a:endParaRPr lang="en-IN" sz="900" dirty="0"/>
                    </a:p>
                  </a:txBody>
                  <a:tcPr anchor="ctr"/>
                </a:tc>
                <a:tc>
                  <a:txBody>
                    <a:bodyPr/>
                    <a:lstStyle/>
                    <a:p>
                      <a:pPr algn="ctr"/>
                      <a:r>
                        <a:rPr lang="en-US" sz="900" dirty="0"/>
                        <a:t>226.1</a:t>
                      </a:r>
                      <a:endParaRPr lang="en-IN" sz="900" dirty="0"/>
                    </a:p>
                  </a:txBody>
                  <a:tcPr anchor="ctr"/>
                </a:tc>
                <a:tc>
                  <a:txBody>
                    <a:bodyPr/>
                    <a:lstStyle/>
                    <a:p>
                      <a:pPr algn="ctr"/>
                      <a:r>
                        <a:rPr lang="en-US" sz="900" dirty="0"/>
                        <a:t>121.6</a:t>
                      </a:r>
                      <a:endParaRPr lang="en-IN" sz="900" dirty="0"/>
                    </a:p>
                  </a:txBody>
                  <a:tcPr anchor="ctr"/>
                </a:tc>
                <a:extLst>
                  <a:ext uri="{0D108BD9-81ED-4DB2-BD59-A6C34878D82A}">
                    <a16:rowId xmlns:a16="http://schemas.microsoft.com/office/drawing/2014/main" val="4116039524"/>
                  </a:ext>
                </a:extLst>
              </a:tr>
              <a:tr h="280067">
                <a:tc>
                  <a:txBody>
                    <a:bodyPr/>
                    <a:lstStyle/>
                    <a:p>
                      <a:r>
                        <a:rPr lang="en-US" sz="900"/>
                        <a:t>Japan</a:t>
                      </a:r>
                      <a:endParaRPr lang="en-IN" sz="900"/>
                    </a:p>
                  </a:txBody>
                  <a:tcPr anchor="ctr"/>
                </a:tc>
                <a:tc>
                  <a:txBody>
                    <a:bodyPr/>
                    <a:lstStyle/>
                    <a:p>
                      <a:pPr algn="ctr"/>
                      <a:r>
                        <a:rPr lang="en-US" sz="900" dirty="0"/>
                        <a:t>1,303.1</a:t>
                      </a:r>
                      <a:endParaRPr lang="en-IN" sz="900" dirty="0"/>
                    </a:p>
                  </a:txBody>
                  <a:tcPr anchor="ctr"/>
                </a:tc>
                <a:tc>
                  <a:txBody>
                    <a:bodyPr/>
                    <a:lstStyle/>
                    <a:p>
                      <a:pPr algn="ctr"/>
                      <a:r>
                        <a:rPr lang="en-US" sz="900" dirty="0"/>
                        <a:t>635.8</a:t>
                      </a:r>
                      <a:endParaRPr lang="en-IN" sz="900" dirty="0"/>
                    </a:p>
                  </a:txBody>
                  <a:tcPr anchor="ctr"/>
                </a:tc>
                <a:tc>
                  <a:txBody>
                    <a:bodyPr/>
                    <a:lstStyle/>
                    <a:p>
                      <a:pPr algn="ctr"/>
                      <a:r>
                        <a:rPr lang="en-US" sz="900" dirty="0"/>
                        <a:t>441.0</a:t>
                      </a:r>
                      <a:endParaRPr lang="en-IN" sz="900" dirty="0"/>
                    </a:p>
                  </a:txBody>
                  <a:tcPr anchor="ctr"/>
                </a:tc>
                <a:tc>
                  <a:txBody>
                    <a:bodyPr/>
                    <a:lstStyle/>
                    <a:p>
                      <a:pPr algn="ctr"/>
                      <a:r>
                        <a:rPr lang="en-US" sz="900" dirty="0"/>
                        <a:t>6.1</a:t>
                      </a:r>
                      <a:endParaRPr lang="en-IN" sz="900" dirty="0"/>
                    </a:p>
                  </a:txBody>
                  <a:tcPr anchor="ctr"/>
                </a:tc>
                <a:tc>
                  <a:txBody>
                    <a:bodyPr/>
                    <a:lstStyle/>
                    <a:p>
                      <a:pPr algn="ctr"/>
                      <a:r>
                        <a:rPr lang="en-US" sz="900" dirty="0"/>
                        <a:t>419.7</a:t>
                      </a:r>
                      <a:endParaRPr lang="en-IN" sz="900" dirty="0"/>
                    </a:p>
                  </a:txBody>
                  <a:tcPr anchor="ctr"/>
                </a:tc>
                <a:tc>
                  <a:txBody>
                    <a:bodyPr/>
                    <a:lstStyle/>
                    <a:p>
                      <a:pPr algn="ctr"/>
                      <a:r>
                        <a:rPr lang="en-US" sz="900" dirty="0"/>
                        <a:t>15.2</a:t>
                      </a:r>
                      <a:endParaRPr lang="en-IN" sz="900" dirty="0"/>
                    </a:p>
                  </a:txBody>
                  <a:tcPr anchor="ctr"/>
                </a:tc>
                <a:extLst>
                  <a:ext uri="{0D108BD9-81ED-4DB2-BD59-A6C34878D82A}">
                    <a16:rowId xmlns:a16="http://schemas.microsoft.com/office/drawing/2014/main" val="1594225886"/>
                  </a:ext>
                </a:extLst>
              </a:tr>
              <a:tr h="280067">
                <a:tc>
                  <a:txBody>
                    <a:bodyPr/>
                    <a:lstStyle/>
                    <a:p>
                      <a:r>
                        <a:rPr lang="en-US" sz="900"/>
                        <a:t>Brazil</a:t>
                      </a:r>
                      <a:endParaRPr lang="en-IN" sz="900"/>
                    </a:p>
                  </a:txBody>
                  <a:tcPr anchor="ctr"/>
                </a:tc>
                <a:tc>
                  <a:txBody>
                    <a:bodyPr/>
                    <a:lstStyle/>
                    <a:p>
                      <a:pPr algn="ctr"/>
                      <a:r>
                        <a:rPr lang="en-US" sz="900" dirty="0"/>
                        <a:t>1,201.5</a:t>
                      </a:r>
                      <a:endParaRPr lang="en-IN" sz="900" dirty="0"/>
                    </a:p>
                  </a:txBody>
                  <a:tcPr anchor="ctr"/>
                </a:tc>
                <a:tc>
                  <a:txBody>
                    <a:bodyPr/>
                    <a:lstStyle/>
                    <a:p>
                      <a:pPr algn="ctr"/>
                      <a:r>
                        <a:rPr lang="en-US" sz="900" dirty="0"/>
                        <a:t>657.8</a:t>
                      </a:r>
                      <a:endParaRPr lang="en-IN" sz="900" dirty="0"/>
                    </a:p>
                  </a:txBody>
                  <a:tcPr anchor="ctr"/>
                </a:tc>
                <a:tc>
                  <a:txBody>
                    <a:bodyPr/>
                    <a:lstStyle/>
                    <a:p>
                      <a:pPr algn="ctr"/>
                      <a:r>
                        <a:rPr lang="en-US" sz="900" dirty="0"/>
                        <a:t>452.5</a:t>
                      </a:r>
                      <a:endParaRPr lang="en-IN" sz="900" dirty="0"/>
                    </a:p>
                  </a:txBody>
                  <a:tcPr anchor="ctr"/>
                </a:tc>
                <a:tc>
                  <a:txBody>
                    <a:bodyPr/>
                    <a:lstStyle/>
                    <a:p>
                      <a:pPr algn="ctr"/>
                      <a:r>
                        <a:rPr lang="en-US" sz="900" dirty="0"/>
                        <a:t>400.4</a:t>
                      </a:r>
                      <a:endParaRPr lang="en-IN" sz="900" dirty="0"/>
                    </a:p>
                  </a:txBody>
                  <a:tcPr anchor="ctr"/>
                </a:tc>
                <a:tc>
                  <a:txBody>
                    <a:bodyPr/>
                    <a:lstStyle/>
                    <a:p>
                      <a:pPr algn="ctr"/>
                      <a:r>
                        <a:rPr lang="en-US" sz="900" dirty="0"/>
                        <a:t>52.3</a:t>
                      </a:r>
                      <a:endParaRPr lang="en-IN" sz="900" dirty="0"/>
                    </a:p>
                  </a:txBody>
                  <a:tcPr anchor="ctr"/>
                </a:tc>
                <a:tc>
                  <a:txBody>
                    <a:bodyPr/>
                    <a:lstStyle/>
                    <a:p>
                      <a:pPr algn="ctr"/>
                      <a:r>
                        <a:rPr lang="en-US" sz="900"/>
                        <a:t>-</a:t>
                      </a:r>
                      <a:endParaRPr lang="en-IN" sz="900"/>
                    </a:p>
                  </a:txBody>
                  <a:tcPr anchor="ctr"/>
                </a:tc>
                <a:extLst>
                  <a:ext uri="{0D108BD9-81ED-4DB2-BD59-A6C34878D82A}">
                    <a16:rowId xmlns:a16="http://schemas.microsoft.com/office/drawing/2014/main" val="132429278"/>
                  </a:ext>
                </a:extLst>
              </a:tr>
              <a:tr h="280067">
                <a:tc>
                  <a:txBody>
                    <a:bodyPr/>
                    <a:lstStyle/>
                    <a:p>
                      <a:r>
                        <a:rPr lang="en-US" sz="900"/>
                        <a:t>Indonesia</a:t>
                      </a:r>
                      <a:endParaRPr lang="en-IN" sz="900"/>
                    </a:p>
                  </a:txBody>
                  <a:tcPr anchor="ctr"/>
                </a:tc>
                <a:tc>
                  <a:txBody>
                    <a:bodyPr/>
                    <a:lstStyle/>
                    <a:p>
                      <a:pPr algn="ctr"/>
                      <a:r>
                        <a:rPr lang="en-US" sz="900" dirty="0"/>
                        <a:t>854.2</a:t>
                      </a:r>
                      <a:endParaRPr lang="en-IN" sz="900" dirty="0"/>
                    </a:p>
                  </a:txBody>
                  <a:tcPr anchor="ctr"/>
                </a:tc>
                <a:tc>
                  <a:txBody>
                    <a:bodyPr/>
                    <a:lstStyle/>
                    <a:p>
                      <a:pPr algn="ctr"/>
                      <a:r>
                        <a:rPr lang="en-US" sz="900" dirty="0"/>
                        <a:t>473.1</a:t>
                      </a:r>
                      <a:endParaRPr lang="en-IN" sz="900" dirty="0"/>
                    </a:p>
                  </a:txBody>
                  <a:tcPr anchor="ctr"/>
                </a:tc>
                <a:tc>
                  <a:txBody>
                    <a:bodyPr/>
                    <a:lstStyle/>
                    <a:p>
                      <a:pPr algn="ctr"/>
                      <a:r>
                        <a:rPr lang="en-US" sz="900" dirty="0"/>
                        <a:t>314.8</a:t>
                      </a:r>
                      <a:endParaRPr lang="en-IN" sz="900" dirty="0"/>
                    </a:p>
                  </a:txBody>
                  <a:tcPr anchor="ctr"/>
                </a:tc>
                <a:tc>
                  <a:txBody>
                    <a:bodyPr/>
                    <a:lstStyle/>
                    <a:p>
                      <a:pPr algn="ctr"/>
                      <a:r>
                        <a:rPr lang="en-US" sz="900" dirty="0"/>
                        <a:t>121.4</a:t>
                      </a:r>
                      <a:endParaRPr lang="en-IN" sz="900" dirty="0"/>
                    </a:p>
                  </a:txBody>
                  <a:tcPr anchor="ctr"/>
                </a:tc>
                <a:tc>
                  <a:txBody>
                    <a:bodyPr/>
                    <a:lstStyle/>
                    <a:p>
                      <a:pPr algn="ctr"/>
                      <a:r>
                        <a:rPr lang="en-US" sz="900" dirty="0"/>
                        <a:t>179.0</a:t>
                      </a:r>
                      <a:endParaRPr lang="en-IN" sz="900" dirty="0"/>
                    </a:p>
                  </a:txBody>
                  <a:tcPr anchor="ctr"/>
                </a:tc>
                <a:tc>
                  <a:txBody>
                    <a:bodyPr/>
                    <a:lstStyle/>
                    <a:p>
                      <a:pPr algn="ctr"/>
                      <a:r>
                        <a:rPr lang="en-US" sz="900" dirty="0"/>
                        <a:t>14.4</a:t>
                      </a:r>
                      <a:endParaRPr lang="en-IN" sz="900" dirty="0"/>
                    </a:p>
                  </a:txBody>
                  <a:tcPr anchor="ctr"/>
                </a:tc>
                <a:extLst>
                  <a:ext uri="{0D108BD9-81ED-4DB2-BD59-A6C34878D82A}">
                    <a16:rowId xmlns:a16="http://schemas.microsoft.com/office/drawing/2014/main" val="464994145"/>
                  </a:ext>
                </a:extLst>
              </a:tr>
              <a:tr h="280067">
                <a:tc>
                  <a:txBody>
                    <a:bodyPr/>
                    <a:lstStyle/>
                    <a:p>
                      <a:r>
                        <a:rPr lang="en-US" sz="900"/>
                        <a:t>South Korea</a:t>
                      </a:r>
                      <a:endParaRPr lang="en-IN" sz="900"/>
                    </a:p>
                  </a:txBody>
                  <a:tcPr anchor="ctr"/>
                </a:tc>
                <a:tc>
                  <a:txBody>
                    <a:bodyPr/>
                    <a:lstStyle/>
                    <a:p>
                      <a:pPr algn="ctr"/>
                      <a:r>
                        <a:rPr lang="en-US" sz="900" dirty="0"/>
                        <a:t>830.9</a:t>
                      </a:r>
                      <a:endParaRPr lang="en-IN" sz="900" dirty="0"/>
                    </a:p>
                  </a:txBody>
                  <a:tcPr anchor="ctr"/>
                </a:tc>
                <a:tc>
                  <a:txBody>
                    <a:bodyPr/>
                    <a:lstStyle/>
                    <a:p>
                      <a:pPr algn="ctr"/>
                      <a:r>
                        <a:rPr lang="en-US" sz="900" dirty="0"/>
                        <a:t>473.1</a:t>
                      </a:r>
                      <a:endParaRPr lang="en-IN" sz="900" dirty="0"/>
                    </a:p>
                  </a:txBody>
                  <a:tcPr anchor="ctr"/>
                </a:tc>
                <a:tc>
                  <a:txBody>
                    <a:bodyPr/>
                    <a:lstStyle/>
                    <a:p>
                      <a:pPr algn="ctr"/>
                      <a:r>
                        <a:rPr lang="en-US" sz="900" dirty="0"/>
                        <a:t>325.2</a:t>
                      </a:r>
                      <a:endParaRPr lang="en-IN" sz="900" dirty="0"/>
                    </a:p>
                  </a:txBody>
                  <a:tcPr anchor="ctr"/>
                </a:tc>
                <a:tc>
                  <a:txBody>
                    <a:bodyPr/>
                    <a:lstStyle/>
                    <a:p>
                      <a:pPr algn="ctr"/>
                      <a:r>
                        <a:rPr lang="en-US" sz="900" dirty="0"/>
                        <a:t>-</a:t>
                      </a:r>
                      <a:endParaRPr lang="en-IN" sz="900" dirty="0"/>
                    </a:p>
                  </a:txBody>
                  <a:tcPr anchor="ctr"/>
                </a:tc>
                <a:tc>
                  <a:txBody>
                    <a:bodyPr/>
                    <a:lstStyle/>
                    <a:p>
                      <a:pPr algn="ctr"/>
                      <a:r>
                        <a:rPr lang="en-US" sz="900" dirty="0"/>
                        <a:t>325.2</a:t>
                      </a:r>
                      <a:endParaRPr lang="en-IN" sz="900" dirty="0"/>
                    </a:p>
                  </a:txBody>
                  <a:tcPr anchor="ctr"/>
                </a:tc>
                <a:tc>
                  <a:txBody>
                    <a:bodyPr/>
                    <a:lstStyle/>
                    <a:p>
                      <a:pPr algn="ctr"/>
                      <a:r>
                        <a:rPr lang="en-US" sz="900"/>
                        <a:t>-</a:t>
                      </a:r>
                      <a:endParaRPr lang="en-IN" sz="900"/>
                    </a:p>
                  </a:txBody>
                  <a:tcPr anchor="ctr"/>
                </a:tc>
                <a:extLst>
                  <a:ext uri="{0D108BD9-81ED-4DB2-BD59-A6C34878D82A}">
                    <a16:rowId xmlns:a16="http://schemas.microsoft.com/office/drawing/2014/main" val="2795227654"/>
                  </a:ext>
                </a:extLst>
              </a:tr>
              <a:tr h="280067">
                <a:tc>
                  <a:txBody>
                    <a:bodyPr/>
                    <a:lstStyle/>
                    <a:p>
                      <a:r>
                        <a:rPr lang="en-US" sz="900"/>
                        <a:t>Canada</a:t>
                      </a:r>
                      <a:endParaRPr lang="en-IN" sz="900"/>
                    </a:p>
                  </a:txBody>
                  <a:tcPr anchor="ctr"/>
                </a:tc>
                <a:tc>
                  <a:txBody>
                    <a:bodyPr/>
                    <a:lstStyle/>
                    <a:p>
                      <a:pPr algn="ctr"/>
                      <a:r>
                        <a:rPr lang="en-US" sz="900" dirty="0"/>
                        <a:t>698.0</a:t>
                      </a:r>
                      <a:endParaRPr lang="en-IN" sz="900" dirty="0"/>
                    </a:p>
                  </a:txBody>
                  <a:tcPr anchor="ctr"/>
                </a:tc>
                <a:tc>
                  <a:txBody>
                    <a:bodyPr/>
                    <a:lstStyle/>
                    <a:p>
                      <a:pPr algn="ctr"/>
                      <a:r>
                        <a:rPr lang="en-US" sz="900" dirty="0"/>
                        <a:t>460.7</a:t>
                      </a:r>
                      <a:endParaRPr lang="en-IN" sz="900" dirty="0"/>
                    </a:p>
                  </a:txBody>
                  <a:tcPr anchor="ctr"/>
                </a:tc>
                <a:tc>
                  <a:txBody>
                    <a:bodyPr/>
                    <a:lstStyle/>
                    <a:p>
                      <a:pPr algn="ctr"/>
                      <a:r>
                        <a:rPr lang="en-US" sz="900" dirty="0"/>
                        <a:t>419.3-c</a:t>
                      </a:r>
                      <a:endParaRPr lang="en-IN" sz="900" dirty="0"/>
                    </a:p>
                  </a:txBody>
                  <a:tcPr anchor="ctr"/>
                </a:tc>
                <a:tc>
                  <a:txBody>
                    <a:bodyPr/>
                    <a:lstStyle/>
                    <a:p>
                      <a:pPr algn="ctr"/>
                      <a:r>
                        <a:rPr lang="en-US" sz="900" dirty="0"/>
                        <a:t>250.3</a:t>
                      </a:r>
                      <a:endParaRPr lang="en-IN" sz="900" dirty="0"/>
                    </a:p>
                  </a:txBody>
                  <a:tcPr anchor="ctr"/>
                </a:tc>
                <a:tc>
                  <a:txBody>
                    <a:bodyPr/>
                    <a:lstStyle/>
                    <a:p>
                      <a:pPr algn="ctr"/>
                      <a:r>
                        <a:rPr lang="en-US" sz="900" dirty="0"/>
                        <a:t>125.4</a:t>
                      </a:r>
                      <a:endParaRPr lang="en-IN" sz="900" dirty="0"/>
                    </a:p>
                  </a:txBody>
                  <a:tcPr anchor="ctr"/>
                </a:tc>
                <a:tc>
                  <a:txBody>
                    <a:bodyPr/>
                    <a:lstStyle/>
                    <a:p>
                      <a:pPr algn="ctr"/>
                      <a:r>
                        <a:rPr lang="en-US" sz="900" dirty="0"/>
                        <a:t>43.6</a:t>
                      </a:r>
                      <a:endParaRPr lang="en-IN" sz="900" dirty="0"/>
                    </a:p>
                  </a:txBody>
                  <a:tcPr anchor="ctr"/>
                </a:tc>
                <a:extLst>
                  <a:ext uri="{0D108BD9-81ED-4DB2-BD59-A6C34878D82A}">
                    <a16:rowId xmlns:a16="http://schemas.microsoft.com/office/drawing/2014/main" val="2198968118"/>
                  </a:ext>
                </a:extLst>
              </a:tr>
              <a:tr h="280067">
                <a:tc>
                  <a:txBody>
                    <a:bodyPr/>
                    <a:lstStyle/>
                    <a:p>
                      <a:r>
                        <a:rPr lang="en-US" sz="900"/>
                        <a:t>Thailand</a:t>
                      </a:r>
                      <a:endParaRPr lang="en-IN" sz="900"/>
                    </a:p>
                  </a:txBody>
                  <a:tcPr anchor="ctr"/>
                </a:tc>
                <a:tc>
                  <a:txBody>
                    <a:bodyPr/>
                    <a:lstStyle/>
                    <a:p>
                      <a:pPr algn="ctr"/>
                      <a:r>
                        <a:rPr lang="en-US" sz="900" dirty="0"/>
                        <a:t>635.9</a:t>
                      </a:r>
                      <a:endParaRPr lang="en-IN" sz="900" dirty="0"/>
                    </a:p>
                  </a:txBody>
                  <a:tcPr anchor="ctr"/>
                </a:tc>
                <a:tc>
                  <a:txBody>
                    <a:bodyPr/>
                    <a:lstStyle/>
                    <a:p>
                      <a:pPr algn="ctr"/>
                      <a:r>
                        <a:rPr lang="en-US" sz="900" dirty="0"/>
                        <a:t>361.9</a:t>
                      </a:r>
                      <a:endParaRPr lang="en-IN" sz="900" dirty="0"/>
                    </a:p>
                  </a:txBody>
                  <a:tcPr anchor="ctr"/>
                </a:tc>
                <a:tc>
                  <a:txBody>
                    <a:bodyPr/>
                    <a:lstStyle/>
                    <a:p>
                      <a:pPr algn="ctr"/>
                      <a:r>
                        <a:rPr lang="en-US" sz="900" dirty="0"/>
                        <a:t>237.5</a:t>
                      </a:r>
                      <a:endParaRPr lang="en-IN" sz="900" dirty="0"/>
                    </a:p>
                  </a:txBody>
                  <a:tcPr anchor="ctr"/>
                </a:tc>
                <a:tc>
                  <a:txBody>
                    <a:bodyPr/>
                    <a:lstStyle/>
                    <a:p>
                      <a:pPr algn="ctr"/>
                      <a:r>
                        <a:rPr lang="en-US" sz="900" dirty="0"/>
                        <a:t>-</a:t>
                      </a:r>
                      <a:endParaRPr lang="en-IN" sz="900" dirty="0"/>
                    </a:p>
                  </a:txBody>
                  <a:tcPr anchor="ctr"/>
                </a:tc>
                <a:tc>
                  <a:txBody>
                    <a:bodyPr/>
                    <a:lstStyle/>
                    <a:p>
                      <a:pPr algn="ctr"/>
                      <a:r>
                        <a:rPr lang="en-US" sz="900" dirty="0"/>
                        <a:t>222.9</a:t>
                      </a:r>
                      <a:endParaRPr lang="en-IN" sz="900" dirty="0"/>
                    </a:p>
                  </a:txBody>
                  <a:tcPr anchor="ctr"/>
                </a:tc>
                <a:tc>
                  <a:txBody>
                    <a:bodyPr/>
                    <a:lstStyle/>
                    <a:p>
                      <a:pPr algn="ctr"/>
                      <a:r>
                        <a:rPr lang="en-US" sz="900" dirty="0"/>
                        <a:t>14.6</a:t>
                      </a:r>
                      <a:endParaRPr lang="en-IN" sz="900" dirty="0"/>
                    </a:p>
                  </a:txBody>
                  <a:tcPr anchor="ctr"/>
                </a:tc>
                <a:extLst>
                  <a:ext uri="{0D108BD9-81ED-4DB2-BD59-A6C34878D82A}">
                    <a16:rowId xmlns:a16="http://schemas.microsoft.com/office/drawing/2014/main" val="3564390002"/>
                  </a:ext>
                </a:extLst>
              </a:tr>
              <a:tr h="280067">
                <a:tc>
                  <a:txBody>
                    <a:bodyPr/>
                    <a:lstStyle/>
                    <a:p>
                      <a:r>
                        <a:rPr lang="en-US" sz="900"/>
                        <a:t>Mexico</a:t>
                      </a:r>
                      <a:endParaRPr lang="en-IN" sz="900"/>
                    </a:p>
                  </a:txBody>
                  <a:tcPr anchor="ctr"/>
                </a:tc>
                <a:tc>
                  <a:txBody>
                    <a:bodyPr/>
                    <a:lstStyle/>
                    <a:p>
                      <a:pPr algn="ctr"/>
                      <a:r>
                        <a:rPr lang="en-US" sz="900" dirty="0"/>
                        <a:t>639.9</a:t>
                      </a:r>
                      <a:endParaRPr lang="en-IN" sz="900" dirty="0"/>
                    </a:p>
                  </a:txBody>
                  <a:tcPr anchor="ctr"/>
                </a:tc>
                <a:tc>
                  <a:txBody>
                    <a:bodyPr/>
                    <a:lstStyle/>
                    <a:p>
                      <a:pPr algn="ctr"/>
                      <a:r>
                        <a:rPr lang="en-US" sz="900" dirty="0"/>
                        <a:t>356.4</a:t>
                      </a:r>
                      <a:endParaRPr lang="en-IN" sz="900" dirty="0"/>
                    </a:p>
                  </a:txBody>
                  <a:tcPr anchor="ctr"/>
                </a:tc>
                <a:tc>
                  <a:txBody>
                    <a:bodyPr/>
                    <a:lstStyle/>
                    <a:p>
                      <a:pPr algn="ctr"/>
                      <a:r>
                        <a:rPr lang="en-US" sz="900"/>
                        <a:t>220.6</a:t>
                      </a:r>
                      <a:endParaRPr lang="en-IN" sz="900"/>
                    </a:p>
                  </a:txBody>
                  <a:tcPr anchor="ctr"/>
                </a:tc>
                <a:tc>
                  <a:txBody>
                    <a:bodyPr/>
                    <a:lstStyle/>
                    <a:p>
                      <a:pPr algn="ctr"/>
                      <a:r>
                        <a:rPr lang="en-US" sz="900"/>
                        <a:t>2.3</a:t>
                      </a:r>
                      <a:endParaRPr lang="en-IN" sz="900"/>
                    </a:p>
                  </a:txBody>
                  <a:tcPr anchor="ctr"/>
                </a:tc>
                <a:tc>
                  <a:txBody>
                    <a:bodyPr/>
                    <a:lstStyle/>
                    <a:p>
                      <a:pPr algn="ctr"/>
                      <a:r>
                        <a:rPr lang="en-US" sz="900"/>
                        <a:t>189.2</a:t>
                      </a:r>
                      <a:endParaRPr lang="en-IN" sz="900"/>
                    </a:p>
                  </a:txBody>
                  <a:tcPr anchor="ctr"/>
                </a:tc>
                <a:tc>
                  <a:txBody>
                    <a:bodyPr/>
                    <a:lstStyle/>
                    <a:p>
                      <a:pPr algn="ctr"/>
                      <a:r>
                        <a:rPr lang="en-US" sz="900"/>
                        <a:t>29.2</a:t>
                      </a:r>
                      <a:endParaRPr lang="en-IN" sz="900"/>
                    </a:p>
                  </a:txBody>
                  <a:tcPr anchor="ctr"/>
                </a:tc>
                <a:extLst>
                  <a:ext uri="{0D108BD9-81ED-4DB2-BD59-A6C34878D82A}">
                    <a16:rowId xmlns:a16="http://schemas.microsoft.com/office/drawing/2014/main" val="3372516111"/>
                  </a:ext>
                </a:extLst>
              </a:tr>
              <a:tr h="280067">
                <a:tc>
                  <a:txBody>
                    <a:bodyPr/>
                    <a:lstStyle/>
                    <a:p>
                      <a:r>
                        <a:rPr lang="en-US" sz="900"/>
                        <a:t>Malaysia</a:t>
                      </a:r>
                      <a:endParaRPr lang="en-IN" sz="900"/>
                    </a:p>
                  </a:txBody>
                  <a:tcPr anchor="ctr"/>
                </a:tc>
                <a:tc>
                  <a:txBody>
                    <a:bodyPr/>
                    <a:lstStyle/>
                    <a:p>
                      <a:pPr algn="ctr"/>
                      <a:r>
                        <a:rPr lang="en-US" sz="900" dirty="0"/>
                        <a:t>238.8</a:t>
                      </a:r>
                      <a:endParaRPr lang="en-IN" sz="900" dirty="0"/>
                    </a:p>
                  </a:txBody>
                  <a:tcPr anchor="ctr"/>
                </a:tc>
                <a:tc>
                  <a:txBody>
                    <a:bodyPr/>
                    <a:lstStyle/>
                    <a:p>
                      <a:pPr algn="ctr"/>
                      <a:r>
                        <a:rPr lang="en-US" sz="900" dirty="0"/>
                        <a:t>129.7</a:t>
                      </a:r>
                      <a:endParaRPr lang="en-IN" sz="900" dirty="0"/>
                    </a:p>
                  </a:txBody>
                  <a:tcPr anchor="ctr"/>
                </a:tc>
                <a:tc>
                  <a:txBody>
                    <a:bodyPr/>
                    <a:lstStyle/>
                    <a:p>
                      <a:pPr algn="ctr"/>
                      <a:r>
                        <a:rPr lang="en-US" sz="900" dirty="0"/>
                        <a:t>86.7</a:t>
                      </a:r>
                      <a:endParaRPr lang="en-IN" sz="900" dirty="0"/>
                    </a:p>
                  </a:txBody>
                  <a:tcPr anchor="ctr"/>
                </a:tc>
                <a:tc>
                  <a:txBody>
                    <a:bodyPr/>
                    <a:lstStyle/>
                    <a:p>
                      <a:pPr algn="ctr"/>
                      <a:r>
                        <a:rPr lang="en-US" sz="900" dirty="0"/>
                        <a:t>19.0</a:t>
                      </a:r>
                      <a:endParaRPr lang="en-IN" sz="900" dirty="0"/>
                    </a:p>
                  </a:txBody>
                  <a:tcPr anchor="ctr"/>
                </a:tc>
                <a:tc>
                  <a:txBody>
                    <a:bodyPr/>
                    <a:lstStyle/>
                    <a:p>
                      <a:pPr algn="ctr"/>
                      <a:r>
                        <a:rPr lang="en-US" sz="900" dirty="0"/>
                        <a:t>53.6</a:t>
                      </a:r>
                      <a:endParaRPr lang="en-IN" sz="900" dirty="0"/>
                    </a:p>
                  </a:txBody>
                  <a:tcPr anchor="ctr"/>
                </a:tc>
                <a:tc>
                  <a:txBody>
                    <a:bodyPr/>
                    <a:lstStyle/>
                    <a:p>
                      <a:pPr algn="ctr"/>
                      <a:r>
                        <a:rPr lang="en-US" sz="900" dirty="0"/>
                        <a:t>14.1-b</a:t>
                      </a:r>
                      <a:endParaRPr lang="en-IN" sz="900" dirty="0"/>
                    </a:p>
                  </a:txBody>
                  <a:tcPr anchor="ctr"/>
                </a:tc>
                <a:extLst>
                  <a:ext uri="{0D108BD9-81ED-4DB2-BD59-A6C34878D82A}">
                    <a16:rowId xmlns:a16="http://schemas.microsoft.com/office/drawing/2014/main" val="1630229890"/>
                  </a:ext>
                </a:extLst>
              </a:tr>
              <a:tr h="474471">
                <a:tc gridSpan="7">
                  <a:txBody>
                    <a:bodyPr/>
                    <a:lstStyle/>
                    <a:p>
                      <a:r>
                        <a:rPr lang="en-US" sz="900" dirty="0"/>
                        <a:t>a- Includes land filling, dust suppressant, etc.</a:t>
                      </a:r>
                    </a:p>
                    <a:p>
                      <a:r>
                        <a:rPr lang="en-US" sz="900" dirty="0"/>
                        <a:t>b- Export volume of used oil.</a:t>
                      </a:r>
                    </a:p>
                    <a:p>
                      <a:r>
                        <a:rPr lang="en-US" sz="900" dirty="0"/>
                        <a:t>c- Includes import of used oil.</a:t>
                      </a:r>
                      <a:endParaRPr lang="en-IN" sz="900" dirty="0"/>
                    </a:p>
                  </a:txBody>
                  <a:tcPr anchor="ctr"/>
                </a:tc>
                <a:tc hMerge="1">
                  <a:txBody>
                    <a:bodyPr/>
                    <a:lstStyle/>
                    <a:p>
                      <a:endParaRPr lang="en-IN" sz="900"/>
                    </a:p>
                  </a:txBody>
                  <a:tcPr>
                    <a:solidFill>
                      <a:srgbClr val="E8EAEE"/>
                    </a:solidFill>
                  </a:tcPr>
                </a:tc>
                <a:tc hMerge="1">
                  <a:txBody>
                    <a:bodyPr/>
                    <a:lstStyle/>
                    <a:p>
                      <a:endParaRPr lang="en-IN" sz="900"/>
                    </a:p>
                  </a:txBody>
                  <a:tcPr>
                    <a:solidFill>
                      <a:srgbClr val="E8EAEE"/>
                    </a:solidFill>
                  </a:tcPr>
                </a:tc>
                <a:tc hMerge="1">
                  <a:txBody>
                    <a:bodyPr/>
                    <a:lstStyle/>
                    <a:p>
                      <a:endParaRPr lang="en-IN" sz="900"/>
                    </a:p>
                  </a:txBody>
                  <a:tcPr>
                    <a:solidFill>
                      <a:srgbClr val="E8EAEE"/>
                    </a:solidFill>
                  </a:tcPr>
                </a:tc>
                <a:tc hMerge="1">
                  <a:txBody>
                    <a:bodyPr/>
                    <a:lstStyle/>
                    <a:p>
                      <a:endParaRPr lang="en-IN" sz="900"/>
                    </a:p>
                  </a:txBody>
                  <a:tcPr>
                    <a:solidFill>
                      <a:srgbClr val="E8EAEE"/>
                    </a:solidFill>
                  </a:tcPr>
                </a:tc>
                <a:tc hMerge="1">
                  <a:txBody>
                    <a:bodyPr/>
                    <a:lstStyle/>
                    <a:p>
                      <a:endParaRPr lang="en-IN" sz="900"/>
                    </a:p>
                  </a:txBody>
                  <a:tcPr>
                    <a:solidFill>
                      <a:srgbClr val="E8EAEE"/>
                    </a:solidFill>
                  </a:tcPr>
                </a:tc>
                <a:tc hMerge="1">
                  <a:txBody>
                    <a:bodyPr/>
                    <a:lstStyle/>
                    <a:p>
                      <a:endParaRPr lang="en-IN" sz="900"/>
                    </a:p>
                  </a:txBody>
                  <a:tcPr>
                    <a:solidFill>
                      <a:srgbClr val="E8EAEE"/>
                    </a:solidFill>
                  </a:tcPr>
                </a:tc>
                <a:extLst>
                  <a:ext uri="{0D108BD9-81ED-4DB2-BD59-A6C34878D82A}">
                    <a16:rowId xmlns:a16="http://schemas.microsoft.com/office/drawing/2014/main" val="28343887"/>
                  </a:ext>
                </a:extLst>
              </a:tr>
            </a:tbl>
          </a:graphicData>
        </a:graphic>
      </p:graphicFrame>
      <p:grpSp>
        <p:nvGrpSpPr>
          <p:cNvPr id="4" name="Group 3">
            <a:extLst>
              <a:ext uri="{FF2B5EF4-FFF2-40B4-BE49-F238E27FC236}">
                <a16:creationId xmlns:a16="http://schemas.microsoft.com/office/drawing/2014/main" id="{6D3DF0F2-1014-4B5F-9E1C-9E2C1FE726DD}"/>
              </a:ext>
            </a:extLst>
          </p:cNvPr>
          <p:cNvGrpSpPr/>
          <p:nvPr/>
        </p:nvGrpSpPr>
        <p:grpSpPr>
          <a:xfrm>
            <a:off x="10256149" y="6272675"/>
            <a:ext cx="1090782" cy="246221"/>
            <a:chOff x="10831993" y="6206610"/>
            <a:chExt cx="1090782" cy="246221"/>
          </a:xfrm>
        </p:grpSpPr>
        <p:sp>
          <p:nvSpPr>
            <p:cNvPr id="5" name="Freeform: Shape 4">
              <a:extLst>
                <a:ext uri="{FF2B5EF4-FFF2-40B4-BE49-F238E27FC236}">
                  <a16:creationId xmlns:a16="http://schemas.microsoft.com/office/drawing/2014/main" id="{86B84790-0E99-470B-90D9-595A36502995}"/>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5A07A002-16F7-4BAB-AA29-03A23C38944C}"/>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a:solidFill>
                    <a:schemeClr val="bg2">
                      <a:lumMod val="50000"/>
                    </a:schemeClr>
                  </a:solidFill>
                </a:rPr>
                <a:t>Continued…</a:t>
              </a:r>
            </a:p>
          </p:txBody>
        </p:sp>
      </p:grpSp>
    </p:spTree>
    <p:extLst>
      <p:ext uri="{BB962C8B-B14F-4D97-AF65-F5344CB8AC3E}">
        <p14:creationId xmlns:p14="http://schemas.microsoft.com/office/powerpoint/2010/main" val="1544825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565C3-13E5-4304-ABE7-89497BEAD521}"/>
              </a:ext>
            </a:extLst>
          </p:cNvPr>
          <p:cNvSpPr>
            <a:spLocks noGrp="1"/>
          </p:cNvSpPr>
          <p:nvPr>
            <p:ph type="title"/>
          </p:nvPr>
        </p:nvSpPr>
        <p:spPr/>
        <p:txBody>
          <a:bodyPr/>
          <a:lstStyle/>
          <a:p>
            <a:r>
              <a:rPr lang="en-US" dirty="0"/>
              <a:t>Used Oil Material Balance in Key Markets </a:t>
            </a:r>
            <a:endParaRPr lang="en-IN" dirty="0"/>
          </a:p>
        </p:txBody>
      </p:sp>
      <p:graphicFrame>
        <p:nvGraphicFramePr>
          <p:cNvPr id="3" name="Table 3">
            <a:extLst>
              <a:ext uri="{FF2B5EF4-FFF2-40B4-BE49-F238E27FC236}">
                <a16:creationId xmlns:a16="http://schemas.microsoft.com/office/drawing/2014/main" id="{088CEA74-50AC-4678-9A05-359D87225BEB}"/>
              </a:ext>
            </a:extLst>
          </p:cNvPr>
          <p:cNvGraphicFramePr>
            <a:graphicFrameLocks noGrp="1"/>
          </p:cNvGraphicFramePr>
          <p:nvPr>
            <p:extLst>
              <p:ext uri="{D42A27DB-BD31-4B8C-83A1-F6EECF244321}">
                <p14:modId xmlns:p14="http://schemas.microsoft.com/office/powerpoint/2010/main" val="3472089460"/>
              </p:ext>
            </p:extLst>
          </p:nvPr>
        </p:nvGraphicFramePr>
        <p:xfrm>
          <a:off x="1608454" y="1056216"/>
          <a:ext cx="8975092" cy="5077751"/>
        </p:xfrm>
        <a:graphic>
          <a:graphicData uri="http://schemas.openxmlformats.org/drawingml/2006/table">
            <a:tbl>
              <a:tblPr firstRow="1">
                <a:tableStyleId>{5C22544A-7EE6-4342-B048-85BDC9FD1C3A}</a:tableStyleId>
              </a:tblPr>
              <a:tblGrid>
                <a:gridCol w="1282156">
                  <a:extLst>
                    <a:ext uri="{9D8B030D-6E8A-4147-A177-3AD203B41FA5}">
                      <a16:colId xmlns:a16="http://schemas.microsoft.com/office/drawing/2014/main" val="2140128544"/>
                    </a:ext>
                  </a:extLst>
                </a:gridCol>
                <a:gridCol w="1282156">
                  <a:extLst>
                    <a:ext uri="{9D8B030D-6E8A-4147-A177-3AD203B41FA5}">
                      <a16:colId xmlns:a16="http://schemas.microsoft.com/office/drawing/2014/main" val="2095503282"/>
                    </a:ext>
                  </a:extLst>
                </a:gridCol>
                <a:gridCol w="1282156">
                  <a:extLst>
                    <a:ext uri="{9D8B030D-6E8A-4147-A177-3AD203B41FA5}">
                      <a16:colId xmlns:a16="http://schemas.microsoft.com/office/drawing/2014/main" val="3051243712"/>
                    </a:ext>
                  </a:extLst>
                </a:gridCol>
                <a:gridCol w="1282156">
                  <a:extLst>
                    <a:ext uri="{9D8B030D-6E8A-4147-A177-3AD203B41FA5}">
                      <a16:colId xmlns:a16="http://schemas.microsoft.com/office/drawing/2014/main" val="3068251278"/>
                    </a:ext>
                  </a:extLst>
                </a:gridCol>
                <a:gridCol w="1282156">
                  <a:extLst>
                    <a:ext uri="{9D8B030D-6E8A-4147-A177-3AD203B41FA5}">
                      <a16:colId xmlns:a16="http://schemas.microsoft.com/office/drawing/2014/main" val="2046481558"/>
                    </a:ext>
                  </a:extLst>
                </a:gridCol>
                <a:gridCol w="1282156">
                  <a:extLst>
                    <a:ext uri="{9D8B030D-6E8A-4147-A177-3AD203B41FA5}">
                      <a16:colId xmlns:a16="http://schemas.microsoft.com/office/drawing/2014/main" val="1606267"/>
                    </a:ext>
                  </a:extLst>
                </a:gridCol>
                <a:gridCol w="1282156">
                  <a:extLst>
                    <a:ext uri="{9D8B030D-6E8A-4147-A177-3AD203B41FA5}">
                      <a16:colId xmlns:a16="http://schemas.microsoft.com/office/drawing/2014/main" val="237606469"/>
                    </a:ext>
                  </a:extLst>
                </a:gridCol>
              </a:tblGrid>
              <a:tr h="280067">
                <a:tc gridSpan="7">
                  <a:txBody>
                    <a:bodyPr/>
                    <a:lstStyle/>
                    <a:p>
                      <a:r>
                        <a:rPr lang="en-US" sz="900" b="1" kern="1200">
                          <a:solidFill>
                            <a:schemeClr val="lt1"/>
                          </a:solidFill>
                        </a:rPr>
                        <a:t>USED OIL MATERIAL BALANCE IN KEY MARKETS, 2021</a:t>
                      </a:r>
                      <a:endParaRPr lang="en-IN" sz="900" b="1" kern="1200">
                        <a:solidFill>
                          <a:schemeClr val="lt1"/>
                        </a:solidFill>
                        <a:latin typeface="+mn-lt"/>
                        <a:ea typeface="+mn-ea"/>
                        <a:cs typeface="+mn-cs"/>
                      </a:endParaRPr>
                    </a:p>
                  </a:txBody>
                  <a:tcPr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83410377"/>
                  </a:ext>
                </a:extLst>
              </a:tr>
              <a:tr h="373826">
                <a:tc>
                  <a:txBody>
                    <a:bodyPr/>
                    <a:lstStyle/>
                    <a:p>
                      <a:r>
                        <a:rPr lang="en-US" sz="900" b="1"/>
                        <a:t>COUNTRY/REGION</a:t>
                      </a:r>
                      <a:endParaRPr lang="en-IN" sz="900" b="1"/>
                    </a:p>
                  </a:txBody>
                  <a:tcPr anchor="ctr"/>
                </a:tc>
                <a:tc>
                  <a:txBody>
                    <a:bodyPr/>
                    <a:lstStyle/>
                    <a:p>
                      <a:pPr algn="ctr"/>
                      <a:r>
                        <a:rPr lang="en-US" sz="900" b="1"/>
                        <a:t>LUBRICANT DEMAND (KT)</a:t>
                      </a:r>
                      <a:endParaRPr lang="en-IN" sz="900" b="1"/>
                    </a:p>
                  </a:txBody>
                  <a:tcPr anchor="ctr"/>
                </a:tc>
                <a:tc>
                  <a:txBody>
                    <a:bodyPr/>
                    <a:lstStyle/>
                    <a:p>
                      <a:pPr algn="ctr"/>
                      <a:r>
                        <a:rPr lang="en-US" sz="900" b="1"/>
                        <a:t>USED OIL GENERATION (KT)</a:t>
                      </a:r>
                      <a:endParaRPr lang="en-IN" sz="900" b="1"/>
                    </a:p>
                  </a:txBody>
                  <a:tcPr anchor="ctr"/>
                </a:tc>
                <a:tc>
                  <a:txBody>
                    <a:bodyPr/>
                    <a:lstStyle/>
                    <a:p>
                      <a:pPr algn="ctr"/>
                      <a:r>
                        <a:rPr lang="en-US" sz="900" b="1"/>
                        <a:t>USED OIL COLLECTION (KT)</a:t>
                      </a:r>
                      <a:endParaRPr lang="en-IN" sz="900" b="1"/>
                    </a:p>
                  </a:txBody>
                  <a:tcPr anchor="ctr"/>
                </a:tc>
                <a:tc gridSpan="3">
                  <a:txBody>
                    <a:bodyPr/>
                    <a:lstStyle/>
                    <a:p>
                      <a:pPr algn="ctr"/>
                      <a:r>
                        <a:rPr lang="en-US" sz="900" b="1"/>
                        <a:t>DISPOSAL (KT)</a:t>
                      </a:r>
                      <a:endParaRPr lang="en-IN" sz="900" b="1"/>
                    </a:p>
                  </a:txBody>
                  <a:tcPr anchor="ctr"/>
                </a:tc>
                <a:tc hMerge="1">
                  <a:txBody>
                    <a:bodyPr/>
                    <a:lstStyle/>
                    <a:p>
                      <a:endParaRPr lang="en-IN" sz="1000"/>
                    </a:p>
                  </a:txBody>
                  <a:tcPr>
                    <a:solidFill>
                      <a:srgbClr val="E8EAEE"/>
                    </a:solidFill>
                  </a:tcPr>
                </a:tc>
                <a:tc hMerge="1">
                  <a:txBody>
                    <a:bodyPr/>
                    <a:lstStyle/>
                    <a:p>
                      <a:endParaRPr lang="en-IN" sz="1000"/>
                    </a:p>
                  </a:txBody>
                  <a:tcPr>
                    <a:solidFill>
                      <a:srgbClr val="E8EAEE"/>
                    </a:solidFill>
                  </a:tcPr>
                </a:tc>
                <a:extLst>
                  <a:ext uri="{0D108BD9-81ED-4DB2-BD59-A6C34878D82A}">
                    <a16:rowId xmlns:a16="http://schemas.microsoft.com/office/drawing/2014/main" val="1303277687"/>
                  </a:ext>
                </a:extLst>
              </a:tr>
              <a:tr h="280067">
                <a:tc>
                  <a:txBody>
                    <a:bodyPr/>
                    <a:lstStyle/>
                    <a:p>
                      <a:endParaRPr lang="en-IN" sz="900"/>
                    </a:p>
                  </a:txBody>
                  <a:tcPr anchor="ctr"/>
                </a:tc>
                <a:tc>
                  <a:txBody>
                    <a:bodyPr/>
                    <a:lstStyle/>
                    <a:p>
                      <a:pPr algn="ctr"/>
                      <a:endParaRPr lang="en-IN" sz="900"/>
                    </a:p>
                  </a:txBody>
                  <a:tcPr anchor="ctr"/>
                </a:tc>
                <a:tc>
                  <a:txBody>
                    <a:bodyPr/>
                    <a:lstStyle/>
                    <a:p>
                      <a:pPr algn="ctr"/>
                      <a:endParaRPr lang="en-IN" sz="900"/>
                    </a:p>
                  </a:txBody>
                  <a:tcPr anchor="ctr"/>
                </a:tc>
                <a:tc>
                  <a:txBody>
                    <a:bodyPr/>
                    <a:lstStyle/>
                    <a:p>
                      <a:pPr algn="ctr"/>
                      <a:endParaRPr lang="en-IN" sz="900"/>
                    </a:p>
                  </a:txBody>
                  <a:tcPr anchor="ctr"/>
                </a:tc>
                <a:tc>
                  <a:txBody>
                    <a:bodyPr/>
                    <a:lstStyle/>
                    <a:p>
                      <a:pPr algn="ctr"/>
                      <a:r>
                        <a:rPr lang="en-US" sz="900" b="1"/>
                        <a:t>RE-REFINING</a:t>
                      </a:r>
                      <a:endParaRPr lang="en-IN" sz="900" b="1"/>
                    </a:p>
                  </a:txBody>
                  <a:tcPr anchor="ctr"/>
                </a:tc>
                <a:tc>
                  <a:txBody>
                    <a:bodyPr/>
                    <a:lstStyle/>
                    <a:p>
                      <a:pPr algn="ctr"/>
                      <a:r>
                        <a:rPr lang="en-US" sz="900" b="1"/>
                        <a:t>FUEL</a:t>
                      </a:r>
                      <a:endParaRPr lang="en-IN" sz="900" b="1"/>
                    </a:p>
                  </a:txBody>
                  <a:tcPr anchor="ctr"/>
                </a:tc>
                <a:tc>
                  <a:txBody>
                    <a:bodyPr/>
                    <a:lstStyle/>
                    <a:p>
                      <a:pPr algn="ctr"/>
                      <a:r>
                        <a:rPr lang="en-US" sz="900" b="1"/>
                        <a:t>ALL OTHER-a</a:t>
                      </a:r>
                      <a:endParaRPr lang="en-IN" sz="900" b="1"/>
                    </a:p>
                  </a:txBody>
                  <a:tcPr anchor="ctr"/>
                </a:tc>
                <a:extLst>
                  <a:ext uri="{0D108BD9-81ED-4DB2-BD59-A6C34878D82A}">
                    <a16:rowId xmlns:a16="http://schemas.microsoft.com/office/drawing/2014/main" val="1734338091"/>
                  </a:ext>
                </a:extLst>
              </a:tr>
              <a:tr h="280067">
                <a:tc>
                  <a:txBody>
                    <a:bodyPr/>
                    <a:lstStyle/>
                    <a:p>
                      <a:r>
                        <a:rPr lang="en-US" sz="900"/>
                        <a:t>USA</a:t>
                      </a:r>
                      <a:endParaRPr lang="en-IN" sz="900"/>
                    </a:p>
                  </a:txBody>
                  <a:tcPr anchor="ctr"/>
                </a:tc>
                <a:tc>
                  <a:txBody>
                    <a:bodyPr/>
                    <a:lstStyle/>
                    <a:p>
                      <a:pPr algn="ctr"/>
                      <a:r>
                        <a:rPr lang="en-US" sz="900" dirty="0"/>
                        <a:t>7,450.7</a:t>
                      </a:r>
                      <a:endParaRPr lang="en-IN" sz="900" dirty="0"/>
                    </a:p>
                  </a:txBody>
                  <a:tcPr anchor="ctr"/>
                </a:tc>
                <a:tc>
                  <a:txBody>
                    <a:bodyPr/>
                    <a:lstStyle/>
                    <a:p>
                      <a:pPr algn="ctr"/>
                      <a:r>
                        <a:rPr lang="en-US" sz="900" dirty="0"/>
                        <a:t>4,203.3</a:t>
                      </a:r>
                      <a:endParaRPr lang="en-IN" sz="900" dirty="0"/>
                    </a:p>
                  </a:txBody>
                  <a:tcPr anchor="ctr"/>
                </a:tc>
                <a:tc>
                  <a:txBody>
                    <a:bodyPr/>
                    <a:lstStyle/>
                    <a:p>
                      <a:pPr algn="ctr"/>
                      <a:r>
                        <a:rPr lang="en-US" sz="900" dirty="0"/>
                        <a:t>3,031.7</a:t>
                      </a:r>
                      <a:endParaRPr lang="en-IN" sz="900" dirty="0"/>
                    </a:p>
                  </a:txBody>
                  <a:tcPr anchor="ctr"/>
                </a:tc>
                <a:tc>
                  <a:txBody>
                    <a:bodyPr/>
                    <a:lstStyle/>
                    <a:p>
                      <a:pPr algn="ctr"/>
                      <a:r>
                        <a:rPr lang="en-US" sz="900"/>
                        <a:t>1,830.8</a:t>
                      </a:r>
                      <a:endParaRPr lang="en-IN" sz="900"/>
                    </a:p>
                  </a:txBody>
                  <a:tcPr anchor="ctr"/>
                </a:tc>
                <a:tc>
                  <a:txBody>
                    <a:bodyPr/>
                    <a:lstStyle/>
                    <a:p>
                      <a:pPr algn="ctr"/>
                      <a:r>
                        <a:rPr lang="en-US" sz="900" dirty="0"/>
                        <a:t>1,176.8</a:t>
                      </a:r>
                      <a:endParaRPr lang="en-IN" sz="900" dirty="0"/>
                    </a:p>
                  </a:txBody>
                  <a:tcPr anchor="ctr"/>
                </a:tc>
                <a:tc>
                  <a:txBody>
                    <a:bodyPr/>
                    <a:lstStyle/>
                    <a:p>
                      <a:pPr algn="ctr"/>
                      <a:r>
                        <a:rPr lang="en-US" sz="900" dirty="0"/>
                        <a:t>30-b</a:t>
                      </a:r>
                      <a:endParaRPr lang="en-IN" sz="900" dirty="0"/>
                    </a:p>
                  </a:txBody>
                  <a:tcPr anchor="ctr"/>
                </a:tc>
                <a:extLst>
                  <a:ext uri="{0D108BD9-81ED-4DB2-BD59-A6C34878D82A}">
                    <a16:rowId xmlns:a16="http://schemas.microsoft.com/office/drawing/2014/main" val="1403398264"/>
                  </a:ext>
                </a:extLst>
              </a:tr>
              <a:tr h="280067">
                <a:tc>
                  <a:txBody>
                    <a:bodyPr/>
                    <a:lstStyle/>
                    <a:p>
                      <a:r>
                        <a:rPr lang="en-US" sz="900"/>
                        <a:t>China</a:t>
                      </a:r>
                      <a:endParaRPr lang="en-IN" sz="900"/>
                    </a:p>
                  </a:txBody>
                  <a:tcPr anchor="ctr"/>
                </a:tc>
                <a:tc>
                  <a:txBody>
                    <a:bodyPr/>
                    <a:lstStyle/>
                    <a:p>
                      <a:pPr algn="ctr"/>
                      <a:r>
                        <a:rPr lang="en-US" sz="900" dirty="0"/>
                        <a:t>6,967.4</a:t>
                      </a:r>
                      <a:endParaRPr lang="en-IN" sz="900" dirty="0"/>
                    </a:p>
                  </a:txBody>
                  <a:tcPr anchor="ctr"/>
                </a:tc>
                <a:tc>
                  <a:txBody>
                    <a:bodyPr/>
                    <a:lstStyle/>
                    <a:p>
                      <a:pPr algn="ctr"/>
                      <a:r>
                        <a:rPr lang="en-US" sz="900" dirty="0"/>
                        <a:t>3,605.8</a:t>
                      </a:r>
                      <a:endParaRPr lang="en-IN" sz="900" dirty="0"/>
                    </a:p>
                  </a:txBody>
                  <a:tcPr anchor="ctr"/>
                </a:tc>
                <a:tc>
                  <a:txBody>
                    <a:bodyPr/>
                    <a:lstStyle/>
                    <a:p>
                      <a:pPr algn="ctr"/>
                      <a:r>
                        <a:rPr lang="en-US" sz="900" dirty="0"/>
                        <a:t>2,993.8</a:t>
                      </a:r>
                      <a:endParaRPr lang="en-IN" sz="900" dirty="0"/>
                    </a:p>
                  </a:txBody>
                  <a:tcPr anchor="ctr"/>
                </a:tc>
                <a:tc>
                  <a:txBody>
                    <a:bodyPr/>
                    <a:lstStyle/>
                    <a:p>
                      <a:pPr algn="ctr"/>
                      <a:r>
                        <a:rPr lang="en-US" sz="900" dirty="0"/>
                        <a:t>1,362.6</a:t>
                      </a:r>
                      <a:endParaRPr lang="en-IN" sz="900" dirty="0"/>
                    </a:p>
                  </a:txBody>
                  <a:tcPr anchor="ctr"/>
                </a:tc>
                <a:tc>
                  <a:txBody>
                    <a:bodyPr/>
                    <a:lstStyle/>
                    <a:p>
                      <a:pPr algn="ctr"/>
                      <a:r>
                        <a:rPr lang="en-US" sz="900" dirty="0"/>
                        <a:t>1,169.2</a:t>
                      </a:r>
                      <a:endParaRPr lang="en-IN" sz="900" dirty="0"/>
                    </a:p>
                  </a:txBody>
                  <a:tcPr anchor="ctr"/>
                </a:tc>
                <a:tc>
                  <a:txBody>
                    <a:bodyPr/>
                    <a:lstStyle/>
                    <a:p>
                      <a:pPr algn="ctr"/>
                      <a:r>
                        <a:rPr lang="en-US" sz="900" dirty="0"/>
                        <a:t>462.0</a:t>
                      </a:r>
                      <a:endParaRPr lang="en-IN" sz="900" dirty="0"/>
                    </a:p>
                  </a:txBody>
                  <a:tcPr anchor="ctr"/>
                </a:tc>
                <a:extLst>
                  <a:ext uri="{0D108BD9-81ED-4DB2-BD59-A6C34878D82A}">
                    <a16:rowId xmlns:a16="http://schemas.microsoft.com/office/drawing/2014/main" val="2145830589"/>
                  </a:ext>
                </a:extLst>
              </a:tr>
              <a:tr h="280067">
                <a:tc>
                  <a:txBody>
                    <a:bodyPr/>
                    <a:lstStyle/>
                    <a:p>
                      <a:r>
                        <a:rPr lang="en-US" sz="900"/>
                        <a:t>Western Europe</a:t>
                      </a:r>
                      <a:endParaRPr lang="en-IN" sz="900"/>
                    </a:p>
                  </a:txBody>
                  <a:tcPr anchor="ctr"/>
                </a:tc>
                <a:tc>
                  <a:txBody>
                    <a:bodyPr/>
                    <a:lstStyle/>
                    <a:p>
                      <a:pPr algn="ctr"/>
                      <a:r>
                        <a:rPr lang="en-US" sz="900" dirty="0"/>
                        <a:t>3,366.2</a:t>
                      </a:r>
                      <a:endParaRPr lang="en-IN" sz="900" dirty="0"/>
                    </a:p>
                  </a:txBody>
                  <a:tcPr anchor="ctr"/>
                </a:tc>
                <a:tc>
                  <a:txBody>
                    <a:bodyPr/>
                    <a:lstStyle/>
                    <a:p>
                      <a:pPr algn="ctr"/>
                      <a:r>
                        <a:rPr lang="en-US" sz="900" dirty="0"/>
                        <a:t>1,919.0</a:t>
                      </a:r>
                      <a:endParaRPr lang="en-IN" sz="900" dirty="0"/>
                    </a:p>
                  </a:txBody>
                  <a:tcPr anchor="ctr"/>
                </a:tc>
                <a:tc>
                  <a:txBody>
                    <a:bodyPr/>
                    <a:lstStyle/>
                    <a:p>
                      <a:pPr algn="ctr"/>
                      <a:r>
                        <a:rPr lang="en-US" sz="900" dirty="0"/>
                        <a:t>1,596.6-c</a:t>
                      </a:r>
                      <a:endParaRPr lang="en-IN" sz="900" dirty="0"/>
                    </a:p>
                  </a:txBody>
                  <a:tcPr anchor="ctr"/>
                </a:tc>
                <a:tc>
                  <a:txBody>
                    <a:bodyPr/>
                    <a:lstStyle/>
                    <a:p>
                      <a:pPr algn="ctr"/>
                      <a:r>
                        <a:rPr lang="en-US" sz="900" dirty="0"/>
                        <a:t>989.5</a:t>
                      </a:r>
                      <a:endParaRPr lang="en-IN" sz="900" dirty="0"/>
                    </a:p>
                  </a:txBody>
                  <a:tcPr anchor="ctr"/>
                </a:tc>
                <a:tc>
                  <a:txBody>
                    <a:bodyPr/>
                    <a:lstStyle/>
                    <a:p>
                      <a:pPr algn="ctr"/>
                      <a:r>
                        <a:rPr lang="en-US" sz="900" dirty="0"/>
                        <a:t>587.5</a:t>
                      </a:r>
                      <a:endParaRPr lang="en-IN" sz="900" dirty="0"/>
                    </a:p>
                  </a:txBody>
                  <a:tcPr anchor="ctr"/>
                </a:tc>
                <a:tc>
                  <a:txBody>
                    <a:bodyPr/>
                    <a:lstStyle/>
                    <a:p>
                      <a:pPr algn="ctr"/>
                      <a:r>
                        <a:rPr lang="en-US" sz="900" dirty="0"/>
                        <a:t>19.6</a:t>
                      </a:r>
                      <a:endParaRPr lang="en-IN" sz="900" dirty="0"/>
                    </a:p>
                  </a:txBody>
                  <a:tcPr anchor="ctr"/>
                </a:tc>
                <a:extLst>
                  <a:ext uri="{0D108BD9-81ED-4DB2-BD59-A6C34878D82A}">
                    <a16:rowId xmlns:a16="http://schemas.microsoft.com/office/drawing/2014/main" val="2533269200"/>
                  </a:ext>
                </a:extLst>
              </a:tr>
              <a:tr h="280067">
                <a:tc>
                  <a:txBody>
                    <a:bodyPr/>
                    <a:lstStyle/>
                    <a:p>
                      <a:r>
                        <a:rPr lang="en-US" sz="900"/>
                        <a:t>India</a:t>
                      </a:r>
                      <a:endParaRPr lang="en-IN" sz="900"/>
                    </a:p>
                  </a:txBody>
                  <a:tcPr anchor="ctr"/>
                </a:tc>
                <a:tc>
                  <a:txBody>
                    <a:bodyPr/>
                    <a:lstStyle/>
                    <a:p>
                      <a:pPr algn="ctr"/>
                      <a:r>
                        <a:rPr lang="en-US" sz="900" dirty="0"/>
                        <a:t>2,594.3</a:t>
                      </a:r>
                      <a:endParaRPr lang="en-IN" sz="900" dirty="0"/>
                    </a:p>
                  </a:txBody>
                  <a:tcPr anchor="ctr"/>
                </a:tc>
                <a:tc>
                  <a:txBody>
                    <a:bodyPr/>
                    <a:lstStyle/>
                    <a:p>
                      <a:pPr algn="ctr"/>
                      <a:r>
                        <a:rPr lang="en-US" sz="900" dirty="0"/>
                        <a:t>1,216.6</a:t>
                      </a:r>
                      <a:endParaRPr lang="en-IN" sz="900" dirty="0"/>
                    </a:p>
                  </a:txBody>
                  <a:tcPr anchor="ctr"/>
                </a:tc>
                <a:tc>
                  <a:txBody>
                    <a:bodyPr/>
                    <a:lstStyle/>
                    <a:p>
                      <a:pPr algn="ctr"/>
                      <a:r>
                        <a:rPr lang="en-US" sz="900" dirty="0"/>
                        <a:t>776.6</a:t>
                      </a:r>
                      <a:endParaRPr lang="en-IN" sz="900" dirty="0"/>
                    </a:p>
                  </a:txBody>
                  <a:tcPr anchor="ctr"/>
                </a:tc>
                <a:tc>
                  <a:txBody>
                    <a:bodyPr/>
                    <a:lstStyle/>
                    <a:p>
                      <a:pPr algn="ctr"/>
                      <a:r>
                        <a:rPr lang="en-US" sz="900" dirty="0"/>
                        <a:t>100.9</a:t>
                      </a:r>
                      <a:endParaRPr lang="en-IN" sz="900" dirty="0"/>
                    </a:p>
                  </a:txBody>
                  <a:tcPr anchor="ctr"/>
                </a:tc>
                <a:tc>
                  <a:txBody>
                    <a:bodyPr/>
                    <a:lstStyle/>
                    <a:p>
                      <a:pPr algn="ctr"/>
                      <a:r>
                        <a:rPr lang="en-US" sz="900" dirty="0"/>
                        <a:t>517.9</a:t>
                      </a:r>
                      <a:endParaRPr lang="en-IN" sz="900" dirty="0"/>
                    </a:p>
                  </a:txBody>
                  <a:tcPr anchor="ctr"/>
                </a:tc>
                <a:tc>
                  <a:txBody>
                    <a:bodyPr/>
                    <a:lstStyle/>
                    <a:p>
                      <a:pPr algn="ctr"/>
                      <a:r>
                        <a:rPr lang="en-US" sz="900" dirty="0"/>
                        <a:t>157.8</a:t>
                      </a:r>
                      <a:endParaRPr lang="en-IN" sz="900" dirty="0"/>
                    </a:p>
                  </a:txBody>
                  <a:tcPr anchor="ctr"/>
                </a:tc>
                <a:extLst>
                  <a:ext uri="{0D108BD9-81ED-4DB2-BD59-A6C34878D82A}">
                    <a16:rowId xmlns:a16="http://schemas.microsoft.com/office/drawing/2014/main" val="483156660"/>
                  </a:ext>
                </a:extLst>
              </a:tr>
              <a:tr h="280067">
                <a:tc>
                  <a:txBody>
                    <a:bodyPr/>
                    <a:lstStyle/>
                    <a:p>
                      <a:r>
                        <a:rPr lang="en-US" sz="900"/>
                        <a:t>Russia</a:t>
                      </a:r>
                      <a:endParaRPr lang="en-IN" sz="900"/>
                    </a:p>
                  </a:txBody>
                  <a:tcPr anchor="ctr"/>
                </a:tc>
                <a:tc>
                  <a:txBody>
                    <a:bodyPr/>
                    <a:lstStyle/>
                    <a:p>
                      <a:pPr algn="ctr"/>
                      <a:r>
                        <a:rPr lang="en-US" sz="900" dirty="0"/>
                        <a:t>1,506.7</a:t>
                      </a:r>
                      <a:endParaRPr lang="en-IN" sz="900" dirty="0"/>
                    </a:p>
                  </a:txBody>
                  <a:tcPr anchor="ctr"/>
                </a:tc>
                <a:tc>
                  <a:txBody>
                    <a:bodyPr/>
                    <a:lstStyle/>
                    <a:p>
                      <a:pPr algn="ctr"/>
                      <a:r>
                        <a:rPr lang="en-US" sz="900" dirty="0"/>
                        <a:t>835.2</a:t>
                      </a:r>
                      <a:endParaRPr lang="en-IN" sz="900" dirty="0"/>
                    </a:p>
                  </a:txBody>
                  <a:tcPr anchor="ctr"/>
                </a:tc>
                <a:tc>
                  <a:txBody>
                    <a:bodyPr/>
                    <a:lstStyle/>
                    <a:p>
                      <a:pPr algn="ctr"/>
                      <a:r>
                        <a:rPr lang="en-US" sz="900" dirty="0"/>
                        <a:t>419.2</a:t>
                      </a:r>
                      <a:endParaRPr lang="en-IN" sz="900" dirty="0"/>
                    </a:p>
                  </a:txBody>
                  <a:tcPr anchor="ctr"/>
                </a:tc>
                <a:tc>
                  <a:txBody>
                    <a:bodyPr/>
                    <a:lstStyle/>
                    <a:p>
                      <a:pPr algn="ctr"/>
                      <a:r>
                        <a:rPr lang="en-US" sz="900" dirty="0"/>
                        <a:t>64.0</a:t>
                      </a:r>
                      <a:endParaRPr lang="en-IN" sz="900" dirty="0"/>
                    </a:p>
                  </a:txBody>
                  <a:tcPr anchor="ctr"/>
                </a:tc>
                <a:tc>
                  <a:txBody>
                    <a:bodyPr/>
                    <a:lstStyle/>
                    <a:p>
                      <a:pPr algn="ctr"/>
                      <a:r>
                        <a:rPr lang="en-US" sz="900" dirty="0"/>
                        <a:t>231.0</a:t>
                      </a:r>
                      <a:endParaRPr lang="en-IN" sz="900" dirty="0"/>
                    </a:p>
                  </a:txBody>
                  <a:tcPr anchor="ctr"/>
                </a:tc>
                <a:tc>
                  <a:txBody>
                    <a:bodyPr/>
                    <a:lstStyle/>
                    <a:p>
                      <a:pPr algn="ctr"/>
                      <a:r>
                        <a:rPr lang="en-US" sz="900" dirty="0"/>
                        <a:t>124.2</a:t>
                      </a:r>
                      <a:endParaRPr lang="en-IN" sz="900" dirty="0"/>
                    </a:p>
                  </a:txBody>
                  <a:tcPr anchor="ctr"/>
                </a:tc>
                <a:extLst>
                  <a:ext uri="{0D108BD9-81ED-4DB2-BD59-A6C34878D82A}">
                    <a16:rowId xmlns:a16="http://schemas.microsoft.com/office/drawing/2014/main" val="4116039524"/>
                  </a:ext>
                </a:extLst>
              </a:tr>
              <a:tr h="280067">
                <a:tc>
                  <a:txBody>
                    <a:bodyPr/>
                    <a:lstStyle/>
                    <a:p>
                      <a:r>
                        <a:rPr lang="en-US" sz="900"/>
                        <a:t>Japan</a:t>
                      </a:r>
                      <a:endParaRPr lang="en-IN" sz="900"/>
                    </a:p>
                  </a:txBody>
                  <a:tcPr anchor="ctr"/>
                </a:tc>
                <a:tc>
                  <a:txBody>
                    <a:bodyPr/>
                    <a:lstStyle/>
                    <a:p>
                      <a:pPr algn="ctr"/>
                      <a:r>
                        <a:rPr lang="en-US" sz="900" dirty="0"/>
                        <a:t>1,305.6</a:t>
                      </a:r>
                      <a:endParaRPr lang="en-IN" sz="900" dirty="0"/>
                    </a:p>
                  </a:txBody>
                  <a:tcPr anchor="ctr"/>
                </a:tc>
                <a:tc>
                  <a:txBody>
                    <a:bodyPr/>
                    <a:lstStyle/>
                    <a:p>
                      <a:pPr algn="ctr"/>
                      <a:r>
                        <a:rPr lang="en-US" sz="900" dirty="0"/>
                        <a:t>635.0</a:t>
                      </a:r>
                      <a:endParaRPr lang="en-IN" sz="900" dirty="0"/>
                    </a:p>
                  </a:txBody>
                  <a:tcPr anchor="ctr"/>
                </a:tc>
                <a:tc>
                  <a:txBody>
                    <a:bodyPr/>
                    <a:lstStyle/>
                    <a:p>
                      <a:pPr algn="ctr"/>
                      <a:r>
                        <a:rPr lang="en-US" sz="900" dirty="0"/>
                        <a:t>439.9</a:t>
                      </a:r>
                      <a:endParaRPr lang="en-IN" sz="900" dirty="0"/>
                    </a:p>
                  </a:txBody>
                  <a:tcPr anchor="ctr"/>
                </a:tc>
                <a:tc>
                  <a:txBody>
                    <a:bodyPr/>
                    <a:lstStyle/>
                    <a:p>
                      <a:pPr algn="ctr"/>
                      <a:r>
                        <a:rPr lang="en-US" sz="900" dirty="0"/>
                        <a:t>6.7</a:t>
                      </a:r>
                      <a:endParaRPr lang="en-IN" sz="900" dirty="0"/>
                    </a:p>
                  </a:txBody>
                  <a:tcPr anchor="ctr"/>
                </a:tc>
                <a:tc>
                  <a:txBody>
                    <a:bodyPr/>
                    <a:lstStyle/>
                    <a:p>
                      <a:pPr algn="ctr"/>
                      <a:r>
                        <a:rPr lang="en-US" sz="900" dirty="0"/>
                        <a:t>418.4</a:t>
                      </a:r>
                      <a:endParaRPr lang="en-IN" sz="900" dirty="0"/>
                    </a:p>
                  </a:txBody>
                  <a:tcPr anchor="ctr"/>
                </a:tc>
                <a:tc>
                  <a:txBody>
                    <a:bodyPr/>
                    <a:lstStyle/>
                    <a:p>
                      <a:pPr algn="ctr"/>
                      <a:r>
                        <a:rPr lang="en-US" sz="900" dirty="0"/>
                        <a:t>14.8</a:t>
                      </a:r>
                      <a:endParaRPr lang="en-IN" sz="900" dirty="0"/>
                    </a:p>
                  </a:txBody>
                  <a:tcPr anchor="ctr"/>
                </a:tc>
                <a:extLst>
                  <a:ext uri="{0D108BD9-81ED-4DB2-BD59-A6C34878D82A}">
                    <a16:rowId xmlns:a16="http://schemas.microsoft.com/office/drawing/2014/main" val="1594225886"/>
                  </a:ext>
                </a:extLst>
              </a:tr>
              <a:tr h="280067">
                <a:tc>
                  <a:txBody>
                    <a:bodyPr/>
                    <a:lstStyle/>
                    <a:p>
                      <a:r>
                        <a:rPr lang="en-US" sz="900"/>
                        <a:t>Brazil</a:t>
                      </a:r>
                      <a:endParaRPr lang="en-IN" sz="900"/>
                    </a:p>
                  </a:txBody>
                  <a:tcPr anchor="ctr"/>
                </a:tc>
                <a:tc>
                  <a:txBody>
                    <a:bodyPr/>
                    <a:lstStyle/>
                    <a:p>
                      <a:pPr algn="ctr"/>
                      <a:r>
                        <a:rPr lang="en-US" sz="900" dirty="0"/>
                        <a:t>1,222.7</a:t>
                      </a:r>
                      <a:endParaRPr lang="en-IN" sz="900" dirty="0"/>
                    </a:p>
                  </a:txBody>
                  <a:tcPr anchor="ctr"/>
                </a:tc>
                <a:tc>
                  <a:txBody>
                    <a:bodyPr/>
                    <a:lstStyle/>
                    <a:p>
                      <a:pPr algn="ctr"/>
                      <a:r>
                        <a:rPr lang="en-US" sz="900" dirty="0"/>
                        <a:t>668.6</a:t>
                      </a:r>
                      <a:endParaRPr lang="en-IN" sz="900" dirty="0"/>
                    </a:p>
                  </a:txBody>
                  <a:tcPr anchor="ctr"/>
                </a:tc>
                <a:tc>
                  <a:txBody>
                    <a:bodyPr/>
                    <a:lstStyle/>
                    <a:p>
                      <a:pPr algn="ctr"/>
                      <a:r>
                        <a:rPr lang="en-US" sz="900" dirty="0"/>
                        <a:t>468.8</a:t>
                      </a:r>
                      <a:endParaRPr lang="en-IN" sz="900" dirty="0"/>
                    </a:p>
                  </a:txBody>
                  <a:tcPr anchor="ctr"/>
                </a:tc>
                <a:tc>
                  <a:txBody>
                    <a:bodyPr/>
                    <a:lstStyle/>
                    <a:p>
                      <a:pPr algn="ctr"/>
                      <a:r>
                        <a:rPr lang="en-US" sz="900" dirty="0"/>
                        <a:t>410.5</a:t>
                      </a:r>
                      <a:endParaRPr lang="en-IN" sz="900" dirty="0"/>
                    </a:p>
                  </a:txBody>
                  <a:tcPr anchor="ctr"/>
                </a:tc>
                <a:tc>
                  <a:txBody>
                    <a:bodyPr/>
                    <a:lstStyle/>
                    <a:p>
                      <a:pPr algn="ctr"/>
                      <a:r>
                        <a:rPr lang="en-US" sz="900" dirty="0"/>
                        <a:t>58.6</a:t>
                      </a:r>
                      <a:endParaRPr lang="en-IN" sz="900" dirty="0"/>
                    </a:p>
                  </a:txBody>
                  <a:tcPr anchor="ctr"/>
                </a:tc>
                <a:tc>
                  <a:txBody>
                    <a:bodyPr/>
                    <a:lstStyle/>
                    <a:p>
                      <a:pPr algn="ctr"/>
                      <a:r>
                        <a:rPr lang="en-US" sz="900"/>
                        <a:t>-</a:t>
                      </a:r>
                      <a:endParaRPr lang="en-IN" sz="900"/>
                    </a:p>
                  </a:txBody>
                  <a:tcPr anchor="ctr"/>
                </a:tc>
                <a:extLst>
                  <a:ext uri="{0D108BD9-81ED-4DB2-BD59-A6C34878D82A}">
                    <a16:rowId xmlns:a16="http://schemas.microsoft.com/office/drawing/2014/main" val="132429278"/>
                  </a:ext>
                </a:extLst>
              </a:tr>
              <a:tr h="280067">
                <a:tc>
                  <a:txBody>
                    <a:bodyPr/>
                    <a:lstStyle/>
                    <a:p>
                      <a:r>
                        <a:rPr lang="en-US" sz="900"/>
                        <a:t>Indonesia</a:t>
                      </a:r>
                      <a:endParaRPr lang="en-IN" sz="900"/>
                    </a:p>
                  </a:txBody>
                  <a:tcPr anchor="ctr"/>
                </a:tc>
                <a:tc>
                  <a:txBody>
                    <a:bodyPr/>
                    <a:lstStyle/>
                    <a:p>
                      <a:pPr algn="ctr"/>
                      <a:r>
                        <a:rPr lang="en-US" sz="900" dirty="0"/>
                        <a:t>888.5</a:t>
                      </a:r>
                      <a:endParaRPr lang="en-IN" sz="900" dirty="0"/>
                    </a:p>
                  </a:txBody>
                  <a:tcPr anchor="ctr"/>
                </a:tc>
                <a:tc>
                  <a:txBody>
                    <a:bodyPr/>
                    <a:lstStyle/>
                    <a:p>
                      <a:pPr algn="ctr"/>
                      <a:r>
                        <a:rPr lang="en-US" sz="900" dirty="0"/>
                        <a:t>492.4</a:t>
                      </a:r>
                      <a:endParaRPr lang="en-IN" sz="900" dirty="0"/>
                    </a:p>
                  </a:txBody>
                  <a:tcPr anchor="ctr"/>
                </a:tc>
                <a:tc>
                  <a:txBody>
                    <a:bodyPr/>
                    <a:lstStyle/>
                    <a:p>
                      <a:pPr algn="ctr"/>
                      <a:r>
                        <a:rPr lang="en-US" sz="900" dirty="0"/>
                        <a:t>327.5</a:t>
                      </a:r>
                      <a:endParaRPr lang="en-IN" sz="900" dirty="0"/>
                    </a:p>
                  </a:txBody>
                  <a:tcPr anchor="ctr"/>
                </a:tc>
                <a:tc>
                  <a:txBody>
                    <a:bodyPr/>
                    <a:lstStyle/>
                    <a:p>
                      <a:pPr algn="ctr"/>
                      <a:r>
                        <a:rPr lang="en-US" sz="900" dirty="0"/>
                        <a:t>126.4</a:t>
                      </a:r>
                      <a:endParaRPr lang="en-IN" sz="900" dirty="0"/>
                    </a:p>
                  </a:txBody>
                  <a:tcPr anchor="ctr"/>
                </a:tc>
                <a:tc>
                  <a:txBody>
                    <a:bodyPr/>
                    <a:lstStyle/>
                    <a:p>
                      <a:pPr algn="ctr"/>
                      <a:r>
                        <a:rPr lang="en-US" sz="900" dirty="0"/>
                        <a:t>186.3</a:t>
                      </a:r>
                      <a:endParaRPr lang="en-IN" sz="900" dirty="0"/>
                    </a:p>
                  </a:txBody>
                  <a:tcPr anchor="ctr"/>
                </a:tc>
                <a:tc>
                  <a:txBody>
                    <a:bodyPr/>
                    <a:lstStyle/>
                    <a:p>
                      <a:pPr algn="ctr"/>
                      <a:r>
                        <a:rPr lang="en-US" sz="900" dirty="0"/>
                        <a:t>14.8</a:t>
                      </a:r>
                      <a:endParaRPr lang="en-IN" sz="900" dirty="0"/>
                    </a:p>
                  </a:txBody>
                  <a:tcPr anchor="ctr"/>
                </a:tc>
                <a:extLst>
                  <a:ext uri="{0D108BD9-81ED-4DB2-BD59-A6C34878D82A}">
                    <a16:rowId xmlns:a16="http://schemas.microsoft.com/office/drawing/2014/main" val="464994145"/>
                  </a:ext>
                </a:extLst>
              </a:tr>
              <a:tr h="280067">
                <a:tc>
                  <a:txBody>
                    <a:bodyPr/>
                    <a:lstStyle/>
                    <a:p>
                      <a:r>
                        <a:rPr lang="en-US" sz="900"/>
                        <a:t>South Korea</a:t>
                      </a:r>
                      <a:endParaRPr lang="en-IN" sz="900"/>
                    </a:p>
                  </a:txBody>
                  <a:tcPr anchor="ctr"/>
                </a:tc>
                <a:tc>
                  <a:txBody>
                    <a:bodyPr/>
                    <a:lstStyle/>
                    <a:p>
                      <a:pPr algn="ctr"/>
                      <a:r>
                        <a:rPr lang="en-US" sz="900" dirty="0"/>
                        <a:t>847.2</a:t>
                      </a:r>
                      <a:endParaRPr lang="en-IN" sz="900" dirty="0"/>
                    </a:p>
                  </a:txBody>
                  <a:tcPr anchor="ctr"/>
                </a:tc>
                <a:tc>
                  <a:txBody>
                    <a:bodyPr/>
                    <a:lstStyle/>
                    <a:p>
                      <a:pPr algn="ctr"/>
                      <a:r>
                        <a:rPr lang="en-US" sz="900" dirty="0"/>
                        <a:t>479.9</a:t>
                      </a:r>
                      <a:endParaRPr lang="en-IN" sz="900" dirty="0"/>
                    </a:p>
                  </a:txBody>
                  <a:tcPr anchor="ctr"/>
                </a:tc>
                <a:tc>
                  <a:txBody>
                    <a:bodyPr/>
                    <a:lstStyle/>
                    <a:p>
                      <a:pPr algn="ctr"/>
                      <a:r>
                        <a:rPr lang="en-US" sz="900" dirty="0"/>
                        <a:t>329.4</a:t>
                      </a:r>
                      <a:endParaRPr lang="en-IN" sz="900" dirty="0"/>
                    </a:p>
                  </a:txBody>
                  <a:tcPr anchor="ctr"/>
                </a:tc>
                <a:tc>
                  <a:txBody>
                    <a:bodyPr/>
                    <a:lstStyle/>
                    <a:p>
                      <a:pPr algn="ctr"/>
                      <a:r>
                        <a:rPr lang="en-US" sz="900" dirty="0"/>
                        <a:t>-</a:t>
                      </a:r>
                      <a:endParaRPr lang="en-IN" sz="900" dirty="0"/>
                    </a:p>
                  </a:txBody>
                  <a:tcPr anchor="ctr"/>
                </a:tc>
                <a:tc>
                  <a:txBody>
                    <a:bodyPr/>
                    <a:lstStyle/>
                    <a:p>
                      <a:pPr algn="ctr"/>
                      <a:r>
                        <a:rPr lang="en-US" sz="900" dirty="0"/>
                        <a:t>329.4</a:t>
                      </a:r>
                      <a:endParaRPr lang="en-IN" sz="900" dirty="0"/>
                    </a:p>
                  </a:txBody>
                  <a:tcPr anchor="ctr"/>
                </a:tc>
                <a:tc>
                  <a:txBody>
                    <a:bodyPr/>
                    <a:lstStyle/>
                    <a:p>
                      <a:pPr algn="ctr"/>
                      <a:r>
                        <a:rPr lang="en-US" sz="900"/>
                        <a:t>-</a:t>
                      </a:r>
                      <a:endParaRPr lang="en-IN" sz="900"/>
                    </a:p>
                  </a:txBody>
                  <a:tcPr anchor="ctr"/>
                </a:tc>
                <a:extLst>
                  <a:ext uri="{0D108BD9-81ED-4DB2-BD59-A6C34878D82A}">
                    <a16:rowId xmlns:a16="http://schemas.microsoft.com/office/drawing/2014/main" val="2795227654"/>
                  </a:ext>
                </a:extLst>
              </a:tr>
              <a:tr h="280067">
                <a:tc>
                  <a:txBody>
                    <a:bodyPr/>
                    <a:lstStyle/>
                    <a:p>
                      <a:r>
                        <a:rPr lang="en-US" sz="900"/>
                        <a:t>Canada</a:t>
                      </a:r>
                      <a:endParaRPr lang="en-IN" sz="900"/>
                    </a:p>
                  </a:txBody>
                  <a:tcPr anchor="ctr"/>
                </a:tc>
                <a:tc>
                  <a:txBody>
                    <a:bodyPr/>
                    <a:lstStyle/>
                    <a:p>
                      <a:pPr algn="ctr"/>
                      <a:r>
                        <a:rPr lang="en-US" sz="900" dirty="0"/>
                        <a:t>696.8</a:t>
                      </a:r>
                      <a:endParaRPr lang="en-IN" sz="900" dirty="0"/>
                    </a:p>
                  </a:txBody>
                  <a:tcPr anchor="ctr"/>
                </a:tc>
                <a:tc>
                  <a:txBody>
                    <a:bodyPr/>
                    <a:lstStyle/>
                    <a:p>
                      <a:pPr algn="ctr"/>
                      <a:r>
                        <a:rPr lang="en-US" sz="900" dirty="0"/>
                        <a:t>458.8</a:t>
                      </a:r>
                      <a:endParaRPr lang="en-IN" sz="900" dirty="0"/>
                    </a:p>
                  </a:txBody>
                  <a:tcPr anchor="ctr"/>
                </a:tc>
                <a:tc>
                  <a:txBody>
                    <a:bodyPr/>
                    <a:lstStyle/>
                    <a:p>
                      <a:pPr algn="ctr"/>
                      <a:r>
                        <a:rPr lang="en-US" sz="900" dirty="0"/>
                        <a:t>417.5-c</a:t>
                      </a:r>
                      <a:endParaRPr lang="en-IN" sz="900" dirty="0"/>
                    </a:p>
                  </a:txBody>
                  <a:tcPr anchor="ctr"/>
                </a:tc>
                <a:tc>
                  <a:txBody>
                    <a:bodyPr/>
                    <a:lstStyle/>
                    <a:p>
                      <a:pPr algn="ctr"/>
                      <a:r>
                        <a:rPr lang="en-US" sz="900" dirty="0"/>
                        <a:t>248.9</a:t>
                      </a:r>
                      <a:endParaRPr lang="en-IN" sz="900" dirty="0"/>
                    </a:p>
                  </a:txBody>
                  <a:tcPr anchor="ctr"/>
                </a:tc>
                <a:tc>
                  <a:txBody>
                    <a:bodyPr/>
                    <a:lstStyle/>
                    <a:p>
                      <a:pPr algn="ctr"/>
                      <a:r>
                        <a:rPr lang="en-US" sz="900" dirty="0"/>
                        <a:t>125.1</a:t>
                      </a:r>
                      <a:endParaRPr lang="en-IN" sz="900" dirty="0"/>
                    </a:p>
                  </a:txBody>
                  <a:tcPr anchor="ctr"/>
                </a:tc>
                <a:tc>
                  <a:txBody>
                    <a:bodyPr/>
                    <a:lstStyle/>
                    <a:p>
                      <a:pPr algn="ctr"/>
                      <a:r>
                        <a:rPr lang="en-US" sz="900" dirty="0"/>
                        <a:t>43.5</a:t>
                      </a:r>
                      <a:endParaRPr lang="en-IN" sz="900" dirty="0"/>
                    </a:p>
                  </a:txBody>
                  <a:tcPr anchor="ctr"/>
                </a:tc>
                <a:extLst>
                  <a:ext uri="{0D108BD9-81ED-4DB2-BD59-A6C34878D82A}">
                    <a16:rowId xmlns:a16="http://schemas.microsoft.com/office/drawing/2014/main" val="2198968118"/>
                  </a:ext>
                </a:extLst>
              </a:tr>
              <a:tr h="280067">
                <a:tc>
                  <a:txBody>
                    <a:bodyPr/>
                    <a:lstStyle/>
                    <a:p>
                      <a:r>
                        <a:rPr lang="en-US" sz="900"/>
                        <a:t>Thailand</a:t>
                      </a:r>
                      <a:endParaRPr lang="en-IN" sz="900"/>
                    </a:p>
                  </a:txBody>
                  <a:tcPr anchor="ctr"/>
                </a:tc>
                <a:tc>
                  <a:txBody>
                    <a:bodyPr/>
                    <a:lstStyle/>
                    <a:p>
                      <a:pPr algn="ctr"/>
                      <a:r>
                        <a:rPr lang="en-US" sz="900" dirty="0"/>
                        <a:t>655.5</a:t>
                      </a:r>
                      <a:endParaRPr lang="en-IN" sz="900" dirty="0"/>
                    </a:p>
                  </a:txBody>
                  <a:tcPr anchor="ctr"/>
                </a:tc>
                <a:tc>
                  <a:txBody>
                    <a:bodyPr/>
                    <a:lstStyle/>
                    <a:p>
                      <a:pPr algn="ctr"/>
                      <a:r>
                        <a:rPr lang="en-US" sz="900" dirty="0"/>
                        <a:t>373.2</a:t>
                      </a:r>
                      <a:endParaRPr lang="en-IN" sz="900" dirty="0"/>
                    </a:p>
                  </a:txBody>
                  <a:tcPr anchor="ctr"/>
                </a:tc>
                <a:tc>
                  <a:txBody>
                    <a:bodyPr/>
                    <a:lstStyle/>
                    <a:p>
                      <a:pPr algn="ctr"/>
                      <a:r>
                        <a:rPr lang="en-US" sz="900" dirty="0"/>
                        <a:t>244.8</a:t>
                      </a:r>
                      <a:endParaRPr lang="en-IN" sz="900" dirty="0"/>
                    </a:p>
                  </a:txBody>
                  <a:tcPr anchor="ctr"/>
                </a:tc>
                <a:tc>
                  <a:txBody>
                    <a:bodyPr/>
                    <a:lstStyle/>
                    <a:p>
                      <a:pPr algn="ctr"/>
                      <a:r>
                        <a:rPr lang="en-US" sz="900" dirty="0"/>
                        <a:t>-</a:t>
                      </a:r>
                      <a:endParaRPr lang="en-IN" sz="900" dirty="0"/>
                    </a:p>
                  </a:txBody>
                  <a:tcPr anchor="ctr"/>
                </a:tc>
                <a:tc>
                  <a:txBody>
                    <a:bodyPr/>
                    <a:lstStyle/>
                    <a:p>
                      <a:pPr algn="ctr"/>
                      <a:r>
                        <a:rPr lang="en-US" sz="900" dirty="0"/>
                        <a:t>231.1</a:t>
                      </a:r>
                      <a:endParaRPr lang="en-IN" sz="900" dirty="0"/>
                    </a:p>
                  </a:txBody>
                  <a:tcPr anchor="ctr"/>
                </a:tc>
                <a:tc>
                  <a:txBody>
                    <a:bodyPr/>
                    <a:lstStyle/>
                    <a:p>
                      <a:pPr algn="ctr"/>
                      <a:r>
                        <a:rPr lang="en-US" sz="900" dirty="0"/>
                        <a:t>13.7</a:t>
                      </a:r>
                      <a:endParaRPr lang="en-IN" sz="900" dirty="0"/>
                    </a:p>
                  </a:txBody>
                  <a:tcPr anchor="ctr"/>
                </a:tc>
                <a:extLst>
                  <a:ext uri="{0D108BD9-81ED-4DB2-BD59-A6C34878D82A}">
                    <a16:rowId xmlns:a16="http://schemas.microsoft.com/office/drawing/2014/main" val="3564390002"/>
                  </a:ext>
                </a:extLst>
              </a:tr>
              <a:tr h="280067">
                <a:tc>
                  <a:txBody>
                    <a:bodyPr/>
                    <a:lstStyle/>
                    <a:p>
                      <a:r>
                        <a:rPr lang="en-US" sz="900"/>
                        <a:t>Mexico</a:t>
                      </a:r>
                      <a:endParaRPr lang="en-IN" sz="900"/>
                    </a:p>
                  </a:txBody>
                  <a:tcPr anchor="ctr"/>
                </a:tc>
                <a:tc>
                  <a:txBody>
                    <a:bodyPr/>
                    <a:lstStyle/>
                    <a:p>
                      <a:pPr algn="ctr"/>
                      <a:r>
                        <a:rPr lang="en-US" sz="900" dirty="0"/>
                        <a:t>689.2</a:t>
                      </a:r>
                      <a:endParaRPr lang="en-IN" sz="900" dirty="0"/>
                    </a:p>
                  </a:txBody>
                  <a:tcPr anchor="ctr"/>
                </a:tc>
                <a:tc>
                  <a:txBody>
                    <a:bodyPr/>
                    <a:lstStyle/>
                    <a:p>
                      <a:pPr algn="ctr"/>
                      <a:r>
                        <a:rPr lang="en-US" sz="900" dirty="0"/>
                        <a:t>383.8</a:t>
                      </a:r>
                      <a:endParaRPr lang="en-IN" sz="900" dirty="0"/>
                    </a:p>
                  </a:txBody>
                  <a:tcPr anchor="ctr"/>
                </a:tc>
                <a:tc>
                  <a:txBody>
                    <a:bodyPr/>
                    <a:lstStyle/>
                    <a:p>
                      <a:pPr algn="ctr"/>
                      <a:r>
                        <a:rPr lang="en-US" sz="900" dirty="0"/>
                        <a:t>237.6</a:t>
                      </a:r>
                      <a:endParaRPr lang="en-IN" sz="900" dirty="0"/>
                    </a:p>
                  </a:txBody>
                  <a:tcPr anchor="ctr"/>
                </a:tc>
                <a:tc>
                  <a:txBody>
                    <a:bodyPr/>
                    <a:lstStyle/>
                    <a:p>
                      <a:pPr algn="ctr"/>
                      <a:r>
                        <a:rPr lang="en-US" sz="900" dirty="0"/>
                        <a:t>2.5</a:t>
                      </a:r>
                      <a:endParaRPr lang="en-IN" sz="900" dirty="0"/>
                    </a:p>
                  </a:txBody>
                  <a:tcPr anchor="ctr"/>
                </a:tc>
                <a:tc>
                  <a:txBody>
                    <a:bodyPr/>
                    <a:lstStyle/>
                    <a:p>
                      <a:pPr algn="ctr"/>
                      <a:r>
                        <a:rPr lang="en-US" sz="900" dirty="0"/>
                        <a:t>203.5</a:t>
                      </a:r>
                      <a:endParaRPr lang="en-IN" sz="900" dirty="0"/>
                    </a:p>
                  </a:txBody>
                  <a:tcPr anchor="ctr"/>
                </a:tc>
                <a:tc>
                  <a:txBody>
                    <a:bodyPr/>
                    <a:lstStyle/>
                    <a:p>
                      <a:pPr algn="ctr"/>
                      <a:r>
                        <a:rPr lang="en-US" sz="900" dirty="0"/>
                        <a:t>31.6</a:t>
                      </a:r>
                      <a:endParaRPr lang="en-IN" sz="900" dirty="0"/>
                    </a:p>
                  </a:txBody>
                  <a:tcPr anchor="ctr"/>
                </a:tc>
                <a:extLst>
                  <a:ext uri="{0D108BD9-81ED-4DB2-BD59-A6C34878D82A}">
                    <a16:rowId xmlns:a16="http://schemas.microsoft.com/office/drawing/2014/main" val="3372516111"/>
                  </a:ext>
                </a:extLst>
              </a:tr>
              <a:tr h="280067">
                <a:tc>
                  <a:txBody>
                    <a:bodyPr/>
                    <a:lstStyle/>
                    <a:p>
                      <a:r>
                        <a:rPr lang="en-US" sz="900"/>
                        <a:t>Malaysia</a:t>
                      </a:r>
                      <a:endParaRPr lang="en-IN" sz="900"/>
                    </a:p>
                  </a:txBody>
                  <a:tcPr anchor="ctr"/>
                </a:tc>
                <a:tc>
                  <a:txBody>
                    <a:bodyPr/>
                    <a:lstStyle/>
                    <a:p>
                      <a:pPr algn="ctr"/>
                      <a:r>
                        <a:rPr lang="en-US" sz="900" dirty="0"/>
                        <a:t>255.8</a:t>
                      </a:r>
                      <a:endParaRPr lang="en-IN" sz="900" dirty="0"/>
                    </a:p>
                  </a:txBody>
                  <a:tcPr anchor="ctr"/>
                </a:tc>
                <a:tc>
                  <a:txBody>
                    <a:bodyPr/>
                    <a:lstStyle/>
                    <a:p>
                      <a:pPr algn="ctr"/>
                      <a:r>
                        <a:rPr lang="en-US" sz="900" dirty="0"/>
                        <a:t>140.0</a:t>
                      </a:r>
                      <a:endParaRPr lang="en-IN" sz="900" dirty="0"/>
                    </a:p>
                  </a:txBody>
                  <a:tcPr anchor="ctr"/>
                </a:tc>
                <a:tc>
                  <a:txBody>
                    <a:bodyPr/>
                    <a:lstStyle/>
                    <a:p>
                      <a:pPr algn="ctr"/>
                      <a:r>
                        <a:rPr lang="en-US" sz="900" dirty="0"/>
                        <a:t>93.6</a:t>
                      </a:r>
                      <a:endParaRPr lang="en-IN" sz="900" dirty="0"/>
                    </a:p>
                  </a:txBody>
                  <a:tcPr anchor="ctr"/>
                </a:tc>
                <a:tc>
                  <a:txBody>
                    <a:bodyPr/>
                    <a:lstStyle/>
                    <a:p>
                      <a:pPr algn="ctr"/>
                      <a:r>
                        <a:rPr lang="en-US" sz="900" dirty="0"/>
                        <a:t>19.9</a:t>
                      </a:r>
                      <a:endParaRPr lang="en-IN" sz="900" dirty="0"/>
                    </a:p>
                  </a:txBody>
                  <a:tcPr anchor="ctr"/>
                </a:tc>
                <a:tc>
                  <a:txBody>
                    <a:bodyPr/>
                    <a:lstStyle/>
                    <a:p>
                      <a:pPr algn="ctr"/>
                      <a:r>
                        <a:rPr lang="en-US" sz="900" dirty="0"/>
                        <a:t>60.2</a:t>
                      </a:r>
                      <a:endParaRPr lang="en-IN" sz="900" dirty="0"/>
                    </a:p>
                  </a:txBody>
                  <a:tcPr anchor="ctr"/>
                </a:tc>
                <a:tc>
                  <a:txBody>
                    <a:bodyPr/>
                    <a:lstStyle/>
                    <a:p>
                      <a:pPr algn="ctr"/>
                      <a:r>
                        <a:rPr lang="en-US" sz="900" dirty="0"/>
                        <a:t>13.-b</a:t>
                      </a:r>
                      <a:endParaRPr lang="en-IN" sz="900" dirty="0"/>
                    </a:p>
                  </a:txBody>
                  <a:tcPr anchor="ctr"/>
                </a:tc>
                <a:extLst>
                  <a:ext uri="{0D108BD9-81ED-4DB2-BD59-A6C34878D82A}">
                    <a16:rowId xmlns:a16="http://schemas.microsoft.com/office/drawing/2014/main" val="1630229890"/>
                  </a:ext>
                </a:extLst>
              </a:tr>
              <a:tr h="474471">
                <a:tc gridSpan="7">
                  <a:txBody>
                    <a:bodyPr/>
                    <a:lstStyle/>
                    <a:p>
                      <a:r>
                        <a:rPr lang="en-US" sz="900" dirty="0"/>
                        <a:t>a- Includes land filling, dust suppressant, etc.</a:t>
                      </a:r>
                    </a:p>
                    <a:p>
                      <a:r>
                        <a:rPr lang="en-US" sz="900" dirty="0"/>
                        <a:t>b- Export volume of used oil.</a:t>
                      </a:r>
                    </a:p>
                    <a:p>
                      <a:r>
                        <a:rPr lang="en-US" sz="900" dirty="0"/>
                        <a:t>c- Includes import of used oil.</a:t>
                      </a:r>
                      <a:endParaRPr lang="en-IN" sz="900" dirty="0"/>
                    </a:p>
                  </a:txBody>
                  <a:tcPr anchor="ctr"/>
                </a:tc>
                <a:tc hMerge="1">
                  <a:txBody>
                    <a:bodyPr/>
                    <a:lstStyle/>
                    <a:p>
                      <a:endParaRPr lang="en-IN" sz="900"/>
                    </a:p>
                  </a:txBody>
                  <a:tcPr>
                    <a:solidFill>
                      <a:srgbClr val="E8EAEE"/>
                    </a:solidFill>
                  </a:tcPr>
                </a:tc>
                <a:tc hMerge="1">
                  <a:txBody>
                    <a:bodyPr/>
                    <a:lstStyle/>
                    <a:p>
                      <a:endParaRPr lang="en-IN" sz="900"/>
                    </a:p>
                  </a:txBody>
                  <a:tcPr>
                    <a:solidFill>
                      <a:srgbClr val="E8EAEE"/>
                    </a:solidFill>
                  </a:tcPr>
                </a:tc>
                <a:tc hMerge="1">
                  <a:txBody>
                    <a:bodyPr/>
                    <a:lstStyle/>
                    <a:p>
                      <a:endParaRPr lang="en-IN" sz="900"/>
                    </a:p>
                  </a:txBody>
                  <a:tcPr>
                    <a:solidFill>
                      <a:srgbClr val="E8EAEE"/>
                    </a:solidFill>
                  </a:tcPr>
                </a:tc>
                <a:tc hMerge="1">
                  <a:txBody>
                    <a:bodyPr/>
                    <a:lstStyle/>
                    <a:p>
                      <a:endParaRPr lang="en-IN" sz="900"/>
                    </a:p>
                  </a:txBody>
                  <a:tcPr>
                    <a:solidFill>
                      <a:srgbClr val="E8EAEE"/>
                    </a:solidFill>
                  </a:tcPr>
                </a:tc>
                <a:tc hMerge="1">
                  <a:txBody>
                    <a:bodyPr/>
                    <a:lstStyle/>
                    <a:p>
                      <a:endParaRPr lang="en-IN" sz="900"/>
                    </a:p>
                  </a:txBody>
                  <a:tcPr>
                    <a:solidFill>
                      <a:srgbClr val="E8EAEE"/>
                    </a:solidFill>
                  </a:tcPr>
                </a:tc>
                <a:tc hMerge="1">
                  <a:txBody>
                    <a:bodyPr/>
                    <a:lstStyle/>
                    <a:p>
                      <a:endParaRPr lang="en-IN" sz="900"/>
                    </a:p>
                  </a:txBody>
                  <a:tcPr>
                    <a:solidFill>
                      <a:srgbClr val="E8EAEE"/>
                    </a:solidFill>
                  </a:tcPr>
                </a:tc>
                <a:extLst>
                  <a:ext uri="{0D108BD9-81ED-4DB2-BD59-A6C34878D82A}">
                    <a16:rowId xmlns:a16="http://schemas.microsoft.com/office/drawing/2014/main" val="28343887"/>
                  </a:ext>
                </a:extLst>
              </a:tr>
            </a:tbl>
          </a:graphicData>
        </a:graphic>
      </p:graphicFrame>
    </p:spTree>
    <p:extLst>
      <p:ext uri="{BB962C8B-B14F-4D97-AF65-F5344CB8AC3E}">
        <p14:creationId xmlns:p14="http://schemas.microsoft.com/office/powerpoint/2010/main" val="2938755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6B50-88CD-498A-A065-74DAF8BC8443}"/>
              </a:ext>
            </a:extLst>
          </p:cNvPr>
          <p:cNvSpPr>
            <a:spLocks noGrp="1"/>
          </p:cNvSpPr>
          <p:nvPr>
            <p:ph type="title"/>
          </p:nvPr>
        </p:nvSpPr>
        <p:spPr/>
        <p:txBody>
          <a:bodyPr/>
          <a:lstStyle/>
          <a:p>
            <a:r>
              <a:rPr lang="en-US"/>
              <a:t>Used Oil Generation in Key Markets</a:t>
            </a:r>
            <a:endParaRPr lang="en-IN"/>
          </a:p>
        </p:txBody>
      </p:sp>
      <p:graphicFrame>
        <p:nvGraphicFramePr>
          <p:cNvPr id="5" name="Chart 4">
            <a:extLst>
              <a:ext uri="{FF2B5EF4-FFF2-40B4-BE49-F238E27FC236}">
                <a16:creationId xmlns:a16="http://schemas.microsoft.com/office/drawing/2014/main" id="{6355C95C-8E33-44F7-84C8-AE4F6938F67A}"/>
              </a:ext>
            </a:extLst>
          </p:cNvPr>
          <p:cNvGraphicFramePr/>
          <p:nvPr>
            <p:extLst>
              <p:ext uri="{D42A27DB-BD31-4B8C-83A1-F6EECF244321}">
                <p14:modId xmlns:p14="http://schemas.microsoft.com/office/powerpoint/2010/main" val="2885751844"/>
              </p:ext>
            </p:extLst>
          </p:nvPr>
        </p:nvGraphicFramePr>
        <p:xfrm>
          <a:off x="647700" y="1037787"/>
          <a:ext cx="10448925" cy="280387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B37BE359-98B9-4E70-9C79-383766DFA8A3}"/>
              </a:ext>
            </a:extLst>
          </p:cNvPr>
          <p:cNvSpPr txBox="1"/>
          <p:nvPr/>
        </p:nvSpPr>
        <p:spPr>
          <a:xfrm>
            <a:off x="2681288" y="791566"/>
            <a:ext cx="6829425" cy="246221"/>
          </a:xfrm>
          <a:prstGeom prst="rect">
            <a:avLst/>
          </a:prstGeom>
          <a:noFill/>
        </p:spPr>
        <p:txBody>
          <a:bodyPr wrap="square">
            <a:spAutoFit/>
          </a:bodyPr>
          <a:lstStyle/>
          <a:p>
            <a:pPr algn="ctr" rtl="0">
              <a:defRPr sz="1000" b="0" i="0" u="none" strike="noStrike" kern="1200" spc="0" baseline="0">
                <a:solidFill>
                  <a:srgbClr val="000000">
                    <a:lumMod val="65000"/>
                    <a:lumOff val="35000"/>
                  </a:srgbClr>
                </a:solidFill>
                <a:latin typeface="+mn-lt"/>
                <a:ea typeface="+mn-ea"/>
                <a:cs typeface="+mn-cs"/>
              </a:defRPr>
            </a:pPr>
            <a:r>
              <a:rPr lang="en-US" sz="1000" b="1" i="0" kern="1200" spc="0" baseline="0">
                <a:solidFill>
                  <a:schemeClr val="accent1"/>
                </a:solidFill>
                <a:effectLst/>
                <a:latin typeface="Lucida Sans" panose="020B0602030504020204" pitchFamily="34" charset="0"/>
              </a:rPr>
              <a:t>USED OIL GENERATION RATES IN KEY MARKETS, 2020 AND 2021</a:t>
            </a:r>
            <a:endParaRPr lang="en-IN" sz="1000">
              <a:solidFill>
                <a:schemeClr val="accent1"/>
              </a:solidFill>
              <a:effectLst/>
            </a:endParaRPr>
          </a:p>
        </p:txBody>
      </p:sp>
      <p:sp>
        <p:nvSpPr>
          <p:cNvPr id="8" name="Content Placeholder 2">
            <a:extLst>
              <a:ext uri="{FF2B5EF4-FFF2-40B4-BE49-F238E27FC236}">
                <a16:creationId xmlns:a16="http://schemas.microsoft.com/office/drawing/2014/main" id="{D6872710-AA3E-49CA-B38A-502AEA878C97}"/>
              </a:ext>
            </a:extLst>
          </p:cNvPr>
          <p:cNvSpPr txBox="1">
            <a:spLocks/>
          </p:cNvSpPr>
          <p:nvPr/>
        </p:nvSpPr>
        <p:spPr>
          <a:xfrm>
            <a:off x="483918" y="4496098"/>
            <a:ext cx="11155632" cy="1935786"/>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Used oil generation rates are generally in the range of 52%-57%. Canada is an exception with 66% generation rate. This is because Canada has relatively higher share of automotive lubricants that have higher generation rates than industrial lubricants. In Canada, share of automotive lubricants is around 55%, which is 10%-15% higher than markets such as the US, Japan, Western Europe, South Korea, etc., leading to higher used oil generation rate in Canada.</a:t>
            </a:r>
          </a:p>
          <a:p>
            <a:r>
              <a:rPr lang="en-US" dirty="0"/>
              <a:t>Japan and India have relatively lower used oil generation rates. </a:t>
            </a:r>
          </a:p>
          <a:p>
            <a:pPr lvl="1"/>
            <a:r>
              <a:rPr lang="en-US" dirty="0"/>
              <a:t>In Japan, share of MWF and rubber process oils in total lubricant demand was around 21% while it is around 16.4% in the US in 2020. It is to be noted that rubber process oils do not generate any used oil while MWF is generally reclaimed at site and generate small amount of used oil. Further, grease that do not generate any used oil accounts for around 4.8% of total lubricant demand in Japan in 2020. The corresponding share for the US is 2%. As a result, the used oil generation rate in Japan is low.</a:t>
            </a:r>
          </a:p>
          <a:p>
            <a:pPr lvl="1"/>
            <a:r>
              <a:rPr lang="en-US" dirty="0"/>
              <a:t>In India, white oils, rubber process oils, and grease that do not generate any used oil is around 25% in total lubricant demand in the country in 2020. The corresponding share in the US is around 22.3%. There is also a possibility of used oil being generated is not recorded resulting in lower generation rates. As a result, the used oil generation rate is lower in India. </a:t>
            </a:r>
            <a:endParaRPr lang="en-US" altLang="zh-CN" dirty="0"/>
          </a:p>
        </p:txBody>
      </p:sp>
      <p:sp>
        <p:nvSpPr>
          <p:cNvPr id="9" name="Content Placeholder 2">
            <a:extLst>
              <a:ext uri="{FF2B5EF4-FFF2-40B4-BE49-F238E27FC236}">
                <a16:creationId xmlns:a16="http://schemas.microsoft.com/office/drawing/2014/main" id="{B11316DB-4897-4B1F-A0F0-15E014A71709}"/>
              </a:ext>
            </a:extLst>
          </p:cNvPr>
          <p:cNvSpPr txBox="1">
            <a:spLocks/>
          </p:cNvSpPr>
          <p:nvPr/>
        </p:nvSpPr>
        <p:spPr>
          <a:xfrm>
            <a:off x="741097" y="3924301"/>
            <a:ext cx="10966985" cy="3693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
                <a:srgbClr val="27638E"/>
              </a:buClr>
              <a:buSzPct val="110000"/>
              <a:buNone/>
              <a:tabLst/>
              <a:defRPr/>
            </a:pPr>
            <a:r>
              <a:rPr lang="en-US" altLang="zh-CN" sz="900" dirty="0">
                <a:solidFill>
                  <a:srgbClr val="000000"/>
                </a:solidFill>
              </a:rPr>
              <a:t>a- Generation rate is 55% in 2021. The increase is due to higher growth in automotive lubricants demand in 2021. Automotive lubricants generate more used oil as compared to industrial lubricants.</a:t>
            </a:r>
          </a:p>
        </p:txBody>
      </p:sp>
    </p:spTree>
    <p:extLst>
      <p:ext uri="{BB962C8B-B14F-4D97-AF65-F5344CB8AC3E}">
        <p14:creationId xmlns:p14="http://schemas.microsoft.com/office/powerpoint/2010/main" val="3243276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6B50-88CD-498A-A065-74DAF8BC8443}"/>
              </a:ext>
            </a:extLst>
          </p:cNvPr>
          <p:cNvSpPr>
            <a:spLocks noGrp="1"/>
          </p:cNvSpPr>
          <p:nvPr>
            <p:ph type="title"/>
          </p:nvPr>
        </p:nvSpPr>
        <p:spPr/>
        <p:txBody>
          <a:bodyPr/>
          <a:lstStyle/>
          <a:p>
            <a:r>
              <a:rPr lang="en-US"/>
              <a:t>Used Oil Collection in Key Markets</a:t>
            </a:r>
            <a:endParaRPr lang="en-IN"/>
          </a:p>
        </p:txBody>
      </p:sp>
      <p:graphicFrame>
        <p:nvGraphicFramePr>
          <p:cNvPr id="5" name="Chart 4">
            <a:extLst>
              <a:ext uri="{FF2B5EF4-FFF2-40B4-BE49-F238E27FC236}">
                <a16:creationId xmlns:a16="http://schemas.microsoft.com/office/drawing/2014/main" id="{6355C95C-8E33-44F7-84C8-AE4F6938F67A}"/>
              </a:ext>
            </a:extLst>
          </p:cNvPr>
          <p:cNvGraphicFramePr/>
          <p:nvPr>
            <p:extLst>
              <p:ext uri="{D42A27DB-BD31-4B8C-83A1-F6EECF244321}">
                <p14:modId xmlns:p14="http://schemas.microsoft.com/office/powerpoint/2010/main" val="2726296069"/>
              </p:ext>
            </p:extLst>
          </p:nvPr>
        </p:nvGraphicFramePr>
        <p:xfrm>
          <a:off x="664893" y="1053755"/>
          <a:ext cx="10439400" cy="278481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B37BE359-98B9-4E70-9C79-383766DFA8A3}"/>
              </a:ext>
            </a:extLst>
          </p:cNvPr>
          <p:cNvSpPr txBox="1"/>
          <p:nvPr/>
        </p:nvSpPr>
        <p:spPr>
          <a:xfrm>
            <a:off x="2552699" y="807534"/>
            <a:ext cx="6829425" cy="246221"/>
          </a:xfrm>
          <a:prstGeom prst="rect">
            <a:avLst/>
          </a:prstGeom>
          <a:noFill/>
        </p:spPr>
        <p:txBody>
          <a:bodyPr wrap="square">
            <a:spAutoFit/>
          </a:bodyPr>
          <a:lstStyle/>
          <a:p>
            <a:pPr algn="ctr" rtl="0">
              <a:defRPr sz="1000" b="0" i="0" u="none" strike="noStrike" kern="1200" spc="0" baseline="0">
                <a:solidFill>
                  <a:srgbClr val="000000">
                    <a:lumMod val="65000"/>
                    <a:lumOff val="35000"/>
                  </a:srgbClr>
                </a:solidFill>
                <a:latin typeface="+mn-lt"/>
                <a:ea typeface="+mn-ea"/>
                <a:cs typeface="+mn-cs"/>
              </a:defRPr>
            </a:pPr>
            <a:r>
              <a:rPr lang="en-US" sz="1000" b="1" i="0" kern="1200" spc="0" baseline="0">
                <a:solidFill>
                  <a:schemeClr val="accent1"/>
                </a:solidFill>
                <a:effectLst/>
                <a:latin typeface="Lucida Sans" panose="020B0602030504020204" pitchFamily="34" charset="0"/>
              </a:rPr>
              <a:t>USED OIL COLLECTION RATES IN KEY MARKETS, 2020 AND 2021</a:t>
            </a:r>
            <a:endParaRPr lang="en-IN" sz="1000">
              <a:solidFill>
                <a:schemeClr val="accent1"/>
              </a:solidFill>
              <a:effectLst/>
            </a:endParaRPr>
          </a:p>
        </p:txBody>
      </p:sp>
      <p:sp>
        <p:nvSpPr>
          <p:cNvPr id="6" name="Content Placeholder 2">
            <a:extLst>
              <a:ext uri="{FF2B5EF4-FFF2-40B4-BE49-F238E27FC236}">
                <a16:creationId xmlns:a16="http://schemas.microsoft.com/office/drawing/2014/main" id="{3E56D4DC-2380-47F2-8179-25933EABFBD5}"/>
              </a:ext>
            </a:extLst>
          </p:cNvPr>
          <p:cNvSpPr txBox="1">
            <a:spLocks/>
          </p:cNvSpPr>
          <p:nvPr/>
        </p:nvSpPr>
        <p:spPr>
          <a:xfrm>
            <a:off x="483918" y="4433933"/>
            <a:ext cx="11441382" cy="2000548"/>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Aft>
                <a:spcPts val="600"/>
              </a:spcAft>
            </a:pPr>
            <a:r>
              <a:rPr lang="en-US" dirty="0"/>
              <a:t>Used oil collection rates are generally in the range of 64%-70%.</a:t>
            </a:r>
          </a:p>
          <a:p>
            <a:pPr lvl="1">
              <a:lnSpc>
                <a:spcPct val="100000"/>
              </a:lnSpc>
              <a:spcAft>
                <a:spcPts val="600"/>
              </a:spcAft>
            </a:pPr>
            <a:r>
              <a:rPr lang="en-US" dirty="0"/>
              <a:t>Canada, China, and Western Europe are exceptions with collection rates either more than or close to 80%. This is due to well developed collection infrastructure. For example, in Canada, collection of used oil is managed by individual used oil associations in provinces in Canada leading to higher collection rates. Similarly, in Western Europe, many countries have government authorized bodies/associations that manage the used oil collection leading to high used oil collection. Western Europe also has well developed re-refining industry, which is also involved in used oil collection. This also leads to higher used oil collection.</a:t>
            </a:r>
          </a:p>
          <a:p>
            <a:pPr lvl="1">
              <a:lnSpc>
                <a:spcPct val="100000"/>
              </a:lnSpc>
              <a:spcAft>
                <a:spcPts val="600"/>
              </a:spcAft>
            </a:pPr>
            <a:r>
              <a:rPr lang="en-US" dirty="0"/>
              <a:t>In China, strict implementation of regulations, have led to high used oil collection rates. In 2020, </a:t>
            </a:r>
            <a:r>
              <a:rPr lang="en-US" altLang="zh-CN" dirty="0"/>
              <a:t>t</a:t>
            </a:r>
            <a:r>
              <a:rPr lang="en-US" dirty="0"/>
              <a:t>otal collection rate </a:t>
            </a:r>
            <a:r>
              <a:rPr lang="en-US" altLang="zh-CN" dirty="0"/>
              <a:t>of used oil</a:t>
            </a:r>
            <a:r>
              <a:rPr lang="en-US" dirty="0"/>
              <a:t> increases to 82%, up by 7% compared to 2018, </a:t>
            </a:r>
            <a:r>
              <a:rPr lang="en-US" altLang="zh-CN" dirty="0"/>
              <a:t>as governments tighten up regulations and enhance enforcement mechanism for hazardous waste collection. </a:t>
            </a:r>
          </a:p>
          <a:p>
            <a:pPr>
              <a:lnSpc>
                <a:spcPct val="100000"/>
              </a:lnSpc>
              <a:spcAft>
                <a:spcPts val="600"/>
              </a:spcAft>
            </a:pPr>
            <a:r>
              <a:rPr lang="en-US" dirty="0"/>
              <a:t>Russia is on the other side of the spectrum with low collection rates. This is mainly due to two reasons:</a:t>
            </a:r>
          </a:p>
          <a:p>
            <a:pPr lvl="1">
              <a:lnSpc>
                <a:spcPct val="100000"/>
              </a:lnSpc>
              <a:spcAft>
                <a:spcPts val="600"/>
              </a:spcAft>
            </a:pPr>
            <a:r>
              <a:rPr lang="en-US" dirty="0"/>
              <a:t>Logistics. Russia is the largest country by area in the world due to which collectors need to travel long distances to collect used oil. As a result, collectors tend to transport only large volumes of used oil to make profit. In case when collectors have to drive long distances for collecting small volumes of used oils, the costs can be covered by the generator. This results in low collection.</a:t>
            </a:r>
          </a:p>
          <a:p>
            <a:pPr lvl="1">
              <a:lnSpc>
                <a:spcPct val="100000"/>
              </a:lnSpc>
              <a:spcAft>
                <a:spcPts val="600"/>
              </a:spcAft>
            </a:pPr>
            <a:r>
              <a:rPr lang="en-US" dirty="0"/>
              <a:t>Collection by grey/black market for which no proper records are maintained leading to lower reported used oil collection in the country.</a:t>
            </a:r>
          </a:p>
        </p:txBody>
      </p:sp>
      <p:sp>
        <p:nvSpPr>
          <p:cNvPr id="8" name="Content Placeholder 2">
            <a:extLst>
              <a:ext uri="{FF2B5EF4-FFF2-40B4-BE49-F238E27FC236}">
                <a16:creationId xmlns:a16="http://schemas.microsoft.com/office/drawing/2014/main" id="{B3C181F5-DECF-4507-9C0A-03ECDB4677ED}"/>
              </a:ext>
            </a:extLst>
          </p:cNvPr>
          <p:cNvSpPr txBox="1">
            <a:spLocks/>
          </p:cNvSpPr>
          <p:nvPr/>
        </p:nvSpPr>
        <p:spPr>
          <a:xfrm>
            <a:off x="640032" y="3835628"/>
            <a:ext cx="10966985" cy="58477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300"/>
              </a:spcAft>
              <a:buClr>
                <a:srgbClr val="27638E"/>
              </a:buClr>
              <a:buSzPct val="110000"/>
              <a:buNone/>
              <a:tabLst/>
              <a:defRPr/>
            </a:pPr>
            <a:r>
              <a:rPr lang="en-US" altLang="zh-CN" sz="900" dirty="0">
                <a:solidFill>
                  <a:srgbClr val="000000"/>
                </a:solidFill>
              </a:rPr>
              <a:t>a- Collection rate is 84% in 2021</a:t>
            </a:r>
          </a:p>
          <a:p>
            <a:pPr marL="0" marR="0" lvl="0" indent="0" algn="l" defTabSz="914400" rtl="0" eaLnBrk="1" fontAlgn="auto" latinLnBrk="0" hangingPunct="1">
              <a:lnSpc>
                <a:spcPct val="100000"/>
              </a:lnSpc>
              <a:spcBef>
                <a:spcPts val="0"/>
              </a:spcBef>
              <a:spcAft>
                <a:spcPts val="300"/>
              </a:spcAft>
              <a:buClr>
                <a:srgbClr val="27638E"/>
              </a:buClr>
              <a:buSzPct val="110000"/>
              <a:buNone/>
              <a:tabLst/>
              <a:defRPr/>
            </a:pPr>
            <a:r>
              <a:rPr lang="en-US" altLang="zh-CN" sz="900" dirty="0">
                <a:solidFill>
                  <a:srgbClr val="000000"/>
                </a:solidFill>
              </a:rPr>
              <a:t>b- Collection rate is 83% in 2021.</a:t>
            </a:r>
          </a:p>
          <a:p>
            <a:pPr marL="0" indent="0">
              <a:lnSpc>
                <a:spcPct val="100000"/>
              </a:lnSpc>
              <a:spcBef>
                <a:spcPts val="0"/>
              </a:spcBef>
              <a:spcAft>
                <a:spcPts val="300"/>
              </a:spcAft>
              <a:buClr>
                <a:srgbClr val="27638E"/>
              </a:buClr>
              <a:buSzPct val="110000"/>
              <a:buNone/>
              <a:defRPr/>
            </a:pPr>
            <a:r>
              <a:rPr lang="en-US" altLang="zh-CN" sz="900" dirty="0">
                <a:solidFill>
                  <a:srgbClr val="000000"/>
                </a:solidFill>
              </a:rPr>
              <a:t>c- Collection rate is 70% in 2021. </a:t>
            </a:r>
          </a:p>
        </p:txBody>
      </p:sp>
    </p:spTree>
    <p:extLst>
      <p:ext uri="{BB962C8B-B14F-4D97-AF65-F5344CB8AC3E}">
        <p14:creationId xmlns:p14="http://schemas.microsoft.com/office/powerpoint/2010/main" val="2205057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6B50-88CD-498A-A065-74DAF8BC8443}"/>
              </a:ext>
            </a:extLst>
          </p:cNvPr>
          <p:cNvSpPr>
            <a:spLocks noGrp="1"/>
          </p:cNvSpPr>
          <p:nvPr>
            <p:ph type="title"/>
          </p:nvPr>
        </p:nvSpPr>
        <p:spPr/>
        <p:txBody>
          <a:bodyPr/>
          <a:lstStyle/>
          <a:p>
            <a:r>
              <a:rPr lang="en-US"/>
              <a:t>Used Oil Disposal in Key Markets</a:t>
            </a:r>
            <a:endParaRPr lang="en-IN"/>
          </a:p>
        </p:txBody>
      </p:sp>
      <p:graphicFrame>
        <p:nvGraphicFramePr>
          <p:cNvPr id="5" name="Chart 4">
            <a:extLst>
              <a:ext uri="{FF2B5EF4-FFF2-40B4-BE49-F238E27FC236}">
                <a16:creationId xmlns:a16="http://schemas.microsoft.com/office/drawing/2014/main" id="{6355C95C-8E33-44F7-84C8-AE4F6938F67A}"/>
              </a:ext>
            </a:extLst>
          </p:cNvPr>
          <p:cNvGraphicFramePr/>
          <p:nvPr>
            <p:extLst>
              <p:ext uri="{D42A27DB-BD31-4B8C-83A1-F6EECF244321}">
                <p14:modId xmlns:p14="http://schemas.microsoft.com/office/powerpoint/2010/main" val="1041268535"/>
              </p:ext>
            </p:extLst>
          </p:nvPr>
        </p:nvGraphicFramePr>
        <p:xfrm>
          <a:off x="579168" y="1082653"/>
          <a:ext cx="10850832" cy="281371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B37BE359-98B9-4E70-9C79-383766DFA8A3}"/>
              </a:ext>
            </a:extLst>
          </p:cNvPr>
          <p:cNvSpPr txBox="1"/>
          <p:nvPr/>
        </p:nvSpPr>
        <p:spPr>
          <a:xfrm>
            <a:off x="2681288" y="807534"/>
            <a:ext cx="6829425" cy="246221"/>
          </a:xfrm>
          <a:prstGeom prst="rect">
            <a:avLst/>
          </a:prstGeom>
          <a:noFill/>
        </p:spPr>
        <p:txBody>
          <a:bodyPr wrap="square">
            <a:spAutoFit/>
          </a:bodyPr>
          <a:lstStyle/>
          <a:p>
            <a:pPr algn="ctr" rtl="0">
              <a:defRPr sz="1000" b="0" i="0" u="none" strike="noStrike" kern="1200" spc="0" baseline="0">
                <a:solidFill>
                  <a:srgbClr val="000000">
                    <a:lumMod val="65000"/>
                    <a:lumOff val="35000"/>
                  </a:srgbClr>
                </a:solidFill>
                <a:latin typeface="+mn-lt"/>
                <a:ea typeface="+mn-ea"/>
                <a:cs typeface="+mn-cs"/>
              </a:defRPr>
            </a:pPr>
            <a:r>
              <a:rPr lang="en-US" sz="1000" b="1" i="0" kern="1200" spc="0" baseline="0">
                <a:solidFill>
                  <a:srgbClr val="27638E"/>
                </a:solidFill>
                <a:effectLst/>
                <a:latin typeface="Lucida Sans" panose="020B0602030504020204" pitchFamily="34" charset="0"/>
              </a:rPr>
              <a:t>USED OIL DISPOSAL RATES IN KEY MARKETS, 2020</a:t>
            </a:r>
            <a:endParaRPr lang="en-IN" sz="1000">
              <a:effectLst/>
            </a:endParaRPr>
          </a:p>
        </p:txBody>
      </p:sp>
      <p:sp>
        <p:nvSpPr>
          <p:cNvPr id="6" name="Content Placeholder 2">
            <a:extLst>
              <a:ext uri="{FF2B5EF4-FFF2-40B4-BE49-F238E27FC236}">
                <a16:creationId xmlns:a16="http://schemas.microsoft.com/office/drawing/2014/main" id="{3E56D4DC-2380-47F2-8179-25933EABFBD5}"/>
              </a:ext>
            </a:extLst>
          </p:cNvPr>
          <p:cNvSpPr txBox="1">
            <a:spLocks/>
          </p:cNvSpPr>
          <p:nvPr/>
        </p:nvSpPr>
        <p:spPr>
          <a:xfrm>
            <a:off x="483919" y="4115769"/>
            <a:ext cx="11327082" cy="2351285"/>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Used oil disposal varies across countries/regions with fuel being the by far the largest disposal method in some countries/regions while re-refining being the largest disposal method in some countries/regions. </a:t>
            </a:r>
          </a:p>
          <a:p>
            <a:pPr lvl="1"/>
            <a:r>
              <a:rPr lang="en-US" dirty="0"/>
              <a:t>Countries/Regions such as the US, Western Europe, Canada, China, and Brazil with well-developed re-refining capacity have higher share of re-refining in disposal of used oil.</a:t>
            </a:r>
          </a:p>
          <a:p>
            <a:pPr lvl="1"/>
            <a:r>
              <a:rPr lang="en-US" dirty="0"/>
              <a:t>On the other hand, countries such as Japan, South Korea, Thailand, and Mexico that have no re-refining capacity or small re-refining capacity have almost entirely used oil disposed as fuel. </a:t>
            </a:r>
          </a:p>
          <a:p>
            <a:pPr lvl="1"/>
            <a:r>
              <a:rPr lang="en-US" dirty="0"/>
              <a:t>Other countries such as Indonesia, India, Malaysia, and Russia have moderate to significant share of re-refining as disposal route for used oil. However, lower share of re-refining than fuel is due to not sufficient re-refining capacity as in Indonesia, where used oil fed to re-refineries accounts for more than 90% of re-refining capacity or disposal of used oil as fuel is more profitable.</a:t>
            </a:r>
          </a:p>
          <a:p>
            <a:r>
              <a:rPr lang="en-US" dirty="0"/>
              <a:t>In 2021, used oil disposal has remained same as 2020 in most regions/countries except in few countries/regions such as China and India.</a:t>
            </a:r>
          </a:p>
          <a:p>
            <a:pPr lvl="1"/>
            <a:r>
              <a:rPr lang="en-US" dirty="0"/>
              <a:t>In China, share of re-refining has increased from 44% in 2020 to 46% in 2021 while share of fuel has declined by 1% in 2021. This is mainly driven by improved collection amid growing demand for </a:t>
            </a:r>
            <a:r>
              <a:rPr lang="en-US" dirty="0" err="1"/>
              <a:t>basestocks</a:t>
            </a:r>
            <a:r>
              <a:rPr lang="en-US" dirty="0"/>
              <a:t> in China. </a:t>
            </a:r>
          </a:p>
          <a:p>
            <a:pPr lvl="1"/>
            <a:r>
              <a:rPr lang="en-US" dirty="0"/>
              <a:t>In India, share of re-refining has declined 14% in 2020 to 13% in 2021. This is because disposal of used oil as fuel or other ways such as blending it with superior kerosene oil, which is sold as replacement for light diesel oil is more profitable. </a:t>
            </a:r>
          </a:p>
        </p:txBody>
      </p:sp>
      <p:sp>
        <p:nvSpPr>
          <p:cNvPr id="3" name="TextBox 2">
            <a:extLst>
              <a:ext uri="{FF2B5EF4-FFF2-40B4-BE49-F238E27FC236}">
                <a16:creationId xmlns:a16="http://schemas.microsoft.com/office/drawing/2014/main" id="{85AB97ED-AA9F-4A9C-94D1-802D0366D47C}"/>
              </a:ext>
            </a:extLst>
          </p:cNvPr>
          <p:cNvSpPr txBox="1"/>
          <p:nvPr/>
        </p:nvSpPr>
        <p:spPr>
          <a:xfrm>
            <a:off x="4399622" y="3858594"/>
            <a:ext cx="3495675" cy="246221"/>
          </a:xfrm>
          <a:prstGeom prst="rect">
            <a:avLst/>
          </a:prstGeom>
          <a:noFill/>
        </p:spPr>
        <p:txBody>
          <a:bodyPr wrap="square" rtlCol="0">
            <a:spAutoFit/>
          </a:bodyPr>
          <a:lstStyle/>
          <a:p>
            <a:pPr algn="l"/>
            <a:r>
              <a:rPr lang="en-US" sz="1000" dirty="0">
                <a:latin typeface="+mj-lt"/>
              </a:rPr>
              <a:t>a- Used as dust suppressant, disposed in landfill, etc.</a:t>
            </a:r>
            <a:endParaRPr lang="en-IN" sz="1000" dirty="0">
              <a:latin typeface="+mj-lt"/>
            </a:endParaRPr>
          </a:p>
        </p:txBody>
      </p:sp>
    </p:spTree>
    <p:extLst>
      <p:ext uri="{BB962C8B-B14F-4D97-AF65-F5344CB8AC3E}">
        <p14:creationId xmlns:p14="http://schemas.microsoft.com/office/powerpoint/2010/main" val="21122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Re-Refining</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nvGraphicFramePr>
        <p:xfrm>
          <a:off x="5213007" y="946150"/>
          <a:ext cx="6329188" cy="3101979"/>
        </p:xfrm>
        <a:graphic>
          <a:graphicData uri="http://schemas.openxmlformats.org/drawingml/2006/table">
            <a:tbl>
              <a:tblPr firstRow="1">
                <a:tableStyleId>{5C22544A-7EE6-4342-B048-85BDC9FD1C3A}</a:tableStyleId>
              </a:tblPr>
              <a:tblGrid>
                <a:gridCol w="1698133">
                  <a:extLst>
                    <a:ext uri="{9D8B030D-6E8A-4147-A177-3AD203B41FA5}">
                      <a16:colId xmlns:a16="http://schemas.microsoft.com/office/drawing/2014/main" val="3179253707"/>
                    </a:ext>
                  </a:extLst>
                </a:gridCol>
                <a:gridCol w="1085850">
                  <a:extLst>
                    <a:ext uri="{9D8B030D-6E8A-4147-A177-3AD203B41FA5}">
                      <a16:colId xmlns:a16="http://schemas.microsoft.com/office/drawing/2014/main" val="2331960324"/>
                    </a:ext>
                  </a:extLst>
                </a:gridCol>
                <a:gridCol w="1352550">
                  <a:extLst>
                    <a:ext uri="{9D8B030D-6E8A-4147-A177-3AD203B41FA5}">
                      <a16:colId xmlns:a16="http://schemas.microsoft.com/office/drawing/2014/main" val="2517212798"/>
                    </a:ext>
                  </a:extLst>
                </a:gridCol>
                <a:gridCol w="1114425">
                  <a:extLst>
                    <a:ext uri="{9D8B030D-6E8A-4147-A177-3AD203B41FA5}">
                      <a16:colId xmlns:a16="http://schemas.microsoft.com/office/drawing/2014/main" val="2720062467"/>
                    </a:ext>
                  </a:extLst>
                </a:gridCol>
                <a:gridCol w="1078230">
                  <a:extLst>
                    <a:ext uri="{9D8B030D-6E8A-4147-A177-3AD203B41FA5}">
                      <a16:colId xmlns:a16="http://schemas.microsoft.com/office/drawing/2014/main" val="521242370"/>
                    </a:ext>
                  </a:extLst>
                </a:gridCol>
              </a:tblGrid>
              <a:tr h="278292">
                <a:tc gridSpan="5">
                  <a:txBody>
                    <a:bodyPr/>
                    <a:lstStyle/>
                    <a:p>
                      <a:r>
                        <a:rPr lang="en-US" sz="900" b="1">
                          <a:effectLst/>
                          <a:latin typeface="+mn-lt"/>
                        </a:rPr>
                        <a:t>ESTIMATED GLOBAL RE-REFINED BASESTOCKS CAPACITY, 2020</a:t>
                      </a:r>
                      <a:endParaRPr lang="en-US" sz="9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47999941"/>
                  </a:ext>
                </a:extLst>
              </a:tr>
              <a:tr h="313743">
                <a:tc>
                  <a:txBody>
                    <a:bodyPr/>
                    <a:lstStyle/>
                    <a:p>
                      <a:endParaRPr lang="en-US" sz="900" b="1">
                        <a:solidFill>
                          <a:schemeClr val="tx1"/>
                        </a:solidFill>
                        <a:latin typeface="+mn-lt"/>
                      </a:endParaRPr>
                    </a:p>
                  </a:txBody>
                  <a:tcPr marL="45720" marR="45720" anchor="ctr"/>
                </a:tc>
                <a:tc gridSpan="4">
                  <a:txBody>
                    <a:bodyPr/>
                    <a:lstStyle/>
                    <a:p>
                      <a:pPr algn="ctr"/>
                      <a:r>
                        <a:rPr lang="en-US" sz="900" b="1">
                          <a:solidFill>
                            <a:schemeClr val="tx1"/>
                          </a:solidFill>
                          <a:latin typeface="+mn-lt"/>
                        </a:rPr>
                        <a:t>KILOTONNES</a:t>
                      </a: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313743">
                <a:tc>
                  <a:txBody>
                    <a:bodyPr/>
                    <a:lstStyle/>
                    <a:p>
                      <a:r>
                        <a:rPr lang="en-US" sz="900" b="1">
                          <a:solidFill>
                            <a:schemeClr val="tx1"/>
                          </a:solidFill>
                          <a:latin typeface="+mn-lt"/>
                        </a:rPr>
                        <a:t>REGION</a:t>
                      </a:r>
                    </a:p>
                  </a:txBody>
                  <a:tcPr marL="45720" marR="45720" anchor="ctr"/>
                </a:tc>
                <a:tc>
                  <a:txBody>
                    <a:bodyPr/>
                    <a:lstStyle/>
                    <a:p>
                      <a:pPr algn="ctr"/>
                      <a:r>
                        <a:rPr lang="en-US" sz="900" b="1">
                          <a:solidFill>
                            <a:schemeClr val="tx1"/>
                          </a:solidFill>
                          <a:latin typeface="+mn-lt"/>
                        </a:rPr>
                        <a:t>GROUP I</a:t>
                      </a:r>
                    </a:p>
                  </a:txBody>
                  <a:tcPr marL="45720" marR="45720" anchor="ctr"/>
                </a:tc>
                <a:tc>
                  <a:txBody>
                    <a:bodyPr/>
                    <a:lstStyle/>
                    <a:p>
                      <a:pPr algn="ctr"/>
                      <a:r>
                        <a:rPr lang="en-US" sz="900" b="1">
                          <a:solidFill>
                            <a:schemeClr val="tx1"/>
                          </a:solidFill>
                          <a:latin typeface="+mn-lt"/>
                        </a:rPr>
                        <a:t>GROUP II</a:t>
                      </a:r>
                    </a:p>
                  </a:txBody>
                  <a:tcPr marL="45720" marR="45720" anchor="ctr"/>
                </a:tc>
                <a:tc>
                  <a:txBody>
                    <a:bodyPr/>
                    <a:lstStyle/>
                    <a:p>
                      <a:pPr algn="ctr"/>
                      <a:r>
                        <a:rPr lang="en-US" sz="900" b="1">
                          <a:solidFill>
                            <a:schemeClr val="tx1"/>
                          </a:solidFill>
                          <a:latin typeface="+mn-lt"/>
                        </a:rPr>
                        <a:t>GROUP III</a:t>
                      </a:r>
                    </a:p>
                  </a:txBody>
                  <a:tcPr marL="45720" marR="45720" anchor="ctr"/>
                </a:tc>
                <a:tc>
                  <a:txBody>
                    <a:bodyPr/>
                    <a:lstStyle/>
                    <a:p>
                      <a:pPr algn="ctr"/>
                      <a:r>
                        <a:rPr lang="en-US" sz="900" b="1">
                          <a:solidFill>
                            <a:schemeClr val="tx1"/>
                          </a:solidFill>
                          <a:latin typeface="+mn-lt"/>
                        </a:rPr>
                        <a:t>TOTAL</a:t>
                      </a:r>
                    </a:p>
                  </a:txBody>
                  <a:tcPr marL="45720" marR="45720" anchor="ctr"/>
                </a:tc>
                <a:extLst>
                  <a:ext uri="{0D108BD9-81ED-4DB2-BD59-A6C34878D82A}">
                    <a16:rowId xmlns:a16="http://schemas.microsoft.com/office/drawing/2014/main" val="1557228252"/>
                  </a:ext>
                </a:extLst>
              </a:tr>
              <a:tr h="313743">
                <a:tc>
                  <a:txBody>
                    <a:bodyPr/>
                    <a:lstStyle/>
                    <a:p>
                      <a:r>
                        <a:rPr lang="en-US" sz="900">
                          <a:solidFill>
                            <a:schemeClr val="tx1"/>
                          </a:solidFill>
                          <a:latin typeface="+mn-lt"/>
                        </a:rPr>
                        <a:t>Asia Pacific</a:t>
                      </a:r>
                    </a:p>
                  </a:txBody>
                  <a:tcPr marL="45720" marR="45720" anchor="ctr"/>
                </a:tc>
                <a:tc>
                  <a:txBody>
                    <a:bodyPr/>
                    <a:lstStyle/>
                    <a:p>
                      <a:pPr marL="0" algn="ctr" defTabSz="914400" rtl="0" eaLnBrk="1" latinLnBrk="0" hangingPunct="1"/>
                      <a:r>
                        <a:rPr lang="en-US" sz="900" kern="1200">
                          <a:solidFill>
                            <a:schemeClr val="tx1"/>
                          </a:solidFill>
                          <a:latin typeface="+mn-lt"/>
                        </a:rPr>
                        <a:t>1,661.1</a:t>
                      </a:r>
                      <a:endParaRPr lang="en-US" sz="900" kern="1200">
                        <a:solidFill>
                          <a:schemeClr val="tx1"/>
                        </a:solidFill>
                        <a:latin typeface="+mn-lt"/>
                        <a:ea typeface="+mn-ea"/>
                        <a:cs typeface="+mn-cs"/>
                      </a:endParaRPr>
                    </a:p>
                  </a:txBody>
                  <a:tcPr marL="45720" marR="45720" anchor="ctr"/>
                </a:tc>
                <a:tc>
                  <a:txBody>
                    <a:bodyPr/>
                    <a:lstStyle/>
                    <a:p>
                      <a:pPr algn="ctr"/>
                      <a:r>
                        <a:rPr lang="en-US" sz="900">
                          <a:solidFill>
                            <a:schemeClr val="tx1"/>
                          </a:solidFill>
                          <a:latin typeface="+mn-lt"/>
                        </a:rPr>
                        <a:t>-</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kern="1200">
                          <a:solidFill>
                            <a:schemeClr val="tx1"/>
                          </a:solidFill>
                          <a:latin typeface="+mn-lt"/>
                        </a:rPr>
                        <a:t>-</a:t>
                      </a:r>
                      <a:endParaRPr lang="en-US" altLang="zh-CN" sz="900" kern="1200">
                        <a:solidFill>
                          <a:schemeClr val="tx1"/>
                        </a:solidFill>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kern="1200">
                          <a:solidFill>
                            <a:schemeClr val="tx1"/>
                          </a:solidFill>
                          <a:latin typeface="+mn-lt"/>
                        </a:rPr>
                        <a:t>1,661.1</a:t>
                      </a:r>
                      <a:endParaRPr lang="en-US" altLang="zh-CN" sz="900" kern="1200">
                        <a:solidFill>
                          <a:schemeClr val="tx1"/>
                        </a:solidFill>
                        <a:latin typeface="+mn-lt"/>
                        <a:ea typeface="+mn-ea"/>
                        <a:cs typeface="+mn-cs"/>
                      </a:endParaRPr>
                    </a:p>
                  </a:txBody>
                  <a:tcPr marL="45720" marR="45720" anchor="ctr"/>
                </a:tc>
                <a:extLst>
                  <a:ext uri="{0D108BD9-81ED-4DB2-BD59-A6C34878D82A}">
                    <a16:rowId xmlns:a16="http://schemas.microsoft.com/office/drawing/2014/main" val="1848090846"/>
                  </a:ext>
                </a:extLst>
              </a:tr>
              <a:tr h="313743">
                <a:tc>
                  <a:txBody>
                    <a:bodyPr/>
                    <a:lstStyle/>
                    <a:p>
                      <a:r>
                        <a:rPr lang="en-US" sz="900">
                          <a:solidFill>
                            <a:schemeClr val="tx1"/>
                          </a:solidFill>
                          <a:latin typeface="+mn-lt"/>
                        </a:rPr>
                        <a:t>North America</a:t>
                      </a:r>
                    </a:p>
                  </a:txBody>
                  <a:tcPr marL="45720" marR="45720" anchor="ctr"/>
                </a:tc>
                <a:tc>
                  <a:txBody>
                    <a:bodyPr/>
                    <a:lstStyle/>
                    <a:p>
                      <a:pPr algn="ctr"/>
                      <a:r>
                        <a:rPr lang="en-US" sz="900">
                          <a:solidFill>
                            <a:schemeClr val="tx1"/>
                          </a:solidFill>
                          <a:latin typeface="+mn-lt"/>
                        </a:rPr>
                        <a:t>60.0</a:t>
                      </a:r>
                    </a:p>
                  </a:txBody>
                  <a:tcPr marL="45720" marR="45720" anchor="ctr"/>
                </a:tc>
                <a:tc>
                  <a:txBody>
                    <a:bodyPr/>
                    <a:lstStyle/>
                    <a:p>
                      <a:pPr algn="ctr"/>
                      <a:r>
                        <a:rPr lang="en-US" sz="900">
                          <a:solidFill>
                            <a:schemeClr val="tx1"/>
                          </a:solidFill>
                          <a:latin typeface="+mn-lt"/>
                        </a:rPr>
                        <a:t>954.0</a:t>
                      </a:r>
                    </a:p>
                  </a:txBody>
                  <a:tcPr marL="45720" marR="45720" anchor="ctr"/>
                </a:tc>
                <a:tc>
                  <a:txBody>
                    <a:bodyPr/>
                    <a:lstStyle/>
                    <a:p>
                      <a:pPr algn="ctr"/>
                      <a:r>
                        <a:rPr lang="en-US" sz="900">
                          <a:solidFill>
                            <a:schemeClr val="tx1"/>
                          </a:solidFill>
                          <a:latin typeface="+mn-lt"/>
                        </a:rPr>
                        <a:t>17.0</a:t>
                      </a:r>
                    </a:p>
                  </a:txBody>
                  <a:tcPr marL="45720" marR="45720" anchor="ctr"/>
                </a:tc>
                <a:tc>
                  <a:txBody>
                    <a:bodyPr/>
                    <a:lstStyle/>
                    <a:p>
                      <a:pPr algn="ctr"/>
                      <a:r>
                        <a:rPr lang="en-US" sz="900">
                          <a:solidFill>
                            <a:schemeClr val="tx1"/>
                          </a:solidFill>
                          <a:latin typeface="+mn-lt"/>
                        </a:rPr>
                        <a:t>1,031.0</a:t>
                      </a:r>
                    </a:p>
                  </a:txBody>
                  <a:tcPr marL="45720" marR="45720" anchor="ctr"/>
                </a:tc>
                <a:extLst>
                  <a:ext uri="{0D108BD9-81ED-4DB2-BD59-A6C34878D82A}">
                    <a16:rowId xmlns:a16="http://schemas.microsoft.com/office/drawing/2014/main" val="3679107894"/>
                  </a:ext>
                </a:extLst>
              </a:tr>
              <a:tr h="313743">
                <a:tc>
                  <a:txBody>
                    <a:bodyPr/>
                    <a:lstStyle/>
                    <a:p>
                      <a:r>
                        <a:rPr lang="en-US" sz="900">
                          <a:solidFill>
                            <a:schemeClr val="tx1"/>
                          </a:solidFill>
                          <a:latin typeface="+mn-lt"/>
                        </a:rPr>
                        <a:t>Europe-a</a:t>
                      </a:r>
                    </a:p>
                  </a:txBody>
                  <a:tcPr marL="45720" marR="45720" anchor="ctr"/>
                </a:tc>
                <a:tc>
                  <a:txBody>
                    <a:bodyPr/>
                    <a:lstStyle/>
                    <a:p>
                      <a:pPr algn="ctr"/>
                      <a:r>
                        <a:rPr lang="en-US" sz="900">
                          <a:solidFill>
                            <a:schemeClr val="tx1"/>
                          </a:solidFill>
                          <a:latin typeface="+mn-lt"/>
                        </a:rPr>
                        <a:t>667.2</a:t>
                      </a:r>
                    </a:p>
                  </a:txBody>
                  <a:tcPr marL="45720" marR="45720" anchor="ctr"/>
                </a:tc>
                <a:tc>
                  <a:txBody>
                    <a:bodyPr/>
                    <a:lstStyle/>
                    <a:p>
                      <a:pPr algn="ctr"/>
                      <a:r>
                        <a:rPr lang="en-US" sz="900">
                          <a:solidFill>
                            <a:schemeClr val="tx1"/>
                          </a:solidFill>
                          <a:latin typeface="+mn-lt"/>
                        </a:rPr>
                        <a:t>179.0</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a:solidFill>
                            <a:schemeClr val="tx1"/>
                          </a:solidFill>
                          <a:latin typeface="+mn-lt"/>
                        </a:rPr>
                        <a:t>50.0</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a:solidFill>
                            <a:schemeClr val="tx1"/>
                          </a:solidFill>
                          <a:latin typeface="+mn-lt"/>
                        </a:rPr>
                        <a:t>896.2</a:t>
                      </a:r>
                    </a:p>
                  </a:txBody>
                  <a:tcPr marL="45720" marR="45720" anchor="ctr"/>
                </a:tc>
                <a:extLst>
                  <a:ext uri="{0D108BD9-81ED-4DB2-BD59-A6C34878D82A}">
                    <a16:rowId xmlns:a16="http://schemas.microsoft.com/office/drawing/2014/main" val="310905082"/>
                  </a:ext>
                </a:extLst>
              </a:tr>
              <a:tr h="313743">
                <a:tc>
                  <a:txBody>
                    <a:bodyPr/>
                    <a:lstStyle/>
                    <a:p>
                      <a:r>
                        <a:rPr lang="en-US" sz="900">
                          <a:solidFill>
                            <a:schemeClr val="tx1"/>
                          </a:solidFill>
                          <a:latin typeface="+mn-lt"/>
                        </a:rPr>
                        <a:t>South America</a:t>
                      </a:r>
                    </a:p>
                  </a:txBody>
                  <a:tcPr marL="45720" marR="45720" anchor="ctr"/>
                </a:tc>
                <a:tc>
                  <a:txBody>
                    <a:bodyPr/>
                    <a:lstStyle/>
                    <a:p>
                      <a:pPr algn="ctr"/>
                      <a:r>
                        <a:rPr lang="en-US" sz="900">
                          <a:solidFill>
                            <a:schemeClr val="tx1"/>
                          </a:solidFill>
                          <a:latin typeface="+mn-lt"/>
                        </a:rPr>
                        <a:t>198.0</a:t>
                      </a:r>
                    </a:p>
                  </a:txBody>
                  <a:tcPr marL="45720" marR="45720" anchor="ctr"/>
                </a:tc>
                <a:tc>
                  <a:txBody>
                    <a:bodyPr/>
                    <a:lstStyle/>
                    <a:p>
                      <a:pPr algn="ctr"/>
                      <a:r>
                        <a:rPr lang="en-US" sz="900">
                          <a:solidFill>
                            <a:schemeClr val="tx1"/>
                          </a:solidFill>
                          <a:latin typeface="+mn-lt"/>
                        </a:rPr>
                        <a:t>159.0</a:t>
                      </a:r>
                    </a:p>
                  </a:txBody>
                  <a:tcPr marL="45720" marR="45720" anchor="ctr"/>
                </a:tc>
                <a:tc>
                  <a:txBody>
                    <a:bodyPr/>
                    <a:lstStyle/>
                    <a:p>
                      <a:pPr algn="ctr"/>
                      <a:r>
                        <a:rPr lang="en-US" sz="900">
                          <a:solidFill>
                            <a:schemeClr val="tx1"/>
                          </a:solidFill>
                          <a:latin typeface="+mn-lt"/>
                        </a:rPr>
                        <a:t>-</a:t>
                      </a:r>
                    </a:p>
                  </a:txBody>
                  <a:tcPr marL="45720" marR="45720" anchor="ctr"/>
                </a:tc>
                <a:tc>
                  <a:txBody>
                    <a:bodyPr/>
                    <a:lstStyle/>
                    <a:p>
                      <a:pPr algn="ctr"/>
                      <a:r>
                        <a:rPr lang="en-US" sz="900">
                          <a:solidFill>
                            <a:schemeClr val="tx1"/>
                          </a:solidFill>
                          <a:latin typeface="+mn-lt"/>
                        </a:rPr>
                        <a:t>357.0</a:t>
                      </a:r>
                    </a:p>
                  </a:txBody>
                  <a:tcPr marL="45720" marR="45720" anchor="ctr"/>
                </a:tc>
                <a:extLst>
                  <a:ext uri="{0D108BD9-81ED-4DB2-BD59-A6C34878D82A}">
                    <a16:rowId xmlns:a16="http://schemas.microsoft.com/office/drawing/2014/main" val="2507219846"/>
                  </a:ext>
                </a:extLst>
              </a:tr>
              <a:tr h="313743">
                <a:tc>
                  <a:txBody>
                    <a:bodyPr/>
                    <a:lstStyle/>
                    <a:p>
                      <a:r>
                        <a:rPr lang="en-US" sz="900">
                          <a:solidFill>
                            <a:schemeClr val="tx1"/>
                          </a:solidFill>
                          <a:latin typeface="+mn-lt"/>
                        </a:rPr>
                        <a:t>Middle East and Africa</a:t>
                      </a:r>
                    </a:p>
                  </a:txBody>
                  <a:tcPr marL="45720" marR="45720" anchor="ctr"/>
                </a:tc>
                <a:tc>
                  <a:txBody>
                    <a:bodyPr/>
                    <a:lstStyle/>
                    <a:p>
                      <a:pPr algn="ctr"/>
                      <a:r>
                        <a:rPr lang="en-US" sz="900">
                          <a:solidFill>
                            <a:schemeClr val="tx1"/>
                          </a:solidFill>
                          <a:latin typeface="+mn-lt"/>
                        </a:rPr>
                        <a:t>583.0</a:t>
                      </a:r>
                    </a:p>
                  </a:txBody>
                  <a:tcPr marL="45720" marR="45720" anchor="ctr"/>
                </a:tc>
                <a:tc>
                  <a:txBody>
                    <a:bodyPr/>
                    <a:lstStyle/>
                    <a:p>
                      <a:pPr algn="ctr"/>
                      <a:r>
                        <a:rPr lang="en-US" sz="900">
                          <a:solidFill>
                            <a:schemeClr val="tx1"/>
                          </a:solidFill>
                          <a:latin typeface="+mn-lt"/>
                        </a:rPr>
                        <a:t>-</a:t>
                      </a:r>
                    </a:p>
                  </a:txBody>
                  <a:tcPr marL="45720" marR="45720" anchor="ctr"/>
                </a:tc>
                <a:tc>
                  <a:txBody>
                    <a:bodyPr/>
                    <a:lstStyle/>
                    <a:p>
                      <a:pPr algn="ctr"/>
                      <a:r>
                        <a:rPr lang="en-US" sz="900">
                          <a:solidFill>
                            <a:schemeClr val="tx1"/>
                          </a:solidFill>
                          <a:latin typeface="+mn-lt"/>
                        </a:rPr>
                        <a:t>-</a:t>
                      </a:r>
                    </a:p>
                  </a:txBody>
                  <a:tcPr marL="45720" marR="45720" anchor="ctr"/>
                </a:tc>
                <a:tc>
                  <a:txBody>
                    <a:bodyPr/>
                    <a:lstStyle/>
                    <a:p>
                      <a:pPr algn="ctr"/>
                      <a:r>
                        <a:rPr lang="en-US" sz="900">
                          <a:solidFill>
                            <a:schemeClr val="tx1"/>
                          </a:solidFill>
                          <a:latin typeface="+mn-lt"/>
                        </a:rPr>
                        <a:t>583.0</a:t>
                      </a:r>
                    </a:p>
                  </a:txBody>
                  <a:tcPr marL="45720" marR="45720" anchor="ctr"/>
                </a:tc>
                <a:extLst>
                  <a:ext uri="{0D108BD9-81ED-4DB2-BD59-A6C34878D82A}">
                    <a16:rowId xmlns:a16="http://schemas.microsoft.com/office/drawing/2014/main" val="727475684"/>
                  </a:ext>
                </a:extLst>
              </a:tr>
              <a:tr h="313743">
                <a:tc>
                  <a:txBody>
                    <a:bodyPr/>
                    <a:lstStyle/>
                    <a:p>
                      <a:r>
                        <a:rPr lang="en-US" sz="900" b="1">
                          <a:solidFill>
                            <a:schemeClr val="tx1"/>
                          </a:solidFill>
                          <a:latin typeface="+mn-lt"/>
                        </a:rPr>
                        <a:t>Total</a:t>
                      </a:r>
                    </a:p>
                  </a:txBody>
                  <a:tcPr marL="45720" marR="45720" anchor="ctr"/>
                </a:tc>
                <a:tc>
                  <a:txBody>
                    <a:bodyPr/>
                    <a:lstStyle/>
                    <a:p>
                      <a:pPr algn="ctr"/>
                      <a:r>
                        <a:rPr lang="en-US" sz="900" b="1">
                          <a:solidFill>
                            <a:schemeClr val="tx1"/>
                          </a:solidFill>
                          <a:latin typeface="+mn-lt"/>
                        </a:rPr>
                        <a:t>3,179.3</a:t>
                      </a:r>
                    </a:p>
                  </a:txBody>
                  <a:tcPr marL="45720" marR="45720" anchor="ctr"/>
                </a:tc>
                <a:tc>
                  <a:txBody>
                    <a:bodyPr/>
                    <a:lstStyle/>
                    <a:p>
                      <a:pPr algn="ctr"/>
                      <a:r>
                        <a:rPr lang="en-US" sz="900" b="1">
                          <a:solidFill>
                            <a:schemeClr val="tx1"/>
                          </a:solidFill>
                          <a:latin typeface="+mn-lt"/>
                        </a:rPr>
                        <a:t>1,396.0</a:t>
                      </a:r>
                    </a:p>
                  </a:txBody>
                  <a:tcPr marL="45720" marR="45720" anchor="ctr"/>
                </a:tc>
                <a:tc>
                  <a:txBody>
                    <a:bodyPr/>
                    <a:lstStyle/>
                    <a:p>
                      <a:pPr algn="ctr"/>
                      <a:r>
                        <a:rPr lang="en-US" sz="900" b="1">
                          <a:solidFill>
                            <a:schemeClr val="tx1"/>
                          </a:solidFill>
                          <a:latin typeface="+mn-lt"/>
                        </a:rPr>
                        <a:t>67.0</a:t>
                      </a:r>
                    </a:p>
                  </a:txBody>
                  <a:tcPr marL="45720" marR="45720" anchor="ctr"/>
                </a:tc>
                <a:tc>
                  <a:txBody>
                    <a:bodyPr/>
                    <a:lstStyle/>
                    <a:p>
                      <a:pPr algn="ctr"/>
                      <a:r>
                        <a:rPr lang="en-US" sz="900" b="1">
                          <a:solidFill>
                            <a:schemeClr val="tx1"/>
                          </a:solidFill>
                          <a:latin typeface="+mn-lt"/>
                        </a:rPr>
                        <a:t>4,642.3</a:t>
                      </a:r>
                    </a:p>
                  </a:txBody>
                  <a:tcPr marL="45720" marR="45720" anchor="ctr"/>
                </a:tc>
                <a:extLst>
                  <a:ext uri="{0D108BD9-81ED-4DB2-BD59-A6C34878D82A}">
                    <a16:rowId xmlns:a16="http://schemas.microsoft.com/office/drawing/2014/main" val="869931867"/>
                  </a:ext>
                </a:extLst>
              </a:tr>
              <a:tr h="313743">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n-lt"/>
                        </a:rPr>
                        <a:t>a- Includes Russia and Eastern Europe.</a:t>
                      </a:r>
                    </a:p>
                  </a:txBody>
                  <a:tcPr marL="45720" marR="45720" anchor="ct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3044624929"/>
                  </a:ext>
                </a:extLst>
              </a:tr>
            </a:tbl>
          </a:graphicData>
        </a:graphic>
      </p:graphicFrame>
      <p:sp>
        <p:nvSpPr>
          <p:cNvPr id="9" name="Content Placeholder 2">
            <a:extLst>
              <a:ext uri="{FF2B5EF4-FFF2-40B4-BE49-F238E27FC236}">
                <a16:creationId xmlns:a16="http://schemas.microsoft.com/office/drawing/2014/main" id="{FF2F8133-139D-41B7-804F-20FFA1A95548}"/>
              </a:ext>
            </a:extLst>
          </p:cNvPr>
          <p:cNvSpPr txBox="1">
            <a:spLocks/>
          </p:cNvSpPr>
          <p:nvPr/>
        </p:nvSpPr>
        <p:spPr>
          <a:xfrm>
            <a:off x="569395" y="831850"/>
            <a:ext cx="4313323" cy="5467522"/>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a:t>In 2020, China, and the United States and Canada led the re-refined basestock capacity among the 12 regions/countries covered in the study. This is not surprising given that these two markets generate the most amount of used oil in the markets covered in the study. </a:t>
            </a:r>
          </a:p>
          <a:p>
            <a:r>
              <a:rPr lang="en-US" altLang="zh-CN"/>
              <a:t>They are followed by Western Europe and Brazil, which have well-established re-refining industry as well as reasonably well-enforced regulations that have allowed the industry to grow in these two regions. </a:t>
            </a:r>
          </a:p>
          <a:p>
            <a:r>
              <a:rPr lang="en-US" altLang="zh-CN"/>
              <a:t>India, Mexico, Indonesia, Russia, and Malaysia have small re-refining capacity, as the availability of used oil as well as demand for re-refined products is low in these markets. For the same reason, Mexico and Japan have less than 10 KT of re-refining capacity. </a:t>
            </a:r>
          </a:p>
          <a:p>
            <a:r>
              <a:rPr lang="en-US" altLang="zh-CN"/>
              <a:t>Thailand and South Korea have no re-refining capacity and the used oil is mostly used as fuel in these two countries. </a:t>
            </a:r>
          </a:p>
          <a:p>
            <a:r>
              <a:rPr lang="en-US" altLang="zh-CN"/>
              <a:t>The re-refining industry is mostly focused on producing Group I re-refined basestocks. The global re-refined basestock capacity is around 4,642.3 kilotonnes with Group I accounting for around 68% of the total re-refining capacity. Group II accounts for around 30% while Group III accounts for more than 1%. </a:t>
            </a:r>
          </a:p>
          <a:p>
            <a:r>
              <a:rPr lang="en-US" altLang="zh-CN"/>
              <a:t>The re-refining industry is shifting toward Group II and III basestocks as can be seen from the fact that the share of Group I has declined from 71% in 2018 to 68% in 2020. At the same time, share of Group II capacity has increased from 28% in 2018 to 30% in 2020.</a:t>
            </a:r>
          </a:p>
          <a:p>
            <a:r>
              <a:rPr lang="en-US" altLang="zh-CN"/>
              <a:t>Further, in Europe, Group III capacity has increased from 50 KT to 100 KT in April 2021 after </a:t>
            </a:r>
            <a:r>
              <a:rPr lang="en-US" altLang="zh-CN" err="1"/>
              <a:t>Puraglobe</a:t>
            </a:r>
            <a:r>
              <a:rPr lang="en-US" altLang="zh-CN"/>
              <a:t> upgraded its Group II re-refinery to Group III re-refinery in Germany.</a:t>
            </a:r>
          </a:p>
        </p:txBody>
      </p:sp>
    </p:spTree>
    <p:custDataLst>
      <p:tags r:id="rId1"/>
    </p:custDataLst>
    <p:extLst>
      <p:ext uri="{BB962C8B-B14F-4D97-AF65-F5344CB8AC3E}">
        <p14:creationId xmlns:p14="http://schemas.microsoft.com/office/powerpoint/2010/main" val="555145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38E4A18C-FB78-49A9-9018-391109434942}"/>
              </a:ext>
            </a:extLst>
          </p:cNvPr>
          <p:cNvSpPr txBox="1"/>
          <p:nvPr/>
        </p:nvSpPr>
        <p:spPr>
          <a:xfrm>
            <a:off x="569395" y="1055948"/>
            <a:ext cx="10941095" cy="1935786"/>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a:latin typeface="+mn-lt"/>
              </a:rPr>
              <a:t>Generally, the lubricants made from re-refined lubricants are considered to be of lower quality compared to lubricants made from virgin basestocks. As a result, lubricants made from re-refined basestocks have low demand in the market. Usually, small local blenders who are price-driven look to use re-refined basestocks for blending their products. Local blenders acquire both virgin and re-refined basestocks and blend them to reduce the cost of raw materials. </a:t>
            </a:r>
          </a:p>
          <a:p>
            <a:endParaRPr lang="en-US" altLang="zh-CN">
              <a:latin typeface="+mn-lt"/>
            </a:endParaRPr>
          </a:p>
          <a:p>
            <a:r>
              <a:rPr lang="en-US" altLang="zh-CN">
                <a:latin typeface="+mn-lt"/>
              </a:rPr>
              <a:t>As of 2020, most of the re-refined basestocks are used for producing HDMO, hydraulic fluid, and PCMO, especially in monograde with lower API classification. In the United States and Canada, and Brazil, 80%-85% of re-refined basestocks is used to produce HDMO, MCO, PCMO, and hydraulic fluids. The corresponding share for China is around 60%. The usage of re-refined basestocks is not clear in Western Europe as information availability is limited, however, it is estimated that 50% of re-refined basestocks are used to produce automotive lubricants, while the remaining 50% are used to produce industrial lubricants. In countries such as India, Russia, and Mexico, the re-refined basestocks are probably used for producing industrial lubricants for small enterprises.</a:t>
            </a:r>
          </a:p>
        </p:txBody>
      </p:sp>
      <p:sp>
        <p:nvSpPr>
          <p:cNvPr id="13" name="Title 1">
            <a:extLst>
              <a:ext uri="{FF2B5EF4-FFF2-40B4-BE49-F238E27FC236}">
                <a16:creationId xmlns:a16="http://schemas.microsoft.com/office/drawing/2014/main" id="{F9FF72CA-FB95-4F64-990C-9A4C4F04DBE7}"/>
              </a:ext>
            </a:extLst>
          </p:cNvPr>
          <p:cNvSpPr>
            <a:spLocks noGrp="1"/>
          </p:cNvSpPr>
          <p:nvPr>
            <p:ph type="title"/>
          </p:nvPr>
        </p:nvSpPr>
        <p:spPr>
          <a:xfrm>
            <a:off x="569395" y="289330"/>
            <a:ext cx="9322750" cy="400110"/>
          </a:xfrm>
        </p:spPr>
        <p:txBody>
          <a:bodyPr/>
          <a:lstStyle/>
          <a:p>
            <a:r>
              <a:rPr lang="en-US" altLang="zh-CN">
                <a:solidFill>
                  <a:schemeClr val="dk1"/>
                </a:solidFill>
              </a:rPr>
              <a:t>Attitudes Toward Re-Refined Lubricants</a:t>
            </a:r>
            <a:endParaRPr lang="zh-CN" altLang="en-US">
              <a:solidFill>
                <a:schemeClr val="dk1"/>
              </a:solidFill>
            </a:endParaRPr>
          </a:p>
        </p:txBody>
      </p:sp>
    </p:spTree>
    <p:extLst>
      <p:ext uri="{BB962C8B-B14F-4D97-AF65-F5344CB8AC3E}">
        <p14:creationId xmlns:p14="http://schemas.microsoft.com/office/powerpoint/2010/main" val="3435894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Finished Lubricant Market Outlook</a:t>
            </a:r>
          </a:p>
        </p:txBody>
      </p:sp>
      <p:graphicFrame>
        <p:nvGraphicFramePr>
          <p:cNvPr id="6" name="Chart 5">
            <a:extLst>
              <a:ext uri="{FF2B5EF4-FFF2-40B4-BE49-F238E27FC236}">
                <a16:creationId xmlns:a16="http://schemas.microsoft.com/office/drawing/2014/main" id="{0869162A-9FB9-45B2-9139-AA81DEA72C49}"/>
              </a:ext>
            </a:extLst>
          </p:cNvPr>
          <p:cNvGraphicFramePr/>
          <p:nvPr>
            <p:extLst>
              <p:ext uri="{D42A27DB-BD31-4B8C-83A1-F6EECF244321}">
                <p14:modId xmlns:p14="http://schemas.microsoft.com/office/powerpoint/2010/main" val="185614750"/>
              </p:ext>
            </p:extLst>
          </p:nvPr>
        </p:nvGraphicFramePr>
        <p:xfrm>
          <a:off x="6513513" y="1006862"/>
          <a:ext cx="4687887" cy="5279638"/>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a:extLst>
              <a:ext uri="{FF2B5EF4-FFF2-40B4-BE49-F238E27FC236}">
                <a16:creationId xmlns:a16="http://schemas.microsoft.com/office/drawing/2014/main" id="{9236D0B8-EBA5-404F-B54C-F0DA36239CC1}"/>
              </a:ext>
            </a:extLst>
          </p:cNvPr>
          <p:cNvSpPr txBox="1"/>
          <p:nvPr/>
        </p:nvSpPr>
        <p:spPr>
          <a:xfrm>
            <a:off x="529190" y="1006862"/>
            <a:ext cx="5387424" cy="4844275"/>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a:t>The overall market demand of finished lubricant is expected to see a significant growth of 4.3% to an estimated 37,991.0 KT in 2021 because of sharp decline in lubricant demand in 2020. The next decade is anticipated to witness a moderate growth at a CAGR of 2.2% per year between 2020 and 2025, and then at a CAGR of 0.3% during 2025- 2030. </a:t>
            </a:r>
          </a:p>
          <a:p>
            <a:endParaRPr lang="en-US" altLang="zh-CN"/>
          </a:p>
          <a:p>
            <a:r>
              <a:rPr lang="en-US" altLang="zh-CN"/>
              <a:t>During 2020-2025, consumer segment is expected to grow the fastest at a CAGR of 2.6%  while both the industrial and the commercial segments are expected to grow at a CAGR of 2.1%. </a:t>
            </a:r>
          </a:p>
          <a:p>
            <a:endParaRPr lang="en-US" altLang="zh-CN"/>
          </a:p>
          <a:p>
            <a:r>
              <a:rPr lang="en-US" altLang="zh-CN"/>
              <a:t>During 2025-2030, consumer segment is expected to witness a decline at an annual rate of 0.1% while the industrial and the commercial segments are expected to grow at a CAGR of 0.2% and 0.4%, respectively. </a:t>
            </a:r>
          </a:p>
          <a:p>
            <a:endParaRPr lang="en-US" altLang="zh-CN"/>
          </a:p>
          <a:p>
            <a:r>
              <a:rPr lang="en-US" altLang="zh-CN"/>
              <a:t>During 2020-2025, Africa and the Middle East, and South America are expected to be the two fastest growing regions growing at a CAGR of 3.4% and 3.2%, respectively. They will be followed by Europe and Asia Pacific growing at a CAGR of 2.5% and 2%, respectively. North America is expected to grow the slowest at a CAGR of 1.5% during the same period. </a:t>
            </a:r>
          </a:p>
          <a:p>
            <a:endParaRPr lang="en-US" altLang="zh-CN"/>
          </a:p>
          <a:p>
            <a:r>
              <a:rPr lang="en-US" altLang="zh-CN"/>
              <a:t>During 2025-2030, Africa and the Middle East, and South America are expected to grow at a CAGR of 2% and 1.6%, respectively while North America and Asia Pacific are expected to show a decline. Decline in Asia Pacific is expected due to decline in the lubricant demand in China during 2025-2030. </a:t>
            </a:r>
          </a:p>
        </p:txBody>
      </p:sp>
    </p:spTree>
    <p:custDataLst>
      <p:tags r:id="rId1"/>
    </p:custDataLst>
    <p:extLst>
      <p:ext uri="{BB962C8B-B14F-4D97-AF65-F5344CB8AC3E}">
        <p14:creationId xmlns:p14="http://schemas.microsoft.com/office/powerpoint/2010/main" val="1518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8785B1-9785-4869-990B-7AA26BC730C8}"/>
              </a:ext>
            </a:extLst>
          </p:cNvPr>
          <p:cNvSpPr>
            <a:spLocks noGrp="1"/>
          </p:cNvSpPr>
          <p:nvPr>
            <p:ph type="body" sz="quarter" idx="10"/>
          </p:nvPr>
        </p:nvSpPr>
        <p:spPr>
          <a:xfrm>
            <a:off x="569395" y="1159875"/>
            <a:ext cx="3663240" cy="610488"/>
          </a:xfrm>
        </p:spPr>
        <p:txBody>
          <a:bodyPr wrap="square" lIns="91440" tIns="45720" rIns="91440" bIns="45720" anchor="t">
            <a:spAutoFit/>
          </a:bodyPr>
          <a:lstStyle/>
          <a:p>
            <a:pPr>
              <a:lnSpc>
                <a:spcPct val="150000"/>
              </a:lnSpc>
            </a:pPr>
            <a:r>
              <a:rPr lang="en-US" dirty="0">
                <a:solidFill>
                  <a:schemeClr val="accent1"/>
                </a:solidFill>
                <a:latin typeface="Lucida Sans"/>
              </a:rPr>
              <a:t>Global Used Oil and Re-Refined Lubricants: </a:t>
            </a:r>
            <a:r>
              <a:rPr lang="en-US" dirty="0">
                <a:solidFill>
                  <a:schemeClr val="accent1"/>
                </a:solidFill>
              </a:rPr>
              <a:t>Market Analysis and Opportunities</a:t>
            </a:r>
            <a:endParaRPr lang="en-IN" dirty="0">
              <a:solidFill>
                <a:schemeClr val="accent1"/>
              </a:solidFill>
            </a:endParaRPr>
          </a:p>
        </p:txBody>
      </p:sp>
      <p:sp>
        <p:nvSpPr>
          <p:cNvPr id="3" name="Text Placeholder 2">
            <a:extLst>
              <a:ext uri="{FF2B5EF4-FFF2-40B4-BE49-F238E27FC236}">
                <a16:creationId xmlns:a16="http://schemas.microsoft.com/office/drawing/2014/main" id="{B3001D16-E6DE-420C-BE29-F36BBC1948A5}"/>
              </a:ext>
            </a:extLst>
          </p:cNvPr>
          <p:cNvSpPr>
            <a:spLocks noGrp="1"/>
          </p:cNvSpPr>
          <p:nvPr>
            <p:ph type="body" sz="quarter" idx="11"/>
          </p:nvPr>
        </p:nvSpPr>
        <p:spPr>
          <a:xfrm>
            <a:off x="569395" y="1865897"/>
            <a:ext cx="3672405" cy="755656"/>
          </a:xfrm>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000" dirty="0">
                <a:solidFill>
                  <a:srgbClr val="000000"/>
                </a:solidFill>
              </a:rPr>
              <a:t>This report summarizes the findings and conclusions from Kline &amp; Company’s comprehensive study of the global used oil collection and re-refining business.</a:t>
            </a:r>
          </a:p>
        </p:txBody>
      </p:sp>
      <p:sp>
        <p:nvSpPr>
          <p:cNvPr id="4" name="Text Placeholder 3">
            <a:extLst>
              <a:ext uri="{FF2B5EF4-FFF2-40B4-BE49-F238E27FC236}">
                <a16:creationId xmlns:a16="http://schemas.microsoft.com/office/drawing/2014/main" id="{0AF33BDE-B591-4C24-82D5-EB2E0B1C71AB}"/>
              </a:ext>
            </a:extLst>
          </p:cNvPr>
          <p:cNvSpPr>
            <a:spLocks noGrp="1"/>
          </p:cNvSpPr>
          <p:nvPr>
            <p:ph type="body" sz="quarter" idx="12"/>
          </p:nvPr>
        </p:nvSpPr>
        <p:spPr>
          <a:xfrm>
            <a:off x="5370824" y="1140825"/>
            <a:ext cx="2534348" cy="3462486"/>
          </a:xfrm>
        </p:spPr>
        <p:txBody>
          <a:bodyPr/>
          <a:lstStyle/>
          <a:p>
            <a:pPr>
              <a:lnSpc>
                <a:spcPct val="100000"/>
              </a:lnSpc>
              <a:spcAft>
                <a:spcPts val="600"/>
              </a:spcAft>
            </a:pPr>
            <a:r>
              <a:rPr lang="en-US" sz="1800" dirty="0">
                <a:hlinkClick r:id="rId2" action="ppaction://hlinksldjump"/>
              </a:rPr>
              <a:t>Introduction</a:t>
            </a:r>
            <a:endParaRPr lang="en-US" sz="1800" dirty="0"/>
          </a:p>
          <a:p>
            <a:pPr>
              <a:lnSpc>
                <a:spcPct val="100000"/>
              </a:lnSpc>
              <a:spcAft>
                <a:spcPts val="600"/>
              </a:spcAft>
            </a:pPr>
            <a:r>
              <a:rPr lang="en-US" sz="1800" dirty="0">
                <a:hlinkClick r:id="rId3" action="ppaction://hlinksldjump"/>
              </a:rPr>
              <a:t>Executive Summary</a:t>
            </a:r>
            <a:endParaRPr lang="en-US" sz="1800" dirty="0"/>
          </a:p>
          <a:p>
            <a:pPr>
              <a:lnSpc>
                <a:spcPct val="100000"/>
              </a:lnSpc>
              <a:spcAft>
                <a:spcPts val="600"/>
              </a:spcAft>
            </a:pPr>
            <a:r>
              <a:rPr lang="en-US" sz="1800" dirty="0">
                <a:hlinkClick r:id="rId4" action="ppaction://hlinksldjump"/>
              </a:rPr>
              <a:t>Country Profiles</a:t>
            </a:r>
            <a:endParaRPr lang="en-US" sz="1800" dirty="0"/>
          </a:p>
          <a:p>
            <a:pPr lvl="1">
              <a:lnSpc>
                <a:spcPct val="100000"/>
              </a:lnSpc>
              <a:spcBef>
                <a:spcPts val="0"/>
              </a:spcBef>
              <a:spcAft>
                <a:spcPts val="600"/>
              </a:spcAft>
              <a:buClr>
                <a:schemeClr val="accent6">
                  <a:lumMod val="50000"/>
                </a:schemeClr>
              </a:buClr>
            </a:pPr>
            <a:r>
              <a:rPr lang="en-US" sz="1800" dirty="0">
                <a:solidFill>
                  <a:schemeClr val="accent1"/>
                </a:solidFill>
                <a:latin typeface="Lucida Sans" panose="020B0602030504020204" pitchFamily="34" charset="0"/>
                <a:hlinkClick r:id="rId5" action="ppaction://hlinksldjump"/>
              </a:rPr>
              <a:t>Brazil</a:t>
            </a:r>
            <a:endParaRPr lang="en-US" sz="1800" dirty="0">
              <a:solidFill>
                <a:schemeClr val="accent1"/>
              </a:solidFill>
              <a:latin typeface="Lucida Sans" panose="020B0602030504020204" pitchFamily="34" charset="0"/>
            </a:endParaRPr>
          </a:p>
          <a:p>
            <a:pPr lvl="1">
              <a:lnSpc>
                <a:spcPct val="100000"/>
              </a:lnSpc>
              <a:spcBef>
                <a:spcPts val="0"/>
              </a:spcBef>
              <a:spcAft>
                <a:spcPts val="600"/>
              </a:spcAft>
              <a:buClr>
                <a:schemeClr val="accent6">
                  <a:lumMod val="50000"/>
                </a:schemeClr>
              </a:buClr>
            </a:pPr>
            <a:r>
              <a:rPr lang="en-US" sz="1800" dirty="0">
                <a:solidFill>
                  <a:schemeClr val="accent1"/>
                </a:solidFill>
                <a:latin typeface="Lucida Sans" panose="020B0602030504020204" pitchFamily="34" charset="0"/>
                <a:hlinkClick r:id="rId6" action="ppaction://hlinksldjump"/>
              </a:rPr>
              <a:t>China</a:t>
            </a:r>
            <a:endParaRPr lang="en-US" sz="1800" dirty="0">
              <a:solidFill>
                <a:schemeClr val="accent1"/>
              </a:solidFill>
              <a:latin typeface="Lucida Sans" panose="020B0602030504020204" pitchFamily="34" charset="0"/>
            </a:endParaRPr>
          </a:p>
          <a:p>
            <a:pPr lvl="1">
              <a:lnSpc>
                <a:spcPct val="100000"/>
              </a:lnSpc>
              <a:spcBef>
                <a:spcPts val="0"/>
              </a:spcBef>
              <a:spcAft>
                <a:spcPts val="600"/>
              </a:spcAft>
              <a:buClr>
                <a:schemeClr val="accent6">
                  <a:lumMod val="50000"/>
                </a:schemeClr>
              </a:buClr>
            </a:pPr>
            <a:r>
              <a:rPr lang="en-US" sz="1800" dirty="0">
                <a:solidFill>
                  <a:schemeClr val="accent1"/>
                </a:solidFill>
                <a:latin typeface="Lucida Sans" panose="020B0602030504020204" pitchFamily="34" charset="0"/>
                <a:hlinkClick r:id="rId7" action="ppaction://hlinksldjump"/>
              </a:rPr>
              <a:t>India</a:t>
            </a:r>
            <a:endParaRPr lang="en-US" sz="1800" dirty="0">
              <a:solidFill>
                <a:schemeClr val="accent1"/>
              </a:solidFill>
              <a:latin typeface="Lucida Sans" panose="020B0602030504020204" pitchFamily="34" charset="0"/>
            </a:endParaRPr>
          </a:p>
          <a:p>
            <a:pPr lvl="1">
              <a:lnSpc>
                <a:spcPct val="100000"/>
              </a:lnSpc>
              <a:spcBef>
                <a:spcPts val="0"/>
              </a:spcBef>
              <a:spcAft>
                <a:spcPts val="600"/>
              </a:spcAft>
              <a:buClr>
                <a:schemeClr val="accent6">
                  <a:lumMod val="50000"/>
                </a:schemeClr>
              </a:buClr>
            </a:pPr>
            <a:r>
              <a:rPr lang="en-US" sz="1800" dirty="0">
                <a:solidFill>
                  <a:schemeClr val="accent1"/>
                </a:solidFill>
                <a:latin typeface="Lucida Sans" panose="020B0602030504020204" pitchFamily="34" charset="0"/>
                <a:hlinkClick r:id="rId8" action="ppaction://hlinksldjump"/>
              </a:rPr>
              <a:t>Mexico</a:t>
            </a:r>
            <a:endParaRPr lang="en-US" sz="1800" dirty="0">
              <a:solidFill>
                <a:schemeClr val="accent1"/>
              </a:solidFill>
              <a:latin typeface="Lucida Sans" panose="020B0602030504020204" pitchFamily="34" charset="0"/>
            </a:endParaRPr>
          </a:p>
          <a:p>
            <a:pPr lvl="1">
              <a:lnSpc>
                <a:spcPct val="100000"/>
              </a:lnSpc>
              <a:spcBef>
                <a:spcPts val="0"/>
              </a:spcBef>
              <a:spcAft>
                <a:spcPts val="600"/>
              </a:spcAft>
              <a:buClr>
                <a:schemeClr val="accent6">
                  <a:lumMod val="50000"/>
                </a:schemeClr>
              </a:buClr>
            </a:pPr>
            <a:r>
              <a:rPr lang="en-US" sz="1800" dirty="0">
                <a:solidFill>
                  <a:schemeClr val="accent1"/>
                </a:solidFill>
                <a:latin typeface="Lucida Sans" panose="020B0602030504020204" pitchFamily="34" charset="0"/>
                <a:hlinkClick r:id="rId9" action="ppaction://hlinksldjump"/>
              </a:rPr>
              <a:t>Russia</a:t>
            </a:r>
            <a:endParaRPr lang="en-US" sz="1800" dirty="0">
              <a:solidFill>
                <a:schemeClr val="accent1"/>
              </a:solidFill>
              <a:latin typeface="Lucida Sans" panose="020B0602030504020204" pitchFamily="34" charset="0"/>
            </a:endParaRPr>
          </a:p>
          <a:p>
            <a:pPr lvl="1">
              <a:lnSpc>
                <a:spcPct val="100000"/>
              </a:lnSpc>
              <a:spcBef>
                <a:spcPts val="0"/>
              </a:spcBef>
              <a:spcAft>
                <a:spcPts val="600"/>
              </a:spcAft>
              <a:buClr>
                <a:schemeClr val="accent6">
                  <a:lumMod val="50000"/>
                </a:schemeClr>
              </a:buClr>
            </a:pPr>
            <a:r>
              <a:rPr lang="en-US" sz="1800" dirty="0">
                <a:solidFill>
                  <a:schemeClr val="accent1"/>
                </a:solidFill>
                <a:latin typeface="Lucida Sans" panose="020B0602030504020204" pitchFamily="34" charset="0"/>
                <a:hlinkClick r:id="rId10" action="ppaction://hlinksldjump"/>
              </a:rPr>
              <a:t>USA and Canada</a:t>
            </a:r>
            <a:endParaRPr lang="en-US" sz="1800" dirty="0">
              <a:solidFill>
                <a:schemeClr val="accent1"/>
              </a:solidFill>
              <a:latin typeface="Lucida Sans" panose="020B0602030504020204" pitchFamily="34" charset="0"/>
            </a:endParaRPr>
          </a:p>
          <a:p>
            <a:pPr lvl="1">
              <a:lnSpc>
                <a:spcPct val="100000"/>
              </a:lnSpc>
              <a:spcBef>
                <a:spcPts val="0"/>
              </a:spcBef>
              <a:spcAft>
                <a:spcPts val="600"/>
              </a:spcAft>
              <a:buClr>
                <a:schemeClr val="accent6">
                  <a:lumMod val="50000"/>
                </a:schemeClr>
              </a:buClr>
            </a:pPr>
            <a:r>
              <a:rPr lang="en-US" sz="1800" dirty="0">
                <a:solidFill>
                  <a:schemeClr val="accent1"/>
                </a:solidFill>
                <a:latin typeface="Lucida Sans" panose="020B0602030504020204" pitchFamily="34" charset="0"/>
                <a:hlinkClick r:id="rId11" action="ppaction://hlinksldjump"/>
              </a:rPr>
              <a:t>Western Europe</a:t>
            </a:r>
            <a:endParaRPr lang="en-US" sz="1800" dirty="0">
              <a:solidFill>
                <a:schemeClr val="accent1"/>
              </a:solidFill>
              <a:latin typeface="Lucida Sans" panose="020B0602030504020204" pitchFamily="34" charset="0"/>
            </a:endParaRPr>
          </a:p>
        </p:txBody>
      </p:sp>
      <p:sp>
        <p:nvSpPr>
          <p:cNvPr id="5" name="Title 4">
            <a:extLst>
              <a:ext uri="{FF2B5EF4-FFF2-40B4-BE49-F238E27FC236}">
                <a16:creationId xmlns:a16="http://schemas.microsoft.com/office/drawing/2014/main" id="{71E3A5D3-7A5D-44D8-8A32-FF04E10F996D}"/>
              </a:ext>
            </a:extLst>
          </p:cNvPr>
          <p:cNvSpPr>
            <a:spLocks noGrp="1"/>
          </p:cNvSpPr>
          <p:nvPr>
            <p:ph type="title"/>
          </p:nvPr>
        </p:nvSpPr>
        <p:spPr/>
        <p:txBody>
          <a:bodyPr lIns="91440" tIns="45720" rIns="91440" bIns="45720" anchor="ctr" anchorCtr="0">
            <a:spAutoFit/>
          </a:bodyPr>
          <a:lstStyle/>
          <a:p>
            <a:r>
              <a:rPr lang="en-US">
                <a:latin typeface="Lucida Sans"/>
              </a:rPr>
              <a:t>Table of Contents</a:t>
            </a:r>
            <a:endParaRPr lang="en-IN">
              <a:latin typeface="Lucida Sans"/>
            </a:endParaRPr>
          </a:p>
        </p:txBody>
      </p:sp>
      <p:sp>
        <p:nvSpPr>
          <p:cNvPr id="6" name="Rectangle 5">
            <a:extLst>
              <a:ext uri="{FF2B5EF4-FFF2-40B4-BE49-F238E27FC236}">
                <a16:creationId xmlns:a16="http://schemas.microsoft.com/office/drawing/2014/main" id="{EB1563D6-DB49-456F-9C82-FE3F4F2BF7BC}"/>
              </a:ext>
            </a:extLst>
          </p:cNvPr>
          <p:cNvSpPr/>
          <p:nvPr/>
        </p:nvSpPr>
        <p:spPr>
          <a:xfrm>
            <a:off x="0" y="-19050"/>
            <a:ext cx="1590675" cy="286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776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Global Used Oil Industry 2025</a:t>
            </a:r>
          </a:p>
        </p:txBody>
      </p:sp>
      <p:graphicFrame>
        <p:nvGraphicFramePr>
          <p:cNvPr id="4" name="Chart 3">
            <a:extLst>
              <a:ext uri="{FF2B5EF4-FFF2-40B4-BE49-F238E27FC236}">
                <a16:creationId xmlns:a16="http://schemas.microsoft.com/office/drawing/2014/main" id="{F97AA345-A331-4B2A-A657-65F999BE6455}"/>
              </a:ext>
            </a:extLst>
          </p:cNvPr>
          <p:cNvGraphicFramePr/>
          <p:nvPr/>
        </p:nvGraphicFramePr>
        <p:xfrm>
          <a:off x="-135731" y="889974"/>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510B1-B8A7-4C68-8FD1-AAC21C0B09FB}"/>
              </a:ext>
            </a:extLst>
          </p:cNvPr>
          <p:cNvSpPr txBox="1"/>
          <p:nvPr/>
        </p:nvSpPr>
        <p:spPr>
          <a:xfrm>
            <a:off x="438944" y="3686525"/>
            <a:ext cx="3162300" cy="246221"/>
          </a:xfrm>
          <a:prstGeom prst="rect">
            <a:avLst/>
          </a:prstGeom>
          <a:noFill/>
        </p:spPr>
        <p:txBody>
          <a:bodyPr wrap="square" rtlCol="0">
            <a:spAutoFit/>
          </a:bodyPr>
          <a:lstStyle/>
          <a:p>
            <a:pPr algn="ctr"/>
            <a:r>
              <a:rPr lang="en-US" sz="1000" b="1" dirty="0">
                <a:latin typeface="+mj-lt"/>
              </a:rPr>
              <a:t>Total:  40,668.5 </a:t>
            </a:r>
            <a:r>
              <a:rPr lang="en-US" sz="1000" b="1" dirty="0" err="1">
                <a:latin typeface="+mj-lt"/>
              </a:rPr>
              <a:t>Kilotonnes</a:t>
            </a:r>
            <a:endParaRPr lang="en-US" sz="1000" b="1" dirty="0">
              <a:latin typeface="+mj-lt"/>
            </a:endParaRPr>
          </a:p>
        </p:txBody>
      </p:sp>
      <p:graphicFrame>
        <p:nvGraphicFramePr>
          <p:cNvPr id="7" name="Chart 6">
            <a:extLst>
              <a:ext uri="{FF2B5EF4-FFF2-40B4-BE49-F238E27FC236}">
                <a16:creationId xmlns:a16="http://schemas.microsoft.com/office/drawing/2014/main" id="{C8EF8FC4-92DA-409A-87C8-AD16E21713AE}"/>
              </a:ext>
            </a:extLst>
          </p:cNvPr>
          <p:cNvGraphicFramePr/>
          <p:nvPr/>
        </p:nvGraphicFramePr>
        <p:xfrm>
          <a:off x="2522538" y="889974"/>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BCD2DBE-7A91-4C1B-B23E-3E813A66A410}"/>
              </a:ext>
            </a:extLst>
          </p:cNvPr>
          <p:cNvGraphicFramePr/>
          <p:nvPr/>
        </p:nvGraphicFramePr>
        <p:xfrm>
          <a:off x="5175250" y="889974"/>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6C601968-2BCA-440F-AA60-519C04992B0F}"/>
              </a:ext>
            </a:extLst>
          </p:cNvPr>
          <p:cNvGraphicFramePr/>
          <p:nvPr/>
        </p:nvGraphicFramePr>
        <p:xfrm>
          <a:off x="8128000" y="889974"/>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E6B7BBE3-08C5-4F5E-AB07-9FCC80C2B1EB}"/>
              </a:ext>
            </a:extLst>
          </p:cNvPr>
          <p:cNvSpPr txBox="1"/>
          <p:nvPr/>
        </p:nvSpPr>
        <p:spPr>
          <a:xfrm>
            <a:off x="3091656" y="3686525"/>
            <a:ext cx="3162300" cy="246221"/>
          </a:xfrm>
          <a:prstGeom prst="rect">
            <a:avLst/>
          </a:prstGeom>
          <a:noFill/>
        </p:spPr>
        <p:txBody>
          <a:bodyPr wrap="square" rtlCol="0">
            <a:spAutoFit/>
          </a:bodyPr>
          <a:lstStyle/>
          <a:p>
            <a:pPr algn="ctr"/>
            <a:r>
              <a:rPr lang="en-US" sz="1000" b="1" dirty="0">
                <a:latin typeface="+mj-lt"/>
              </a:rPr>
              <a:t>Total: 22,774.4 </a:t>
            </a:r>
            <a:r>
              <a:rPr lang="en-US" sz="1000" b="1" dirty="0" err="1">
                <a:latin typeface="+mj-lt"/>
              </a:rPr>
              <a:t>Kilotonnes</a:t>
            </a:r>
            <a:endParaRPr lang="en-US" sz="1000" b="1" dirty="0">
              <a:latin typeface="+mj-lt"/>
            </a:endParaRPr>
          </a:p>
        </p:txBody>
      </p:sp>
      <p:sp>
        <p:nvSpPr>
          <p:cNvPr id="11" name="TextBox 10">
            <a:extLst>
              <a:ext uri="{FF2B5EF4-FFF2-40B4-BE49-F238E27FC236}">
                <a16:creationId xmlns:a16="http://schemas.microsoft.com/office/drawing/2014/main" id="{AA939C7D-BF65-42B6-9959-3809AC6A277C}"/>
              </a:ext>
            </a:extLst>
          </p:cNvPr>
          <p:cNvSpPr txBox="1"/>
          <p:nvPr/>
        </p:nvSpPr>
        <p:spPr>
          <a:xfrm>
            <a:off x="5749925" y="3686525"/>
            <a:ext cx="3162300" cy="246221"/>
          </a:xfrm>
          <a:prstGeom prst="rect">
            <a:avLst/>
          </a:prstGeom>
          <a:noFill/>
        </p:spPr>
        <p:txBody>
          <a:bodyPr wrap="square" rtlCol="0">
            <a:spAutoFit/>
          </a:bodyPr>
          <a:lstStyle/>
          <a:p>
            <a:pPr algn="ctr"/>
            <a:r>
              <a:rPr lang="en-US" sz="1000" b="1" dirty="0">
                <a:latin typeface="+mj-lt"/>
              </a:rPr>
              <a:t>Total: 15,486.6 </a:t>
            </a:r>
            <a:r>
              <a:rPr lang="en-US" sz="1000" b="1" dirty="0" err="1">
                <a:latin typeface="+mj-lt"/>
              </a:rPr>
              <a:t>Kilotonnes</a:t>
            </a:r>
            <a:endParaRPr lang="en-US" sz="1000" b="1" dirty="0">
              <a:latin typeface="+mj-lt"/>
            </a:endParaRPr>
          </a:p>
        </p:txBody>
      </p:sp>
      <p:sp>
        <p:nvSpPr>
          <p:cNvPr id="12" name="TextBox 11">
            <a:extLst>
              <a:ext uri="{FF2B5EF4-FFF2-40B4-BE49-F238E27FC236}">
                <a16:creationId xmlns:a16="http://schemas.microsoft.com/office/drawing/2014/main" id="{DF45386D-DA29-4633-BF0A-5FBFEB269113}"/>
              </a:ext>
            </a:extLst>
          </p:cNvPr>
          <p:cNvSpPr txBox="1"/>
          <p:nvPr/>
        </p:nvSpPr>
        <p:spPr>
          <a:xfrm>
            <a:off x="8702675" y="3686525"/>
            <a:ext cx="3162300" cy="246221"/>
          </a:xfrm>
          <a:prstGeom prst="rect">
            <a:avLst/>
          </a:prstGeom>
          <a:noFill/>
        </p:spPr>
        <p:txBody>
          <a:bodyPr wrap="square" rtlCol="0">
            <a:spAutoFit/>
          </a:bodyPr>
          <a:lstStyle/>
          <a:p>
            <a:pPr algn="ctr"/>
            <a:r>
              <a:rPr lang="en-US" sz="1000" b="1" dirty="0">
                <a:latin typeface="+mj-lt"/>
              </a:rPr>
              <a:t>Total: 6,504.4 </a:t>
            </a:r>
            <a:r>
              <a:rPr lang="en-US" sz="1000" b="1" dirty="0" err="1">
                <a:latin typeface="+mj-lt"/>
              </a:rPr>
              <a:t>Kilotonnes</a:t>
            </a:r>
            <a:endParaRPr lang="en-US" sz="1000" b="1" dirty="0">
              <a:latin typeface="+mj-lt"/>
            </a:endParaRPr>
          </a:p>
        </p:txBody>
      </p:sp>
      <p:sp>
        <p:nvSpPr>
          <p:cNvPr id="14" name="Content Placeholder 2">
            <a:extLst>
              <a:ext uri="{FF2B5EF4-FFF2-40B4-BE49-F238E27FC236}">
                <a16:creationId xmlns:a16="http://schemas.microsoft.com/office/drawing/2014/main" id="{B0DAF15A-6031-4636-8C2F-A0DC109EAF6F}"/>
              </a:ext>
            </a:extLst>
          </p:cNvPr>
          <p:cNvSpPr txBox="1">
            <a:spLocks/>
          </p:cNvSpPr>
          <p:nvPr/>
        </p:nvSpPr>
        <p:spPr>
          <a:xfrm>
            <a:off x="438944" y="4434854"/>
            <a:ext cx="11200606" cy="1728037"/>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 2025, used oil generation rate is expected to grow from 55% in 2020 to 56% in 2025 driven by the faster growth in automotive lubricants during 2020-2025. It is estimated that automotive lubricants will grow at a CAGR of 2.1% during 2020-2025. During the same period, industrial lubricants are expected to grow at a CAGR of 2%. As automotive lubricants generate more used oil compared to industrial lubricants, used oil generation rate is expected to grow from 55% in 2020 to 56% in 2025.</a:t>
            </a:r>
          </a:p>
          <a:p>
            <a:r>
              <a:rPr lang="en-US" dirty="0"/>
              <a:t>Used oil collection is expected to grow from 67% in 2020 to 68% in 2025 due to better implementation of regulations. </a:t>
            </a:r>
          </a:p>
          <a:p>
            <a:r>
              <a:rPr lang="en-US" dirty="0"/>
              <a:t>Share of re-refining in disposal of used oil is expected to rise from 40% in 2020 to 42% in 2025 as new re-refining capacity is commissioned in the key markets such as the US, Western Europe, and China. As a result, share of fuel as disposal route is expected to decline during 2020-2025.</a:t>
            </a:r>
          </a:p>
          <a:p>
            <a:pPr lvl="1"/>
            <a:r>
              <a:rPr lang="en-US" altLang="zh-CN" dirty="0"/>
              <a:t>It should be noted that decline in share of fuel as disposal route does not mean the decline in volume of used oil disposed as fuel. The volume of used oil disposed as fuel is expected to increase during 2020-2025.</a:t>
            </a:r>
            <a:endParaRPr lang="en-US" dirty="0"/>
          </a:p>
        </p:txBody>
      </p:sp>
      <p:sp>
        <p:nvSpPr>
          <p:cNvPr id="3" name="TextBox 2">
            <a:extLst>
              <a:ext uri="{FF2B5EF4-FFF2-40B4-BE49-F238E27FC236}">
                <a16:creationId xmlns:a16="http://schemas.microsoft.com/office/drawing/2014/main" id="{BE788C78-587C-435F-A93C-D142DF138BC6}"/>
              </a:ext>
            </a:extLst>
          </p:cNvPr>
          <p:cNvSpPr txBox="1"/>
          <p:nvPr/>
        </p:nvSpPr>
        <p:spPr>
          <a:xfrm>
            <a:off x="569395" y="4115977"/>
            <a:ext cx="9229725" cy="230832"/>
          </a:xfrm>
          <a:prstGeom prst="rect">
            <a:avLst/>
          </a:prstGeom>
          <a:noFill/>
        </p:spPr>
        <p:txBody>
          <a:bodyPr wrap="square" rtlCol="0">
            <a:spAutoFit/>
          </a:bodyPr>
          <a:lstStyle/>
          <a:p>
            <a:pPr algn="l"/>
            <a:r>
              <a:rPr lang="en-US" sz="900">
                <a:latin typeface="+mj-lt"/>
              </a:rPr>
              <a:t>Note: Global forecast is estimated after assuming that used oil industry do not undergo a major change outside the 12 key markets during the forecast period.</a:t>
            </a:r>
            <a:endParaRPr lang="en-IN" sz="900">
              <a:latin typeface="+mj-lt"/>
            </a:endParaRPr>
          </a:p>
        </p:txBody>
      </p:sp>
    </p:spTree>
    <p:custDataLst>
      <p:tags r:id="rId1"/>
    </p:custDataLst>
    <p:extLst>
      <p:ext uri="{BB962C8B-B14F-4D97-AF65-F5344CB8AC3E}">
        <p14:creationId xmlns:p14="http://schemas.microsoft.com/office/powerpoint/2010/main" val="3651055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Global Used Oil Industry 2030</a:t>
            </a:r>
          </a:p>
        </p:txBody>
      </p:sp>
      <p:graphicFrame>
        <p:nvGraphicFramePr>
          <p:cNvPr id="14" name="Chart 3">
            <a:extLst>
              <a:ext uri="{FF2B5EF4-FFF2-40B4-BE49-F238E27FC236}">
                <a16:creationId xmlns:a16="http://schemas.microsoft.com/office/drawing/2014/main" id="{71BA61D9-B1D4-4542-9A0B-B177F21FC9DD}"/>
              </a:ext>
            </a:extLst>
          </p:cNvPr>
          <p:cNvGraphicFramePr/>
          <p:nvPr/>
        </p:nvGraphicFramePr>
        <p:xfrm>
          <a:off x="-135731" y="889974"/>
          <a:ext cx="4311650" cy="3137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6">
            <a:extLst>
              <a:ext uri="{FF2B5EF4-FFF2-40B4-BE49-F238E27FC236}">
                <a16:creationId xmlns:a16="http://schemas.microsoft.com/office/drawing/2014/main" id="{C67943E3-DE3C-4A93-8FEB-A0C98E49C83F}"/>
              </a:ext>
            </a:extLst>
          </p:cNvPr>
          <p:cNvGraphicFramePr/>
          <p:nvPr/>
        </p:nvGraphicFramePr>
        <p:xfrm>
          <a:off x="2522538" y="889974"/>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7">
            <a:extLst>
              <a:ext uri="{FF2B5EF4-FFF2-40B4-BE49-F238E27FC236}">
                <a16:creationId xmlns:a16="http://schemas.microsoft.com/office/drawing/2014/main" id="{D38FC6DD-90C0-4B88-BB48-D1E45D78E960}"/>
              </a:ext>
            </a:extLst>
          </p:cNvPr>
          <p:cNvGraphicFramePr/>
          <p:nvPr/>
        </p:nvGraphicFramePr>
        <p:xfrm>
          <a:off x="5175250" y="889974"/>
          <a:ext cx="4311650" cy="31379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8">
            <a:extLst>
              <a:ext uri="{FF2B5EF4-FFF2-40B4-BE49-F238E27FC236}">
                <a16:creationId xmlns:a16="http://schemas.microsoft.com/office/drawing/2014/main" id="{00576C5E-B687-4723-8601-92D7A373CF93}"/>
              </a:ext>
            </a:extLst>
          </p:cNvPr>
          <p:cNvGraphicFramePr/>
          <p:nvPr/>
        </p:nvGraphicFramePr>
        <p:xfrm>
          <a:off x="8128000" y="889974"/>
          <a:ext cx="4311650" cy="3137958"/>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4">
            <a:extLst>
              <a:ext uri="{FF2B5EF4-FFF2-40B4-BE49-F238E27FC236}">
                <a16:creationId xmlns:a16="http://schemas.microsoft.com/office/drawing/2014/main" id="{C9AF0756-F958-4BDF-B047-22905C23B297}"/>
              </a:ext>
            </a:extLst>
          </p:cNvPr>
          <p:cNvSpPr txBox="1"/>
          <p:nvPr/>
        </p:nvSpPr>
        <p:spPr>
          <a:xfrm>
            <a:off x="438944" y="3677647"/>
            <a:ext cx="3162300" cy="246221"/>
          </a:xfrm>
          <a:prstGeom prst="rect">
            <a:avLst/>
          </a:prstGeom>
          <a:noFill/>
        </p:spPr>
        <p:txBody>
          <a:bodyPr wrap="square" rtlCol="0">
            <a:spAutoFit/>
          </a:bodyPr>
          <a:lstStyle/>
          <a:p>
            <a:pPr algn="ctr"/>
            <a:r>
              <a:rPr lang="en-US" sz="1000" b="1" dirty="0">
                <a:latin typeface="+mj-lt"/>
              </a:rPr>
              <a:t>Total:  41,175.6 </a:t>
            </a:r>
            <a:r>
              <a:rPr lang="en-US" sz="1000" b="1" dirty="0" err="1">
                <a:latin typeface="+mj-lt"/>
              </a:rPr>
              <a:t>Kilotonnes</a:t>
            </a:r>
            <a:endParaRPr lang="en-US" sz="1000" b="1" dirty="0">
              <a:latin typeface="+mj-lt"/>
            </a:endParaRPr>
          </a:p>
        </p:txBody>
      </p:sp>
      <p:sp>
        <p:nvSpPr>
          <p:cNvPr id="19" name="TextBox 9">
            <a:extLst>
              <a:ext uri="{FF2B5EF4-FFF2-40B4-BE49-F238E27FC236}">
                <a16:creationId xmlns:a16="http://schemas.microsoft.com/office/drawing/2014/main" id="{C63618F2-D097-4F13-92F5-8EC5BDDFDA9F}"/>
              </a:ext>
            </a:extLst>
          </p:cNvPr>
          <p:cNvSpPr txBox="1"/>
          <p:nvPr/>
        </p:nvSpPr>
        <p:spPr>
          <a:xfrm>
            <a:off x="3091656" y="3670805"/>
            <a:ext cx="3162300" cy="246221"/>
          </a:xfrm>
          <a:prstGeom prst="rect">
            <a:avLst/>
          </a:prstGeom>
          <a:noFill/>
        </p:spPr>
        <p:txBody>
          <a:bodyPr wrap="square" rtlCol="0">
            <a:spAutoFit/>
          </a:bodyPr>
          <a:lstStyle/>
          <a:p>
            <a:pPr algn="ctr"/>
            <a:r>
              <a:rPr lang="en-US" sz="1000" b="1" dirty="0">
                <a:latin typeface="+mj-lt"/>
              </a:rPr>
              <a:t>Total: 23,058.3 </a:t>
            </a:r>
            <a:r>
              <a:rPr lang="en-US" sz="1000" b="1" dirty="0" err="1">
                <a:latin typeface="+mj-lt"/>
              </a:rPr>
              <a:t>Kilotonnes</a:t>
            </a:r>
            <a:endParaRPr lang="en-US" sz="1000" b="1" dirty="0">
              <a:latin typeface="+mj-lt"/>
            </a:endParaRPr>
          </a:p>
        </p:txBody>
      </p:sp>
      <p:sp>
        <p:nvSpPr>
          <p:cNvPr id="20" name="TextBox 10">
            <a:extLst>
              <a:ext uri="{FF2B5EF4-FFF2-40B4-BE49-F238E27FC236}">
                <a16:creationId xmlns:a16="http://schemas.microsoft.com/office/drawing/2014/main" id="{1E150952-26FA-4770-A22F-5862095B4D30}"/>
              </a:ext>
            </a:extLst>
          </p:cNvPr>
          <p:cNvSpPr txBox="1"/>
          <p:nvPr/>
        </p:nvSpPr>
        <p:spPr>
          <a:xfrm>
            <a:off x="5749925" y="3677647"/>
            <a:ext cx="3162300" cy="246221"/>
          </a:xfrm>
          <a:prstGeom prst="rect">
            <a:avLst/>
          </a:prstGeom>
          <a:noFill/>
        </p:spPr>
        <p:txBody>
          <a:bodyPr wrap="square" rtlCol="0">
            <a:spAutoFit/>
          </a:bodyPr>
          <a:lstStyle/>
          <a:p>
            <a:pPr algn="ctr"/>
            <a:r>
              <a:rPr lang="en-US" sz="1000" b="1" dirty="0">
                <a:latin typeface="+mj-lt"/>
              </a:rPr>
              <a:t>Total: 15,910.3 </a:t>
            </a:r>
            <a:r>
              <a:rPr lang="en-US" sz="1000" b="1" dirty="0" err="1">
                <a:latin typeface="+mj-lt"/>
              </a:rPr>
              <a:t>Kilotonnes</a:t>
            </a:r>
            <a:endParaRPr lang="en-US" sz="1000" b="1" dirty="0">
              <a:latin typeface="+mj-lt"/>
            </a:endParaRPr>
          </a:p>
        </p:txBody>
      </p:sp>
      <p:sp>
        <p:nvSpPr>
          <p:cNvPr id="21" name="TextBox 11">
            <a:extLst>
              <a:ext uri="{FF2B5EF4-FFF2-40B4-BE49-F238E27FC236}">
                <a16:creationId xmlns:a16="http://schemas.microsoft.com/office/drawing/2014/main" id="{6B0A6E1A-BC34-4040-96D7-32BC32BBCF9A}"/>
              </a:ext>
            </a:extLst>
          </p:cNvPr>
          <p:cNvSpPr txBox="1"/>
          <p:nvPr/>
        </p:nvSpPr>
        <p:spPr>
          <a:xfrm>
            <a:off x="8702675" y="3677647"/>
            <a:ext cx="3162300" cy="246221"/>
          </a:xfrm>
          <a:prstGeom prst="rect">
            <a:avLst/>
          </a:prstGeom>
          <a:noFill/>
        </p:spPr>
        <p:txBody>
          <a:bodyPr wrap="square" rtlCol="0">
            <a:spAutoFit/>
          </a:bodyPr>
          <a:lstStyle/>
          <a:p>
            <a:pPr algn="ctr"/>
            <a:r>
              <a:rPr lang="en-US" sz="1000" b="1" dirty="0">
                <a:latin typeface="+mj-lt"/>
              </a:rPr>
              <a:t>Total: 7,318.7 </a:t>
            </a:r>
            <a:r>
              <a:rPr lang="en-US" sz="1000" b="1" dirty="0" err="1">
                <a:latin typeface="+mj-lt"/>
              </a:rPr>
              <a:t>Kilotonnes</a:t>
            </a:r>
            <a:endParaRPr lang="en-US" sz="1000" b="1" dirty="0">
              <a:latin typeface="+mj-lt"/>
            </a:endParaRPr>
          </a:p>
        </p:txBody>
      </p:sp>
      <p:sp>
        <p:nvSpPr>
          <p:cNvPr id="22" name="Content Placeholder 2">
            <a:extLst>
              <a:ext uri="{FF2B5EF4-FFF2-40B4-BE49-F238E27FC236}">
                <a16:creationId xmlns:a16="http://schemas.microsoft.com/office/drawing/2014/main" id="{D9F8B666-1FC4-4858-9884-C75D18C26AC7}"/>
              </a:ext>
            </a:extLst>
          </p:cNvPr>
          <p:cNvSpPr txBox="1">
            <a:spLocks/>
          </p:cNvSpPr>
          <p:nvPr/>
        </p:nvSpPr>
        <p:spPr>
          <a:xfrm>
            <a:off x="569395" y="4488526"/>
            <a:ext cx="10903310" cy="1312539"/>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 2030, used oil generation rate is expected to remain stable at 56%, same as 2025. During 2025-2030, automotive lubricant demand growth is expected to show a small growth leading to same generation rate in 2030 as 2025.</a:t>
            </a:r>
          </a:p>
          <a:p>
            <a:r>
              <a:rPr lang="en-US"/>
              <a:t>Used oil collection is expected to grow from 68% in 2025 to 69% in 2030 due to better implementation of regulations and improvement in collection infrastructure. </a:t>
            </a:r>
          </a:p>
          <a:p>
            <a:r>
              <a:rPr lang="en-US"/>
              <a:t>Share of re-refining in disposal of used oil is expected to rise from 42% in 2025 to 46% in 2030 mainly driven by rise in re-refining in China. In China, </a:t>
            </a:r>
            <a:r>
              <a:rPr lang="en-US" altLang="zh-CN"/>
              <a:t>improved quality of used oil as a result of growing usage of better-quality lubricants is expected to drive the growth in re-refining as disposal route for used oil. Share of re-refining is expected to rise from 55% in 2025 to 74% in 2030 in China.</a:t>
            </a:r>
            <a:r>
              <a:rPr lang="en-US"/>
              <a:t> As a result, share of fuel as disposal route is expected to decline during 2025-2030.</a:t>
            </a:r>
          </a:p>
        </p:txBody>
      </p:sp>
      <p:sp>
        <p:nvSpPr>
          <p:cNvPr id="12" name="TextBox 11">
            <a:extLst>
              <a:ext uri="{FF2B5EF4-FFF2-40B4-BE49-F238E27FC236}">
                <a16:creationId xmlns:a16="http://schemas.microsoft.com/office/drawing/2014/main" id="{47E33C13-F324-4A64-84C0-FC1937752CBB}"/>
              </a:ext>
            </a:extLst>
          </p:cNvPr>
          <p:cNvSpPr txBox="1"/>
          <p:nvPr/>
        </p:nvSpPr>
        <p:spPr>
          <a:xfrm>
            <a:off x="774182" y="4055972"/>
            <a:ext cx="9229725" cy="230832"/>
          </a:xfrm>
          <a:prstGeom prst="rect">
            <a:avLst/>
          </a:prstGeom>
          <a:noFill/>
        </p:spPr>
        <p:txBody>
          <a:bodyPr wrap="square" rtlCol="0">
            <a:spAutoFit/>
          </a:bodyPr>
          <a:lstStyle/>
          <a:p>
            <a:pPr algn="l"/>
            <a:r>
              <a:rPr lang="en-US" sz="900">
                <a:latin typeface="+mj-lt"/>
              </a:rPr>
              <a:t>Note: Global forecast is estimated after assuming that used oil industry do not undergo a major change outside the 12 key markets during the forecast period.</a:t>
            </a:r>
            <a:endParaRPr lang="en-IN" sz="900">
              <a:latin typeface="+mj-lt"/>
            </a:endParaRPr>
          </a:p>
        </p:txBody>
      </p:sp>
    </p:spTree>
    <p:custDataLst>
      <p:tags r:id="rId1"/>
    </p:custDataLst>
    <p:extLst>
      <p:ext uri="{BB962C8B-B14F-4D97-AF65-F5344CB8AC3E}">
        <p14:creationId xmlns:p14="http://schemas.microsoft.com/office/powerpoint/2010/main" val="444957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a:t>Used Oil Re-Refining Outlook</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nvGraphicFramePr>
        <p:xfrm>
          <a:off x="5213007" y="803275"/>
          <a:ext cx="6329188" cy="3092450"/>
        </p:xfrm>
        <a:graphic>
          <a:graphicData uri="http://schemas.openxmlformats.org/drawingml/2006/table">
            <a:tbl>
              <a:tblPr firstRow="1">
                <a:tableStyleId>{5C22544A-7EE6-4342-B048-85BDC9FD1C3A}</a:tableStyleId>
              </a:tblPr>
              <a:tblGrid>
                <a:gridCol w="1917208">
                  <a:extLst>
                    <a:ext uri="{9D8B030D-6E8A-4147-A177-3AD203B41FA5}">
                      <a16:colId xmlns:a16="http://schemas.microsoft.com/office/drawing/2014/main" val="3179253707"/>
                    </a:ext>
                  </a:extLst>
                </a:gridCol>
                <a:gridCol w="1476375">
                  <a:extLst>
                    <a:ext uri="{9D8B030D-6E8A-4147-A177-3AD203B41FA5}">
                      <a16:colId xmlns:a16="http://schemas.microsoft.com/office/drawing/2014/main" val="2331960324"/>
                    </a:ext>
                  </a:extLst>
                </a:gridCol>
                <a:gridCol w="1495425">
                  <a:extLst>
                    <a:ext uri="{9D8B030D-6E8A-4147-A177-3AD203B41FA5}">
                      <a16:colId xmlns:a16="http://schemas.microsoft.com/office/drawing/2014/main" val="2517212798"/>
                    </a:ext>
                  </a:extLst>
                </a:gridCol>
                <a:gridCol w="1440180">
                  <a:extLst>
                    <a:ext uri="{9D8B030D-6E8A-4147-A177-3AD203B41FA5}">
                      <a16:colId xmlns:a16="http://schemas.microsoft.com/office/drawing/2014/main" val="2720062467"/>
                    </a:ext>
                  </a:extLst>
                </a:gridCol>
              </a:tblGrid>
              <a:tr h="309245">
                <a:tc gridSpan="4">
                  <a:txBody>
                    <a:bodyPr/>
                    <a:lstStyle/>
                    <a:p>
                      <a:r>
                        <a:rPr lang="en-US" sz="900" b="1">
                          <a:effectLst/>
                        </a:rPr>
                        <a:t>ESTIMATED GLOBAL RE-REFINED BASESTOCKS CAPACITY, 2020, </a:t>
                      </a:r>
                      <a:r>
                        <a:rPr lang="en-US" sz="900" b="1" kern="1200">
                          <a:solidFill>
                            <a:schemeClr val="lt1"/>
                          </a:solidFill>
                          <a:effectLst/>
                        </a:rPr>
                        <a:t>2025, AND 2030</a:t>
                      </a:r>
                      <a:endParaRPr lang="en-US" sz="9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309245">
                <a:tc>
                  <a:txBody>
                    <a:bodyPr/>
                    <a:lstStyle/>
                    <a:p>
                      <a:endParaRPr lang="en-US" sz="900" b="1">
                        <a:solidFill>
                          <a:schemeClr val="tx1"/>
                        </a:solidFill>
                        <a:latin typeface="+mn-lt"/>
                      </a:endParaRPr>
                    </a:p>
                  </a:txBody>
                  <a:tcPr marL="45720" marR="45720" anchor="ctr"/>
                </a:tc>
                <a:tc gridSpan="3">
                  <a:txBody>
                    <a:bodyPr/>
                    <a:lstStyle/>
                    <a:p>
                      <a:pPr algn="ctr"/>
                      <a:r>
                        <a:rPr lang="en-US" sz="900" b="1">
                          <a:solidFill>
                            <a:schemeClr val="tx1"/>
                          </a:solidFill>
                        </a:rPr>
                        <a:t>KILOTONNES</a:t>
                      </a:r>
                      <a:endParaRPr lang="en-US" sz="900" b="1">
                        <a:solidFill>
                          <a:schemeClr val="tx1"/>
                        </a:solidFill>
                        <a:latin typeface="+mn-lt"/>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extLst>
                  <a:ext uri="{0D108BD9-81ED-4DB2-BD59-A6C34878D82A}">
                    <a16:rowId xmlns:a16="http://schemas.microsoft.com/office/drawing/2014/main" val="4149384710"/>
                  </a:ext>
                </a:extLst>
              </a:tr>
              <a:tr h="309245">
                <a:tc>
                  <a:txBody>
                    <a:bodyPr/>
                    <a:lstStyle/>
                    <a:p>
                      <a:r>
                        <a:rPr lang="en-US" sz="900" b="1">
                          <a:solidFill>
                            <a:schemeClr val="tx1"/>
                          </a:solidFill>
                        </a:rPr>
                        <a:t>REGION</a:t>
                      </a:r>
                      <a:endParaRPr lang="en-US" sz="900" b="1">
                        <a:solidFill>
                          <a:schemeClr val="tx1"/>
                        </a:solidFill>
                        <a:latin typeface="+mn-lt"/>
                      </a:endParaRPr>
                    </a:p>
                  </a:txBody>
                  <a:tcPr marL="45720" marR="45720" anchor="ctr"/>
                </a:tc>
                <a:tc>
                  <a:txBody>
                    <a:bodyPr/>
                    <a:lstStyle/>
                    <a:p>
                      <a:pPr algn="ctr"/>
                      <a:r>
                        <a:rPr lang="en-US" sz="900" b="1">
                          <a:solidFill>
                            <a:schemeClr val="tx1"/>
                          </a:solidFill>
                        </a:rPr>
                        <a:t>2020</a:t>
                      </a:r>
                      <a:endParaRPr lang="en-US" sz="900" b="1">
                        <a:solidFill>
                          <a:schemeClr val="tx1"/>
                        </a:solidFill>
                        <a:latin typeface="+mn-lt"/>
                      </a:endParaRPr>
                    </a:p>
                  </a:txBody>
                  <a:tcPr marL="45720" marR="45720" anchor="ctr"/>
                </a:tc>
                <a:tc>
                  <a:txBody>
                    <a:bodyPr/>
                    <a:lstStyle/>
                    <a:p>
                      <a:pPr algn="ctr"/>
                      <a:r>
                        <a:rPr lang="en-US" sz="900" b="1">
                          <a:solidFill>
                            <a:schemeClr val="tx1"/>
                          </a:solidFill>
                        </a:rPr>
                        <a:t>2025</a:t>
                      </a:r>
                      <a:endParaRPr lang="en-US" sz="900" b="1">
                        <a:solidFill>
                          <a:schemeClr val="tx1"/>
                        </a:solidFill>
                        <a:latin typeface="+mn-lt"/>
                      </a:endParaRPr>
                    </a:p>
                  </a:txBody>
                  <a:tcPr marL="45720" marR="45720" anchor="ctr"/>
                </a:tc>
                <a:tc>
                  <a:txBody>
                    <a:bodyPr/>
                    <a:lstStyle/>
                    <a:p>
                      <a:pPr algn="ctr"/>
                      <a:r>
                        <a:rPr lang="en-US" sz="900" b="1">
                          <a:solidFill>
                            <a:schemeClr val="tx1"/>
                          </a:solidFill>
                        </a:rPr>
                        <a:t>2030</a:t>
                      </a:r>
                      <a:endParaRPr lang="en-US" sz="900" b="1">
                        <a:solidFill>
                          <a:schemeClr val="tx1"/>
                        </a:solidFill>
                        <a:latin typeface="+mn-lt"/>
                      </a:endParaRPr>
                    </a:p>
                  </a:txBody>
                  <a:tcPr marL="45720" marR="45720" anchor="ctr"/>
                </a:tc>
                <a:extLst>
                  <a:ext uri="{0D108BD9-81ED-4DB2-BD59-A6C34878D82A}">
                    <a16:rowId xmlns:a16="http://schemas.microsoft.com/office/drawing/2014/main" val="1557228252"/>
                  </a:ext>
                </a:extLst>
              </a:tr>
              <a:tr h="309245">
                <a:tc>
                  <a:txBody>
                    <a:bodyPr/>
                    <a:lstStyle/>
                    <a:p>
                      <a:r>
                        <a:rPr lang="en-US" sz="900">
                          <a:solidFill>
                            <a:schemeClr val="tx1"/>
                          </a:solidFill>
                        </a:rPr>
                        <a:t>Asia Pacific</a:t>
                      </a:r>
                      <a:endParaRPr lang="en-US" sz="900">
                        <a:solidFill>
                          <a:schemeClr val="tx1"/>
                        </a:solidFill>
                        <a:latin typeface="+mn-lt"/>
                      </a:endParaRPr>
                    </a:p>
                  </a:txBody>
                  <a:tcPr marL="45720" marR="45720" anchor="ctr"/>
                </a:tc>
                <a:tc>
                  <a:txBody>
                    <a:bodyPr/>
                    <a:lstStyle/>
                    <a:p>
                      <a:pPr marL="0" algn="ctr" defTabSz="914400" rtl="0" eaLnBrk="1" latinLnBrk="0" hangingPunct="1"/>
                      <a:r>
                        <a:rPr lang="en-US" sz="900" kern="1200">
                          <a:solidFill>
                            <a:schemeClr val="tx1"/>
                          </a:solidFill>
                        </a:rPr>
                        <a:t>1,661.1</a:t>
                      </a:r>
                      <a:endParaRPr lang="en-US" sz="900" kern="1200">
                        <a:solidFill>
                          <a:schemeClr val="tx1"/>
                        </a:solidFill>
                        <a:latin typeface="+mn-lt"/>
                        <a:ea typeface="+mn-ea"/>
                        <a:cs typeface="+mn-cs"/>
                      </a:endParaRPr>
                    </a:p>
                  </a:txBody>
                  <a:tcPr marL="45720" marR="45720" anchor="ctr"/>
                </a:tc>
                <a:tc>
                  <a:txBody>
                    <a:bodyPr/>
                    <a:lstStyle/>
                    <a:p>
                      <a:pPr algn="ctr"/>
                      <a:r>
                        <a:rPr lang="en-US" sz="900">
                          <a:solidFill>
                            <a:schemeClr val="tx1"/>
                          </a:solidFill>
                        </a:rPr>
                        <a:t>1,828.7</a:t>
                      </a:r>
                      <a:endParaRPr lang="en-US" sz="900">
                        <a:solidFill>
                          <a:schemeClr val="tx1"/>
                        </a:solidFill>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1,828.7</a:t>
                      </a:r>
                      <a:endParaRPr lang="en-US" altLang="zh-CN" sz="900" kern="1200">
                        <a:solidFill>
                          <a:schemeClr val="tx1"/>
                        </a:solidFill>
                        <a:latin typeface="+mn-lt"/>
                        <a:ea typeface="+mn-ea"/>
                        <a:cs typeface="+mn-cs"/>
                      </a:endParaRPr>
                    </a:p>
                  </a:txBody>
                  <a:tcPr marL="45720" marR="45720" anchor="ctr"/>
                </a:tc>
                <a:extLst>
                  <a:ext uri="{0D108BD9-81ED-4DB2-BD59-A6C34878D82A}">
                    <a16:rowId xmlns:a16="http://schemas.microsoft.com/office/drawing/2014/main" val="1848090846"/>
                  </a:ext>
                </a:extLst>
              </a:tr>
              <a:tr h="309245">
                <a:tc>
                  <a:txBody>
                    <a:bodyPr/>
                    <a:lstStyle/>
                    <a:p>
                      <a:r>
                        <a:rPr lang="en-US" sz="900">
                          <a:solidFill>
                            <a:schemeClr val="tx1"/>
                          </a:solidFill>
                        </a:rPr>
                        <a:t>North America</a:t>
                      </a:r>
                      <a:endParaRPr lang="en-US" sz="900">
                        <a:solidFill>
                          <a:schemeClr val="tx1"/>
                        </a:solidFill>
                        <a:latin typeface="+mn-lt"/>
                      </a:endParaRPr>
                    </a:p>
                  </a:txBody>
                  <a:tcPr marL="45720" marR="45720" anchor="ctr"/>
                </a:tc>
                <a:tc>
                  <a:txBody>
                    <a:bodyPr/>
                    <a:lstStyle/>
                    <a:p>
                      <a:pPr algn="ctr"/>
                      <a:r>
                        <a:rPr lang="en-US" sz="900">
                          <a:solidFill>
                            <a:schemeClr val="tx1"/>
                          </a:solidFill>
                        </a:rPr>
                        <a:t>1,031.0</a:t>
                      </a:r>
                      <a:endParaRPr lang="en-US" sz="900">
                        <a:solidFill>
                          <a:schemeClr val="tx1"/>
                        </a:solidFill>
                        <a:latin typeface="+mn-lt"/>
                      </a:endParaRPr>
                    </a:p>
                  </a:txBody>
                  <a:tcPr marL="45720" marR="45720" anchor="ctr"/>
                </a:tc>
                <a:tc>
                  <a:txBody>
                    <a:bodyPr/>
                    <a:lstStyle/>
                    <a:p>
                      <a:pPr algn="ctr"/>
                      <a:r>
                        <a:rPr lang="en-US" sz="900">
                          <a:solidFill>
                            <a:schemeClr val="tx1"/>
                          </a:solidFill>
                        </a:rPr>
                        <a:t>1,283.0</a:t>
                      </a:r>
                      <a:endParaRPr lang="en-US" sz="900">
                        <a:solidFill>
                          <a:schemeClr val="tx1"/>
                        </a:solidFill>
                        <a:latin typeface="+mn-lt"/>
                      </a:endParaRPr>
                    </a:p>
                  </a:txBody>
                  <a:tcPr marL="45720" marR="45720" anchor="ctr"/>
                </a:tc>
                <a:tc>
                  <a:txBody>
                    <a:bodyPr/>
                    <a:lstStyle/>
                    <a:p>
                      <a:pPr algn="ctr"/>
                      <a:r>
                        <a:rPr lang="en-US" sz="900">
                          <a:solidFill>
                            <a:schemeClr val="tx1"/>
                          </a:solidFill>
                        </a:rPr>
                        <a:t>1,283.0</a:t>
                      </a:r>
                      <a:endParaRPr lang="en-US" sz="900">
                        <a:solidFill>
                          <a:schemeClr val="tx1"/>
                        </a:solidFill>
                        <a:latin typeface="+mn-lt"/>
                      </a:endParaRPr>
                    </a:p>
                  </a:txBody>
                  <a:tcPr marL="45720" marR="45720" anchor="ctr"/>
                </a:tc>
                <a:extLst>
                  <a:ext uri="{0D108BD9-81ED-4DB2-BD59-A6C34878D82A}">
                    <a16:rowId xmlns:a16="http://schemas.microsoft.com/office/drawing/2014/main" val="3679107894"/>
                  </a:ext>
                </a:extLst>
              </a:tr>
              <a:tr h="309245">
                <a:tc>
                  <a:txBody>
                    <a:bodyPr/>
                    <a:lstStyle/>
                    <a:p>
                      <a:r>
                        <a:rPr lang="en-US" sz="900">
                          <a:solidFill>
                            <a:schemeClr val="tx1"/>
                          </a:solidFill>
                        </a:rPr>
                        <a:t>Europe-a</a:t>
                      </a:r>
                      <a:endParaRPr lang="en-US" sz="900">
                        <a:solidFill>
                          <a:schemeClr val="tx1"/>
                        </a:solidFill>
                        <a:latin typeface="+mn-lt"/>
                      </a:endParaRPr>
                    </a:p>
                  </a:txBody>
                  <a:tcPr marL="45720" marR="45720" anchor="ctr"/>
                </a:tc>
                <a:tc>
                  <a:txBody>
                    <a:bodyPr/>
                    <a:lstStyle/>
                    <a:p>
                      <a:pPr algn="ctr"/>
                      <a:r>
                        <a:rPr lang="en-US" sz="900">
                          <a:solidFill>
                            <a:schemeClr val="tx1"/>
                          </a:solidFill>
                        </a:rPr>
                        <a:t>896.2</a:t>
                      </a:r>
                      <a:endParaRPr lang="en-US" sz="900">
                        <a:solidFill>
                          <a:schemeClr val="tx1"/>
                        </a:solidFill>
                        <a:latin typeface="+mn-lt"/>
                      </a:endParaRPr>
                    </a:p>
                  </a:txBody>
                  <a:tcPr marL="45720" marR="45720" anchor="ctr"/>
                </a:tc>
                <a:tc>
                  <a:txBody>
                    <a:bodyPr/>
                    <a:lstStyle/>
                    <a:p>
                      <a:pPr algn="ctr"/>
                      <a:r>
                        <a:rPr lang="en-US" sz="900">
                          <a:solidFill>
                            <a:schemeClr val="tx1"/>
                          </a:solidFill>
                        </a:rPr>
                        <a:t>981.2</a:t>
                      </a:r>
                      <a:endParaRPr lang="en-US" sz="900">
                        <a:solidFill>
                          <a:schemeClr val="tx1"/>
                        </a:solidFill>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900">
                          <a:solidFill>
                            <a:schemeClr val="tx1"/>
                          </a:solidFill>
                        </a:rPr>
                        <a:t>981.2</a:t>
                      </a:r>
                      <a:endParaRPr lang="en-US" altLang="zh-CN" sz="900">
                        <a:solidFill>
                          <a:schemeClr val="tx1"/>
                        </a:solidFill>
                        <a:latin typeface="+mn-lt"/>
                      </a:endParaRPr>
                    </a:p>
                  </a:txBody>
                  <a:tcPr marL="45720" marR="45720" anchor="ctr"/>
                </a:tc>
                <a:extLst>
                  <a:ext uri="{0D108BD9-81ED-4DB2-BD59-A6C34878D82A}">
                    <a16:rowId xmlns:a16="http://schemas.microsoft.com/office/drawing/2014/main" val="310905082"/>
                  </a:ext>
                </a:extLst>
              </a:tr>
              <a:tr h="309245">
                <a:tc>
                  <a:txBody>
                    <a:bodyPr/>
                    <a:lstStyle/>
                    <a:p>
                      <a:r>
                        <a:rPr lang="en-US" sz="900">
                          <a:solidFill>
                            <a:schemeClr val="tx1"/>
                          </a:solidFill>
                        </a:rPr>
                        <a:t>South America</a:t>
                      </a:r>
                      <a:endParaRPr lang="en-US" sz="900">
                        <a:solidFill>
                          <a:schemeClr val="tx1"/>
                        </a:solidFill>
                        <a:latin typeface="+mn-lt"/>
                      </a:endParaRPr>
                    </a:p>
                  </a:txBody>
                  <a:tcPr marL="45720" marR="45720" anchor="ctr"/>
                </a:tc>
                <a:tc>
                  <a:txBody>
                    <a:bodyPr/>
                    <a:lstStyle/>
                    <a:p>
                      <a:pPr algn="ctr"/>
                      <a:r>
                        <a:rPr lang="en-US" sz="900">
                          <a:solidFill>
                            <a:schemeClr val="tx1"/>
                          </a:solidFill>
                        </a:rPr>
                        <a:t>357.0</a:t>
                      </a:r>
                      <a:endParaRPr lang="en-US" sz="900">
                        <a:solidFill>
                          <a:schemeClr val="tx1"/>
                        </a:solidFill>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000000"/>
                          </a:solidFill>
                          <a:effectLst/>
                          <a:uLnTx/>
                          <a:uFillTx/>
                        </a:rPr>
                        <a:t>357.0</a:t>
                      </a:r>
                      <a:endParaRPr kumimoji="0" lang="en-US" sz="9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000000"/>
                          </a:solidFill>
                          <a:effectLst/>
                          <a:uLnTx/>
                          <a:uFillTx/>
                        </a:rPr>
                        <a:t>357.0</a:t>
                      </a:r>
                      <a:endParaRPr kumimoji="0" lang="en-US" sz="9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tc>
                <a:extLst>
                  <a:ext uri="{0D108BD9-81ED-4DB2-BD59-A6C34878D82A}">
                    <a16:rowId xmlns:a16="http://schemas.microsoft.com/office/drawing/2014/main" val="2507219846"/>
                  </a:ext>
                </a:extLst>
              </a:tr>
              <a:tr h="309245">
                <a:tc>
                  <a:txBody>
                    <a:bodyPr/>
                    <a:lstStyle/>
                    <a:p>
                      <a:r>
                        <a:rPr lang="en-US" sz="900">
                          <a:solidFill>
                            <a:schemeClr val="tx1"/>
                          </a:solidFill>
                        </a:rPr>
                        <a:t>Middle East and Africa</a:t>
                      </a:r>
                      <a:endParaRPr lang="en-US" sz="900">
                        <a:solidFill>
                          <a:schemeClr val="tx1"/>
                        </a:solidFill>
                        <a:latin typeface="+mn-lt"/>
                      </a:endParaRPr>
                    </a:p>
                  </a:txBody>
                  <a:tcPr marL="45720" marR="45720" anchor="ctr"/>
                </a:tc>
                <a:tc>
                  <a:txBody>
                    <a:bodyPr/>
                    <a:lstStyle/>
                    <a:p>
                      <a:pPr algn="ctr"/>
                      <a:r>
                        <a:rPr lang="en-US" sz="900">
                          <a:solidFill>
                            <a:schemeClr val="tx1"/>
                          </a:solidFill>
                        </a:rPr>
                        <a:t>583.0</a:t>
                      </a:r>
                      <a:endParaRPr lang="en-US" sz="900">
                        <a:solidFill>
                          <a:schemeClr val="tx1"/>
                        </a:solidFill>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000000"/>
                          </a:solidFill>
                          <a:effectLst/>
                          <a:uLnTx/>
                          <a:uFillTx/>
                        </a:rPr>
                        <a:t>583.0</a:t>
                      </a:r>
                      <a:endParaRPr kumimoji="0" lang="en-US" sz="9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a:ln>
                            <a:noFill/>
                          </a:ln>
                          <a:solidFill>
                            <a:srgbClr val="000000"/>
                          </a:solidFill>
                          <a:effectLst/>
                          <a:uLnTx/>
                          <a:uFillTx/>
                        </a:rPr>
                        <a:t>583.0</a:t>
                      </a:r>
                      <a:endParaRPr kumimoji="0" lang="en-US" sz="9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tc>
                <a:extLst>
                  <a:ext uri="{0D108BD9-81ED-4DB2-BD59-A6C34878D82A}">
                    <a16:rowId xmlns:a16="http://schemas.microsoft.com/office/drawing/2014/main" val="727475684"/>
                  </a:ext>
                </a:extLst>
              </a:tr>
              <a:tr h="309245">
                <a:tc>
                  <a:txBody>
                    <a:bodyPr/>
                    <a:lstStyle/>
                    <a:p>
                      <a:r>
                        <a:rPr lang="en-US" sz="900" b="1">
                          <a:solidFill>
                            <a:schemeClr val="tx1"/>
                          </a:solidFill>
                        </a:rPr>
                        <a:t>Total</a:t>
                      </a:r>
                      <a:endParaRPr lang="en-US" sz="900" b="1">
                        <a:solidFill>
                          <a:schemeClr val="tx1"/>
                        </a:solidFill>
                        <a:latin typeface="+mn-lt"/>
                      </a:endParaRPr>
                    </a:p>
                  </a:txBody>
                  <a:tcPr marL="45720" marR="45720" anchor="ctr"/>
                </a:tc>
                <a:tc>
                  <a:txBody>
                    <a:bodyPr/>
                    <a:lstStyle/>
                    <a:p>
                      <a:pPr algn="ctr"/>
                      <a:r>
                        <a:rPr lang="en-US" sz="900" b="1">
                          <a:solidFill>
                            <a:schemeClr val="tx1"/>
                          </a:solidFill>
                        </a:rPr>
                        <a:t>4,642.3</a:t>
                      </a:r>
                      <a:endParaRPr lang="en-US" sz="900" b="1">
                        <a:solidFill>
                          <a:schemeClr val="tx1"/>
                        </a:solidFill>
                        <a:latin typeface="+mn-lt"/>
                      </a:endParaRPr>
                    </a:p>
                  </a:txBody>
                  <a:tcPr marL="45720" marR="45720" anchor="ctr"/>
                </a:tc>
                <a:tc>
                  <a:txBody>
                    <a:bodyPr/>
                    <a:lstStyle/>
                    <a:p>
                      <a:pPr algn="ctr"/>
                      <a:r>
                        <a:rPr lang="en-US" sz="900" b="1">
                          <a:solidFill>
                            <a:schemeClr val="tx1"/>
                          </a:solidFill>
                        </a:rPr>
                        <a:t>5,032.9</a:t>
                      </a:r>
                      <a:endParaRPr lang="en-US" sz="900" b="1">
                        <a:solidFill>
                          <a:schemeClr val="tx1"/>
                        </a:solidFill>
                        <a:latin typeface="+mn-lt"/>
                      </a:endParaRPr>
                    </a:p>
                  </a:txBody>
                  <a:tcPr marL="45720" marR="45720" anchor="ctr"/>
                </a:tc>
                <a:tc>
                  <a:txBody>
                    <a:bodyPr/>
                    <a:lstStyle/>
                    <a:p>
                      <a:pPr algn="ctr"/>
                      <a:r>
                        <a:rPr lang="en-US" sz="900" b="1">
                          <a:solidFill>
                            <a:schemeClr val="tx1"/>
                          </a:solidFill>
                        </a:rPr>
                        <a:t>5,032.9</a:t>
                      </a:r>
                      <a:endParaRPr lang="en-US" sz="900" b="1">
                        <a:solidFill>
                          <a:schemeClr val="tx1"/>
                        </a:solidFill>
                        <a:latin typeface="+mn-lt"/>
                      </a:endParaRPr>
                    </a:p>
                  </a:txBody>
                  <a:tcPr marL="45720" marR="45720" anchor="ctr"/>
                </a:tc>
                <a:extLst>
                  <a:ext uri="{0D108BD9-81ED-4DB2-BD59-A6C34878D82A}">
                    <a16:rowId xmlns:a16="http://schemas.microsoft.com/office/drawing/2014/main" val="869931867"/>
                  </a:ext>
                </a:extLst>
              </a:tr>
              <a:tr h="309245">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rPr>
                        <a:t>a- Includes Russia and Eastern Europe.</a:t>
                      </a:r>
                      <a:endParaRPr lang="en-US" sz="900">
                        <a:solidFill>
                          <a:schemeClr val="tx1"/>
                        </a:solidFill>
                        <a:latin typeface="+mn-lt"/>
                      </a:endParaRPr>
                    </a:p>
                  </a:txBody>
                  <a:tcPr marL="45720" marR="45720" anchor="ct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extLst>
                  <a:ext uri="{0D108BD9-81ED-4DB2-BD59-A6C34878D82A}">
                    <a16:rowId xmlns:a16="http://schemas.microsoft.com/office/drawing/2014/main" val="3044624929"/>
                  </a:ext>
                </a:extLst>
              </a:tr>
            </a:tbl>
          </a:graphicData>
        </a:graphic>
      </p:graphicFrame>
      <p:sp>
        <p:nvSpPr>
          <p:cNvPr id="9" name="Content Placeholder 2">
            <a:extLst>
              <a:ext uri="{FF2B5EF4-FFF2-40B4-BE49-F238E27FC236}">
                <a16:creationId xmlns:a16="http://schemas.microsoft.com/office/drawing/2014/main" id="{FF2F8133-139D-41B7-804F-20FFA1A95548}"/>
              </a:ext>
            </a:extLst>
          </p:cNvPr>
          <p:cNvSpPr txBox="1">
            <a:spLocks/>
          </p:cNvSpPr>
          <p:nvPr/>
        </p:nvSpPr>
        <p:spPr>
          <a:xfrm>
            <a:off x="569395" y="870029"/>
            <a:ext cx="4313323" cy="1038746"/>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a:t>During 2020-2025, re-refining capacity is expected to be added in Asia, Europe, and North America.</a:t>
            </a:r>
          </a:p>
          <a:p>
            <a:pPr lvl="1"/>
            <a:r>
              <a:rPr lang="en-US"/>
              <a:t>Capacity is expected to be added in China, the US, and Germany. </a:t>
            </a:r>
          </a:p>
          <a:p>
            <a:pPr lvl="1"/>
            <a:r>
              <a:rPr lang="en-US"/>
              <a:t>In China, Group I capacity will be added while in the US and Germany, Group III capacities will be added. </a:t>
            </a:r>
            <a:endParaRPr lang="en-US" altLang="zh-CN"/>
          </a:p>
        </p:txBody>
      </p:sp>
    </p:spTree>
    <p:custDataLst>
      <p:tags r:id="rId1"/>
    </p:custDataLst>
    <p:extLst>
      <p:ext uri="{BB962C8B-B14F-4D97-AF65-F5344CB8AC3E}">
        <p14:creationId xmlns:p14="http://schemas.microsoft.com/office/powerpoint/2010/main" val="859704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0045-5FE2-46FB-B174-E3C99D2B7D28}"/>
              </a:ext>
            </a:extLst>
          </p:cNvPr>
          <p:cNvSpPr>
            <a:spLocks noGrp="1"/>
          </p:cNvSpPr>
          <p:nvPr>
            <p:ph type="title"/>
          </p:nvPr>
        </p:nvSpPr>
        <p:spPr/>
        <p:txBody>
          <a:bodyPr/>
          <a:lstStyle/>
          <a:p>
            <a:r>
              <a:rPr lang="en-US"/>
              <a:t>Market Evaluation</a:t>
            </a:r>
          </a:p>
        </p:txBody>
      </p:sp>
      <p:sp>
        <p:nvSpPr>
          <p:cNvPr id="3" name="Content Placeholder 2">
            <a:extLst>
              <a:ext uri="{FF2B5EF4-FFF2-40B4-BE49-F238E27FC236}">
                <a16:creationId xmlns:a16="http://schemas.microsoft.com/office/drawing/2014/main" id="{33496B9E-7F1B-4BA8-A114-36FE7AD78041}"/>
              </a:ext>
            </a:extLst>
          </p:cNvPr>
          <p:cNvSpPr>
            <a:spLocks noGrp="1"/>
          </p:cNvSpPr>
          <p:nvPr>
            <p:ph sz="quarter" idx="16"/>
          </p:nvPr>
        </p:nvSpPr>
        <p:spPr>
          <a:xfrm>
            <a:off x="569395" y="1049677"/>
            <a:ext cx="5328132" cy="3459280"/>
          </a:xfrm>
        </p:spPr>
        <p:txBody>
          <a:bodyPr wrap="square">
            <a:spAutoFit/>
          </a:bodyPr>
          <a:lstStyle/>
          <a:p>
            <a:pPr marL="0" indent="0">
              <a:buNone/>
            </a:pPr>
            <a:r>
              <a:rPr lang="en-US" sz="1200" b="1"/>
              <a:t>Opportunities</a:t>
            </a:r>
          </a:p>
          <a:p>
            <a:pPr>
              <a:buChar char=""/>
            </a:pPr>
            <a:r>
              <a:rPr lang="en-US"/>
              <a:t>Growth opportunities for re-refiners as countries around the world focus on reducing waste and move toward circular economy. This is expected to drive the demand for re-refined </a:t>
            </a:r>
            <a:r>
              <a:rPr lang="en-US" err="1"/>
              <a:t>basestocks</a:t>
            </a:r>
            <a:r>
              <a:rPr lang="en-US"/>
              <a:t>.</a:t>
            </a:r>
          </a:p>
          <a:p>
            <a:pPr>
              <a:buChar char=""/>
            </a:pPr>
            <a:endParaRPr lang="en-US"/>
          </a:p>
          <a:p>
            <a:pPr>
              <a:buChar char=""/>
            </a:pPr>
            <a:r>
              <a:rPr lang="en-US"/>
              <a:t>Further, as the demand shift toward Group II and Group III basestocks, re-refiners with Group II and Group III capacity are expected to have better growth prospects.</a:t>
            </a:r>
          </a:p>
          <a:p>
            <a:pPr>
              <a:buChar char=""/>
            </a:pPr>
            <a:endParaRPr lang="en-US"/>
          </a:p>
          <a:p>
            <a:pPr>
              <a:buChar char=""/>
            </a:pPr>
            <a:r>
              <a:rPr lang="en-US"/>
              <a:t>Better implementation of regulations along with fiscal incentives  are also expected to drive the growth in volume of used oil collection as well as improvement in quality of the used oil collected leading to more used oil available for re-refining. This is also expected to drive the growth in re-refining industry. </a:t>
            </a:r>
          </a:p>
          <a:p>
            <a:pPr>
              <a:buChar char=""/>
            </a:pPr>
            <a:endParaRPr lang="en-US"/>
          </a:p>
          <a:p>
            <a:pPr>
              <a:buChar char=""/>
            </a:pPr>
            <a:r>
              <a:rPr lang="en-US"/>
              <a:t>Perceptions of quality regarding re-refined basestocks oil are improving with consumers looking at re-refined lubricants more favorably. This is also expected to drive the demand for re-refined basestocks during the forecast period. </a:t>
            </a:r>
          </a:p>
        </p:txBody>
      </p:sp>
      <p:sp>
        <p:nvSpPr>
          <p:cNvPr id="4" name="Content Placeholder 3">
            <a:extLst>
              <a:ext uri="{FF2B5EF4-FFF2-40B4-BE49-F238E27FC236}">
                <a16:creationId xmlns:a16="http://schemas.microsoft.com/office/drawing/2014/main" id="{C2C1ED18-CE4C-4EC3-B83B-5AC2FCD5F8DB}"/>
              </a:ext>
            </a:extLst>
          </p:cNvPr>
          <p:cNvSpPr>
            <a:spLocks noGrp="1"/>
          </p:cNvSpPr>
          <p:nvPr>
            <p:ph sz="quarter" idx="17"/>
          </p:nvPr>
        </p:nvSpPr>
        <p:spPr>
          <a:xfrm>
            <a:off x="6364247" y="1049677"/>
            <a:ext cx="5184648" cy="4290277"/>
          </a:xfrm>
        </p:spPr>
        <p:txBody>
          <a:bodyPr wrap="square">
            <a:spAutoFit/>
          </a:bodyPr>
          <a:lstStyle/>
          <a:p>
            <a:pPr marL="0" indent="0">
              <a:buNone/>
            </a:pPr>
            <a:r>
              <a:rPr lang="en-US" sz="1200" b="1"/>
              <a:t>Challenges</a:t>
            </a:r>
          </a:p>
          <a:p>
            <a:pPr>
              <a:buChar char=""/>
            </a:pPr>
            <a:r>
              <a:rPr lang="en-US"/>
              <a:t>In some countries, there is insufficient used oil feedstock to cover the whole of the re-refining capacity and feedstock needs to be imported from abroad to make up the shortfall. There are logistical and administrative difficulties in importing used oil, since they are classified as a hazardous waste in several countries.</a:t>
            </a:r>
          </a:p>
          <a:p>
            <a:pPr>
              <a:buChar char=""/>
            </a:pPr>
            <a:endParaRPr lang="en-US"/>
          </a:p>
          <a:p>
            <a:pPr>
              <a:buChar char=""/>
            </a:pPr>
            <a:r>
              <a:rPr lang="en-US"/>
              <a:t>Grey/Black market of used oil in some countries reduces the available used oil for re-refining. Lax implementation of regulations also increases this issue.</a:t>
            </a:r>
          </a:p>
          <a:p>
            <a:pPr>
              <a:buChar char=""/>
            </a:pPr>
            <a:endParaRPr lang="en-US"/>
          </a:p>
          <a:p>
            <a:pPr>
              <a:buChar char=""/>
            </a:pPr>
            <a:r>
              <a:rPr lang="en-US"/>
              <a:t>Logistics is another challenge in big countries such as Russia or the US due to which it is financially unviable to collect used oil over large distances. Further, in some countries such as Canada or Germany, where the used oil collection is already above 80%, collecting further used oil could become very expensive leading to rise in operating cost for the re-refining industry.</a:t>
            </a:r>
          </a:p>
          <a:p>
            <a:pPr>
              <a:buChar char=""/>
            </a:pPr>
            <a:endParaRPr lang="en-US"/>
          </a:p>
          <a:p>
            <a:pPr>
              <a:buChar char=""/>
            </a:pPr>
            <a:r>
              <a:rPr lang="en-US"/>
              <a:t>The global basestock market is shifting away from API Group I basestocks in favor of higher quality basestocks, such as API Group II and Group III. This represents a challenge for the used oil re-refining industry, as most re-refineries are geared toward Group I basestocks production and may not have enough suitable used oil feedstock to produce Group II and III basestocks.</a:t>
            </a:r>
          </a:p>
        </p:txBody>
      </p:sp>
    </p:spTree>
    <p:extLst>
      <p:ext uri="{BB962C8B-B14F-4D97-AF65-F5344CB8AC3E}">
        <p14:creationId xmlns:p14="http://schemas.microsoft.com/office/powerpoint/2010/main" val="4136843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78369D-AC4D-4C77-B1E6-023075066791}"/>
              </a:ext>
            </a:extLst>
          </p:cNvPr>
          <p:cNvSpPr>
            <a:spLocks noGrp="1"/>
          </p:cNvSpPr>
          <p:nvPr>
            <p:ph type="body" sz="quarter" idx="12"/>
          </p:nvPr>
        </p:nvSpPr>
        <p:spPr/>
        <p:txBody>
          <a:bodyPr/>
          <a:lstStyle/>
          <a:p>
            <a:r>
              <a:rPr lang="en-US" dirty="0"/>
              <a:t>Country Profiles</a:t>
            </a:r>
          </a:p>
        </p:txBody>
      </p:sp>
    </p:spTree>
    <p:custDataLst>
      <p:tags r:id="rId1"/>
    </p:custDataLst>
    <p:extLst>
      <p:ext uri="{BB962C8B-B14F-4D97-AF65-F5344CB8AC3E}">
        <p14:creationId xmlns:p14="http://schemas.microsoft.com/office/powerpoint/2010/main" val="2219781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Country Profiles</a:t>
            </a:r>
          </a:p>
        </p:txBody>
      </p:sp>
      <p:sp>
        <p:nvSpPr>
          <p:cNvPr id="4" name="Content Placeholder 2">
            <a:extLst>
              <a:ext uri="{FF2B5EF4-FFF2-40B4-BE49-F238E27FC236}">
                <a16:creationId xmlns:a16="http://schemas.microsoft.com/office/drawing/2014/main" id="{7C5A3FFF-53E7-4089-AE24-C9CC56BEE7DE}"/>
              </a:ext>
            </a:extLst>
          </p:cNvPr>
          <p:cNvSpPr txBox="1">
            <a:spLocks/>
          </p:cNvSpPr>
          <p:nvPr/>
        </p:nvSpPr>
        <p:spPr>
          <a:xfrm>
            <a:off x="569395" y="926544"/>
            <a:ext cx="10448924" cy="173893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In this study, Kline has covered following countries/regions:</a:t>
            </a:r>
          </a:p>
          <a:p>
            <a:pPr marL="630238" marR="0" lvl="1" indent="-274638"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ea typeface="+mn-ea"/>
                <a:cs typeface="+mn-cs"/>
              </a:rPr>
              <a:t>Brazil</a:t>
            </a:r>
          </a:p>
          <a:p>
            <a:pPr marL="630238" marR="0" lvl="1" indent="-274638"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lang="en-US" sz="900" dirty="0">
                <a:solidFill>
                  <a:srgbClr val="000000"/>
                </a:solidFill>
              </a:rPr>
              <a:t>China</a:t>
            </a:r>
          </a:p>
          <a:p>
            <a:pPr marL="630238" marR="0" lvl="1" indent="-274638"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lang="en-US" sz="900" dirty="0">
                <a:solidFill>
                  <a:srgbClr val="000000"/>
                </a:solidFill>
              </a:rPr>
              <a:t>India</a:t>
            </a:r>
          </a:p>
          <a:p>
            <a:pPr marL="630238" marR="0" lvl="1" indent="-274638"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lang="en-US" sz="900" dirty="0">
                <a:solidFill>
                  <a:srgbClr val="000000"/>
                </a:solidFill>
              </a:rPr>
              <a:t>Mexico</a:t>
            </a:r>
          </a:p>
          <a:p>
            <a:pPr marL="630238" marR="0" lvl="1" indent="-274638"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lang="en-US" sz="900" dirty="0"/>
              <a:t>Russia</a:t>
            </a:r>
          </a:p>
          <a:p>
            <a:pPr marL="630238" marR="0" lvl="1" indent="-274638"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lang="en-US" sz="900" dirty="0"/>
              <a:t>USA and Canada</a:t>
            </a:r>
          </a:p>
          <a:p>
            <a:pPr marL="630238" marR="0" lvl="1" indent="-274638" algn="l" defTabSz="914400" rtl="0" eaLnBrk="1" fontAlgn="auto" latinLnBrk="0" hangingPunct="1">
              <a:lnSpc>
                <a:spcPct val="100000"/>
              </a:lnSpc>
              <a:spcBef>
                <a:spcPts val="0"/>
              </a:spcBef>
              <a:spcAft>
                <a:spcPts val="600"/>
              </a:spcAft>
              <a:buClr>
                <a:srgbClr val="27638E"/>
              </a:buClr>
              <a:buSzTx/>
              <a:buFont typeface="Times New Roman" panose="02020603050405020304" pitchFamily="18" charset="0"/>
              <a:buChar char="⸺"/>
              <a:tabLst/>
              <a:defRPr/>
            </a:pPr>
            <a:r>
              <a:rPr lang="en-US" sz="900" dirty="0"/>
              <a:t>Western Europe</a:t>
            </a:r>
          </a:p>
        </p:txBody>
      </p:sp>
    </p:spTree>
    <p:custDataLst>
      <p:tags r:id="rId1"/>
    </p:custDataLst>
    <p:extLst>
      <p:ext uri="{BB962C8B-B14F-4D97-AF65-F5344CB8AC3E}">
        <p14:creationId xmlns:p14="http://schemas.microsoft.com/office/powerpoint/2010/main" val="684808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78369D-AC4D-4C77-B1E6-023075066791}"/>
              </a:ext>
            </a:extLst>
          </p:cNvPr>
          <p:cNvSpPr>
            <a:spLocks noGrp="1"/>
          </p:cNvSpPr>
          <p:nvPr>
            <p:ph type="body" sz="quarter" idx="12"/>
          </p:nvPr>
        </p:nvSpPr>
        <p:spPr/>
        <p:txBody>
          <a:bodyPr/>
          <a:lstStyle/>
          <a:p>
            <a:r>
              <a:rPr lang="en-US" dirty="0"/>
              <a:t>Brazil</a:t>
            </a:r>
          </a:p>
        </p:txBody>
      </p:sp>
    </p:spTree>
    <p:custDataLst>
      <p:tags r:id="rId1"/>
    </p:custDataLst>
    <p:extLst>
      <p:ext uri="{BB962C8B-B14F-4D97-AF65-F5344CB8AC3E}">
        <p14:creationId xmlns:p14="http://schemas.microsoft.com/office/powerpoint/2010/main" val="2313580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D7F0E-07BB-4B82-9F37-215901CF3DEF}"/>
              </a:ext>
            </a:extLst>
          </p:cNvPr>
          <p:cNvSpPr>
            <a:spLocks noGrp="1"/>
          </p:cNvSpPr>
          <p:nvPr>
            <p:ph type="title"/>
          </p:nvPr>
        </p:nvSpPr>
        <p:spPr/>
        <p:txBody>
          <a:bodyPr/>
          <a:lstStyle/>
          <a:p>
            <a:r>
              <a:rPr lang="en-US"/>
              <a:t>Brazil Market Synopsis</a:t>
            </a:r>
          </a:p>
        </p:txBody>
      </p:sp>
      <p:graphicFrame>
        <p:nvGraphicFramePr>
          <p:cNvPr id="9" name="Content Placeholder 8">
            <a:extLst>
              <a:ext uri="{FF2B5EF4-FFF2-40B4-BE49-F238E27FC236}">
                <a16:creationId xmlns:a16="http://schemas.microsoft.com/office/drawing/2014/main" id="{96D6758A-6596-4610-B911-80DD574AC4A4}"/>
              </a:ext>
            </a:extLst>
          </p:cNvPr>
          <p:cNvGraphicFramePr>
            <a:graphicFrameLocks noGrp="1"/>
          </p:cNvGraphicFramePr>
          <p:nvPr>
            <p:ph sz="quarter" idx="19"/>
          </p:nvPr>
        </p:nvGraphicFramePr>
        <p:xfrm>
          <a:off x="285750" y="993774"/>
          <a:ext cx="3746062" cy="2435226"/>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5">
            <a:extLst>
              <a:ext uri="{FF2B5EF4-FFF2-40B4-BE49-F238E27FC236}">
                <a16:creationId xmlns:a16="http://schemas.microsoft.com/office/drawing/2014/main" id="{C7572416-FAAC-47B3-92A1-DC2B8D5ECABE}"/>
              </a:ext>
            </a:extLst>
          </p:cNvPr>
          <p:cNvSpPr>
            <a:spLocks noGrp="1"/>
          </p:cNvSpPr>
          <p:nvPr>
            <p:ph sz="quarter" idx="21"/>
          </p:nvPr>
        </p:nvSpPr>
        <p:spPr>
          <a:xfrm>
            <a:off x="7699113" y="1069975"/>
            <a:ext cx="3797558" cy="2368078"/>
          </a:xfrm>
        </p:spPr>
        <p:txBody>
          <a:bodyPr/>
          <a:lstStyle/>
          <a:p>
            <a:pPr marL="0" indent="0">
              <a:lnSpc>
                <a:spcPct val="100000"/>
              </a:lnSpc>
              <a:spcAft>
                <a:spcPts val="600"/>
              </a:spcAft>
              <a:buNone/>
            </a:pPr>
            <a:r>
              <a:rPr lang="en-US" sz="1000" b="1" dirty="0">
                <a:latin typeface="+mn-lt"/>
              </a:rPr>
              <a:t>Used Oil Regulations</a:t>
            </a:r>
          </a:p>
          <a:p>
            <a:pPr>
              <a:lnSpc>
                <a:spcPct val="100000"/>
              </a:lnSpc>
              <a:spcAft>
                <a:spcPts val="600"/>
              </a:spcAft>
            </a:pPr>
            <a:r>
              <a:rPr lang="en-US" dirty="0">
                <a:latin typeface="+mn-lt"/>
              </a:rPr>
              <a:t>The key used oil regulations in Brazil are:</a:t>
            </a:r>
          </a:p>
          <a:p>
            <a:pPr marR="0" lvl="1" indent="-247650" algn="l" defTabSz="914400" rtl="0" eaLnBrk="1" fontAlgn="auto" latinLnBrk="0" hangingPunct="1">
              <a:lnSpc>
                <a:spcPct val="100000"/>
              </a:lnSpc>
              <a:spcBef>
                <a:spcPts val="0"/>
              </a:spcBef>
              <a:spcAft>
                <a:spcPts val="600"/>
              </a:spcAft>
              <a:buClr>
                <a:srgbClr val="27638E"/>
              </a:buClr>
              <a:buSzPct val="80000"/>
              <a:buFont typeface="Times New Roman" panose="02020603050405020304" pitchFamily="18" charset="0"/>
              <a:buChar char="⸺"/>
              <a:tabLst/>
              <a:defRPr/>
            </a:pPr>
            <a:r>
              <a:rPr lang="en-US" sz="900" dirty="0">
                <a:solidFill>
                  <a:srgbClr val="000000"/>
                </a:solidFill>
                <a:latin typeface="+mn-lt"/>
              </a:rPr>
              <a:t>Resolutions of ANP (Brazilian National Agency of Petroleum, Natural Gas and Biofuels), nº 19/99 and nº 20/99</a:t>
            </a:r>
          </a:p>
          <a:p>
            <a:pPr marR="0" lvl="1" indent="-247650" algn="l" defTabSz="914400" rtl="0" eaLnBrk="1" fontAlgn="auto" latinLnBrk="0" hangingPunct="1">
              <a:lnSpc>
                <a:spcPct val="100000"/>
              </a:lnSpc>
              <a:spcBef>
                <a:spcPts val="0"/>
              </a:spcBef>
              <a:spcAft>
                <a:spcPts val="600"/>
              </a:spcAft>
              <a:buClr>
                <a:srgbClr val="27638E"/>
              </a:buClr>
              <a:buSzPct val="80000"/>
              <a:buFont typeface="Times New Roman" panose="02020603050405020304" pitchFamily="18" charset="0"/>
              <a:buChar char="⸺"/>
              <a:tabLst/>
              <a:defRPr/>
            </a:pPr>
            <a:r>
              <a:rPr lang="en-US" sz="900" dirty="0">
                <a:solidFill>
                  <a:srgbClr val="000000"/>
                </a:solidFill>
                <a:latin typeface="+mn-lt"/>
              </a:rPr>
              <a:t>CONAMA Resolution n. 362/2005</a:t>
            </a:r>
          </a:p>
          <a:p>
            <a:pPr marR="0" lvl="1" indent="-247650" algn="l" defTabSz="914400" rtl="0" eaLnBrk="1" fontAlgn="auto" latinLnBrk="0" hangingPunct="1">
              <a:lnSpc>
                <a:spcPct val="100000"/>
              </a:lnSpc>
              <a:spcBef>
                <a:spcPts val="0"/>
              </a:spcBef>
              <a:spcAft>
                <a:spcPts val="600"/>
              </a:spcAft>
              <a:buClr>
                <a:srgbClr val="27638E"/>
              </a:buClr>
              <a:buSzPct val="80000"/>
              <a:buFont typeface="Times New Roman" panose="02020603050405020304" pitchFamily="18" charset="0"/>
              <a:buChar char="⸺"/>
              <a:tabLst/>
              <a:defRPr/>
            </a:pPr>
            <a:r>
              <a:rPr lang="en-US" sz="900" dirty="0">
                <a:solidFill>
                  <a:srgbClr val="000000"/>
                </a:solidFill>
                <a:latin typeface="+mn-lt"/>
              </a:rPr>
              <a:t>National Solid Waste Policy (Law 12,305/2010)</a:t>
            </a:r>
            <a:endParaRPr lang="en-US" sz="900" dirty="0">
              <a:latin typeface="+mn-lt"/>
            </a:endParaRPr>
          </a:p>
          <a:p>
            <a:pPr>
              <a:lnSpc>
                <a:spcPct val="100000"/>
              </a:lnSpc>
              <a:spcAft>
                <a:spcPts val="600"/>
              </a:spcAft>
              <a:buClr>
                <a:srgbClr val="27638E"/>
              </a:buClr>
              <a:defRPr/>
            </a:pPr>
            <a:r>
              <a:rPr lang="en-US" sz="900" dirty="0">
                <a:latin typeface="+mn-lt"/>
              </a:rPr>
              <a:t>All used oil must be collected and destined for recycling, through re-refining. The combustion or incineration (burning) of waste for any purpose is expressly prohibited. </a:t>
            </a:r>
          </a:p>
          <a:p>
            <a:pPr>
              <a:lnSpc>
                <a:spcPct val="100000"/>
              </a:lnSpc>
              <a:spcAft>
                <a:spcPts val="600"/>
              </a:spcAft>
              <a:buClr>
                <a:srgbClr val="27638E"/>
              </a:buClr>
              <a:defRPr/>
            </a:pPr>
            <a:r>
              <a:rPr lang="en-US" sz="900" dirty="0">
                <a:latin typeface="+mn-lt"/>
              </a:rPr>
              <a:t>Collectors must have collection contracts with lubricant marketers and sales contracts with re-refiners to ensure used oil is only used for recycling. </a:t>
            </a:r>
          </a:p>
        </p:txBody>
      </p:sp>
      <p:sp>
        <p:nvSpPr>
          <p:cNvPr id="15" name="Content Placeholder 14">
            <a:extLst>
              <a:ext uri="{FF2B5EF4-FFF2-40B4-BE49-F238E27FC236}">
                <a16:creationId xmlns:a16="http://schemas.microsoft.com/office/drawing/2014/main" id="{8AC0B1B6-AB67-4987-AAFB-D8FD62B3C907}"/>
              </a:ext>
            </a:extLst>
          </p:cNvPr>
          <p:cNvSpPr>
            <a:spLocks noGrp="1"/>
          </p:cNvSpPr>
          <p:nvPr>
            <p:ph sz="quarter" idx="20"/>
          </p:nvPr>
        </p:nvSpPr>
        <p:spPr>
          <a:xfrm>
            <a:off x="4129757" y="993774"/>
            <a:ext cx="3467555" cy="2616101"/>
          </a:xfrm>
        </p:spPr>
        <p:txBody>
          <a:bodyPr/>
          <a:lstStyle/>
          <a:p>
            <a:pPr marL="0" indent="0">
              <a:lnSpc>
                <a:spcPct val="100000"/>
              </a:lnSpc>
              <a:spcBef>
                <a:spcPts val="0"/>
              </a:spcBef>
              <a:spcAft>
                <a:spcPts val="300"/>
              </a:spcAft>
              <a:buClr>
                <a:srgbClr val="27638E"/>
              </a:buClr>
              <a:buSzPct val="110000"/>
              <a:buNone/>
              <a:defRPr/>
            </a:pPr>
            <a:r>
              <a:rPr lang="en-US" sz="1000" b="1" dirty="0">
                <a:latin typeface="+mn-lt"/>
              </a:rPr>
              <a:t>Used Oil Material Balance</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n-lt"/>
              </a:rPr>
              <a:t>Used oil generation increased by 1.6% in 2021, which is in line with 1.8% increase in lube demand in 2021. In 2020, used oil generation declined by 5%.</a:t>
            </a:r>
          </a:p>
          <a:p>
            <a:pPr>
              <a:lnSpc>
                <a:spcPct val="100000"/>
              </a:lnSpc>
              <a:spcBef>
                <a:spcPts val="0"/>
              </a:spcBef>
              <a:spcAft>
                <a:spcPts val="300"/>
              </a:spcAft>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solidFill>
                  <a:srgbClr val="000000"/>
                </a:solidFill>
                <a:effectLst/>
                <a:uLnTx/>
                <a:uFillTx/>
                <a:latin typeface="+mn-lt"/>
                <a:ea typeface="+mn-ea"/>
                <a:cs typeface="+mn-cs"/>
              </a:rPr>
              <a:t>The used oil collection was not affected as much as used oil generation due to COVID-19 as the mandatory collection increased by 1%-3% in different provinces of Brazil.</a:t>
            </a:r>
          </a:p>
          <a:p>
            <a:pPr>
              <a:lnSpc>
                <a:spcPct val="100000"/>
              </a:lnSpc>
              <a:spcAft>
                <a:spcPts val="300"/>
              </a:spcAft>
              <a:buClr>
                <a:srgbClr val="27638E"/>
              </a:buClr>
              <a:defRPr/>
            </a:pPr>
            <a:r>
              <a:rPr kumimoji="0" lang="en-US" sz="900" b="0" i="0" u="none" strike="noStrike" kern="1200" cap="none" spc="0" normalizeH="0" baseline="0" noProof="0" dirty="0">
                <a:ln>
                  <a:noFill/>
                </a:ln>
                <a:solidFill>
                  <a:srgbClr val="000000"/>
                </a:solidFill>
                <a:effectLst/>
                <a:uLnTx/>
                <a:uFillTx/>
                <a:latin typeface="+mn-lt"/>
                <a:ea typeface="+mn-ea"/>
                <a:cs typeface="+mn-cs"/>
              </a:rPr>
              <a:t>Used oil collection to be around 70% for 2025 and 2030. Since the collection rate was more than 50% in 2021, which is more than minimal percentage of collection for 2025 and 2030, used oil collection is not expected to grow beyond 70% by 2025 and 2030. </a:t>
            </a:r>
          </a:p>
          <a:p>
            <a:pPr>
              <a:lnSpc>
                <a:spcPct val="100000"/>
              </a:lnSpc>
              <a:spcAft>
                <a:spcPts val="300"/>
              </a:spcAft>
              <a:buClr>
                <a:srgbClr val="27638E"/>
              </a:buClr>
              <a:defRPr/>
            </a:pPr>
            <a:r>
              <a:rPr kumimoji="0" lang="en-US" sz="900" b="0" i="0" u="none" strike="noStrike" kern="1200" cap="none" spc="0" normalizeH="0" baseline="0" noProof="0" dirty="0">
                <a:ln>
                  <a:noFill/>
                </a:ln>
                <a:solidFill>
                  <a:srgbClr val="000000"/>
                </a:solidFill>
                <a:effectLst/>
                <a:uLnTx/>
                <a:uFillTx/>
                <a:latin typeface="+mn-lt"/>
                <a:ea typeface="+mn-ea"/>
                <a:cs typeface="+mn-cs"/>
              </a:rPr>
              <a:t>It is estimated about 10% of used oil not collected was illegally burned as industrial fuel in 2021 in Brazil. This is expected to decline to 8.6% and 7% by 2025 and 2030, respectively.</a:t>
            </a:r>
          </a:p>
        </p:txBody>
      </p:sp>
      <p:graphicFrame>
        <p:nvGraphicFramePr>
          <p:cNvPr id="16" name="Table 3">
            <a:extLst>
              <a:ext uri="{FF2B5EF4-FFF2-40B4-BE49-F238E27FC236}">
                <a16:creationId xmlns:a16="http://schemas.microsoft.com/office/drawing/2014/main" id="{6A08297F-3B27-4A8C-A29F-8103D2F799F0}"/>
              </a:ext>
            </a:extLst>
          </p:cNvPr>
          <p:cNvGraphicFramePr>
            <a:graphicFrameLocks noGrp="1"/>
          </p:cNvGraphicFramePr>
          <p:nvPr/>
        </p:nvGraphicFramePr>
        <p:xfrm>
          <a:off x="285750" y="3697101"/>
          <a:ext cx="3652633" cy="2422032"/>
        </p:xfrm>
        <a:graphic>
          <a:graphicData uri="http://schemas.openxmlformats.org/drawingml/2006/table">
            <a:tbl>
              <a:tblPr firstRow="1">
                <a:tableStyleId>{5C22544A-7EE6-4342-B048-85BDC9FD1C3A}</a:tableStyleId>
              </a:tblPr>
              <a:tblGrid>
                <a:gridCol w="1677753">
                  <a:extLst>
                    <a:ext uri="{9D8B030D-6E8A-4147-A177-3AD203B41FA5}">
                      <a16:colId xmlns:a16="http://schemas.microsoft.com/office/drawing/2014/main" val="3179253707"/>
                    </a:ext>
                  </a:extLst>
                </a:gridCol>
                <a:gridCol w="700235">
                  <a:extLst>
                    <a:ext uri="{9D8B030D-6E8A-4147-A177-3AD203B41FA5}">
                      <a16:colId xmlns:a16="http://schemas.microsoft.com/office/drawing/2014/main" val="2517212798"/>
                    </a:ext>
                  </a:extLst>
                </a:gridCol>
                <a:gridCol w="667412">
                  <a:extLst>
                    <a:ext uri="{9D8B030D-6E8A-4147-A177-3AD203B41FA5}">
                      <a16:colId xmlns:a16="http://schemas.microsoft.com/office/drawing/2014/main" val="2720062467"/>
                    </a:ext>
                  </a:extLst>
                </a:gridCol>
                <a:gridCol w="607233">
                  <a:extLst>
                    <a:ext uri="{9D8B030D-6E8A-4147-A177-3AD203B41FA5}">
                      <a16:colId xmlns:a16="http://schemas.microsoft.com/office/drawing/2014/main" val="2547296680"/>
                    </a:ext>
                  </a:extLst>
                </a:gridCol>
              </a:tblGrid>
              <a:tr h="265550">
                <a:tc gridSpan="4">
                  <a:txBody>
                    <a:bodyPr/>
                    <a:lstStyle/>
                    <a:p>
                      <a:r>
                        <a:rPr lang="en-US" sz="800" b="1">
                          <a:effectLst/>
                        </a:rPr>
                        <a:t>MAJOR USED OIL RE-REFINERS IN BRAZIL, 2021-2030</a:t>
                      </a:r>
                      <a:endParaRPr lang="en-US" sz="8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47999941"/>
                  </a:ext>
                </a:extLst>
              </a:tr>
              <a:tr h="373202">
                <a:tc>
                  <a:txBody>
                    <a:bodyPr/>
                    <a:lstStyle/>
                    <a:p>
                      <a:endParaRPr lang="en-US" sz="800" b="1">
                        <a:solidFill>
                          <a:schemeClr val="tx1"/>
                        </a:solidFill>
                        <a:latin typeface="+mn-lt"/>
                      </a:endParaRPr>
                    </a:p>
                  </a:txBody>
                  <a:tcPr marL="45720" marR="45720" anchor="ctr"/>
                </a:tc>
                <a:tc gridSpan="3">
                  <a:txBody>
                    <a:bodyPr/>
                    <a:lstStyle/>
                    <a:p>
                      <a:pPr algn="ctr"/>
                      <a:r>
                        <a:rPr lang="en-US" sz="800" b="1">
                          <a:solidFill>
                            <a:schemeClr val="tx1"/>
                          </a:solidFill>
                        </a:rPr>
                        <a:t>RE-REFINED BASESTOCKS CAPACITY (KILOTONNES)</a:t>
                      </a:r>
                      <a:endParaRPr lang="en-US" sz="800" b="1">
                        <a:solidFill>
                          <a:schemeClr val="tx1"/>
                        </a:solidFill>
                        <a:latin typeface="Lucida Sans" panose="020B0602030504020204" pitchFamily="34" charset="0"/>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222910">
                <a:tc>
                  <a:txBody>
                    <a:bodyPr/>
                    <a:lstStyle/>
                    <a:p>
                      <a:r>
                        <a:rPr lang="en-US" sz="800" b="1" dirty="0">
                          <a:solidFill>
                            <a:schemeClr val="tx1"/>
                          </a:solidFill>
                        </a:rPr>
                        <a:t>COMPANY</a:t>
                      </a:r>
                      <a:endParaRPr lang="en-US" sz="800" b="1" dirty="0">
                        <a:solidFill>
                          <a:schemeClr val="tx1"/>
                        </a:solidFill>
                        <a:latin typeface="+mn-lt"/>
                      </a:endParaRPr>
                    </a:p>
                  </a:txBody>
                  <a:tcPr marL="45720" marR="45720" anchor="ctr"/>
                </a:tc>
                <a:tc>
                  <a:txBody>
                    <a:bodyPr/>
                    <a:lstStyle/>
                    <a:p>
                      <a:pPr algn="ctr"/>
                      <a:r>
                        <a:rPr lang="en-US" sz="800" b="1">
                          <a:solidFill>
                            <a:schemeClr val="tx1"/>
                          </a:solidFill>
                        </a:rPr>
                        <a:t>2021</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2025</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2030</a:t>
                      </a:r>
                      <a:endParaRPr lang="en-US" sz="800" b="1">
                        <a:solidFill>
                          <a:schemeClr val="tx1"/>
                        </a:solidFill>
                        <a:latin typeface="+mn-lt"/>
                      </a:endParaRPr>
                    </a:p>
                  </a:txBody>
                  <a:tcPr marL="45720" marR="45720" anchor="ctr"/>
                </a:tc>
                <a:extLst>
                  <a:ext uri="{0D108BD9-81ED-4DB2-BD59-A6C34878D82A}">
                    <a16:rowId xmlns:a16="http://schemas.microsoft.com/office/drawing/2014/main" val="1557228252"/>
                  </a:ext>
                </a:extLst>
              </a:tr>
              <a:tr h="222910">
                <a:tc>
                  <a:txBody>
                    <a:bodyPr/>
                    <a:lstStyle/>
                    <a:p>
                      <a:pPr marL="85725" indent="0"/>
                      <a:r>
                        <a:rPr lang="en-US" sz="800">
                          <a:solidFill>
                            <a:schemeClr val="tx1"/>
                          </a:solidFill>
                        </a:rPr>
                        <a:t> Lwart-a</a:t>
                      </a:r>
                      <a:endParaRPr lang="en-US" sz="800">
                        <a:solidFill>
                          <a:schemeClr val="tx1"/>
                        </a:solidFill>
                        <a:latin typeface="+mn-lt"/>
                      </a:endParaRPr>
                    </a:p>
                  </a:txBody>
                  <a:tcPr marL="45720" marR="45720" anchor="ctr"/>
                </a:tc>
                <a:tc>
                  <a:txBody>
                    <a:bodyPr/>
                    <a:lstStyle/>
                    <a:p>
                      <a:pPr algn="ctr" rtl="0" fontAlgn="ctr"/>
                      <a:r>
                        <a:rPr lang="pt-BR" sz="800" b="0" u="none" strike="noStrike" dirty="0">
                          <a:solidFill>
                            <a:srgbClr val="000000"/>
                          </a:solidFill>
                          <a:effectLst/>
                        </a:rPr>
                        <a:t>135.0</a:t>
                      </a:r>
                      <a:endParaRPr lang="pt-BR" sz="800" b="0" i="0" u="none" strike="noStrike" dirty="0">
                        <a:solidFill>
                          <a:srgbClr val="000000"/>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135.0</a:t>
                      </a:r>
                      <a:endParaRPr lang="pt-BR" sz="800" b="0" i="0" u="none" strike="noStrike">
                        <a:solidFill>
                          <a:srgbClr val="000000"/>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135.0</a:t>
                      </a:r>
                      <a:endParaRPr lang="pt-BR" sz="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1848090846"/>
                  </a:ext>
                </a:extLst>
              </a:tr>
              <a:tr h="222910">
                <a:tc>
                  <a:txBody>
                    <a:bodyPr/>
                    <a:lstStyle/>
                    <a:p>
                      <a:pPr marL="0" indent="0" algn="l" rtl="0" fontAlgn="ctr"/>
                      <a:r>
                        <a:rPr lang="en-US" sz="800" u="none" strike="noStrike" noProof="0">
                          <a:solidFill>
                            <a:schemeClr val="tx1"/>
                          </a:solidFill>
                          <a:effectLst/>
                        </a:rPr>
                        <a:t>    </a:t>
                      </a:r>
                      <a:r>
                        <a:rPr lang="en-US" sz="800" u="none" strike="noStrike" noProof="0" err="1">
                          <a:solidFill>
                            <a:schemeClr val="tx1"/>
                          </a:solidFill>
                          <a:effectLst/>
                        </a:rPr>
                        <a:t>Lubrasil</a:t>
                      </a:r>
                      <a:endParaRPr lang="en-US" sz="800" b="0" i="0" u="none" strike="noStrike" noProof="0">
                        <a:solidFill>
                          <a:schemeClr val="tx1"/>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39.0</a:t>
                      </a:r>
                      <a:endParaRPr lang="pt-BR" sz="800" b="0" i="0" u="none" strike="noStrike">
                        <a:solidFill>
                          <a:srgbClr val="000000"/>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39.0</a:t>
                      </a:r>
                      <a:endParaRPr lang="pt-BR" sz="800" b="0" i="0" u="none" strike="noStrike">
                        <a:solidFill>
                          <a:srgbClr val="000000"/>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39.0</a:t>
                      </a:r>
                      <a:endParaRPr lang="pt-BR" sz="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679107894"/>
                  </a:ext>
                </a:extLst>
              </a:tr>
              <a:tr h="222910">
                <a:tc>
                  <a:txBody>
                    <a:bodyPr/>
                    <a:lstStyle/>
                    <a:p>
                      <a:pPr algn="l" rtl="0" fontAlgn="ctr"/>
                      <a:r>
                        <a:rPr lang="en-US" sz="800" u="none" strike="noStrike" noProof="0">
                          <a:solidFill>
                            <a:schemeClr val="tx1"/>
                          </a:solidFill>
                          <a:effectLst/>
                        </a:rPr>
                        <a:t>    </a:t>
                      </a:r>
                      <a:r>
                        <a:rPr lang="en-US" sz="800" u="none" strike="noStrike" noProof="0" err="1">
                          <a:solidFill>
                            <a:schemeClr val="tx1"/>
                          </a:solidFill>
                          <a:effectLst/>
                        </a:rPr>
                        <a:t>Petrolub</a:t>
                      </a:r>
                      <a:endParaRPr lang="en-US" sz="800" b="0" i="0" u="none" strike="noStrike" noProof="0">
                        <a:solidFill>
                          <a:schemeClr val="tx1"/>
                        </a:solidFill>
                        <a:effectLst/>
                        <a:latin typeface="+mn-lt"/>
                      </a:endParaRPr>
                    </a:p>
                  </a:txBody>
                  <a:tcPr marL="9525" marR="9525" marT="9525" marB="0" anchor="ctr"/>
                </a:tc>
                <a:tc>
                  <a:txBody>
                    <a:bodyPr/>
                    <a:lstStyle/>
                    <a:p>
                      <a:pPr algn="ctr" rtl="0" fontAlgn="ctr"/>
                      <a:r>
                        <a:rPr lang="pt-BR" sz="800" b="0" u="none" strike="noStrike" dirty="0">
                          <a:solidFill>
                            <a:srgbClr val="000000"/>
                          </a:solidFill>
                          <a:effectLst/>
                        </a:rPr>
                        <a:t>39.0</a:t>
                      </a:r>
                      <a:endParaRPr lang="pt-BR" sz="800" b="0" i="0" u="none" strike="noStrike" dirty="0">
                        <a:solidFill>
                          <a:srgbClr val="000000"/>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39.0</a:t>
                      </a:r>
                      <a:endParaRPr lang="pt-BR" sz="800" b="0" i="0" u="none" strike="noStrike">
                        <a:solidFill>
                          <a:srgbClr val="000000"/>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39.0</a:t>
                      </a:r>
                      <a:endParaRPr lang="pt-BR" sz="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310905082"/>
                  </a:ext>
                </a:extLst>
              </a:tr>
              <a:tr h="222910">
                <a:tc>
                  <a:txBody>
                    <a:bodyPr/>
                    <a:lstStyle/>
                    <a:p>
                      <a:pPr algn="l" rtl="0" fontAlgn="ctr"/>
                      <a:r>
                        <a:rPr lang="en-US" sz="800" u="none" strike="noStrike" noProof="0">
                          <a:solidFill>
                            <a:schemeClr val="tx1"/>
                          </a:solidFill>
                          <a:effectLst/>
                        </a:rPr>
                        <a:t>    </a:t>
                      </a:r>
                      <a:r>
                        <a:rPr lang="en-US" sz="800" u="none" strike="noStrike" noProof="0" err="1">
                          <a:solidFill>
                            <a:schemeClr val="tx1"/>
                          </a:solidFill>
                          <a:effectLst/>
                        </a:rPr>
                        <a:t>Proluminas</a:t>
                      </a:r>
                      <a:endParaRPr lang="en-US" sz="800" b="0" i="0" u="none" strike="noStrike" noProof="0">
                        <a:solidFill>
                          <a:schemeClr val="tx1"/>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27.0</a:t>
                      </a:r>
                      <a:endParaRPr lang="pt-BR" sz="800" b="0" i="0" u="none" strike="noStrike">
                        <a:solidFill>
                          <a:srgbClr val="000000"/>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27.0</a:t>
                      </a:r>
                      <a:endParaRPr lang="pt-BR" sz="800" b="0" i="0" u="none" strike="noStrike">
                        <a:solidFill>
                          <a:srgbClr val="000000"/>
                        </a:solidFill>
                        <a:effectLst/>
                        <a:latin typeface="+mn-lt"/>
                      </a:endParaRPr>
                    </a:p>
                  </a:txBody>
                  <a:tcPr marL="9525" marR="9525" marT="9525" marB="0" anchor="ctr"/>
                </a:tc>
                <a:tc>
                  <a:txBody>
                    <a:bodyPr/>
                    <a:lstStyle/>
                    <a:p>
                      <a:pPr algn="ctr" rtl="0" fontAlgn="ctr"/>
                      <a:r>
                        <a:rPr lang="pt-BR" sz="800" b="0" u="none" strike="noStrike" dirty="0">
                          <a:solidFill>
                            <a:srgbClr val="000000"/>
                          </a:solidFill>
                          <a:effectLst/>
                        </a:rPr>
                        <a:t>27.0</a:t>
                      </a:r>
                      <a:endParaRPr lang="pt-BR" sz="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507219846"/>
                  </a:ext>
                </a:extLst>
              </a:tr>
              <a:tr h="222910">
                <a:tc>
                  <a:txBody>
                    <a:bodyPr/>
                    <a:lstStyle/>
                    <a:p>
                      <a:pPr algn="l" rtl="0" fontAlgn="ctr"/>
                      <a:r>
                        <a:rPr lang="en-US" sz="800" u="none" strike="noStrike" noProof="0">
                          <a:solidFill>
                            <a:schemeClr val="tx1"/>
                          </a:solidFill>
                          <a:effectLst/>
                        </a:rPr>
                        <a:t>    All other</a:t>
                      </a:r>
                      <a:endParaRPr lang="en-US" sz="800" b="0" i="0" u="none" strike="noStrike" noProof="0">
                        <a:solidFill>
                          <a:schemeClr val="tx1"/>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93.0</a:t>
                      </a:r>
                      <a:endParaRPr lang="pt-BR" sz="800" b="0" i="0" u="none" strike="noStrike">
                        <a:solidFill>
                          <a:srgbClr val="000000"/>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93.0</a:t>
                      </a:r>
                      <a:endParaRPr lang="pt-BR" sz="800" b="0" i="0" u="none" strike="noStrike">
                        <a:solidFill>
                          <a:srgbClr val="000000"/>
                        </a:solidFill>
                        <a:effectLst/>
                        <a:latin typeface="+mn-lt"/>
                      </a:endParaRPr>
                    </a:p>
                  </a:txBody>
                  <a:tcPr marL="9525" marR="9525" marT="9525" marB="0" anchor="ctr"/>
                </a:tc>
                <a:tc>
                  <a:txBody>
                    <a:bodyPr/>
                    <a:lstStyle/>
                    <a:p>
                      <a:pPr algn="ctr" rtl="0" fontAlgn="ctr"/>
                      <a:r>
                        <a:rPr lang="pt-BR" sz="800" b="0" u="none" strike="noStrike">
                          <a:solidFill>
                            <a:srgbClr val="000000"/>
                          </a:solidFill>
                          <a:effectLst/>
                        </a:rPr>
                        <a:t>93.0</a:t>
                      </a:r>
                      <a:endParaRPr lang="pt-BR" sz="800" b="0"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727475684"/>
                  </a:ext>
                </a:extLst>
              </a:tr>
              <a:tr h="222910">
                <a:tc>
                  <a:txBody>
                    <a:bodyPr/>
                    <a:lstStyle/>
                    <a:p>
                      <a:r>
                        <a:rPr lang="en-US" sz="800" b="1">
                          <a:solidFill>
                            <a:schemeClr val="tx1"/>
                          </a:solidFill>
                        </a:rPr>
                        <a:t>Total</a:t>
                      </a:r>
                      <a:endParaRPr lang="en-US" sz="800" b="1">
                        <a:solidFill>
                          <a:schemeClr val="tx1"/>
                        </a:solidFill>
                        <a:latin typeface="+mn-lt"/>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u="none" strike="noStrike" kern="1200" cap="none" spc="0" normalizeH="0" baseline="0" noProof="0">
                          <a:ln>
                            <a:noFill/>
                          </a:ln>
                          <a:solidFill>
                            <a:srgbClr val="000000"/>
                          </a:solidFill>
                          <a:effectLst/>
                          <a:uLnTx/>
                          <a:uFillTx/>
                        </a:rPr>
                        <a:t>334.0</a:t>
                      </a:r>
                      <a:endParaRPr kumimoji="0" lang="en-US" sz="800" b="1" i="0" u="none" strike="noStrike" kern="1200" cap="none" spc="0" normalizeH="0" baseline="0" noProof="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u="none" strike="noStrike" kern="1200" cap="none" spc="0" normalizeH="0" baseline="0" noProof="0" dirty="0">
                          <a:ln>
                            <a:noFill/>
                          </a:ln>
                          <a:solidFill>
                            <a:srgbClr val="000000"/>
                          </a:solidFill>
                          <a:effectLst/>
                          <a:uLnTx/>
                          <a:uFillTx/>
                        </a:rPr>
                        <a:t>334.0</a:t>
                      </a:r>
                      <a:endParaRPr kumimoji="0" lang="en-US" sz="800" b="1"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u="none" strike="noStrike" kern="1200" cap="none" spc="0" normalizeH="0" baseline="0" noProof="0">
                          <a:ln>
                            <a:noFill/>
                          </a:ln>
                          <a:solidFill>
                            <a:srgbClr val="000000"/>
                          </a:solidFill>
                          <a:effectLst/>
                          <a:uLnTx/>
                          <a:uFillTx/>
                        </a:rPr>
                        <a:t>334.0</a:t>
                      </a:r>
                      <a:endParaRPr kumimoji="0" lang="en-US" sz="800" b="1" i="0" u="none" strike="noStrike" kern="1200" cap="none" spc="0" normalizeH="0" baseline="0" noProof="0">
                        <a:ln>
                          <a:noFill/>
                        </a:ln>
                        <a:solidFill>
                          <a:srgbClr val="000000"/>
                        </a:solidFill>
                        <a:effectLst/>
                        <a:uLnTx/>
                        <a:uFillTx/>
                        <a:latin typeface="+mn-lt"/>
                        <a:ea typeface="+mn-ea"/>
                        <a:cs typeface="+mn-cs"/>
                      </a:endParaRPr>
                    </a:p>
                  </a:txBody>
                  <a:tcPr marL="45720" marR="45720" anchor="ctr"/>
                </a:tc>
                <a:extLst>
                  <a:ext uri="{0D108BD9-81ED-4DB2-BD59-A6C34878D82A}">
                    <a16:rowId xmlns:a16="http://schemas.microsoft.com/office/drawing/2014/main" val="869931867"/>
                  </a:ext>
                </a:extLst>
              </a:tr>
              <a:tr h="222910">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rPr>
                        <a:t>a- Group II re-refinery, all other refiners produce Group I.</a:t>
                      </a:r>
                      <a:endParaRPr lang="en-US" sz="800" dirty="0">
                        <a:solidFill>
                          <a:schemeClr val="tx1"/>
                        </a:solidFill>
                        <a:latin typeface="+mn-lt"/>
                      </a:endParaRPr>
                    </a:p>
                  </a:txBody>
                  <a:tcPr marL="45720" marR="45720" anchor="ct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3044624929"/>
                  </a:ext>
                </a:extLst>
              </a:tr>
            </a:tbl>
          </a:graphicData>
        </a:graphic>
      </p:graphicFrame>
      <p:sp>
        <p:nvSpPr>
          <p:cNvPr id="17" name="Content Placeholder 14">
            <a:extLst>
              <a:ext uri="{FF2B5EF4-FFF2-40B4-BE49-F238E27FC236}">
                <a16:creationId xmlns:a16="http://schemas.microsoft.com/office/drawing/2014/main" id="{3B021B02-BAD2-46B7-8ABE-C20F7BDF8430}"/>
              </a:ext>
            </a:extLst>
          </p:cNvPr>
          <p:cNvSpPr txBox="1">
            <a:spLocks/>
          </p:cNvSpPr>
          <p:nvPr/>
        </p:nvSpPr>
        <p:spPr>
          <a:xfrm>
            <a:off x="4129757" y="3629254"/>
            <a:ext cx="3382489" cy="2354491"/>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kumimoji="0" lang="en-US" sz="1000" b="1" i="0" u="none" strike="noStrike" kern="1200" cap="none" spc="0" normalizeH="0" baseline="0" noProof="0" dirty="0">
                <a:ln>
                  <a:noFill/>
                </a:ln>
                <a:solidFill>
                  <a:srgbClr val="000000"/>
                </a:solidFill>
                <a:effectLst/>
                <a:uLnTx/>
                <a:uFillTx/>
                <a:latin typeface="+mn-lt"/>
                <a:ea typeface="+mn-ea"/>
                <a:cs typeface="+mn-cs"/>
              </a:rPr>
              <a:t>Used Oil Re-refining</a:t>
            </a:r>
          </a:p>
          <a:p>
            <a:pPr>
              <a:lnSpc>
                <a:spcPct val="100000"/>
              </a:lnSpc>
              <a:spcAft>
                <a:spcPts val="600"/>
              </a:spcAft>
            </a:pPr>
            <a:r>
              <a:rPr kumimoji="0" lang="en-US" sz="900" b="0" i="0" u="none" strike="noStrike" kern="1200" cap="none" spc="0" normalizeH="0" baseline="0" noProof="0" dirty="0">
                <a:ln>
                  <a:noFill/>
                </a:ln>
                <a:solidFill>
                  <a:srgbClr val="000000"/>
                </a:solidFill>
                <a:effectLst/>
                <a:uLnTx/>
                <a:uFillTx/>
                <a:latin typeface="+mn-lt"/>
                <a:ea typeface="+mn-ea"/>
                <a:cs typeface="+mn-cs"/>
              </a:rPr>
              <a:t>The yield of re-refineries in Brazil is around 63%. </a:t>
            </a:r>
          </a:p>
          <a:p>
            <a:pPr>
              <a:lnSpc>
                <a:spcPct val="100000"/>
              </a:lnSpc>
              <a:spcAft>
                <a:spcPts val="600"/>
              </a:spcAft>
            </a:pPr>
            <a:r>
              <a:rPr kumimoji="0" lang="en-US" sz="900" b="0" i="0" u="none" strike="noStrike" kern="1200" cap="none" spc="0" normalizeH="0" baseline="0" noProof="0" dirty="0">
                <a:ln>
                  <a:noFill/>
                </a:ln>
                <a:solidFill>
                  <a:srgbClr val="000000"/>
                </a:solidFill>
                <a:effectLst/>
                <a:uLnTx/>
                <a:uFillTx/>
                <a:latin typeface="+mn-lt"/>
                <a:ea typeface="+mn-ea"/>
                <a:cs typeface="+mn-cs"/>
              </a:rPr>
              <a:t>Re-refined </a:t>
            </a:r>
            <a:r>
              <a:rPr kumimoji="0" lang="en-US" sz="900" b="0" i="0" u="none" strike="noStrike" kern="1200" cap="none" spc="0" normalizeH="0" baseline="0" noProof="0" dirty="0" err="1">
                <a:ln>
                  <a:noFill/>
                </a:ln>
                <a:solidFill>
                  <a:srgbClr val="000000"/>
                </a:solidFill>
                <a:effectLst/>
                <a:uLnTx/>
                <a:uFillTx/>
                <a:latin typeface="+mn-lt"/>
                <a:ea typeface="+mn-ea"/>
                <a:cs typeface="+mn-cs"/>
              </a:rPr>
              <a:t>basestocks</a:t>
            </a:r>
            <a:r>
              <a:rPr kumimoji="0" lang="en-US" sz="900" b="0" i="0" u="none" strike="noStrike" kern="1200" cap="none" spc="0" normalizeH="0" baseline="0" noProof="0" dirty="0">
                <a:ln>
                  <a:noFill/>
                </a:ln>
                <a:solidFill>
                  <a:srgbClr val="000000"/>
                </a:solidFill>
                <a:effectLst/>
                <a:uLnTx/>
                <a:uFillTx/>
                <a:latin typeface="+mn-lt"/>
                <a:ea typeface="+mn-ea"/>
                <a:cs typeface="+mn-cs"/>
              </a:rPr>
              <a:t> are mainly used to produce HDMO, PCMO, and hydraulic fluids in Brazil. Grease is also another major lubricant made from re-refined </a:t>
            </a:r>
            <a:r>
              <a:rPr kumimoji="0" lang="en-US" sz="900" b="0" i="0" u="none" strike="noStrike" kern="1200" cap="none" spc="0" normalizeH="0" baseline="0" noProof="0" dirty="0" err="1">
                <a:ln>
                  <a:noFill/>
                </a:ln>
                <a:solidFill>
                  <a:srgbClr val="000000"/>
                </a:solidFill>
                <a:effectLst/>
                <a:uLnTx/>
                <a:uFillTx/>
                <a:latin typeface="+mn-lt"/>
                <a:ea typeface="+mn-ea"/>
                <a:cs typeface="+mn-cs"/>
              </a:rPr>
              <a:t>basestocks</a:t>
            </a:r>
            <a:r>
              <a:rPr kumimoji="0" lang="en-US" sz="900" b="0" i="0" u="none" strike="noStrike" kern="1200" cap="none" spc="0" normalizeH="0" baseline="0" noProof="0" dirty="0">
                <a:ln>
                  <a:noFill/>
                </a:ln>
                <a:solidFill>
                  <a:srgbClr val="000000"/>
                </a:solidFill>
                <a:effectLst/>
                <a:uLnTx/>
                <a:uFillTx/>
                <a:latin typeface="+mn-lt"/>
                <a:ea typeface="+mn-ea"/>
                <a:cs typeface="+mn-cs"/>
              </a:rPr>
              <a:t> in Brazil.</a:t>
            </a:r>
          </a:p>
          <a:p>
            <a:pPr>
              <a:lnSpc>
                <a:spcPct val="100000"/>
              </a:lnSpc>
              <a:spcAft>
                <a:spcPts val="600"/>
              </a:spcAft>
            </a:pPr>
            <a:r>
              <a:rPr kumimoji="0" lang="en-US" sz="900" b="0" i="0" u="none" strike="noStrike" kern="1200" cap="none" spc="0" normalizeH="0" baseline="0" noProof="0" dirty="0">
                <a:ln>
                  <a:noFill/>
                </a:ln>
                <a:solidFill>
                  <a:srgbClr val="000000"/>
                </a:solidFill>
                <a:effectLst/>
                <a:uLnTx/>
                <a:uFillTx/>
                <a:latin typeface="+mn-lt"/>
                <a:ea typeface="+mn-ea"/>
                <a:cs typeface="+mn-cs"/>
              </a:rPr>
              <a:t>It is not possible to assess consumers’ views about using lubricants made from re-refined </a:t>
            </a:r>
            <a:r>
              <a:rPr kumimoji="0" lang="en-US" sz="900" b="0" i="0" u="none" strike="noStrike" kern="1200" cap="none" spc="0" normalizeH="0" baseline="0" noProof="0" dirty="0" err="1">
                <a:ln>
                  <a:noFill/>
                </a:ln>
                <a:solidFill>
                  <a:srgbClr val="000000"/>
                </a:solidFill>
                <a:effectLst/>
                <a:uLnTx/>
                <a:uFillTx/>
                <a:latin typeface="+mn-lt"/>
                <a:ea typeface="+mn-ea"/>
                <a:cs typeface="+mn-cs"/>
              </a:rPr>
              <a:t>basestocks</a:t>
            </a:r>
            <a:r>
              <a:rPr kumimoji="0" lang="en-US" sz="900" b="0" i="0" u="none" strike="noStrike" kern="1200" cap="none" spc="0" normalizeH="0" baseline="0" noProof="0" dirty="0">
                <a:ln>
                  <a:noFill/>
                </a:ln>
                <a:solidFill>
                  <a:srgbClr val="000000"/>
                </a:solidFill>
                <a:effectLst/>
                <a:uLnTx/>
                <a:uFillTx/>
                <a:latin typeface="+mn-lt"/>
                <a:ea typeface="+mn-ea"/>
                <a:cs typeface="+mn-cs"/>
              </a:rPr>
              <a:t> as lubricant brands in Brazil do not disclose if a lubricant is made from virgin or re-refined </a:t>
            </a:r>
            <a:r>
              <a:rPr kumimoji="0" lang="en-US" sz="900" b="0" i="0" u="none" strike="noStrike" kern="1200" cap="none" spc="0" normalizeH="0" baseline="0" noProof="0" dirty="0" err="1">
                <a:ln>
                  <a:noFill/>
                </a:ln>
                <a:solidFill>
                  <a:srgbClr val="000000"/>
                </a:solidFill>
                <a:effectLst/>
                <a:uLnTx/>
                <a:uFillTx/>
                <a:latin typeface="+mn-lt"/>
                <a:ea typeface="+mn-ea"/>
                <a:cs typeface="+mn-cs"/>
              </a:rPr>
              <a:t>basestocks</a:t>
            </a:r>
            <a:r>
              <a:rPr kumimoji="0" lang="en-US" sz="900" b="0" i="0" u="none" strike="noStrike" kern="1200" cap="none" spc="0" normalizeH="0" baseline="0" noProof="0" dirty="0">
                <a:ln>
                  <a:noFill/>
                </a:ln>
                <a:solidFill>
                  <a:srgbClr val="000000"/>
                </a:solidFill>
                <a:effectLst/>
                <a:uLnTx/>
                <a:uFillTx/>
                <a:latin typeface="+mn-lt"/>
                <a:ea typeface="+mn-ea"/>
                <a:cs typeface="+mn-cs"/>
              </a:rPr>
              <a:t>.</a:t>
            </a:r>
          </a:p>
          <a:p>
            <a:pPr>
              <a:lnSpc>
                <a:spcPct val="100000"/>
              </a:lnSpc>
              <a:spcAft>
                <a:spcPts val="600"/>
              </a:spcAft>
            </a:pPr>
            <a:r>
              <a:rPr lang="en-US" sz="900" dirty="0">
                <a:latin typeface="+mn-lt"/>
              </a:rPr>
              <a:t>No significant changes in the overall Brazilian re-refining capacity are expected in the foreseeable future.</a:t>
            </a:r>
            <a:endParaRPr kumimoji="0" lang="en-US" sz="900" b="0" i="0" u="none" strike="noStrike" kern="1200" cap="none" spc="0" normalizeH="0" baseline="0" noProof="0" dirty="0">
              <a:ln>
                <a:noFill/>
              </a:ln>
              <a:effectLst/>
              <a:uLnTx/>
              <a:uFillTx/>
              <a:latin typeface="+mn-lt"/>
            </a:endParaRPr>
          </a:p>
        </p:txBody>
      </p:sp>
      <p:sp>
        <p:nvSpPr>
          <p:cNvPr id="18" name="Content Placeholder 5">
            <a:extLst>
              <a:ext uri="{FF2B5EF4-FFF2-40B4-BE49-F238E27FC236}">
                <a16:creationId xmlns:a16="http://schemas.microsoft.com/office/drawing/2014/main" id="{A12B89E5-514A-4A7C-9937-A46C94E839A9}"/>
              </a:ext>
            </a:extLst>
          </p:cNvPr>
          <p:cNvSpPr txBox="1">
            <a:spLocks/>
          </p:cNvSpPr>
          <p:nvPr/>
        </p:nvSpPr>
        <p:spPr>
          <a:xfrm>
            <a:off x="7706922" y="3629254"/>
            <a:ext cx="3838986" cy="2883162"/>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1000" b="1" dirty="0">
                <a:latin typeface="+mn-lt"/>
              </a:rPr>
              <a:t>Opportunities</a:t>
            </a:r>
          </a:p>
          <a:p>
            <a:pPr marL="177800" indent="-177800">
              <a:lnSpc>
                <a:spcPct val="100000"/>
              </a:lnSpc>
              <a:spcAft>
                <a:spcPts val="600"/>
              </a:spcAft>
            </a:pPr>
            <a:r>
              <a:rPr lang="en-US" dirty="0">
                <a:latin typeface="+mn-lt"/>
              </a:rPr>
              <a:t>As Brazil is expected to remain a net importer of </a:t>
            </a:r>
            <a:r>
              <a:rPr lang="en-US" dirty="0" err="1">
                <a:latin typeface="+mn-lt"/>
              </a:rPr>
              <a:t>basestocks</a:t>
            </a:r>
            <a:r>
              <a:rPr lang="en-US" dirty="0">
                <a:latin typeface="+mn-lt"/>
              </a:rPr>
              <a:t>, there is business opportunity for re-refiners to market re-refined </a:t>
            </a:r>
            <a:r>
              <a:rPr lang="en-US" dirty="0" err="1">
                <a:latin typeface="+mn-lt"/>
              </a:rPr>
              <a:t>basestocks</a:t>
            </a:r>
            <a:r>
              <a:rPr lang="en-US" dirty="0">
                <a:latin typeface="+mn-lt"/>
              </a:rPr>
              <a:t> to reduce Brazil’s dependence on imports. </a:t>
            </a:r>
          </a:p>
          <a:p>
            <a:pPr marL="177800" indent="-177800">
              <a:lnSpc>
                <a:spcPct val="100000"/>
              </a:lnSpc>
              <a:spcAft>
                <a:spcPts val="600"/>
              </a:spcAft>
            </a:pPr>
            <a:r>
              <a:rPr lang="en-US" dirty="0">
                <a:latin typeface="+mn-lt"/>
              </a:rPr>
              <a:t>In this sense, re-refining industry opportunities are two-fold; however, re-refiners need to be seen as a reliable supply alternative for finished lubricants blenders:</a:t>
            </a:r>
          </a:p>
          <a:p>
            <a:pPr lvl="1" indent="-247650">
              <a:lnSpc>
                <a:spcPct val="100000"/>
              </a:lnSpc>
              <a:spcAft>
                <a:spcPts val="600"/>
              </a:spcAft>
              <a:buClr>
                <a:srgbClr val="27638E"/>
              </a:buClr>
              <a:buSzPct val="80000"/>
              <a:defRPr/>
            </a:pPr>
            <a:r>
              <a:rPr lang="en-US" dirty="0">
                <a:solidFill>
                  <a:srgbClr val="000000"/>
                </a:solidFill>
                <a:latin typeface="+mn-lt"/>
              </a:rPr>
              <a:t>Usage of used oil as fuel needs to be controlled to increase used oil’s availability for re-refining.</a:t>
            </a:r>
          </a:p>
          <a:p>
            <a:pPr lvl="1" indent="-247650">
              <a:lnSpc>
                <a:spcPct val="100000"/>
              </a:lnSpc>
              <a:spcAft>
                <a:spcPts val="600"/>
              </a:spcAft>
              <a:buClr>
                <a:srgbClr val="27638E"/>
              </a:buClr>
              <a:buSzPct val="80000"/>
              <a:defRPr/>
            </a:pPr>
            <a:r>
              <a:rPr lang="en-US" dirty="0">
                <a:solidFill>
                  <a:srgbClr val="000000"/>
                </a:solidFill>
                <a:latin typeface="+mn-lt"/>
              </a:rPr>
              <a:t>Investments need to be made in used-oil processing technology to ensure a better quality of re-refined Group I </a:t>
            </a:r>
            <a:r>
              <a:rPr lang="en-US" dirty="0" err="1">
                <a:solidFill>
                  <a:srgbClr val="000000"/>
                </a:solidFill>
                <a:latin typeface="+mn-lt"/>
              </a:rPr>
              <a:t>basestocks</a:t>
            </a:r>
            <a:r>
              <a:rPr lang="en-US" dirty="0">
                <a:solidFill>
                  <a:srgbClr val="000000"/>
                </a:solidFill>
                <a:latin typeface="+mn-lt"/>
              </a:rPr>
              <a:t>.</a:t>
            </a:r>
          </a:p>
          <a:p>
            <a:pPr marL="0" indent="0">
              <a:lnSpc>
                <a:spcPct val="100000"/>
              </a:lnSpc>
              <a:spcAft>
                <a:spcPts val="600"/>
              </a:spcAft>
              <a:buNone/>
            </a:pPr>
            <a:r>
              <a:rPr lang="en-US" sz="1000" b="1" dirty="0">
                <a:latin typeface="+mn-lt"/>
              </a:rPr>
              <a:t>Challenges</a:t>
            </a:r>
          </a:p>
          <a:p>
            <a:pPr marL="177800" indent="-177800">
              <a:lnSpc>
                <a:spcPct val="100000"/>
              </a:lnSpc>
              <a:spcAft>
                <a:spcPts val="600"/>
              </a:spcAft>
            </a:pPr>
            <a:r>
              <a:rPr lang="en-US" dirty="0">
                <a:latin typeface="+mn-lt"/>
              </a:rPr>
              <a:t>Used oil collection is a challenge due to the lack of inspection from the main regulators to prevent used oil's usage as a fuel in the country.</a:t>
            </a:r>
          </a:p>
        </p:txBody>
      </p:sp>
      <p:cxnSp>
        <p:nvCxnSpPr>
          <p:cNvPr id="20" name="Straight Connector 19">
            <a:extLst>
              <a:ext uri="{FF2B5EF4-FFF2-40B4-BE49-F238E27FC236}">
                <a16:creationId xmlns:a16="http://schemas.microsoft.com/office/drawing/2014/main" id="{EE9CBE12-A3D8-46DA-A0F2-E494EBC51940}"/>
              </a:ext>
            </a:extLst>
          </p:cNvPr>
          <p:cNvCxnSpPr>
            <a:cxnSpLocks/>
          </p:cNvCxnSpPr>
          <p:nvPr/>
        </p:nvCxnSpPr>
        <p:spPr>
          <a:xfrm>
            <a:off x="174075" y="3591154"/>
            <a:ext cx="11520000"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75E13AC-A617-4AC3-A4C4-9782C7EC5048}"/>
              </a:ext>
            </a:extLst>
          </p:cNvPr>
          <p:cNvCxnSpPr>
            <a:cxnSpLocks/>
          </p:cNvCxnSpPr>
          <p:nvPr/>
        </p:nvCxnSpPr>
        <p:spPr>
          <a:xfrm>
            <a:off x="7644483" y="1098573"/>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7295C26-5FED-41E0-83AC-EFD118CDF575}"/>
              </a:ext>
            </a:extLst>
          </p:cNvPr>
          <p:cNvCxnSpPr>
            <a:cxnSpLocks/>
          </p:cNvCxnSpPr>
          <p:nvPr/>
        </p:nvCxnSpPr>
        <p:spPr>
          <a:xfrm>
            <a:off x="4105034" y="103978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1495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Economic Background </a:t>
            </a:r>
          </a:p>
        </p:txBody>
      </p:sp>
      <p:graphicFrame>
        <p:nvGraphicFramePr>
          <p:cNvPr id="9" name="Table 3">
            <a:extLst>
              <a:ext uri="{FF2B5EF4-FFF2-40B4-BE49-F238E27FC236}">
                <a16:creationId xmlns:a16="http://schemas.microsoft.com/office/drawing/2014/main" id="{B0771042-3A48-4F0C-9F15-02336B00BDB4}"/>
              </a:ext>
            </a:extLst>
          </p:cNvPr>
          <p:cNvGraphicFramePr>
            <a:graphicFrameLocks noGrp="1"/>
          </p:cNvGraphicFramePr>
          <p:nvPr/>
        </p:nvGraphicFramePr>
        <p:xfrm>
          <a:off x="1200151" y="886539"/>
          <a:ext cx="9296400" cy="4028354"/>
        </p:xfrm>
        <a:graphic>
          <a:graphicData uri="http://schemas.openxmlformats.org/drawingml/2006/table">
            <a:tbl>
              <a:tblPr firstRow="1">
                <a:tableStyleId>{5C22544A-7EE6-4342-B048-85BDC9FD1C3A}</a:tableStyleId>
              </a:tblPr>
              <a:tblGrid>
                <a:gridCol w="3390899">
                  <a:extLst>
                    <a:ext uri="{9D8B030D-6E8A-4147-A177-3AD203B41FA5}">
                      <a16:colId xmlns:a16="http://schemas.microsoft.com/office/drawing/2014/main" val="3179253707"/>
                    </a:ext>
                  </a:extLst>
                </a:gridCol>
                <a:gridCol w="2806701">
                  <a:extLst>
                    <a:ext uri="{9D8B030D-6E8A-4147-A177-3AD203B41FA5}">
                      <a16:colId xmlns:a16="http://schemas.microsoft.com/office/drawing/2014/main" val="2331960324"/>
                    </a:ext>
                  </a:extLst>
                </a:gridCol>
                <a:gridCol w="3098800">
                  <a:extLst>
                    <a:ext uri="{9D8B030D-6E8A-4147-A177-3AD203B41FA5}">
                      <a16:colId xmlns:a16="http://schemas.microsoft.com/office/drawing/2014/main" val="2517212798"/>
                    </a:ext>
                  </a:extLst>
                </a:gridCol>
              </a:tblGrid>
              <a:tr h="236962">
                <a:tc gridSpan="3">
                  <a:txBody>
                    <a:bodyPr/>
                    <a:lstStyle/>
                    <a:p>
                      <a:pPr algn="l"/>
                      <a:r>
                        <a:rPr lang="en-US" sz="900" b="1" dirty="0"/>
                        <a:t>SELECTED ECONOMIC CHARACTERISTICS OF COUNTRY, 2020 AND 2021</a:t>
                      </a:r>
                      <a:endParaRPr lang="en-US" sz="900" b="1"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36962">
                <a:tc>
                  <a:txBody>
                    <a:bodyPr/>
                    <a:lstStyle/>
                    <a:p>
                      <a:r>
                        <a:rPr lang="en-US" sz="900" b="1" dirty="0">
                          <a:solidFill>
                            <a:schemeClr val="tx1"/>
                          </a:solidFill>
                        </a:rPr>
                        <a:t>KEY INDICATOR</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236962">
                <a:tc>
                  <a:txBody>
                    <a:bodyPr/>
                    <a:lstStyle/>
                    <a:p>
                      <a:pPr algn="l">
                        <a:spcBef>
                          <a:spcPts val="200"/>
                        </a:spcBef>
                        <a:spcAft>
                          <a:spcPts val="200"/>
                        </a:spcAft>
                      </a:pPr>
                      <a:r>
                        <a:rPr lang="en-US" sz="900" b="1" dirty="0">
                          <a:solidFill>
                            <a:schemeClr val="tx1"/>
                          </a:solidFill>
                          <a:effectLst/>
                        </a:rPr>
                        <a:t>Population (Million)</a:t>
                      </a:r>
                      <a:endParaRPr lang="en-IN"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211.8</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213.3</a:t>
                      </a:r>
                      <a:endParaRPr lang="en-US" sz="900" dirty="0">
                        <a:solidFill>
                          <a:schemeClr val="tx1"/>
                        </a:solidFill>
                        <a:latin typeface="+mn-lt"/>
                      </a:endParaRPr>
                    </a:p>
                  </a:txBody>
                  <a:tcPr marL="45720" marR="45720" anchor="ctr"/>
                </a:tc>
                <a:extLst>
                  <a:ext uri="{0D108BD9-81ED-4DB2-BD59-A6C34878D82A}">
                    <a16:rowId xmlns:a16="http://schemas.microsoft.com/office/drawing/2014/main" val="1557228252"/>
                  </a:ext>
                </a:extLst>
              </a:tr>
              <a:tr h="236962">
                <a:tc>
                  <a:txBody>
                    <a:bodyPr/>
                    <a:lstStyle/>
                    <a:p>
                      <a:pPr algn="l">
                        <a:spcBef>
                          <a:spcPts val="200"/>
                        </a:spcBef>
                        <a:spcAft>
                          <a:spcPts val="200"/>
                        </a:spcAft>
                      </a:pPr>
                      <a:r>
                        <a:rPr lang="en-US" sz="900" dirty="0">
                          <a:solidFill>
                            <a:srgbClr val="000000"/>
                          </a:solidFill>
                          <a:effectLst/>
                        </a:rPr>
                        <a:t>GDP at current prices (USD Billion)</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1443</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1609</a:t>
                      </a:r>
                      <a:endParaRPr lang="en-US" sz="900" dirty="0">
                        <a:solidFill>
                          <a:schemeClr val="tx1"/>
                        </a:solidFill>
                        <a:latin typeface="+mn-lt"/>
                      </a:endParaRPr>
                    </a:p>
                  </a:txBody>
                  <a:tcPr marL="45720" marR="45720" anchor="ctr"/>
                </a:tc>
                <a:extLst>
                  <a:ext uri="{0D108BD9-81ED-4DB2-BD59-A6C34878D82A}">
                    <a16:rowId xmlns:a16="http://schemas.microsoft.com/office/drawing/2014/main" val="1187709248"/>
                  </a:ext>
                </a:extLst>
              </a:tr>
              <a:tr h="236962">
                <a:tc>
                  <a:txBody>
                    <a:bodyPr/>
                    <a:lstStyle/>
                    <a:p>
                      <a:pPr algn="l">
                        <a:spcBef>
                          <a:spcPts val="200"/>
                        </a:spcBef>
                        <a:spcAft>
                          <a:spcPts val="200"/>
                        </a:spcAft>
                      </a:pPr>
                      <a:r>
                        <a:rPr lang="en-US" sz="900" dirty="0">
                          <a:solidFill>
                            <a:srgbClr val="000000"/>
                          </a:solidFill>
                          <a:effectLst/>
                        </a:rPr>
                        <a:t>GDP per capita, current prices (USD)</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6,816</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7,543</a:t>
                      </a:r>
                      <a:endParaRPr lang="en-US" sz="900" dirty="0">
                        <a:solidFill>
                          <a:schemeClr val="tx1"/>
                        </a:solidFill>
                        <a:latin typeface="+mn-lt"/>
                      </a:endParaRPr>
                    </a:p>
                  </a:txBody>
                  <a:tcPr marL="45720" marR="45720" anchor="ctr"/>
                </a:tc>
                <a:extLst>
                  <a:ext uri="{0D108BD9-81ED-4DB2-BD59-A6C34878D82A}">
                    <a16:rowId xmlns:a16="http://schemas.microsoft.com/office/drawing/2014/main" val="1529696452"/>
                  </a:ext>
                </a:extLst>
              </a:tr>
              <a:tr h="236962">
                <a:tc>
                  <a:txBody>
                    <a:bodyPr/>
                    <a:lstStyle/>
                    <a:p>
                      <a:pPr algn="l">
                        <a:spcBef>
                          <a:spcPts val="200"/>
                        </a:spcBef>
                        <a:spcAft>
                          <a:spcPts val="200"/>
                        </a:spcAft>
                      </a:pPr>
                      <a:r>
                        <a:rPr lang="en-US" sz="900" dirty="0">
                          <a:solidFill>
                            <a:srgbClr val="000000"/>
                          </a:solidFill>
                          <a:effectLst/>
                        </a:rPr>
                        <a:t>GDP growth rate, constant prices (Annual % change)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-4.1 %</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5 %</a:t>
                      </a:r>
                      <a:endParaRPr lang="en-US" sz="900" dirty="0">
                        <a:solidFill>
                          <a:schemeClr val="tx1"/>
                        </a:solidFill>
                        <a:latin typeface="+mn-lt"/>
                      </a:endParaRPr>
                    </a:p>
                  </a:txBody>
                  <a:tcPr marL="45720" marR="45720" anchor="ctr"/>
                </a:tc>
                <a:extLst>
                  <a:ext uri="{0D108BD9-81ED-4DB2-BD59-A6C34878D82A}">
                    <a16:rowId xmlns:a16="http://schemas.microsoft.com/office/drawing/2014/main" val="1996132547"/>
                  </a:ext>
                </a:extLst>
              </a:tr>
              <a:tr h="236962">
                <a:tc>
                  <a:txBody>
                    <a:bodyPr/>
                    <a:lstStyle/>
                    <a:p>
                      <a:pPr algn="l">
                        <a:spcBef>
                          <a:spcPts val="200"/>
                        </a:spcBef>
                        <a:spcAft>
                          <a:spcPts val="200"/>
                        </a:spcAft>
                      </a:pPr>
                      <a:r>
                        <a:rPr lang="en-US" sz="900" dirty="0">
                          <a:solidFill>
                            <a:srgbClr val="000000"/>
                          </a:solidFill>
                          <a:effectLst/>
                        </a:rPr>
                        <a:t>Inflation, average consumer prices (Annual % change)</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4.5 %</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9.3 %</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236962">
                <a:tc>
                  <a:txBody>
                    <a:bodyPr/>
                    <a:lstStyle/>
                    <a:p>
                      <a:pPr algn="l">
                        <a:spcBef>
                          <a:spcPts val="200"/>
                        </a:spcBef>
                        <a:spcAft>
                          <a:spcPts val="200"/>
                        </a:spcAft>
                      </a:pPr>
                      <a:r>
                        <a:rPr lang="en-US" sz="900" dirty="0">
                          <a:solidFill>
                            <a:srgbClr val="000000"/>
                          </a:solidFill>
                          <a:effectLst/>
                        </a:rPr>
                        <a:t>Current account balance (% Of GDP)</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-1.7</a:t>
                      </a:r>
                      <a:r>
                        <a:rPr lang="en-US" sz="900" baseline="0" dirty="0">
                          <a:solidFill>
                            <a:schemeClr val="tx1"/>
                          </a:solidFill>
                        </a:rPr>
                        <a:t> %</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-0.9 %</a:t>
                      </a:r>
                      <a:endParaRPr lang="en-US" sz="900" dirty="0">
                        <a:solidFill>
                          <a:schemeClr val="tx1"/>
                        </a:solidFill>
                        <a:latin typeface="+mn-lt"/>
                      </a:endParaRPr>
                    </a:p>
                  </a:txBody>
                  <a:tcPr marL="45720" marR="45720" anchor="ctr"/>
                </a:tc>
                <a:extLst>
                  <a:ext uri="{0D108BD9-81ED-4DB2-BD59-A6C34878D82A}">
                    <a16:rowId xmlns:a16="http://schemas.microsoft.com/office/drawing/2014/main" val="2965892685"/>
                  </a:ext>
                </a:extLst>
              </a:tr>
              <a:tr h="236962">
                <a:tc>
                  <a:txBody>
                    <a:bodyPr/>
                    <a:lstStyle/>
                    <a:p>
                      <a:pPr algn="l">
                        <a:spcBef>
                          <a:spcPts val="200"/>
                        </a:spcBef>
                        <a:spcAft>
                          <a:spcPts val="200"/>
                        </a:spcAft>
                      </a:pPr>
                      <a:r>
                        <a:rPr lang="en-IN" sz="900" dirty="0">
                          <a:effectLst/>
                        </a:rPr>
                        <a:t>Gross </a:t>
                      </a:r>
                      <a:r>
                        <a:rPr lang="en-IN" sz="900" kern="1200" dirty="0">
                          <a:solidFill>
                            <a:srgbClr val="000000"/>
                          </a:solidFill>
                          <a:effectLst/>
                        </a:rPr>
                        <a:t>debit</a:t>
                      </a:r>
                      <a:r>
                        <a:rPr lang="en-IN" sz="900" baseline="0" dirty="0">
                          <a:effectLst/>
                        </a:rPr>
                        <a:t> (% Of GDP)</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73025" marR="73025" marT="0" marB="0" anchor="ctr"/>
                </a:tc>
                <a:tc>
                  <a:txBody>
                    <a:bodyPr/>
                    <a:lstStyle/>
                    <a:p>
                      <a:pPr algn="ctr"/>
                      <a:r>
                        <a:rPr lang="en-US" sz="900" dirty="0">
                          <a:solidFill>
                            <a:schemeClr val="tx1"/>
                          </a:solidFill>
                        </a:rPr>
                        <a:t>88.8 %</a:t>
                      </a:r>
                      <a:endParaRPr lang="en-US" sz="900" dirty="0">
                        <a:solidFill>
                          <a:schemeClr val="tx1"/>
                        </a:solidFill>
                        <a:latin typeface="+mn-lt"/>
                        <a:cs typeface="Calibri" panose="020F0502020204030204" pitchFamily="34" charset="0"/>
                      </a:endParaRPr>
                    </a:p>
                  </a:txBody>
                  <a:tcPr marL="45720" marR="45720" anchor="ctr"/>
                </a:tc>
                <a:tc>
                  <a:txBody>
                    <a:bodyPr/>
                    <a:lstStyle/>
                    <a:p>
                      <a:pPr algn="ctr"/>
                      <a:r>
                        <a:rPr lang="en-US" sz="900" dirty="0">
                          <a:solidFill>
                            <a:schemeClr val="tx1"/>
                          </a:solidFill>
                        </a:rPr>
                        <a:t>82.1 %</a:t>
                      </a:r>
                      <a:endParaRPr lang="en-US" sz="900" dirty="0">
                        <a:solidFill>
                          <a:schemeClr val="tx1"/>
                        </a:solidFill>
                        <a:latin typeface="+mn-lt"/>
                        <a:cs typeface="Calibri" panose="020F0502020204030204" pitchFamily="34" charset="0"/>
                      </a:endParaRPr>
                    </a:p>
                  </a:txBody>
                  <a:tcPr marL="45720" marR="45720" anchor="ctr"/>
                </a:tc>
                <a:extLst>
                  <a:ext uri="{0D108BD9-81ED-4DB2-BD59-A6C34878D82A}">
                    <a16:rowId xmlns:a16="http://schemas.microsoft.com/office/drawing/2014/main" val="2770088453"/>
                  </a:ext>
                </a:extLst>
              </a:tr>
              <a:tr h="236962">
                <a:tc>
                  <a:txBody>
                    <a:bodyPr/>
                    <a:lstStyle/>
                    <a:p>
                      <a:pPr algn="l">
                        <a:spcBef>
                          <a:spcPts val="200"/>
                        </a:spcBef>
                        <a:spcAft>
                          <a:spcPts val="200"/>
                        </a:spcAft>
                      </a:pPr>
                      <a:r>
                        <a:rPr lang="en-IN" sz="900" dirty="0">
                          <a:effectLst/>
                        </a:rPr>
                        <a:t>Net debit (% Of GDP)</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73025" marR="73025" marT="0" marB="0" anchor="ctr"/>
                </a:tc>
                <a:tc>
                  <a:txBody>
                    <a:bodyPr/>
                    <a:lstStyle/>
                    <a:p>
                      <a:pPr algn="ctr"/>
                      <a:r>
                        <a:rPr lang="en-US" sz="900" dirty="0">
                          <a:solidFill>
                            <a:schemeClr val="tx1"/>
                          </a:solidFill>
                        </a:rPr>
                        <a:t>62.7 %</a:t>
                      </a:r>
                      <a:endParaRPr lang="en-US" sz="900" dirty="0">
                        <a:solidFill>
                          <a:schemeClr val="tx1"/>
                        </a:solidFill>
                        <a:latin typeface="+mn-lt"/>
                        <a:cs typeface="Calibri" panose="020F0502020204030204" pitchFamily="34" charset="0"/>
                      </a:endParaRPr>
                    </a:p>
                  </a:txBody>
                  <a:tcPr marL="45720" marR="45720" anchor="ctr"/>
                </a:tc>
                <a:tc>
                  <a:txBody>
                    <a:bodyPr/>
                    <a:lstStyle/>
                    <a:p>
                      <a:pPr algn="ctr"/>
                      <a:r>
                        <a:rPr lang="en-US" sz="900" dirty="0">
                          <a:solidFill>
                            <a:schemeClr val="tx1"/>
                          </a:solidFill>
                        </a:rPr>
                        <a:t>59.5 %</a:t>
                      </a:r>
                      <a:endParaRPr lang="en-US" sz="900" dirty="0">
                        <a:solidFill>
                          <a:schemeClr val="tx1"/>
                        </a:solidFill>
                        <a:latin typeface="+mn-lt"/>
                        <a:cs typeface="Calibri" panose="020F0502020204030204" pitchFamily="34" charset="0"/>
                      </a:endParaRPr>
                    </a:p>
                  </a:txBody>
                  <a:tcPr marL="45720" marR="45720" anchor="ctr"/>
                </a:tc>
                <a:extLst>
                  <a:ext uri="{0D108BD9-81ED-4DB2-BD59-A6C34878D82A}">
                    <a16:rowId xmlns:a16="http://schemas.microsoft.com/office/drawing/2014/main" val="4144646603"/>
                  </a:ext>
                </a:extLst>
              </a:tr>
              <a:tr h="236962">
                <a:tc>
                  <a:txBody>
                    <a:bodyPr/>
                    <a:lstStyle/>
                    <a:p>
                      <a:pPr algn="l">
                        <a:spcBef>
                          <a:spcPts val="200"/>
                        </a:spcBef>
                        <a:spcAft>
                          <a:spcPts val="200"/>
                        </a:spcAft>
                      </a:pPr>
                      <a:r>
                        <a:rPr lang="en-IN" sz="900" dirty="0">
                          <a:effectLst/>
                        </a:rPr>
                        <a:t>Exchange rate BRL/USD</a:t>
                      </a:r>
                      <a:r>
                        <a:rPr lang="en-IN" sz="900" baseline="0" dirty="0">
                          <a:effectLst/>
                        </a:rPr>
                        <a:t> (end year)</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73025" marR="73025" marT="0" marB="0" anchor="ctr"/>
                </a:tc>
                <a:tc>
                  <a:txBody>
                    <a:bodyPr/>
                    <a:lstStyle/>
                    <a:p>
                      <a:pPr algn="ctr"/>
                      <a:r>
                        <a:rPr lang="en-US" sz="900" dirty="0">
                          <a:solidFill>
                            <a:schemeClr val="tx1"/>
                          </a:solidFill>
                        </a:rPr>
                        <a:t>5.19</a:t>
                      </a:r>
                      <a:endParaRPr lang="en-US" sz="900" dirty="0">
                        <a:solidFill>
                          <a:schemeClr val="tx1"/>
                        </a:solidFill>
                        <a:latin typeface="+mn-lt"/>
                        <a:cs typeface="Calibri" panose="020F0502020204030204" pitchFamily="34" charset="0"/>
                      </a:endParaRPr>
                    </a:p>
                  </a:txBody>
                  <a:tcPr marL="45720" marR="45720" anchor="ctr"/>
                </a:tc>
                <a:tc>
                  <a:txBody>
                    <a:bodyPr/>
                    <a:lstStyle/>
                    <a:p>
                      <a:pPr algn="ctr"/>
                      <a:r>
                        <a:rPr lang="en-US" sz="900" dirty="0">
                          <a:solidFill>
                            <a:schemeClr val="tx1"/>
                          </a:solidFill>
                        </a:rPr>
                        <a:t>5.50</a:t>
                      </a:r>
                      <a:endParaRPr lang="en-US" sz="900" dirty="0">
                        <a:solidFill>
                          <a:schemeClr val="tx1"/>
                        </a:solidFill>
                        <a:latin typeface="+mn-lt"/>
                        <a:cs typeface="Calibri" panose="020F0502020204030204" pitchFamily="34" charset="0"/>
                      </a:endParaRPr>
                    </a:p>
                  </a:txBody>
                  <a:tcPr marL="45720" marR="45720" anchor="ctr"/>
                </a:tc>
                <a:extLst>
                  <a:ext uri="{0D108BD9-81ED-4DB2-BD59-A6C34878D82A}">
                    <a16:rowId xmlns:a16="http://schemas.microsoft.com/office/drawing/2014/main" val="133657201"/>
                  </a:ext>
                </a:extLst>
              </a:tr>
              <a:tr h="236962">
                <a:tc>
                  <a:txBody>
                    <a:bodyPr/>
                    <a:lstStyle/>
                    <a:p>
                      <a:pPr algn="l">
                        <a:spcBef>
                          <a:spcPts val="200"/>
                        </a:spcBef>
                        <a:spcAft>
                          <a:spcPts val="200"/>
                        </a:spcAft>
                      </a:pPr>
                      <a:r>
                        <a:rPr lang="en-IN" sz="900" dirty="0">
                          <a:effectLst/>
                        </a:rPr>
                        <a:t>Interest rate</a:t>
                      </a:r>
                      <a:r>
                        <a:rPr lang="en-IN" sz="900" baseline="0" dirty="0">
                          <a:effectLst/>
                        </a:rPr>
                        <a:t> (SELIC, end year)</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73025" marR="73025" marT="0" marB="0" anchor="ctr"/>
                </a:tc>
                <a:tc>
                  <a:txBody>
                    <a:bodyPr/>
                    <a:lstStyle/>
                    <a:p>
                      <a:pPr algn="ctr"/>
                      <a:r>
                        <a:rPr lang="en-US" sz="900" dirty="0">
                          <a:solidFill>
                            <a:schemeClr val="tx1"/>
                          </a:solidFill>
                        </a:rPr>
                        <a:t>2 %</a:t>
                      </a:r>
                      <a:endParaRPr lang="en-US" sz="900" dirty="0">
                        <a:solidFill>
                          <a:schemeClr val="tx1"/>
                        </a:solidFill>
                        <a:latin typeface="+mn-lt"/>
                        <a:cs typeface="Calibri" panose="020F0502020204030204" pitchFamily="34" charset="0"/>
                      </a:endParaRPr>
                    </a:p>
                  </a:txBody>
                  <a:tcPr marL="45720" marR="45720" anchor="ctr"/>
                </a:tc>
                <a:tc>
                  <a:txBody>
                    <a:bodyPr/>
                    <a:lstStyle/>
                    <a:p>
                      <a:pPr algn="ctr"/>
                      <a:r>
                        <a:rPr lang="en-US" sz="900" dirty="0">
                          <a:solidFill>
                            <a:schemeClr val="tx1"/>
                          </a:solidFill>
                        </a:rPr>
                        <a:t>9.25 %</a:t>
                      </a:r>
                      <a:endParaRPr lang="en-US" sz="900" dirty="0">
                        <a:solidFill>
                          <a:schemeClr val="tx1"/>
                        </a:solidFill>
                        <a:latin typeface="+mn-lt"/>
                        <a:cs typeface="Calibri" panose="020F0502020204030204" pitchFamily="34" charset="0"/>
                      </a:endParaRPr>
                    </a:p>
                  </a:txBody>
                  <a:tcPr marL="45720" marR="45720" anchor="ctr"/>
                </a:tc>
                <a:extLst>
                  <a:ext uri="{0D108BD9-81ED-4DB2-BD59-A6C34878D82A}">
                    <a16:rowId xmlns:a16="http://schemas.microsoft.com/office/drawing/2014/main" val="571367733"/>
                  </a:ext>
                </a:extLst>
              </a:tr>
              <a:tr h="236962">
                <a:tc>
                  <a:txBody>
                    <a:bodyPr/>
                    <a:lstStyle/>
                    <a:p>
                      <a:pPr algn="l">
                        <a:spcBef>
                          <a:spcPts val="200"/>
                        </a:spcBef>
                        <a:spcAft>
                          <a:spcPts val="200"/>
                        </a:spcAft>
                      </a:pPr>
                      <a:r>
                        <a:rPr lang="en-IN" sz="900" dirty="0">
                          <a:effectLst/>
                        </a:rPr>
                        <a:t>Industrial production  (annual % change)</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73025" marR="73025" marT="0" marB="0" anchor="ctr"/>
                </a:tc>
                <a:tc>
                  <a:txBody>
                    <a:bodyPr/>
                    <a:lstStyle/>
                    <a:p>
                      <a:pPr algn="ctr"/>
                      <a:r>
                        <a:rPr lang="en-US" sz="900" dirty="0">
                          <a:solidFill>
                            <a:schemeClr val="tx1"/>
                          </a:solidFill>
                        </a:rPr>
                        <a:t>-4.5 %</a:t>
                      </a:r>
                      <a:endParaRPr lang="en-US" sz="900" dirty="0">
                        <a:solidFill>
                          <a:schemeClr val="tx1"/>
                        </a:solidFill>
                        <a:latin typeface="+mn-lt"/>
                        <a:cs typeface="Calibri" panose="020F0502020204030204" pitchFamily="34" charset="0"/>
                      </a:endParaRPr>
                    </a:p>
                  </a:txBody>
                  <a:tcPr marL="45720" marR="45720" anchor="ctr"/>
                </a:tc>
                <a:tc>
                  <a:txBody>
                    <a:bodyPr/>
                    <a:lstStyle/>
                    <a:p>
                      <a:pPr algn="ctr"/>
                      <a:r>
                        <a:rPr lang="en-US" sz="900" dirty="0">
                          <a:solidFill>
                            <a:schemeClr val="tx1"/>
                          </a:solidFill>
                        </a:rPr>
                        <a:t>5.3</a:t>
                      </a:r>
                      <a:r>
                        <a:rPr lang="en-US" sz="900" baseline="0" dirty="0">
                          <a:solidFill>
                            <a:schemeClr val="tx1"/>
                          </a:solidFill>
                        </a:rPr>
                        <a:t> %</a:t>
                      </a:r>
                      <a:endParaRPr lang="en-US" sz="900" dirty="0">
                        <a:solidFill>
                          <a:schemeClr val="tx1"/>
                        </a:solidFill>
                        <a:latin typeface="+mn-lt"/>
                        <a:cs typeface="Calibri" panose="020F0502020204030204" pitchFamily="34" charset="0"/>
                      </a:endParaRPr>
                    </a:p>
                  </a:txBody>
                  <a:tcPr marL="45720" marR="45720" anchor="ctr"/>
                </a:tc>
                <a:extLst>
                  <a:ext uri="{0D108BD9-81ED-4DB2-BD59-A6C34878D82A}">
                    <a16:rowId xmlns:a16="http://schemas.microsoft.com/office/drawing/2014/main" val="2350526496"/>
                  </a:ext>
                </a:extLst>
              </a:tr>
              <a:tr h="236962">
                <a:tc>
                  <a:txBody>
                    <a:bodyPr/>
                    <a:lstStyle/>
                    <a:p>
                      <a:pPr algn="l">
                        <a:spcBef>
                          <a:spcPts val="200"/>
                        </a:spcBef>
                        <a:spcAft>
                          <a:spcPts val="200"/>
                        </a:spcAft>
                      </a:pPr>
                      <a:r>
                        <a:rPr lang="en-IN" sz="900" b="1" dirty="0">
                          <a:effectLst/>
                        </a:rPr>
                        <a:t>Share in Real GDP</a:t>
                      </a:r>
                      <a:endParaRPr lang="en-IN" sz="900" b="1"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endParaRPr lang="en-US" sz="900" dirty="0">
                        <a:solidFill>
                          <a:schemeClr val="tx1"/>
                        </a:solidFill>
                        <a:latin typeface="+mn-lt"/>
                      </a:endParaRPr>
                    </a:p>
                  </a:txBody>
                  <a:tcPr marL="45720" marR="45720" anchor="ctr"/>
                </a:tc>
                <a:tc>
                  <a:txBody>
                    <a:bodyPr/>
                    <a:lstStyle/>
                    <a:p>
                      <a:pPr algn="ctr"/>
                      <a:endParaRPr lang="en-US" sz="900" dirty="0">
                        <a:solidFill>
                          <a:schemeClr val="tx1"/>
                        </a:solidFill>
                        <a:latin typeface="+mn-lt"/>
                      </a:endParaRPr>
                    </a:p>
                  </a:txBody>
                  <a:tcPr marL="45720" marR="45720" anchor="ctr"/>
                </a:tc>
                <a:extLst>
                  <a:ext uri="{0D108BD9-81ED-4DB2-BD59-A6C34878D82A}">
                    <a16:rowId xmlns:a16="http://schemas.microsoft.com/office/drawing/2014/main" val="3753679206"/>
                  </a:ext>
                </a:extLst>
              </a:tr>
              <a:tr h="236962">
                <a:tc>
                  <a:txBody>
                    <a:bodyPr/>
                    <a:lstStyle/>
                    <a:p>
                      <a:pPr algn="l">
                        <a:spcBef>
                          <a:spcPts val="200"/>
                        </a:spcBef>
                        <a:spcAft>
                          <a:spcPts val="200"/>
                        </a:spcAft>
                      </a:pPr>
                      <a:r>
                        <a:rPr lang="en-IN" sz="900" b="1" dirty="0">
                          <a:solidFill>
                            <a:schemeClr val="tx1"/>
                          </a:solidFill>
                          <a:effectLst/>
                        </a:rPr>
                        <a:t> </a:t>
                      </a:r>
                      <a:r>
                        <a:rPr lang="en-US" sz="900" b="1" dirty="0">
                          <a:solidFill>
                            <a:schemeClr val="tx1"/>
                          </a:solidFill>
                          <a:effectLst/>
                        </a:rPr>
                        <a:t> </a:t>
                      </a:r>
                      <a:r>
                        <a:rPr lang="en-US" sz="900" b="0" dirty="0">
                          <a:solidFill>
                            <a:schemeClr val="tx1"/>
                          </a:solidFill>
                          <a:effectLst/>
                        </a:rPr>
                        <a:t>Services (%)</a:t>
                      </a:r>
                      <a:endParaRPr lang="en-IN" sz="9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62.9 %</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63.5</a:t>
                      </a:r>
                      <a:r>
                        <a:rPr lang="en-US" sz="900" baseline="0" dirty="0">
                          <a:solidFill>
                            <a:schemeClr val="tx1"/>
                          </a:solidFill>
                        </a:rPr>
                        <a:t> %</a:t>
                      </a:r>
                      <a:endParaRPr lang="en-US" sz="900" dirty="0">
                        <a:solidFill>
                          <a:schemeClr val="tx1"/>
                        </a:solidFill>
                        <a:latin typeface="+mn-lt"/>
                      </a:endParaRPr>
                    </a:p>
                  </a:txBody>
                  <a:tcPr marL="45720" marR="45720" anchor="ctr"/>
                </a:tc>
                <a:extLst>
                  <a:ext uri="{0D108BD9-81ED-4DB2-BD59-A6C34878D82A}">
                    <a16:rowId xmlns:a16="http://schemas.microsoft.com/office/drawing/2014/main" val="3134077448"/>
                  </a:ext>
                </a:extLst>
              </a:tr>
              <a:tr h="236962">
                <a:tc>
                  <a:txBody>
                    <a:bodyPr/>
                    <a:lstStyle/>
                    <a:p>
                      <a:pPr algn="l">
                        <a:spcBef>
                          <a:spcPts val="200"/>
                        </a:spcBef>
                        <a:spcAft>
                          <a:spcPts val="200"/>
                        </a:spcAft>
                      </a:pPr>
                      <a:r>
                        <a:rPr lang="en-US" sz="900" dirty="0">
                          <a:solidFill>
                            <a:srgbClr val="000000"/>
                          </a:solidFill>
                          <a:effectLst/>
                        </a:rPr>
                        <a:t>  Industry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17.6 %</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19 %</a:t>
                      </a:r>
                      <a:endParaRPr lang="en-US" sz="900" dirty="0">
                        <a:solidFill>
                          <a:schemeClr val="tx1"/>
                        </a:solidFill>
                        <a:latin typeface="+mn-lt"/>
                      </a:endParaRPr>
                    </a:p>
                  </a:txBody>
                  <a:tcPr marL="45720" marR="45720" anchor="ctr"/>
                </a:tc>
                <a:extLst>
                  <a:ext uri="{0D108BD9-81ED-4DB2-BD59-A6C34878D82A}">
                    <a16:rowId xmlns:a16="http://schemas.microsoft.com/office/drawing/2014/main" val="1032216647"/>
                  </a:ext>
                </a:extLst>
              </a:tr>
              <a:tr h="236962">
                <a:tc>
                  <a:txBody>
                    <a:bodyPr/>
                    <a:lstStyle/>
                    <a:p>
                      <a:pPr algn="l">
                        <a:spcBef>
                          <a:spcPts val="200"/>
                        </a:spcBef>
                        <a:spcAft>
                          <a:spcPts val="200"/>
                        </a:spcAft>
                      </a:pPr>
                      <a:r>
                        <a:rPr lang="en-US" sz="900" dirty="0">
                          <a:solidFill>
                            <a:srgbClr val="000000"/>
                          </a:solidFill>
                          <a:effectLst/>
                        </a:rPr>
                        <a:t>  Agriculture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5.9 %</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6.5 %</a:t>
                      </a:r>
                      <a:endParaRPr lang="en-US" sz="900" dirty="0">
                        <a:solidFill>
                          <a:schemeClr val="tx1"/>
                        </a:solidFill>
                        <a:latin typeface="+mn-lt"/>
                      </a:endParaRPr>
                    </a:p>
                  </a:txBody>
                  <a:tcPr marL="45720" marR="45720" anchor="ctr"/>
                </a:tc>
                <a:extLst>
                  <a:ext uri="{0D108BD9-81ED-4DB2-BD59-A6C34878D82A}">
                    <a16:rowId xmlns:a16="http://schemas.microsoft.com/office/drawing/2014/main" val="1157954907"/>
                  </a:ext>
                </a:extLst>
              </a:tr>
            </a:tbl>
          </a:graphicData>
        </a:graphic>
      </p:graphicFrame>
      <p:sp>
        <p:nvSpPr>
          <p:cNvPr id="4" name="Content Placeholder 2">
            <a:extLst>
              <a:ext uri="{FF2B5EF4-FFF2-40B4-BE49-F238E27FC236}">
                <a16:creationId xmlns:a16="http://schemas.microsoft.com/office/drawing/2014/main" id="{7C5A3FFF-53E7-4089-AE24-C9CC56BEE7DE}"/>
              </a:ext>
            </a:extLst>
          </p:cNvPr>
          <p:cNvSpPr txBox="1">
            <a:spLocks/>
          </p:cNvSpPr>
          <p:nvPr/>
        </p:nvSpPr>
        <p:spPr>
          <a:xfrm>
            <a:off x="569395" y="5003244"/>
            <a:ext cx="10889180" cy="129266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Before COVID-19 pandemic, the Brazilian economy was in a slow recovery process during 2017-2019. The GDP was growing at 1.5% after a painful economic slowdown during 2014-2016, when GDP declined at an average annual rate of 2.1%.</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Brazil has been strongly impacted by the COVID-19 pandemic and since February 2020 to October 2021, the death toll reached about 610,000.</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Brazilian GDP declined by 4.1% in 2020. The fall would have been higher without a huge fiscal stimulus package from government which accounted for more than 8% of GDP in 2020. This massive fiscal stimulus package moderated the impact of COVID-19 on Brazilian economy which could be regarded as one of the most resilient performing markets in Latin America, but this has now left investors and market analysts on edge over the sustainability of Brazilian debt.</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IMF (</a:t>
            </a:r>
            <a:r>
              <a:rPr lang="en-US" sz="900" i="1" dirty="0"/>
              <a:t>World Economic Outlook</a:t>
            </a:r>
            <a:r>
              <a:rPr lang="en-US" sz="900" dirty="0"/>
              <a:t>, Update October 2021) is forecasting a GDP growth of 5.2% in 2021 and a CAGR of around 2.0% for GDP during 2022-2026 for Brazil.</a:t>
            </a:r>
          </a:p>
        </p:txBody>
      </p:sp>
    </p:spTree>
    <p:custDataLst>
      <p:tags r:id="rId1"/>
    </p:custDataLst>
    <p:extLst>
      <p:ext uri="{BB962C8B-B14F-4D97-AF65-F5344CB8AC3E}">
        <p14:creationId xmlns:p14="http://schemas.microsoft.com/office/powerpoint/2010/main" val="1975566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Population</a:t>
            </a:r>
          </a:p>
        </p:txBody>
      </p:sp>
      <p:graphicFrame>
        <p:nvGraphicFramePr>
          <p:cNvPr id="6" name="Chart 5">
            <a:extLst>
              <a:ext uri="{FF2B5EF4-FFF2-40B4-BE49-F238E27FC236}">
                <a16:creationId xmlns:a16="http://schemas.microsoft.com/office/drawing/2014/main" id="{C64EE1BB-2E4C-4A97-B0EE-5812C36CB161}"/>
              </a:ext>
            </a:extLst>
          </p:cNvPr>
          <p:cNvGraphicFramePr/>
          <p:nvPr/>
        </p:nvGraphicFramePr>
        <p:xfrm>
          <a:off x="697987" y="993247"/>
          <a:ext cx="4907480" cy="30263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DE20676C-B0DF-4BE1-AA78-5955E94318CB}"/>
              </a:ext>
            </a:extLst>
          </p:cNvPr>
          <p:cNvSpPr txBox="1"/>
          <p:nvPr/>
        </p:nvSpPr>
        <p:spPr>
          <a:xfrm>
            <a:off x="427295" y="1004808"/>
            <a:ext cx="1276350" cy="230832"/>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graphicFrame>
        <p:nvGraphicFramePr>
          <p:cNvPr id="8" name="Chart 7">
            <a:extLst>
              <a:ext uri="{FF2B5EF4-FFF2-40B4-BE49-F238E27FC236}">
                <a16:creationId xmlns:a16="http://schemas.microsoft.com/office/drawing/2014/main" id="{0F9841DB-3814-411A-B5F1-A550F37C5BD1}"/>
              </a:ext>
            </a:extLst>
          </p:cNvPr>
          <p:cNvGraphicFramePr/>
          <p:nvPr/>
        </p:nvGraphicFramePr>
        <p:xfrm>
          <a:off x="6224592" y="993247"/>
          <a:ext cx="5181600" cy="3026304"/>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B13F3460-E072-4F65-89D3-C6753E24C842}"/>
              </a:ext>
            </a:extLst>
          </p:cNvPr>
          <p:cNvSpPr txBox="1"/>
          <p:nvPr/>
        </p:nvSpPr>
        <p:spPr>
          <a:xfrm>
            <a:off x="5953900" y="1004808"/>
            <a:ext cx="1276350" cy="230832"/>
          </a:xfrm>
          <a:prstGeom prst="rect">
            <a:avLst/>
          </a:prstGeom>
          <a:noFill/>
        </p:spPr>
        <p:txBody>
          <a:bodyPr wrap="square" rtlCol="0">
            <a:spAutoFit/>
          </a:bodyPr>
          <a:lstStyle/>
          <a:p>
            <a:pPr algn="l"/>
            <a:r>
              <a:rPr lang="en-US" sz="900" dirty="0">
                <a:latin typeface="+mj-lt"/>
              </a:rPr>
              <a:t>Million units</a:t>
            </a:r>
            <a:endParaRPr lang="en-IN" sz="900" dirty="0">
              <a:latin typeface="+mj-lt"/>
            </a:endParaRPr>
          </a:p>
        </p:txBody>
      </p:sp>
      <p:sp>
        <p:nvSpPr>
          <p:cNvPr id="10" name="Content Placeholder 2">
            <a:extLst>
              <a:ext uri="{FF2B5EF4-FFF2-40B4-BE49-F238E27FC236}">
                <a16:creationId xmlns:a16="http://schemas.microsoft.com/office/drawing/2014/main" id="{DE27581E-E77B-4223-A96F-9DDAD19AD523}"/>
              </a:ext>
            </a:extLst>
          </p:cNvPr>
          <p:cNvSpPr txBox="1">
            <a:spLocks/>
          </p:cNvSpPr>
          <p:nvPr/>
        </p:nvSpPr>
        <p:spPr>
          <a:xfrm>
            <a:off x="697987" y="4292374"/>
            <a:ext cx="4907480" cy="192360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Brazilian automotive industry has been considerably impacted by COVID-19 pandemic.</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In general, all automotive vehicles registered significant drops in 2020 except tractors and agricultural/construction vehicles.</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Among major automotive categories, passenger cars was the most impacted as its sales dropped almost 30% in 2020.</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Other significant sales drops in 2020 in the Brazilian market were: buses 33%, motorcycles 16%, trucks 12%.</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Sales of electric vehicles in Brazil broke a new record in 2020, with a 66.5% increase compared to 2019. The market jumped from 11,900 units in 2019 to 19,700 units in 2020.</a:t>
            </a:r>
          </a:p>
        </p:txBody>
      </p:sp>
      <p:sp>
        <p:nvSpPr>
          <p:cNvPr id="11" name="Content Placeholder 2">
            <a:extLst>
              <a:ext uri="{FF2B5EF4-FFF2-40B4-BE49-F238E27FC236}">
                <a16:creationId xmlns:a16="http://schemas.microsoft.com/office/drawing/2014/main" id="{A836344E-7AB8-4F1A-88AE-DDFB8F495E38}"/>
              </a:ext>
            </a:extLst>
          </p:cNvPr>
          <p:cNvSpPr txBox="1">
            <a:spLocks/>
          </p:cNvSpPr>
          <p:nvPr/>
        </p:nvSpPr>
        <p:spPr>
          <a:xfrm>
            <a:off x="6096000" y="4292374"/>
            <a:ext cx="5614176" cy="213904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Forecasts to 2021 by ANFAVEA (Brazilian Automotive Industry Association) and ABVE (Brazilian Association of Electric Vehicles) suggests better outlook for both sales and production in all automotive categories.</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Major forecasts for the year 2021:</a:t>
            </a:r>
          </a:p>
          <a:p>
            <a:pPr marL="511175" lvl="1">
              <a:lnSpc>
                <a:spcPct val="100000"/>
              </a:lnSpc>
              <a:spcBef>
                <a:spcPts val="0"/>
              </a:spcBef>
              <a:spcAft>
                <a:spcPts val="600"/>
              </a:spcAft>
              <a:buClr>
                <a:srgbClr val="27638E"/>
              </a:buClr>
              <a:buFont typeface="Times New Roman" panose="02020603050405020304" pitchFamily="18" charset="0"/>
              <a:buChar char="⸺"/>
              <a:defRPr/>
            </a:pPr>
            <a:r>
              <a:rPr lang="en-US" sz="900" dirty="0"/>
              <a:t>Automotive vehicles (including passenger cars, trucks and buses): Sales +11%, production +22%</a:t>
            </a:r>
          </a:p>
          <a:p>
            <a:pPr marL="511175" lvl="1">
              <a:lnSpc>
                <a:spcPct val="100000"/>
              </a:lnSpc>
              <a:spcBef>
                <a:spcPts val="0"/>
              </a:spcBef>
              <a:spcAft>
                <a:spcPts val="600"/>
              </a:spcAft>
              <a:buClr>
                <a:srgbClr val="27638E"/>
              </a:buClr>
              <a:buFont typeface="Times New Roman" panose="02020603050405020304" pitchFamily="18" charset="0"/>
              <a:buChar char="⸺"/>
              <a:defRPr/>
            </a:pPr>
            <a:r>
              <a:rPr lang="en-US" sz="900" dirty="0"/>
              <a:t>Motorcycles: Sales +20%, production +27%</a:t>
            </a:r>
          </a:p>
          <a:p>
            <a:pPr marL="511175" lvl="1">
              <a:lnSpc>
                <a:spcPct val="100000"/>
              </a:lnSpc>
              <a:spcBef>
                <a:spcPts val="0"/>
              </a:spcBef>
              <a:spcAft>
                <a:spcPts val="600"/>
              </a:spcAft>
              <a:buClr>
                <a:srgbClr val="27638E"/>
              </a:buClr>
              <a:buFont typeface="Times New Roman" panose="02020603050405020304" pitchFamily="18" charset="0"/>
              <a:buChar char="⸺"/>
              <a:defRPr/>
            </a:pPr>
            <a:r>
              <a:rPr lang="en-US" sz="900" dirty="0"/>
              <a:t>Electric vehicles (BEV/HEV/PHEV): Sales 30-32 thousand units</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Some major challenges for automotive industry recovery in the next years include cost pressures from increasing exchange rate, inflation and concerns about credit availability as interest rates are expected to increase during the next five years, OEMs’ supply chain disruptions and lack of key components for OEMs’ assembly lines (e.g., semiconductors).</a:t>
            </a:r>
          </a:p>
        </p:txBody>
      </p:sp>
      <p:sp>
        <p:nvSpPr>
          <p:cNvPr id="14" name="Content Placeholder 2">
            <a:extLst>
              <a:ext uri="{FF2B5EF4-FFF2-40B4-BE49-F238E27FC236}">
                <a16:creationId xmlns:a16="http://schemas.microsoft.com/office/drawing/2014/main" id="{A836344E-7AB8-4F1A-88AE-DDFB8F495E38}"/>
              </a:ext>
            </a:extLst>
          </p:cNvPr>
          <p:cNvSpPr txBox="1">
            <a:spLocks/>
          </p:cNvSpPr>
          <p:nvPr/>
        </p:nvSpPr>
        <p:spPr>
          <a:xfrm>
            <a:off x="740845" y="3932710"/>
            <a:ext cx="4595808"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
                <a:srgbClr val="27638E"/>
              </a:buClr>
              <a:buSzPct val="110000"/>
              <a:buNone/>
              <a:tabLst/>
              <a:defRPr/>
            </a:pPr>
            <a:r>
              <a:rPr kumimoji="0" lang="en-US" sz="900" b="0" i="0" u="none" strike="noStrike" kern="1200" cap="none" spc="0" normalizeH="0" baseline="0" noProof="0" dirty="0">
                <a:ln>
                  <a:noFill/>
                </a:ln>
                <a:effectLst/>
                <a:uLnTx/>
                <a:uFillTx/>
                <a:latin typeface="Lucida Sans"/>
                <a:ea typeface="+mn-ea"/>
                <a:cs typeface="+mn-cs"/>
              </a:rPr>
              <a:t>a</a:t>
            </a:r>
            <a:r>
              <a:rPr kumimoji="0" lang="en-US" sz="900" b="0" i="0" u="none" strike="noStrike" kern="1200" cap="none" spc="0" normalizeH="0" noProof="0" dirty="0">
                <a:ln>
                  <a:noFill/>
                </a:ln>
                <a:effectLst/>
                <a:uLnTx/>
                <a:uFillTx/>
                <a:latin typeface="Lucida Sans"/>
              </a:rPr>
              <a:t> – Passenger cars, b – Motorcycles, c – Agricultural and construction vehicles</a:t>
            </a:r>
            <a:endParaRPr lang="en-US" sz="900" dirty="0">
              <a:latin typeface="Lucida Sans"/>
            </a:endParaRPr>
          </a:p>
        </p:txBody>
      </p:sp>
      <p:sp>
        <p:nvSpPr>
          <p:cNvPr id="15" name="Content Placeholder 2">
            <a:extLst>
              <a:ext uri="{FF2B5EF4-FFF2-40B4-BE49-F238E27FC236}">
                <a16:creationId xmlns:a16="http://schemas.microsoft.com/office/drawing/2014/main" id="{A836344E-7AB8-4F1A-88AE-DDFB8F495E38}"/>
              </a:ext>
            </a:extLst>
          </p:cNvPr>
          <p:cNvSpPr txBox="1">
            <a:spLocks/>
          </p:cNvSpPr>
          <p:nvPr/>
        </p:nvSpPr>
        <p:spPr>
          <a:xfrm>
            <a:off x="6317181" y="3923185"/>
            <a:ext cx="5181599"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
                <a:srgbClr val="27638E"/>
              </a:buClr>
              <a:buSzPct val="110000"/>
              <a:buNone/>
              <a:tabLst/>
              <a:defRPr/>
            </a:pPr>
            <a:r>
              <a:rPr kumimoji="0" lang="en-US" sz="900" b="0" i="0" u="none" strike="noStrike" kern="1200" cap="none" spc="0" normalizeH="0" baseline="0" noProof="0" dirty="0">
                <a:ln>
                  <a:noFill/>
                </a:ln>
                <a:effectLst/>
                <a:uLnTx/>
                <a:uFillTx/>
                <a:latin typeface="Lucida Sans"/>
                <a:ea typeface="+mn-ea"/>
                <a:cs typeface="+mn-cs"/>
              </a:rPr>
              <a:t>a</a:t>
            </a:r>
            <a:r>
              <a:rPr kumimoji="0" lang="en-US" sz="900" b="0" i="0" u="none" strike="noStrike" kern="1200" cap="none" spc="0" normalizeH="0" noProof="0" dirty="0">
                <a:ln>
                  <a:noFill/>
                </a:ln>
                <a:effectLst/>
                <a:uLnTx/>
                <a:uFillTx/>
                <a:latin typeface="Lucida Sans"/>
              </a:rPr>
              <a:t> – Passenger cars, b – Motorcycles, c – Agricultural and construction vehicles</a:t>
            </a:r>
            <a:endParaRPr lang="en-US" sz="900" dirty="0">
              <a:latin typeface="Lucida Sans"/>
            </a:endParaRPr>
          </a:p>
        </p:txBody>
      </p:sp>
    </p:spTree>
    <p:custDataLst>
      <p:tags r:id="rId1"/>
    </p:custDataLst>
    <p:extLst>
      <p:ext uri="{BB962C8B-B14F-4D97-AF65-F5344CB8AC3E}">
        <p14:creationId xmlns:p14="http://schemas.microsoft.com/office/powerpoint/2010/main" val="299767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B964B7-1434-4CB3-B8D0-4E37D49849E7}"/>
              </a:ext>
            </a:extLst>
          </p:cNvPr>
          <p:cNvSpPr>
            <a:spLocks noGrp="1"/>
          </p:cNvSpPr>
          <p:nvPr>
            <p:ph type="body" sz="quarter" idx="12"/>
          </p:nvPr>
        </p:nvSpPr>
        <p:spPr>
          <a:xfrm>
            <a:off x="235538" y="1422827"/>
            <a:ext cx="5665640" cy="461665"/>
          </a:xfrm>
        </p:spPr>
        <p:txBody>
          <a:bodyPr/>
          <a:lstStyle/>
          <a:p>
            <a:r>
              <a:rPr lang="en-US" dirty="0"/>
              <a:t>Introduction</a:t>
            </a:r>
          </a:p>
        </p:txBody>
      </p:sp>
      <p:sp>
        <p:nvSpPr>
          <p:cNvPr id="3" name="Text Placeholder 2">
            <a:extLst>
              <a:ext uri="{FF2B5EF4-FFF2-40B4-BE49-F238E27FC236}">
                <a16:creationId xmlns:a16="http://schemas.microsoft.com/office/drawing/2014/main" id="{2B18FD0C-82C0-450E-891C-57E510006C1B}"/>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598056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Lubricants Market</a:t>
            </a:r>
          </a:p>
        </p:txBody>
      </p:sp>
      <p:graphicFrame>
        <p:nvGraphicFramePr>
          <p:cNvPr id="6" name="Chart 5">
            <a:extLst>
              <a:ext uri="{FF2B5EF4-FFF2-40B4-BE49-F238E27FC236}">
                <a16:creationId xmlns:a16="http://schemas.microsoft.com/office/drawing/2014/main" id="{D486B27F-F0EA-4A9A-903E-0E826AA90848}"/>
              </a:ext>
            </a:extLst>
          </p:cNvPr>
          <p:cNvGraphicFramePr/>
          <p:nvPr>
            <p:extLst>
              <p:ext uri="{D42A27DB-BD31-4B8C-83A1-F6EECF244321}">
                <p14:modId xmlns:p14="http://schemas.microsoft.com/office/powerpoint/2010/main" val="3284921187"/>
              </p:ext>
            </p:extLst>
          </p:nvPr>
        </p:nvGraphicFramePr>
        <p:xfrm>
          <a:off x="6829423" y="863440"/>
          <a:ext cx="3940175" cy="312843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7393229" y="3991873"/>
            <a:ext cx="3162300" cy="246221"/>
          </a:xfrm>
          <a:prstGeom prst="rect">
            <a:avLst/>
          </a:prstGeom>
          <a:noFill/>
        </p:spPr>
        <p:txBody>
          <a:bodyPr wrap="square" rtlCol="0">
            <a:spAutoFit/>
          </a:bodyPr>
          <a:lstStyle/>
          <a:p>
            <a:pPr algn="ctr"/>
            <a:r>
              <a:rPr lang="en-US" sz="1000" b="1" dirty="0">
                <a:latin typeface="+mj-lt"/>
              </a:rPr>
              <a:t>Total: 1,201.5 Kilotonnes</a:t>
            </a:r>
          </a:p>
        </p:txBody>
      </p:sp>
      <p:graphicFrame>
        <p:nvGraphicFramePr>
          <p:cNvPr id="10" name="Chart 9">
            <a:extLst>
              <a:ext uri="{FF2B5EF4-FFF2-40B4-BE49-F238E27FC236}">
                <a16:creationId xmlns:a16="http://schemas.microsoft.com/office/drawing/2014/main" id="{CD06E461-53F8-4720-AAEA-DF09ADD7440C}"/>
              </a:ext>
            </a:extLst>
          </p:cNvPr>
          <p:cNvGraphicFramePr/>
          <p:nvPr>
            <p:extLst>
              <p:ext uri="{D42A27DB-BD31-4B8C-83A1-F6EECF244321}">
                <p14:modId xmlns:p14="http://schemas.microsoft.com/office/powerpoint/2010/main" val="571318845"/>
              </p:ext>
            </p:extLst>
          </p:nvPr>
        </p:nvGraphicFramePr>
        <p:xfrm>
          <a:off x="519105" y="883506"/>
          <a:ext cx="6215069" cy="344733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F5F5DDFF-A5E8-46E1-8DEC-0302D29C4707}"/>
              </a:ext>
            </a:extLst>
          </p:cNvPr>
          <p:cNvSpPr txBox="1"/>
          <p:nvPr/>
        </p:nvSpPr>
        <p:spPr>
          <a:xfrm>
            <a:off x="519106" y="869204"/>
            <a:ext cx="485775" cy="246221"/>
          </a:xfrm>
          <a:prstGeom prst="rect">
            <a:avLst/>
          </a:prstGeom>
          <a:noFill/>
        </p:spPr>
        <p:txBody>
          <a:bodyPr wrap="square" rtlCol="0">
            <a:spAutoFit/>
          </a:bodyPr>
          <a:lstStyle/>
          <a:p>
            <a:pPr algn="l"/>
            <a:r>
              <a:rPr lang="en-US" sz="1000" dirty="0">
                <a:latin typeface="+mj-lt"/>
              </a:rPr>
              <a:t>KT</a:t>
            </a:r>
            <a:endParaRPr lang="en-IN" sz="1000" dirty="0">
              <a:latin typeface="+mj-lt"/>
            </a:endParaRP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442394" y="4857304"/>
            <a:ext cx="11099801" cy="129266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Brazil’s lubricants demand in 2020 declined by 5.7% to reach around 1,201.5 kilotonnes in 2020.</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impact of COVID-19 on the Brazilian finished lubricant market was severe in April and May 2020. During these months, Brazilian total lubricant demand registered a drop of about 36% and 22%, respectively, in comparison to the corresponding months in 2019.</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From June onwards, lubricants demand recovered at a good pace, specially for industrial lubricants, mainly due a huge fiscal package stimulus by the Brazilian government and despite many future concerns about macroeconomics and political-economic issues, the mid- and long-term growth prospects for finished lubricant demand growth in Brazil remain positive.</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Market preliminary data and Kline analysis point out to a recovery of Brazilian finished lubricants in the first half of 2021. Based on main market fundamentals, Kline forecasts an overall growth of around 1.8% to reach about 1,222.7 kilotonnes in 2021.</a:t>
            </a:r>
          </a:p>
        </p:txBody>
      </p:sp>
      <p:sp>
        <p:nvSpPr>
          <p:cNvPr id="15" name="Content Placeholder 2">
            <a:extLst>
              <a:ext uri="{FF2B5EF4-FFF2-40B4-BE49-F238E27FC236}">
                <a16:creationId xmlns:a16="http://schemas.microsoft.com/office/drawing/2014/main" id="{A836344E-7AB8-4F1A-88AE-DDFB8F495E38}"/>
              </a:ext>
            </a:extLst>
          </p:cNvPr>
          <p:cNvSpPr txBox="1">
            <a:spLocks/>
          </p:cNvSpPr>
          <p:nvPr/>
        </p:nvSpPr>
        <p:spPr>
          <a:xfrm>
            <a:off x="519106" y="4313309"/>
            <a:ext cx="5146154" cy="3693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a:t>
            </a:r>
            <a:r>
              <a:rPr lang="en-US" sz="900" noProof="0" dirty="0">
                <a:latin typeface="Lucida Sans"/>
              </a:rPr>
              <a:t> - </a:t>
            </a:r>
            <a:r>
              <a:rPr lang="en-US" sz="900" dirty="0">
                <a:latin typeface="Lucida Sans"/>
              </a:rPr>
              <a:t>I</a:t>
            </a:r>
            <a:r>
              <a:rPr lang="en-US" sz="900" noProof="0" dirty="0">
                <a:latin typeface="Lucida Sans"/>
              </a:rPr>
              <a:t>ncludes </a:t>
            </a:r>
            <a:r>
              <a:rPr lang="en-US" sz="900" dirty="0">
                <a:latin typeface="Lucida Sans"/>
              </a:rPr>
              <a:t>g</a:t>
            </a:r>
            <a:r>
              <a:rPr lang="en-US" sz="900" noProof="0" dirty="0">
                <a:latin typeface="Lucida Sans"/>
              </a:rPr>
              <a:t>ear oils, </a:t>
            </a:r>
            <a:r>
              <a:rPr lang="en-US" sz="900" dirty="0"/>
              <a:t>greases, compressor oils, refrigeration fluids, turbine oils, and other automotive and industrial applications</a:t>
            </a:r>
            <a:endParaRPr lang="en-US" sz="900" dirty="0">
              <a:latin typeface="Lucida Sans"/>
            </a:endParaRPr>
          </a:p>
        </p:txBody>
      </p:sp>
    </p:spTree>
    <p:custDataLst>
      <p:tags r:id="rId1"/>
    </p:custDataLst>
    <p:extLst>
      <p:ext uri="{BB962C8B-B14F-4D97-AF65-F5344CB8AC3E}">
        <p14:creationId xmlns:p14="http://schemas.microsoft.com/office/powerpoint/2010/main" val="149160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Lubricant Blenders</a:t>
            </a:r>
          </a:p>
        </p:txBody>
      </p:sp>
      <p:graphicFrame>
        <p:nvGraphicFramePr>
          <p:cNvPr id="9" name="Chart 2"/>
          <p:cNvGraphicFramePr/>
          <p:nvPr>
            <p:extLst>
              <p:ext uri="{D42A27DB-BD31-4B8C-83A1-F6EECF244321}">
                <p14:modId xmlns:p14="http://schemas.microsoft.com/office/powerpoint/2010/main" val="1359363089"/>
              </p:ext>
            </p:extLst>
          </p:nvPr>
        </p:nvGraphicFramePr>
        <p:xfrm>
          <a:off x="617430" y="1497452"/>
          <a:ext cx="4346622" cy="3180521"/>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7">
            <a:extLst>
              <a:ext uri="{FF2B5EF4-FFF2-40B4-BE49-F238E27FC236}">
                <a16:creationId xmlns:a16="http://schemas.microsoft.com/office/drawing/2014/main" id="{E4E993C0-C3B6-45B3-ABDA-9B451005B545}"/>
              </a:ext>
            </a:extLst>
          </p:cNvPr>
          <p:cNvSpPr>
            <a:spLocks noChangeArrowheads="1"/>
          </p:cNvSpPr>
          <p:nvPr/>
        </p:nvSpPr>
        <p:spPr bwMode="auto">
          <a:xfrm>
            <a:off x="1083149" y="1035787"/>
            <a:ext cx="3533739" cy="400110"/>
          </a:xfrm>
          <a:prstGeom prst="rect">
            <a:avLst/>
          </a:prstGeom>
          <a:noFill/>
        </p:spPr>
        <p:txBody>
          <a:bodyPr wrap="square" rtlCol="0">
            <a:spAutoFit/>
          </a:bodyPr>
          <a:lstStyle/>
          <a:p>
            <a:pPr algn="ctr"/>
            <a:r>
              <a:rPr lang="en-US" sz="1000" b="1" dirty="0">
                <a:solidFill>
                  <a:srgbClr val="27638E"/>
                </a:solidFill>
                <a:latin typeface="Lucida Sans" panose="020B0602030504020204" pitchFamily="34" charset="0"/>
              </a:rPr>
              <a:t>FINISHED LUBRICANT MARKET SHARE</a:t>
            </a:r>
          </a:p>
          <a:p>
            <a:pPr algn="ctr"/>
            <a:r>
              <a:rPr lang="en-US" sz="1000" b="1" dirty="0">
                <a:solidFill>
                  <a:srgbClr val="27638E"/>
                </a:solidFill>
                <a:latin typeface="Lucida Sans" panose="020B0602030504020204" pitchFamily="34" charset="0"/>
              </a:rPr>
              <a:t>IN BRAZIL BY COMPANY, 2020</a:t>
            </a:r>
          </a:p>
        </p:txBody>
      </p:sp>
      <p:sp>
        <p:nvSpPr>
          <p:cNvPr id="11" name="TextBox 12">
            <a:extLst>
              <a:ext uri="{FF2B5EF4-FFF2-40B4-BE49-F238E27FC236}">
                <a16:creationId xmlns:a16="http://schemas.microsoft.com/office/drawing/2014/main" id="{15111C8E-6093-4ED5-A8B6-1F287FD24810}"/>
              </a:ext>
            </a:extLst>
          </p:cNvPr>
          <p:cNvSpPr txBox="1"/>
          <p:nvPr/>
        </p:nvSpPr>
        <p:spPr>
          <a:xfrm>
            <a:off x="1598044" y="5001138"/>
            <a:ext cx="2385391" cy="246221"/>
          </a:xfrm>
          <a:prstGeom prst="rect">
            <a:avLst/>
          </a:prstGeom>
          <a:noFill/>
        </p:spPr>
        <p:txBody>
          <a:bodyPr wrap="square" rtlCol="0">
            <a:spAutoFit/>
          </a:bodyPr>
          <a:lstStyle/>
          <a:p>
            <a:pPr algn="ctr"/>
            <a:r>
              <a:rPr lang="en-US" sz="1000" b="1" dirty="0"/>
              <a:t>Total: 1,201.5 kilotonnes</a:t>
            </a:r>
          </a:p>
        </p:txBody>
      </p:sp>
      <p:sp>
        <p:nvSpPr>
          <p:cNvPr id="15" name="Content Placeholder 2">
            <a:extLst>
              <a:ext uri="{FF2B5EF4-FFF2-40B4-BE49-F238E27FC236}">
                <a16:creationId xmlns:a16="http://schemas.microsoft.com/office/drawing/2014/main" id="{0A46B7B9-49CC-4E54-A76C-1986E2B35C52}"/>
              </a:ext>
            </a:extLst>
          </p:cNvPr>
          <p:cNvSpPr txBox="1">
            <a:spLocks/>
          </p:cNvSpPr>
          <p:nvPr/>
        </p:nvSpPr>
        <p:spPr>
          <a:xfrm>
            <a:off x="5803949" y="1035787"/>
            <a:ext cx="5581650" cy="401327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spcBef>
                <a:spcPts val="0"/>
              </a:spcBef>
              <a:buClr>
                <a:srgbClr val="27638E"/>
              </a:buClr>
              <a:buSzPct val="110000"/>
              <a:buFont typeface="Wingdings" panose="05000000000000000000" pitchFamily="2" charset="2"/>
              <a:buChar char="l"/>
              <a:defRPr/>
            </a:pPr>
            <a:r>
              <a:rPr lang="en-US" sz="900" dirty="0"/>
              <a:t>According to ANP (Brazilian National Agency of Petroleum, Natural Gas and Biofuels), by February 2020, the Brazilian lubricant market consisted of over 120 finished lubricant blenders, 3 Petrobras' refineries for producing virgin basestocks, 13 re-refiners of used oils, and 24 used oil collectors.</a:t>
            </a:r>
          </a:p>
          <a:p>
            <a:pPr lvl="0">
              <a:lnSpc>
                <a:spcPct val="150000"/>
              </a:lnSpc>
              <a:spcBef>
                <a:spcPts val="0"/>
              </a:spcBef>
              <a:buClr>
                <a:srgbClr val="27638E"/>
              </a:buClr>
              <a:buSzPct val="110000"/>
              <a:buFont typeface="Wingdings" panose="05000000000000000000" pitchFamily="2" charset="2"/>
              <a:buChar char="l"/>
              <a:defRPr/>
            </a:pPr>
            <a:r>
              <a:rPr lang="en-US" sz="900" dirty="0"/>
              <a:t>The five largest lubricant blenders – Iconic (a JV between Ipiranga [controlled by Ultra Group] and Chevron), Vibra Energia (former BR/Petrobras Distribuidora), Moove (Cosan Group), Shell, and Petronas – accounted for 73% of Brazilian finished lubricant market in 2020.</a:t>
            </a:r>
          </a:p>
          <a:p>
            <a:pPr lvl="0">
              <a:lnSpc>
                <a:spcPct val="150000"/>
              </a:lnSpc>
              <a:spcBef>
                <a:spcPts val="0"/>
              </a:spcBef>
              <a:buClr>
                <a:srgbClr val="27638E"/>
              </a:buClr>
              <a:buSzPct val="110000"/>
              <a:buFont typeface="Wingdings" panose="05000000000000000000" pitchFamily="2" charset="2"/>
              <a:buChar char="l"/>
              <a:defRPr/>
            </a:pPr>
            <a:r>
              <a:rPr lang="en-US" sz="900" dirty="0"/>
              <a:t>Brazilian finished lubricants demand was estimated at 1,184.5 kilotonnes in 2020, which was 5.7% lower than 2019. </a:t>
            </a:r>
          </a:p>
          <a:p>
            <a:pPr lvl="0">
              <a:lnSpc>
                <a:spcPct val="150000"/>
              </a:lnSpc>
              <a:spcBef>
                <a:spcPts val="0"/>
              </a:spcBef>
              <a:buClr>
                <a:srgbClr val="27638E"/>
              </a:buClr>
              <a:buSzPct val="110000"/>
              <a:buFont typeface="Wingdings" panose="05000000000000000000" pitchFamily="2" charset="2"/>
              <a:buChar char="l"/>
              <a:defRPr/>
            </a:pPr>
            <a:r>
              <a:rPr lang="en-US" sz="900" dirty="0"/>
              <a:t>Overall Brazil’s finished lubricants demand is forecast to grow at a CAGR of 2.1% over the next 10 years to reach about 1,458.1 kilotonnes by 2030.</a:t>
            </a:r>
          </a:p>
          <a:p>
            <a:pPr lvl="0">
              <a:lnSpc>
                <a:spcPct val="150000"/>
              </a:lnSpc>
              <a:spcBef>
                <a:spcPts val="0"/>
              </a:spcBef>
              <a:buClr>
                <a:srgbClr val="27638E"/>
              </a:buClr>
              <a:buSzPct val="110000"/>
              <a:buFont typeface="Wingdings" panose="05000000000000000000" pitchFamily="2" charset="2"/>
              <a:buChar char="l"/>
              <a:defRPr/>
            </a:pPr>
            <a:r>
              <a:rPr lang="en-US" sz="900" dirty="0"/>
              <a:t>Brazilian basestock demand also dropped in 2020, in line with the declining demand for finished lubricant to about 22.2 KBD, a decline of 5.5% over 2019. </a:t>
            </a:r>
          </a:p>
          <a:p>
            <a:pPr>
              <a:lnSpc>
                <a:spcPct val="150000"/>
              </a:lnSpc>
              <a:spcBef>
                <a:spcPts val="0"/>
              </a:spcBef>
              <a:buClr>
                <a:srgbClr val="27638E"/>
              </a:buClr>
              <a:buSzPct val="110000"/>
              <a:buFont typeface="Wingdings" panose="05000000000000000000" pitchFamily="2" charset="2"/>
              <a:buChar char="l"/>
              <a:defRPr/>
            </a:pPr>
            <a:r>
              <a:rPr lang="en-US" altLang="zh-CN" sz="900" dirty="0"/>
              <a:t>Local basestocks supply was another big concern for Brazilian blenders in 2020 mainly because of reduced basestock availability owing to 20% decline in production by Petrobras.</a:t>
            </a:r>
          </a:p>
          <a:p>
            <a:pPr>
              <a:lnSpc>
                <a:spcPct val="150000"/>
              </a:lnSpc>
              <a:spcBef>
                <a:spcPts val="0"/>
              </a:spcBef>
              <a:buClr>
                <a:srgbClr val="27638E"/>
              </a:buClr>
              <a:buSzPct val="110000"/>
              <a:buFont typeface="Wingdings" panose="05000000000000000000" pitchFamily="2" charset="2"/>
              <a:buChar char="l"/>
              <a:defRPr/>
            </a:pPr>
            <a:r>
              <a:rPr lang="en-US" altLang="zh-CN" sz="900" dirty="0"/>
              <a:t>Petrobras is the sole local producer of virgin Group I basestocks, but small and mid Brazilian re-refiners also play an important role in the whole basestock supply chain.</a:t>
            </a:r>
          </a:p>
          <a:p>
            <a:pPr>
              <a:lnSpc>
                <a:spcPct val="150000"/>
              </a:lnSpc>
              <a:spcBef>
                <a:spcPts val="0"/>
              </a:spcBef>
              <a:buClr>
                <a:srgbClr val="27638E"/>
              </a:buClr>
              <a:buSzPct val="110000"/>
              <a:buFont typeface="Wingdings" panose="05000000000000000000" pitchFamily="2" charset="2"/>
              <a:buChar char="l"/>
              <a:defRPr/>
            </a:pPr>
            <a:r>
              <a:rPr lang="en-US" altLang="zh-CN" sz="900" dirty="0"/>
              <a:t>Re-refined basestocks local supply including API Group I and Group II also registered a drop of about 6% in 2020.</a:t>
            </a:r>
          </a:p>
        </p:txBody>
      </p:sp>
      <p:sp>
        <p:nvSpPr>
          <p:cNvPr id="16" name="Content Placeholder 2">
            <a:extLst>
              <a:ext uri="{FF2B5EF4-FFF2-40B4-BE49-F238E27FC236}">
                <a16:creationId xmlns:a16="http://schemas.microsoft.com/office/drawing/2014/main" id="{A836344E-7AB8-4F1A-88AE-DDFB8F495E38}"/>
              </a:ext>
            </a:extLst>
          </p:cNvPr>
          <p:cNvSpPr txBox="1">
            <a:spLocks/>
          </p:cNvSpPr>
          <p:nvPr/>
        </p:nvSpPr>
        <p:spPr>
          <a:xfrm>
            <a:off x="685801" y="5400210"/>
            <a:ext cx="5105400" cy="3693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noProof="0" dirty="0">
                <a:latin typeface="Lucida Sans"/>
              </a:rPr>
              <a:t>a – Includes YPF, TotalEnergies, BP Castrol, Energis 8</a:t>
            </a:r>
            <a:r>
              <a:rPr lang="en-US" sz="900" dirty="0"/>
              <a:t>, Ingrax, Quaker Houghton, Ultrax, Fuchs Petrolub, and </a:t>
            </a:r>
            <a:r>
              <a:rPr lang="en-US" sz="900" noProof="0" dirty="0">
                <a:latin typeface="Lucida Sans"/>
              </a:rPr>
              <a:t>many other small and mid lubricant blenders.</a:t>
            </a:r>
            <a:endParaRPr lang="en-US" sz="900" dirty="0">
              <a:latin typeface="Lucida Sans"/>
            </a:endParaRPr>
          </a:p>
        </p:txBody>
      </p:sp>
    </p:spTree>
    <p:custDataLst>
      <p:tags r:id="rId1"/>
    </p:custDataLst>
    <p:extLst>
      <p:ext uri="{BB962C8B-B14F-4D97-AF65-F5344CB8AC3E}">
        <p14:creationId xmlns:p14="http://schemas.microsoft.com/office/powerpoint/2010/main" val="2712551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642937" y="797174"/>
          <a:ext cx="10658475" cy="5381877"/>
        </p:xfrm>
        <a:graphic>
          <a:graphicData uri="http://schemas.openxmlformats.org/drawingml/2006/table">
            <a:tbl>
              <a:tblPr firstRow="1">
                <a:tableStyleId>{5C22544A-7EE6-4342-B048-85BDC9FD1C3A}</a:tableStyleId>
              </a:tblPr>
              <a:tblGrid>
                <a:gridCol w="5329237">
                  <a:extLst>
                    <a:ext uri="{9D8B030D-6E8A-4147-A177-3AD203B41FA5}">
                      <a16:colId xmlns:a16="http://schemas.microsoft.com/office/drawing/2014/main" val="3179253707"/>
                    </a:ext>
                  </a:extLst>
                </a:gridCol>
                <a:gridCol w="5329238">
                  <a:extLst>
                    <a:ext uri="{9D8B030D-6E8A-4147-A177-3AD203B41FA5}">
                      <a16:colId xmlns:a16="http://schemas.microsoft.com/office/drawing/2014/main" val="2331960324"/>
                    </a:ext>
                  </a:extLst>
                </a:gridCol>
              </a:tblGrid>
              <a:tr h="304015">
                <a:tc gridSpan="2">
                  <a:txBody>
                    <a:bodyPr/>
                    <a:lstStyle/>
                    <a:p>
                      <a:r>
                        <a:rPr lang="en-US" sz="900" dirty="0"/>
                        <a:t>SUMMARY OF REGULATIONS</a:t>
                      </a:r>
                      <a:endParaRPr lang="en-US" sz="900" dirty="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04015">
                <a:tc>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950046">
                <a:tc>
                  <a:txBody>
                    <a:bodyPr/>
                    <a:lstStyle/>
                    <a:p>
                      <a:pPr marL="0" indent="0" algn="l" fontAlgn="ctr"/>
                      <a:r>
                        <a:rPr lang="en-US" sz="900" u="none" strike="noStrike" dirty="0">
                          <a:effectLst/>
                        </a:rPr>
                        <a:t>1.</a:t>
                      </a:r>
                      <a:r>
                        <a:rPr lang="en-US" sz="900" u="none" strike="noStrike" baseline="0" dirty="0">
                          <a:effectLst/>
                        </a:rPr>
                        <a:t> </a:t>
                      </a:r>
                      <a:r>
                        <a:rPr lang="en-US" sz="900" u="none" strike="noStrike" dirty="0">
                          <a:effectLst/>
                        </a:rPr>
                        <a:t>Do regulations exist specifically for used oil?</a:t>
                      </a:r>
                      <a:endParaRPr lang="en-GB" sz="900" b="0" i="0" u="none" strike="noStrike" dirty="0">
                        <a:effectLst/>
                        <a:latin typeface="+mn-lt"/>
                      </a:endParaRPr>
                    </a:p>
                  </a:txBody>
                  <a:tcPr marL="108000" marR="36000" marT="36000" marB="3600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900" kern="1200" dirty="0">
                          <a:solidFill>
                            <a:schemeClr val="dk1"/>
                          </a:solidFill>
                          <a:effectLst/>
                        </a:rPr>
                        <a:t>In Brazil, federal regulations govern the disposal of used oil. The Ministry of Mines and Energy and the Ministry of Environment are co-responsible for developing and enforcing laws throughout the entire country. These ministries are backed up by the Brazilian National Agency of Petroleum, Natural Gas and Biofuels (ANP), the Brazilian Environment and Natural Resources Institute (IBAMA), and the National Environment Council (CONAMA), which are ultimately responsible for enforcing regulations.</a:t>
                      </a:r>
                      <a:endParaRPr lang="pt-BR" sz="900" kern="1200" dirty="0">
                        <a:solidFill>
                          <a:schemeClr val="dk1"/>
                        </a:solidFill>
                        <a:effectLst/>
                        <a:latin typeface="+mn-lt"/>
                        <a:ea typeface="+mn-ea"/>
                        <a:cs typeface="+mn-cs"/>
                      </a:endParaRPr>
                    </a:p>
                  </a:txBody>
                  <a:tcPr marL="45720" marR="45720" anchor="ctr"/>
                </a:tc>
                <a:extLst>
                  <a:ext uri="{0D108BD9-81ED-4DB2-BD59-A6C34878D82A}">
                    <a16:rowId xmlns:a16="http://schemas.microsoft.com/office/drawing/2014/main" val="1557228252"/>
                  </a:ext>
                </a:extLst>
              </a:tr>
              <a:tr h="304015">
                <a:tc>
                  <a:txBody>
                    <a:bodyPr/>
                    <a:lstStyle/>
                    <a:p>
                      <a:pPr algn="l" fontAlgn="ctr"/>
                      <a:r>
                        <a:rPr lang="en-US" sz="900" u="none" strike="noStrike" dirty="0">
                          <a:effectLst/>
                        </a:rPr>
                        <a:t>2.</a:t>
                      </a:r>
                      <a:r>
                        <a:rPr lang="en-US" sz="900" u="none" strike="noStrike" baseline="0" dirty="0">
                          <a:effectLst/>
                        </a:rPr>
                        <a:t> H</a:t>
                      </a:r>
                      <a:r>
                        <a:rPr lang="en-US" sz="900" u="none" strike="noStrike" dirty="0">
                          <a:effectLst/>
                        </a:rPr>
                        <a:t>ow is Used Oil classified i.e., hazardous waste, special waste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Hazardous waste</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522526">
                <a:tc>
                  <a:txBody>
                    <a:bodyPr/>
                    <a:lstStyle/>
                    <a:p>
                      <a:pPr algn="l" fontAlgn="ctr"/>
                      <a:r>
                        <a:rPr lang="en-US" sz="900" u="none" strike="noStrike" dirty="0">
                          <a:effectLst/>
                        </a:rPr>
                        <a:t>3. Are there any requirements on who can collect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Used oil collectors must have collection contracts with one or more producers or importers and sales contracts with one or more basestock re-refiners or any other party that can ensure that the used oil is only used for recycling. </a:t>
                      </a:r>
                      <a:endParaRPr lang="en-US" sz="900" dirty="0">
                        <a:solidFill>
                          <a:schemeClr val="tx1"/>
                        </a:solidFill>
                        <a:latin typeface="+mn-lt"/>
                      </a:endParaRPr>
                    </a:p>
                  </a:txBody>
                  <a:tcPr marL="45720" marR="45720" anchor="ctr"/>
                </a:tc>
                <a:extLst>
                  <a:ext uri="{0D108BD9-81ED-4DB2-BD59-A6C34878D82A}">
                    <a16:rowId xmlns:a16="http://schemas.microsoft.com/office/drawing/2014/main" val="2965892685"/>
                  </a:ext>
                </a:extLst>
              </a:tr>
              <a:tr h="522526">
                <a:tc>
                  <a:txBody>
                    <a:bodyPr/>
                    <a:lstStyle/>
                    <a:p>
                      <a:pPr algn="l" fontAlgn="ctr"/>
                      <a:r>
                        <a:rPr lang="en-US" sz="900" u="none" strike="noStrike" dirty="0">
                          <a:effectLst/>
                        </a:rPr>
                        <a:t>4. Does country</a:t>
                      </a:r>
                      <a:r>
                        <a:rPr lang="en-US" sz="900" u="none" strike="noStrike" baseline="0" dirty="0">
                          <a:effectLst/>
                        </a:rPr>
                        <a:t> </a:t>
                      </a:r>
                      <a:r>
                        <a:rPr lang="en-US" sz="900" u="none" strike="noStrike" dirty="0">
                          <a:effectLst/>
                        </a:rPr>
                        <a:t>have an association(s) managing the collection and disposal of used oil? </a:t>
                      </a:r>
                      <a:endParaRPr lang="en-GB" sz="900" b="0" i="0" u="none" strike="noStrike" dirty="0">
                        <a:effectLst/>
                        <a:latin typeface="+mn-lt"/>
                      </a:endParaRPr>
                    </a:p>
                  </a:txBody>
                  <a:tcPr marL="108000" marR="36000" marT="36000" marB="36000" anchor="ctr"/>
                </a:tc>
                <a:tc>
                  <a:txBody>
                    <a:bodyPr/>
                    <a:lstStyle/>
                    <a:p>
                      <a:pPr lvl="0" algn="just">
                        <a:lnSpc>
                          <a:spcPct val="100000"/>
                        </a:lnSpc>
                        <a:spcBef>
                          <a:spcPts val="0"/>
                        </a:spcBef>
                        <a:spcAft>
                          <a:spcPts val="600"/>
                        </a:spcAft>
                        <a:buClr>
                          <a:srgbClr val="27638E"/>
                        </a:buClr>
                        <a:buSzPct val="110000"/>
                        <a:buFont typeface="Wingdings" panose="05000000000000000000" pitchFamily="2" charset="2"/>
                        <a:buNone/>
                        <a:defRPr/>
                      </a:pPr>
                      <a:r>
                        <a:rPr lang="en-US" sz="900" dirty="0">
                          <a:solidFill>
                            <a:srgbClr val="000000"/>
                          </a:solidFill>
                        </a:rPr>
                        <a:t>Brazilian Institute JOGUE LIMPO is an association of lubricants producers and importers, and it is the managing entity responsible for carrying out the reverse logistics of plastic packaging used in finished lubricants as well as used/contaminated lubricating oil.</a:t>
                      </a:r>
                      <a:endParaRPr lang="en-US" sz="900" dirty="0">
                        <a:solidFill>
                          <a:srgbClr val="000000"/>
                        </a:solidFill>
                        <a:latin typeface="+mn-lt"/>
                      </a:endParaRPr>
                    </a:p>
                  </a:txBody>
                  <a:tcPr marL="45720" marR="45720" anchor="ctr"/>
                </a:tc>
                <a:extLst>
                  <a:ext uri="{0D108BD9-81ED-4DB2-BD59-A6C34878D82A}">
                    <a16:rowId xmlns:a16="http://schemas.microsoft.com/office/drawing/2014/main" val="115455050"/>
                  </a:ext>
                </a:extLst>
              </a:tr>
              <a:tr h="380019">
                <a:tc>
                  <a:txBody>
                    <a:bodyPr/>
                    <a:lstStyle/>
                    <a:p>
                      <a:pPr algn="l" fontAlgn="ctr"/>
                      <a:r>
                        <a:rPr lang="en-US" sz="900" u="none" strike="noStrike" dirty="0">
                          <a:effectLst/>
                        </a:rPr>
                        <a:t>5. Is a levy charged on sales of lubricants to support used oil collection associations?</a:t>
                      </a:r>
                      <a:endParaRPr lang="en-GB" sz="900" b="0" i="0" u="none" strike="noStrike" dirty="0">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CONAMA’s resolution states that lubricant blenders/importers are directly responsible for the collection of used oil or should at least cover the cost of used oil collection by third parties.</a:t>
                      </a:r>
                      <a:endParaRPr lang="en-US" sz="900" dirty="0">
                        <a:solidFill>
                          <a:schemeClr val="tx1"/>
                        </a:solidFill>
                        <a:latin typeface="+mn-lt"/>
                      </a:endParaRPr>
                    </a:p>
                  </a:txBody>
                  <a:tcPr marL="45720" marR="45720" anchor="ctr"/>
                </a:tc>
                <a:extLst>
                  <a:ext uri="{0D108BD9-81ED-4DB2-BD59-A6C34878D82A}">
                    <a16:rowId xmlns:a16="http://schemas.microsoft.com/office/drawing/2014/main" val="3880495867"/>
                  </a:ext>
                </a:extLst>
              </a:tr>
              <a:tr h="304015">
                <a:tc>
                  <a:txBody>
                    <a:bodyPr/>
                    <a:lstStyle/>
                    <a:p>
                      <a:pPr algn="l" fontAlgn="ctr"/>
                      <a:r>
                        <a:rPr lang="en-US" sz="900" u="none" strike="noStrike" dirty="0">
                          <a:effectLst/>
                        </a:rPr>
                        <a:t>6. Are there any requirements for how Used Oil generators manage used oil? </a:t>
                      </a:r>
                      <a:endParaRPr lang="en-GB" sz="900" b="0" i="0" u="none" strike="noStrike" dirty="0">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Same requirements</a:t>
                      </a:r>
                      <a:r>
                        <a:rPr lang="en-US" sz="900" baseline="0" dirty="0">
                          <a:solidFill>
                            <a:schemeClr val="tx1"/>
                          </a:solidFill>
                        </a:rPr>
                        <a:t> </a:t>
                      </a:r>
                      <a:r>
                        <a:rPr lang="en-US" sz="900" dirty="0">
                          <a:solidFill>
                            <a:schemeClr val="tx1"/>
                          </a:solidFill>
                        </a:rPr>
                        <a:t>as question</a:t>
                      </a:r>
                      <a:r>
                        <a:rPr lang="en-US" sz="900" baseline="0" dirty="0">
                          <a:solidFill>
                            <a:schemeClr val="tx1"/>
                          </a:solidFill>
                        </a:rPr>
                        <a:t> 7 (next in this table)</a:t>
                      </a:r>
                      <a:endParaRPr lang="en-US" sz="900" dirty="0">
                        <a:solidFill>
                          <a:schemeClr val="tx1"/>
                        </a:solidFill>
                        <a:latin typeface="+mn-lt"/>
                      </a:endParaRPr>
                    </a:p>
                  </a:txBody>
                  <a:tcPr marL="45720" marR="45720" anchor="ctr"/>
                </a:tc>
                <a:extLst>
                  <a:ext uri="{0D108BD9-81ED-4DB2-BD59-A6C34878D82A}">
                    <a16:rowId xmlns:a16="http://schemas.microsoft.com/office/drawing/2014/main" val="1759476409"/>
                  </a:ext>
                </a:extLst>
              </a:tr>
              <a:tr h="1520074">
                <a:tc>
                  <a:txBody>
                    <a:bodyPr/>
                    <a:lstStyle/>
                    <a:p>
                      <a:pPr algn="l" fontAlgn="ctr"/>
                      <a:r>
                        <a:rPr lang="en-US" sz="900" u="none" strike="noStrike" dirty="0">
                          <a:effectLst/>
                        </a:rPr>
                        <a:t>7. Are there requirements for oil manufacturers, marketers or retailers to take back used oil?</a:t>
                      </a:r>
                      <a:endParaRPr lang="en-GB" sz="900" b="0" i="0" u="none" strike="noStrike" dirty="0">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Used</a:t>
                      </a:r>
                      <a:r>
                        <a:rPr lang="en-US" sz="900" baseline="0" dirty="0">
                          <a:solidFill>
                            <a:schemeClr val="tx1"/>
                          </a:solidFill>
                        </a:rPr>
                        <a:t> </a:t>
                      </a:r>
                      <a:r>
                        <a:rPr lang="en-US" sz="900" dirty="0">
                          <a:solidFill>
                            <a:schemeClr val="tx1"/>
                          </a:solidFill>
                        </a:rPr>
                        <a:t>oil generators are required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chemeClr val="tx1"/>
                        </a:solidFill>
                      </a:endParaRPr>
                    </a:p>
                    <a:p>
                      <a:pPr marL="228600" marR="0" lvl="0" indent="-228600" algn="l" defTabSz="914400" rtl="0" eaLnBrk="1" fontAlgn="auto" latinLnBrk="0" hangingPunct="1">
                        <a:lnSpc>
                          <a:spcPct val="100000"/>
                        </a:lnSpc>
                        <a:spcBef>
                          <a:spcPts val="0"/>
                        </a:spcBef>
                        <a:spcAft>
                          <a:spcPts val="300"/>
                        </a:spcAft>
                        <a:buClr>
                          <a:srgbClr val="27638E"/>
                        </a:buClr>
                        <a:buSzPct val="110000"/>
                        <a:buFont typeface="Wingdings" panose="05000000000000000000" pitchFamily="2" charset="2"/>
                        <a:buChar char="l"/>
                        <a:tabLst/>
                        <a:defRPr/>
                      </a:pPr>
                      <a:r>
                        <a:rPr lang="en-US" sz="900" kern="1200" dirty="0">
                          <a:solidFill>
                            <a:schemeClr val="tx1"/>
                          </a:solidFill>
                          <a:latin typeface="+mn-lt"/>
                          <a:ea typeface="+mn-ea"/>
                          <a:cs typeface="+mn-cs"/>
                        </a:rPr>
                        <a:t>Store used oil properly to avoid environmental contamination, enabling collection</a:t>
                      </a:r>
                    </a:p>
                    <a:p>
                      <a:pPr marL="228600" marR="0" lvl="0" indent="-228600" algn="l" defTabSz="914400" rtl="0" eaLnBrk="1" fontAlgn="auto" latinLnBrk="0" hangingPunct="1">
                        <a:lnSpc>
                          <a:spcPct val="100000"/>
                        </a:lnSpc>
                        <a:spcBef>
                          <a:spcPts val="0"/>
                        </a:spcBef>
                        <a:spcAft>
                          <a:spcPts val="300"/>
                        </a:spcAft>
                        <a:buClr>
                          <a:srgbClr val="27638E"/>
                        </a:buClr>
                        <a:buSzPct val="110000"/>
                        <a:buFont typeface="Wingdings" panose="05000000000000000000" pitchFamily="2" charset="2"/>
                        <a:buChar char="l"/>
                        <a:tabLst/>
                        <a:defRPr/>
                      </a:pPr>
                      <a:r>
                        <a:rPr lang="en-US" sz="900" kern="1200" dirty="0">
                          <a:solidFill>
                            <a:schemeClr val="tx1"/>
                          </a:solidFill>
                          <a:latin typeface="+mn-lt"/>
                          <a:ea typeface="+mn-ea"/>
                          <a:cs typeface="+mn-cs"/>
                        </a:rPr>
                        <a:t>Adopt proper measures to avoid used oil contamination with chemical products, water, fuels or anything else that might prevent used oil recycling</a:t>
                      </a:r>
                    </a:p>
                    <a:p>
                      <a:pPr marL="228600" marR="0" lvl="0" indent="-228600" algn="l" defTabSz="914400" rtl="0" eaLnBrk="1" fontAlgn="auto" latinLnBrk="0" hangingPunct="1">
                        <a:lnSpc>
                          <a:spcPct val="100000"/>
                        </a:lnSpc>
                        <a:spcBef>
                          <a:spcPts val="0"/>
                        </a:spcBef>
                        <a:spcAft>
                          <a:spcPts val="300"/>
                        </a:spcAft>
                        <a:buClr>
                          <a:srgbClr val="27638E"/>
                        </a:buClr>
                        <a:buSzPct val="110000"/>
                        <a:buFont typeface="Wingdings" panose="05000000000000000000" pitchFamily="2" charset="2"/>
                        <a:buChar char="l"/>
                        <a:tabLst/>
                        <a:defRPr/>
                      </a:pPr>
                      <a:r>
                        <a:rPr lang="en-US" sz="900" kern="1200" dirty="0">
                          <a:solidFill>
                            <a:schemeClr val="tx1"/>
                          </a:solidFill>
                          <a:latin typeface="+mn-lt"/>
                          <a:ea typeface="+mn-ea"/>
                          <a:cs typeface="+mn-cs"/>
                        </a:rPr>
                        <a:t>Transfer used oil exclusively to a regular collector </a:t>
                      </a:r>
                    </a:p>
                    <a:p>
                      <a:pPr marL="228600" marR="0" lvl="0" indent="-228600" algn="l" defTabSz="914400" rtl="0" eaLnBrk="1" fontAlgn="auto" latinLnBrk="0" hangingPunct="1">
                        <a:lnSpc>
                          <a:spcPct val="100000"/>
                        </a:lnSpc>
                        <a:spcBef>
                          <a:spcPts val="0"/>
                        </a:spcBef>
                        <a:spcAft>
                          <a:spcPts val="300"/>
                        </a:spcAft>
                        <a:buClr>
                          <a:srgbClr val="27638E"/>
                        </a:buClr>
                        <a:buSzPct val="110000"/>
                        <a:buFont typeface="Wingdings" panose="05000000000000000000" pitchFamily="2" charset="2"/>
                        <a:buChar char="l"/>
                        <a:tabLst/>
                        <a:defRPr/>
                      </a:pPr>
                      <a:r>
                        <a:rPr lang="en-US" sz="900" kern="1200" dirty="0">
                          <a:solidFill>
                            <a:schemeClr val="tx1"/>
                          </a:solidFill>
                          <a:latin typeface="+mn-lt"/>
                          <a:ea typeface="+mn-ea"/>
                          <a:cs typeface="+mn-cs"/>
                        </a:rPr>
                        <a:t>Provide the regular collector with information on possible contamination due to oil usage</a:t>
                      </a:r>
                    </a:p>
                    <a:p>
                      <a:pPr marL="228600" marR="0" lvl="0" indent="-228600" algn="l" defTabSz="914400" rtl="0" eaLnBrk="1" fontAlgn="auto" latinLnBrk="0" hangingPunct="1">
                        <a:lnSpc>
                          <a:spcPct val="100000"/>
                        </a:lnSpc>
                        <a:spcBef>
                          <a:spcPts val="0"/>
                        </a:spcBef>
                        <a:spcAft>
                          <a:spcPts val="300"/>
                        </a:spcAft>
                        <a:buClr>
                          <a:srgbClr val="27638E"/>
                        </a:buClr>
                        <a:buSzPct val="110000"/>
                        <a:buFont typeface="Wingdings" panose="05000000000000000000" pitchFamily="2" charset="2"/>
                        <a:buChar char="l"/>
                        <a:tabLst/>
                        <a:defRPr/>
                      </a:pPr>
                      <a:r>
                        <a:rPr lang="en-US" sz="900" kern="1200" dirty="0">
                          <a:solidFill>
                            <a:schemeClr val="tx1"/>
                          </a:solidFill>
                          <a:latin typeface="+mn-lt"/>
                          <a:ea typeface="+mn-ea"/>
                          <a:cs typeface="+mn-cs"/>
                        </a:rPr>
                        <a:t>Keep documents on the used oil collection and sale</a:t>
                      </a:r>
                    </a:p>
                    <a:p>
                      <a:pPr marL="228600" marR="0" lvl="0" indent="-228600" algn="l" defTabSz="914400" rtl="0" eaLnBrk="1" fontAlgn="auto" latinLnBrk="0" hangingPunct="1">
                        <a:lnSpc>
                          <a:spcPct val="100000"/>
                        </a:lnSpc>
                        <a:spcBef>
                          <a:spcPts val="0"/>
                        </a:spcBef>
                        <a:spcAft>
                          <a:spcPts val="300"/>
                        </a:spcAft>
                        <a:buClr>
                          <a:srgbClr val="27638E"/>
                        </a:buClr>
                        <a:buSzPct val="110000"/>
                        <a:buFont typeface="Wingdings" panose="05000000000000000000" pitchFamily="2" charset="2"/>
                        <a:buChar char="l"/>
                        <a:tabLst/>
                        <a:defRPr/>
                      </a:pPr>
                      <a:r>
                        <a:rPr lang="en-US" sz="900" kern="1200" dirty="0">
                          <a:solidFill>
                            <a:schemeClr val="tx1"/>
                          </a:solidFill>
                          <a:latin typeface="+mn-lt"/>
                          <a:ea typeface="+mn-ea"/>
                          <a:cs typeface="+mn-cs"/>
                        </a:rPr>
                        <a:t>However, if the generator is working with lubricants that lead to the generation of non-recyclable used oil, then they are required to dispose of the used oil as per the law in an environmentally friendly way.</a:t>
                      </a:r>
                    </a:p>
                  </a:txBody>
                  <a:tcPr marL="45720" marR="45720" anchor="ctr"/>
                </a:tc>
                <a:extLst>
                  <a:ext uri="{0D108BD9-81ED-4DB2-BD59-A6C34878D82A}">
                    <a16:rowId xmlns:a16="http://schemas.microsoft.com/office/drawing/2014/main" val="3816860988"/>
                  </a:ext>
                </a:extLst>
              </a:tr>
            </a:tbl>
          </a:graphicData>
        </a:graphic>
      </p:graphicFrame>
      <p:grpSp>
        <p:nvGrpSpPr>
          <p:cNvPr id="4" name="Group 3">
            <a:extLst>
              <a:ext uri="{FF2B5EF4-FFF2-40B4-BE49-F238E27FC236}">
                <a16:creationId xmlns:a16="http://schemas.microsoft.com/office/drawing/2014/main" id="{4C76F539-9722-414E-AA45-FDC381D1AAAD}"/>
              </a:ext>
            </a:extLst>
          </p:cNvPr>
          <p:cNvGrpSpPr/>
          <p:nvPr/>
        </p:nvGrpSpPr>
        <p:grpSpPr>
          <a:xfrm>
            <a:off x="10284725" y="6271376"/>
            <a:ext cx="1090782" cy="246221"/>
            <a:chOff x="10831993" y="6206610"/>
            <a:chExt cx="1090782" cy="246221"/>
          </a:xfrm>
        </p:grpSpPr>
        <p:sp>
          <p:nvSpPr>
            <p:cNvPr id="5" name="Freeform: Shape 4">
              <a:extLst>
                <a:ext uri="{FF2B5EF4-FFF2-40B4-BE49-F238E27FC236}">
                  <a16:creationId xmlns:a16="http://schemas.microsoft.com/office/drawing/2014/main" id="{F3D36EAA-6360-40E4-8B85-8CA85028CD6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0F6BADBA-B540-47C3-8B70-4BC3A1A0D121}"/>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574182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Regulations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677879" y="984708"/>
          <a:ext cx="10755831" cy="4888584"/>
        </p:xfrm>
        <a:graphic>
          <a:graphicData uri="http://schemas.openxmlformats.org/drawingml/2006/table">
            <a:tbl>
              <a:tblPr firstRow="1">
                <a:tableStyleId>{5C22544A-7EE6-4342-B048-85BDC9FD1C3A}</a:tableStyleId>
              </a:tblPr>
              <a:tblGrid>
                <a:gridCol w="2688958">
                  <a:extLst>
                    <a:ext uri="{9D8B030D-6E8A-4147-A177-3AD203B41FA5}">
                      <a16:colId xmlns:a16="http://schemas.microsoft.com/office/drawing/2014/main" val="3179253707"/>
                    </a:ext>
                  </a:extLst>
                </a:gridCol>
                <a:gridCol w="2942422">
                  <a:extLst>
                    <a:ext uri="{9D8B030D-6E8A-4147-A177-3AD203B41FA5}">
                      <a16:colId xmlns:a16="http://schemas.microsoft.com/office/drawing/2014/main" val="1357552302"/>
                    </a:ext>
                  </a:extLst>
                </a:gridCol>
                <a:gridCol w="5124451">
                  <a:extLst>
                    <a:ext uri="{9D8B030D-6E8A-4147-A177-3AD203B41FA5}">
                      <a16:colId xmlns:a16="http://schemas.microsoft.com/office/drawing/2014/main" val="2331960324"/>
                    </a:ext>
                  </a:extLst>
                </a:gridCol>
              </a:tblGrid>
              <a:tr h="292608">
                <a:tc gridSpan="3">
                  <a:txBody>
                    <a:bodyPr/>
                    <a:lstStyle/>
                    <a:p>
                      <a:r>
                        <a:rPr lang="en-US" sz="900" dirty="0"/>
                        <a:t>SUMMARY OF REGULATIONS</a:t>
                      </a:r>
                      <a:endParaRPr lang="en-US" sz="900" dirty="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2608">
                <a:tc gridSpan="2">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hMerge="1">
                  <a:txBody>
                    <a:bodyPr/>
                    <a:lstStyle/>
                    <a:p>
                      <a:endParaRPr lang="en-IN"/>
                    </a:p>
                  </a:txBody>
                  <a:tcP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292608">
                <a:tc gridSpan="2">
                  <a:txBody>
                    <a:bodyPr/>
                    <a:lstStyle/>
                    <a:p>
                      <a:pPr algn="l" fontAlgn="ctr"/>
                      <a:r>
                        <a:rPr lang="en-US" sz="900" u="none" strike="noStrike" dirty="0">
                          <a:effectLst/>
                        </a:rPr>
                        <a:t>8. Do any requirements/legislation exist around different types of used oil?</a:t>
                      </a:r>
                      <a:endParaRPr lang="en-GB" sz="900" b="0" i="0" u="none" strike="noStrike" dirty="0">
                        <a:effectLst/>
                        <a:latin typeface="+mn-lt"/>
                      </a:endParaRPr>
                    </a:p>
                  </a:txBody>
                  <a:tcPr marL="108000" marR="36000" marT="36000" marB="36000" anchor="ctr"/>
                </a:tc>
                <a:tc hMerge="1">
                  <a:txBody>
                    <a:bodyPr/>
                    <a:lstStyle/>
                    <a:p>
                      <a:pPr algn="l" fontAlgn="ct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2473365644"/>
                  </a:ext>
                </a:extLst>
              </a:tr>
              <a:tr h="292608">
                <a:tc gridSpan="2">
                  <a:txBody>
                    <a:bodyPr/>
                    <a:lstStyle/>
                    <a:p>
                      <a:pPr algn="l" fontAlgn="ctr"/>
                      <a:r>
                        <a:rPr lang="en-US" sz="900" u="none" strike="noStrike" dirty="0">
                          <a:effectLst/>
                        </a:rPr>
                        <a:t>9. Does the country have requirements or regulations regarding the export or import of used oil?</a:t>
                      </a:r>
                      <a:endParaRPr lang="en-GB" sz="900" b="0" i="0" u="none" strike="noStrike" dirty="0">
                        <a:effectLst/>
                        <a:latin typeface="+mn-lt"/>
                      </a:endParaRPr>
                    </a:p>
                  </a:txBody>
                  <a:tcPr marL="108000" marR="36000" marT="36000" marB="36000" anchor="ctr"/>
                </a:tc>
                <a:tc hMerge="1">
                  <a:txBody>
                    <a:bodyPr/>
                    <a:lstStyle/>
                    <a:p>
                      <a:pPr algn="l" fontAlgn="ct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Both exports and</a:t>
                      </a:r>
                      <a:r>
                        <a:rPr lang="en-US" sz="900" baseline="0" dirty="0">
                          <a:solidFill>
                            <a:schemeClr val="tx1"/>
                          </a:solidFill>
                        </a:rPr>
                        <a:t> i</a:t>
                      </a:r>
                      <a:r>
                        <a:rPr lang="en-US" sz="900" dirty="0">
                          <a:solidFill>
                            <a:schemeClr val="tx1"/>
                          </a:solidFill>
                        </a:rPr>
                        <a:t>mports</a:t>
                      </a:r>
                      <a:r>
                        <a:rPr lang="en-US" sz="900" baseline="0" dirty="0">
                          <a:solidFill>
                            <a:schemeClr val="tx1"/>
                          </a:solidFill>
                        </a:rPr>
                        <a:t> of used oils are not authorized.</a:t>
                      </a:r>
                      <a:endParaRPr lang="en-US" sz="900" dirty="0">
                        <a:solidFill>
                          <a:schemeClr val="tx1"/>
                        </a:solidFill>
                        <a:latin typeface="+mn-lt"/>
                      </a:endParaRPr>
                    </a:p>
                  </a:txBody>
                  <a:tcPr marL="45720" marR="45720" anchor="ctr"/>
                </a:tc>
                <a:extLst>
                  <a:ext uri="{0D108BD9-81ED-4DB2-BD59-A6C34878D82A}">
                    <a16:rowId xmlns:a16="http://schemas.microsoft.com/office/drawing/2014/main" val="3777531757"/>
                  </a:ext>
                </a:extLst>
              </a:tr>
              <a:tr h="292608">
                <a:tc gridSpan="2">
                  <a:txBody>
                    <a:bodyPr/>
                    <a:lstStyle/>
                    <a:p>
                      <a:pPr algn="l" fontAlgn="ctr"/>
                      <a:r>
                        <a:rPr lang="en-US" sz="900" u="none" strike="noStrike" dirty="0">
                          <a:effectLst/>
                        </a:rPr>
                        <a:t>10. Does the country have any legislation that requires used oil to be re-refined?</a:t>
                      </a:r>
                      <a:endParaRPr lang="en-GB" sz="900" b="0" i="0" u="none" strike="noStrike" dirty="0">
                        <a:effectLst/>
                        <a:latin typeface="+mn-lt"/>
                      </a:endParaRPr>
                    </a:p>
                  </a:txBody>
                  <a:tcPr marL="108000" marR="36000" marT="36000" marB="36000" anchor="ctr"/>
                </a:tc>
                <a:tc hMerge="1">
                  <a:txBody>
                    <a:bodyPr/>
                    <a:lstStyle/>
                    <a:p>
                      <a:pPr algn="l" fontAlgn="ctr"/>
                      <a:endParaRPr lang="en-GB" sz="900" b="0" i="0" u="none" strike="noStrike" dirty="0">
                        <a:effectLst/>
                        <a:latin typeface="+mn-lt"/>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Brazilian</a:t>
                      </a:r>
                      <a:r>
                        <a:rPr lang="en-US" sz="900" baseline="0" dirty="0">
                          <a:solidFill>
                            <a:schemeClr val="tx1"/>
                          </a:solidFill>
                        </a:rPr>
                        <a:t> l</a:t>
                      </a:r>
                      <a:r>
                        <a:rPr lang="en-US" sz="900" dirty="0">
                          <a:solidFill>
                            <a:schemeClr val="tx1"/>
                          </a:solidFill>
                        </a:rPr>
                        <a:t>egislation predicts that all used oil collected must be recycled/re-refined.</a:t>
                      </a:r>
                      <a:endParaRPr lang="en-US" sz="900" dirty="0">
                        <a:solidFill>
                          <a:schemeClr val="tx1"/>
                        </a:solidFill>
                        <a:latin typeface="+mn-lt"/>
                      </a:endParaRPr>
                    </a:p>
                  </a:txBody>
                  <a:tcPr marL="45720" marR="45720" anchor="ctr"/>
                </a:tc>
                <a:extLst>
                  <a:ext uri="{0D108BD9-81ED-4DB2-BD59-A6C34878D82A}">
                    <a16:rowId xmlns:a16="http://schemas.microsoft.com/office/drawing/2014/main" val="3943027375"/>
                  </a:ext>
                </a:extLst>
              </a:tr>
              <a:tr h="292608">
                <a:tc gridSpan="2">
                  <a:txBody>
                    <a:bodyPr/>
                    <a:lstStyle/>
                    <a:p>
                      <a:pPr algn="l" fontAlgn="ctr"/>
                      <a:r>
                        <a:rPr lang="en-US" sz="900" u="none" strike="noStrike" dirty="0">
                          <a:effectLst/>
                        </a:rPr>
                        <a:t>11. Does the country have legislation that requires lubricating oil to contain a percentage of re-refined basestock?</a:t>
                      </a:r>
                      <a:endParaRPr lang="en-GB" sz="900" b="0" i="0" u="none" strike="noStrike" dirty="0">
                        <a:effectLst/>
                        <a:latin typeface="+mn-lt"/>
                      </a:endParaRPr>
                    </a:p>
                  </a:txBody>
                  <a:tcPr marL="108000" marR="36000" marT="36000" marB="36000" anchor="ctr"/>
                </a:tc>
                <a:tc hMerge="1">
                  <a:txBody>
                    <a:bodyPr/>
                    <a:lstStyle/>
                    <a:p>
                      <a:pPr algn="l" fontAlgn="ct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The</a:t>
                      </a:r>
                      <a:r>
                        <a:rPr lang="en-US" sz="900" baseline="0" dirty="0">
                          <a:solidFill>
                            <a:schemeClr val="tx1"/>
                          </a:solidFill>
                        </a:rPr>
                        <a:t>re is no obligation, but as Brazilian market is a large importer re-refined basestocks are important in the overall supply for lubricants market.</a:t>
                      </a:r>
                      <a:endParaRPr lang="en-US" sz="900" dirty="0">
                        <a:solidFill>
                          <a:schemeClr val="tx1"/>
                        </a:solidFill>
                        <a:latin typeface="+mn-lt"/>
                      </a:endParaRPr>
                    </a:p>
                  </a:txBody>
                  <a:tcPr marL="45720" marR="45720" anchor="ctr"/>
                </a:tc>
                <a:extLst>
                  <a:ext uri="{0D108BD9-81ED-4DB2-BD59-A6C34878D82A}">
                    <a16:rowId xmlns:a16="http://schemas.microsoft.com/office/drawing/2014/main" val="2497631550"/>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12. Does the country allow used oil to be burned as a fuel (cement kilns, industrial boilers or furnaces, power plants, etc.)?</a:t>
                      </a:r>
                      <a:endParaRPr lang="en-GB" sz="900" b="0" i="0" u="none" strike="noStrike" dirty="0">
                        <a:effectLst/>
                        <a:latin typeface="+mn-lt"/>
                      </a:endParaRPr>
                    </a:p>
                  </a:txBody>
                  <a:tcPr marL="108000" marR="36000" marT="36000" marB="36000" anchor="ctr"/>
                </a:tc>
                <a:tc h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All these end uses are considered</a:t>
                      </a:r>
                      <a:r>
                        <a:rPr lang="en-US" sz="900" baseline="0" dirty="0">
                          <a:solidFill>
                            <a:schemeClr val="tx1"/>
                          </a:solidFill>
                        </a:rPr>
                        <a:t> illegal.</a:t>
                      </a:r>
                      <a:endParaRPr lang="en-US" sz="900" dirty="0">
                        <a:solidFill>
                          <a:schemeClr val="tx1"/>
                        </a:solidFill>
                        <a:latin typeface="+mn-lt"/>
                      </a:endParaRPr>
                    </a:p>
                  </a:txBody>
                  <a:tcPr marL="45720" marR="45720" anchor="ctr"/>
                </a:tc>
                <a:extLst>
                  <a:ext uri="{0D108BD9-81ED-4DB2-BD59-A6C34878D82A}">
                    <a16:rowId xmlns:a16="http://schemas.microsoft.com/office/drawing/2014/main" val="334227869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Both used</a:t>
                      </a:r>
                      <a:r>
                        <a:rPr lang="en-US" sz="900" baseline="0" dirty="0">
                          <a:solidFill>
                            <a:schemeClr val="tx1"/>
                          </a:solidFill>
                        </a:rPr>
                        <a:t> or </a:t>
                      </a:r>
                      <a:r>
                        <a:rPr lang="en-US" sz="900" dirty="0">
                          <a:solidFill>
                            <a:schemeClr val="tx1"/>
                          </a:solidFill>
                        </a:rPr>
                        <a:t>contaminated lubricant</a:t>
                      </a:r>
                      <a:r>
                        <a:rPr lang="en-US" sz="900" baseline="0" dirty="0">
                          <a:solidFill>
                            <a:schemeClr val="tx1"/>
                          </a:solidFill>
                        </a:rPr>
                        <a:t> </a:t>
                      </a:r>
                      <a:r>
                        <a:rPr lang="en-US" sz="900" dirty="0">
                          <a:solidFill>
                            <a:schemeClr val="tx1"/>
                          </a:solidFill>
                        </a:rPr>
                        <a:t>oils can</a:t>
                      </a:r>
                      <a:r>
                        <a:rPr lang="en-US" sz="900" baseline="0" dirty="0">
                          <a:solidFill>
                            <a:schemeClr val="tx1"/>
                          </a:solidFill>
                        </a:rPr>
                        <a:t> not be used as fuel for burning in Brazil.</a:t>
                      </a:r>
                      <a:endParaRPr lang="en-US" sz="900" dirty="0">
                        <a:solidFill>
                          <a:schemeClr val="tx1"/>
                        </a:solidFill>
                        <a:latin typeface="+mn-lt"/>
                      </a:endParaRPr>
                    </a:p>
                  </a:txBody>
                  <a:tcPr marL="45720" marR="45720" anchor="ctr"/>
                </a:tc>
                <a:extLst>
                  <a:ext uri="{0D108BD9-81ED-4DB2-BD59-A6C34878D82A}">
                    <a16:rowId xmlns:a16="http://schemas.microsoft.com/office/drawing/2014/main" val="3283290818"/>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solidFill>
                            <a:schemeClr val="tx1"/>
                          </a:solidFill>
                          <a:effectLst/>
                        </a:rPr>
                        <a:t>14. Is used oil allowed to be placed in a landfill?</a:t>
                      </a:r>
                      <a:endParaRPr lang="en-GB" sz="900" b="0" i="0" u="none" strike="noStrike" dirty="0">
                        <a:solidFill>
                          <a:schemeClr val="tx1"/>
                        </a:solidFill>
                        <a:effectLst/>
                        <a:latin typeface="+mn-lt"/>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The disposal of used oils in the soil, underground, territorial waters, and sewage and effluents systems is prohibited. </a:t>
                      </a:r>
                      <a:endParaRPr lang="en-US" sz="900" dirty="0">
                        <a:solidFill>
                          <a:schemeClr val="tx1"/>
                        </a:solidFill>
                        <a:latin typeface="+mn-lt"/>
                      </a:endParaRPr>
                    </a:p>
                  </a:txBody>
                  <a:tcPr marL="45720" marR="45720" anchor="ctr"/>
                </a:tc>
                <a:extLst>
                  <a:ext uri="{0D108BD9-81ED-4DB2-BD59-A6C34878D82A}">
                    <a16:rowId xmlns:a16="http://schemas.microsoft.com/office/drawing/2014/main" val="2258432784"/>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15. Does the country have legislation that gives incentives, financial subsidies or priority to any particular used oil disposition e.g., re-refining, fuel for burning, landfill etc.</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There is mandate but not subsidies.</a:t>
                      </a:r>
                      <a:endParaRPr lang="en-US" sz="900" dirty="0">
                        <a:solidFill>
                          <a:schemeClr val="tx1"/>
                        </a:solidFill>
                        <a:latin typeface="+mn-lt"/>
                      </a:endParaRPr>
                    </a:p>
                  </a:txBody>
                  <a:tcPr marL="45720" marR="45720" anchor="ctr"/>
                </a:tc>
                <a:extLst>
                  <a:ext uri="{0D108BD9-81ED-4DB2-BD59-A6C34878D82A}">
                    <a16:rowId xmlns:a16="http://schemas.microsoft.com/office/drawing/2014/main" val="3423722158"/>
                  </a:ext>
                </a:extLst>
              </a:tr>
              <a:tr h="292608">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16. Please indicate whether used oil can be legally used (i.e., regulations do not prohibit) for the following purposes ( assuming that used oil is not being mixed first with a hazardous waste):</a:t>
                      </a: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  Burning in space heaters</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2237739610"/>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ii. Blending with crude oil at a refinery</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218735477"/>
                  </a:ext>
                </a:extLst>
              </a:tr>
              <a:tr h="292608">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iii. Dust suppressant</a:t>
                      </a:r>
                      <a:endParaRPr lang="en-GB" sz="900" u="none" strike="noStrike" kern="1200" dirty="0">
                        <a:solidFill>
                          <a:schemeClr val="dk1"/>
                        </a:solidFill>
                        <a:effectLst/>
                        <a:latin typeface="+mn-lt"/>
                        <a:ea typeface="+mn-ea"/>
                        <a:cs typeface="+mn-cs"/>
                      </a:endParaRPr>
                    </a:p>
                  </a:txBody>
                  <a:tcPr marL="108000" marR="36000"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107706899"/>
                  </a:ext>
                </a:extLst>
              </a:tr>
              <a:tr h="2926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dirty="0"/>
                        <a:t>17. Are there companies/associations advocating in used oil category?</a:t>
                      </a:r>
                      <a:endParaRPr lang="en-GB" sz="900" kern="1200" dirty="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Not for</a:t>
                      </a:r>
                      <a:r>
                        <a:rPr lang="en-US" sz="900" baseline="0" dirty="0">
                          <a:solidFill>
                            <a:schemeClr val="tx1"/>
                          </a:solidFill>
                        </a:rPr>
                        <a:t> used oils but SINDIRREFINO </a:t>
                      </a:r>
                      <a:r>
                        <a:rPr lang="en-US" sz="900" dirty="0"/>
                        <a:t>(National Syndicate of the Mineral Oil Re-Refining Industry) </a:t>
                      </a:r>
                      <a:r>
                        <a:rPr lang="en-US" sz="900" baseline="0" dirty="0">
                          <a:solidFill>
                            <a:schemeClr val="tx1"/>
                          </a:solidFill>
                        </a:rPr>
                        <a:t>and AMBIOLUC </a:t>
                      </a:r>
                      <a:r>
                        <a:rPr lang="en-US" sz="900" dirty="0"/>
                        <a:t>(Environmental Association for Collection, Management and Re-Refining of Used Oils) </a:t>
                      </a:r>
                      <a:r>
                        <a:rPr lang="en-US" sz="900" baseline="0" dirty="0">
                          <a:solidFill>
                            <a:schemeClr val="tx1"/>
                          </a:solidFill>
                        </a:rPr>
                        <a:t>are private associations representing basestocks re-refiners in Brazil</a:t>
                      </a:r>
                      <a:endParaRPr lang="en-US" sz="900" dirty="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grpSp>
        <p:nvGrpSpPr>
          <p:cNvPr id="4" name="Group 3">
            <a:extLst>
              <a:ext uri="{FF2B5EF4-FFF2-40B4-BE49-F238E27FC236}">
                <a16:creationId xmlns:a16="http://schemas.microsoft.com/office/drawing/2014/main" id="{AB3D109A-0B53-4362-96E2-A1714A04620A}"/>
              </a:ext>
            </a:extLst>
          </p:cNvPr>
          <p:cNvGrpSpPr/>
          <p:nvPr/>
        </p:nvGrpSpPr>
        <p:grpSpPr>
          <a:xfrm>
            <a:off x="10284725" y="6090401"/>
            <a:ext cx="1090782" cy="246221"/>
            <a:chOff x="10831993" y="6206610"/>
            <a:chExt cx="1090782" cy="246221"/>
          </a:xfrm>
        </p:grpSpPr>
        <p:sp>
          <p:nvSpPr>
            <p:cNvPr id="5" name="Freeform: Shape 4">
              <a:extLst>
                <a:ext uri="{FF2B5EF4-FFF2-40B4-BE49-F238E27FC236}">
                  <a16:creationId xmlns:a16="http://schemas.microsoft.com/office/drawing/2014/main" id="{2212468A-6451-41A0-9440-DBD2756D9229}"/>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9077D31A-3D7E-435A-9E38-65192EC7AE44}"/>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1499714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261188" y="842375"/>
            <a:ext cx="3762270" cy="553773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Clr>
                <a:schemeClr val="tx1"/>
              </a:buClr>
              <a:buSzPct val="100000"/>
              <a:buNone/>
            </a:pPr>
            <a:r>
              <a:rPr lang="en-US" sz="900" b="1" dirty="0"/>
              <a:t>iii. Collection/Transportation/Storage/Disposal (continued)</a:t>
            </a:r>
          </a:p>
          <a:p>
            <a:pPr lvl="0">
              <a:lnSpc>
                <a:spcPct val="125000"/>
              </a:lnSpc>
              <a:spcBef>
                <a:spcPts val="0"/>
              </a:spcBef>
              <a:buClr>
                <a:srgbClr val="27638E"/>
              </a:buClr>
              <a:buSzPct val="110000"/>
              <a:buFont typeface="Wingdings" panose="05000000000000000000" pitchFamily="2" charset="2"/>
              <a:buChar char="l"/>
              <a:defRPr/>
            </a:pPr>
            <a:r>
              <a:rPr lang="en-US" sz="900" dirty="0"/>
              <a:t>Collectors must also present to IBAMA and other regulatory entities information on the volume of used oil collected for each producer/importer, and volume delivered to each re-refiner.</a:t>
            </a:r>
          </a:p>
          <a:p>
            <a:pPr lvl="0">
              <a:lnSpc>
                <a:spcPct val="125000"/>
              </a:lnSpc>
              <a:spcBef>
                <a:spcPts val="0"/>
              </a:spcBef>
              <a:spcAft>
                <a:spcPts val="300"/>
              </a:spcAft>
              <a:buClr>
                <a:srgbClr val="27638E"/>
              </a:buClr>
              <a:buSzPct val="110000"/>
              <a:buFont typeface="Wingdings" panose="05000000000000000000" pitchFamily="2" charset="2"/>
              <a:buChar char="l"/>
              <a:defRPr/>
            </a:pPr>
            <a:r>
              <a:rPr lang="en-US" sz="900" dirty="0"/>
              <a:t>Collectors need to guarantee safe storage, handling, and transportation, including avoiding the contamination of used oil with chemical products, solvents, water, etc.</a:t>
            </a:r>
          </a:p>
          <a:p>
            <a:pPr marL="0" indent="0">
              <a:lnSpc>
                <a:spcPct val="125000"/>
              </a:lnSpc>
              <a:spcBef>
                <a:spcPts val="0"/>
              </a:spcBef>
              <a:buClr>
                <a:schemeClr val="tx1"/>
              </a:buClr>
              <a:buSzPct val="100000"/>
              <a:buNone/>
            </a:pPr>
            <a:r>
              <a:rPr lang="en-US" sz="900" b="1" dirty="0"/>
              <a:t>iv. Disposal – Re-refining</a:t>
            </a:r>
          </a:p>
          <a:p>
            <a:pPr lvl="0">
              <a:lnSpc>
                <a:spcPct val="125000"/>
              </a:lnSpc>
              <a:spcBef>
                <a:spcPts val="0"/>
              </a:spcBef>
              <a:spcAft>
                <a:spcPts val="300"/>
              </a:spcAft>
              <a:buClr>
                <a:srgbClr val="27638E"/>
              </a:buClr>
              <a:buSzPct val="110000"/>
              <a:buFont typeface="Wingdings" panose="05000000000000000000" pitchFamily="2" charset="2"/>
              <a:buChar char="l"/>
              <a:defRPr/>
            </a:pPr>
            <a:r>
              <a:rPr lang="en-US" sz="900" dirty="0"/>
              <a:t>All used oil must be collected and destined for recycling, through re-refining.</a:t>
            </a:r>
          </a:p>
          <a:p>
            <a:pPr marL="0" indent="0">
              <a:lnSpc>
                <a:spcPct val="125000"/>
              </a:lnSpc>
              <a:spcBef>
                <a:spcPts val="0"/>
              </a:spcBef>
              <a:buClr>
                <a:schemeClr val="tx1"/>
              </a:buClr>
              <a:buSzPct val="100000"/>
              <a:buNone/>
            </a:pPr>
            <a:r>
              <a:rPr lang="en-US" sz="900" b="1" dirty="0"/>
              <a:t>v.  Disposal – Fuel/Others</a:t>
            </a:r>
          </a:p>
          <a:p>
            <a:pPr lvl="0">
              <a:lnSpc>
                <a:spcPct val="125000"/>
              </a:lnSpc>
              <a:spcBef>
                <a:spcPts val="0"/>
              </a:spcBef>
              <a:spcAft>
                <a:spcPts val="600"/>
              </a:spcAft>
              <a:buClr>
                <a:srgbClr val="27638E"/>
              </a:buClr>
              <a:buSzPct val="110000"/>
              <a:buFont typeface="Wingdings" panose="05000000000000000000" pitchFamily="2" charset="2"/>
              <a:buChar char="l"/>
              <a:defRPr/>
            </a:pPr>
            <a:r>
              <a:rPr lang="en-US" sz="900" dirty="0"/>
              <a:t>The combustion or incineration (burning) of waste for any purpose is expressly prohibited. </a:t>
            </a:r>
          </a:p>
          <a:p>
            <a:pPr marL="0" indent="0">
              <a:lnSpc>
                <a:spcPct val="125000"/>
              </a:lnSpc>
              <a:spcBef>
                <a:spcPts val="0"/>
              </a:spcBef>
              <a:spcAft>
                <a:spcPts val="300"/>
              </a:spcAft>
              <a:buNone/>
            </a:pPr>
            <a:r>
              <a:rPr lang="en-US" b="1" dirty="0"/>
              <a:t>Regulatory Enforcement</a:t>
            </a:r>
          </a:p>
          <a:p>
            <a:pPr marL="0" indent="0">
              <a:lnSpc>
                <a:spcPct val="125000"/>
              </a:lnSpc>
              <a:spcBef>
                <a:spcPts val="0"/>
              </a:spcBef>
              <a:buClr>
                <a:schemeClr val="tx1"/>
              </a:buClr>
              <a:buSzPct val="100000"/>
              <a:buNone/>
            </a:pPr>
            <a:r>
              <a:rPr lang="en-US" sz="900" b="1" dirty="0"/>
              <a:t>i. Responsible Agencies</a:t>
            </a:r>
          </a:p>
          <a:p>
            <a:pPr>
              <a:lnSpc>
                <a:spcPct val="125000"/>
              </a:lnSpc>
              <a:spcBef>
                <a:spcPts val="0"/>
              </a:spcBef>
              <a:spcAft>
                <a:spcPts val="300"/>
              </a:spcAft>
              <a:buClr>
                <a:srgbClr val="27638E"/>
              </a:buClr>
              <a:buSzPct val="110000"/>
              <a:buFont typeface="Wingdings" panose="05000000000000000000" pitchFamily="2" charset="2"/>
              <a:buChar char="l"/>
              <a:defRPr/>
            </a:pPr>
            <a:r>
              <a:rPr lang="en-US" sz="900" dirty="0"/>
              <a:t>The ANP is responsible for regulating and inspecting the collection, transport and re-refining activities of used or contaminated oil.</a:t>
            </a:r>
          </a:p>
          <a:p>
            <a:pPr marL="0" indent="0">
              <a:lnSpc>
                <a:spcPct val="125000"/>
              </a:lnSpc>
              <a:spcBef>
                <a:spcPts val="0"/>
              </a:spcBef>
              <a:buClr>
                <a:schemeClr val="tx1"/>
              </a:buClr>
              <a:buSzPct val="100000"/>
              <a:buNone/>
            </a:pPr>
            <a:r>
              <a:rPr lang="en-US" sz="900" b="1" dirty="0"/>
              <a:t>ii. Enforcement Mechanisms</a:t>
            </a:r>
          </a:p>
          <a:p>
            <a:pPr lvl="0">
              <a:lnSpc>
                <a:spcPct val="125000"/>
              </a:lnSpc>
              <a:spcBef>
                <a:spcPts val="0"/>
              </a:spcBef>
              <a:spcAft>
                <a:spcPts val="300"/>
              </a:spcAft>
              <a:buClr>
                <a:srgbClr val="27638E"/>
              </a:buClr>
              <a:buSzPct val="110000"/>
              <a:buFont typeface="Wingdings" panose="05000000000000000000" pitchFamily="2" charset="2"/>
              <a:buChar char="l"/>
              <a:defRPr/>
            </a:pPr>
            <a:r>
              <a:rPr lang="en-US" sz="900" dirty="0"/>
              <a:t>The regulations also mention the penalties for the non-fulfillment of the obligations on the part of producer/importers, collectors, and re-refiners. The enforcement of the regulation and the application of penalties are done by IBAMA and other state and/or municipal environmental bodies. </a:t>
            </a:r>
            <a:r>
              <a:rPr lang="en-US" sz="900" dirty="0">
                <a:latin typeface="Lucida Sans"/>
              </a:rPr>
              <a:t> </a:t>
            </a:r>
            <a:endParaRPr kumimoji="0" lang="en-US" sz="900" b="0" u="none" strike="noStrike" kern="1200" cap="none" spc="0" normalizeH="0" baseline="0" noProof="0" dirty="0">
              <a:ln>
                <a:noFill/>
              </a:ln>
              <a:effectLst/>
              <a:uLnTx/>
              <a:uFillTx/>
              <a:latin typeface="Lucida Sans"/>
            </a:endParaRPr>
          </a:p>
          <a:p>
            <a:pPr marL="0" indent="0">
              <a:lnSpc>
                <a:spcPct val="125000"/>
              </a:lnSpc>
              <a:spcBef>
                <a:spcPts val="0"/>
              </a:spcBef>
              <a:buClr>
                <a:schemeClr val="tx1"/>
              </a:buClr>
              <a:buSzPct val="100000"/>
              <a:buNone/>
            </a:pPr>
            <a:r>
              <a:rPr lang="en-US" sz="900" b="1" dirty="0"/>
              <a:t>iii. Effectiveness of Regulations Enforcement</a:t>
            </a:r>
          </a:p>
          <a:p>
            <a:pPr lvl="0">
              <a:lnSpc>
                <a:spcPct val="125000"/>
              </a:lnSpc>
              <a:spcBef>
                <a:spcPts val="0"/>
              </a:spcBef>
              <a:buClr>
                <a:srgbClr val="27638E"/>
              </a:buClr>
              <a:buSzPct val="110000"/>
              <a:buFont typeface="Wingdings" panose="05000000000000000000" pitchFamily="2" charset="2"/>
              <a:buChar char="l"/>
              <a:defRPr/>
            </a:pPr>
            <a:r>
              <a:rPr lang="en-US" sz="900" dirty="0"/>
              <a:t>Although legislation predicts that all used oil collected must be recycled, it is estimated around 20% of used oil is burned as industrial fuel or send to other illegal disposals.  </a:t>
            </a:r>
            <a:endParaRPr kumimoji="0" lang="en-US" sz="900" b="0" u="none" strike="noStrike" kern="1200" cap="none" spc="0" normalizeH="0" baseline="0" noProof="0" dirty="0">
              <a:ln>
                <a:noFill/>
              </a:ln>
              <a:effectLst/>
              <a:uLnTx/>
              <a:uFillTx/>
              <a:latin typeface="Lucida Sans"/>
            </a:endParaRPr>
          </a:p>
        </p:txBody>
      </p:sp>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Regulations </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10084" y="842375"/>
            <a:ext cx="3600000" cy="548002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b="1" dirty="0"/>
              <a:t>Key Used Oil Regulations</a:t>
            </a:r>
          </a:p>
          <a:p>
            <a:pPr lvl="0">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Resolutions of ANP (Brazilian National Agency of Petroleum, Natural Gas and Biofuels), nº 19/99 and nº 20/99</a:t>
            </a:r>
          </a:p>
          <a:p>
            <a:pPr lvl="0">
              <a:lnSpc>
                <a:spcPct val="125000"/>
              </a:lnSpc>
              <a:spcBef>
                <a:spcPts val="0"/>
              </a:spcBef>
              <a:buClr>
                <a:srgbClr val="27638E"/>
              </a:buClr>
              <a:buSzPct val="110000"/>
              <a:buFont typeface="Wingdings" panose="05000000000000000000" pitchFamily="2" charset="2"/>
              <a:buChar char="l"/>
              <a:defRPr/>
            </a:pPr>
            <a:r>
              <a:rPr lang="en-US" sz="900" dirty="0">
                <a:solidFill>
                  <a:srgbClr val="000000"/>
                </a:solidFill>
              </a:rPr>
              <a:t>CONAMA Resolution n. 362/2005</a:t>
            </a:r>
          </a:p>
          <a:p>
            <a:pPr lvl="0">
              <a:lnSpc>
                <a:spcPct val="125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rPr>
              <a:t>National Solid Waste Policy (Law 12,305/2010)</a:t>
            </a:r>
            <a:endParaRPr lang="en-US" sz="900" dirty="0"/>
          </a:p>
          <a:p>
            <a:pPr marL="0" indent="0">
              <a:lnSpc>
                <a:spcPct val="125000"/>
              </a:lnSpc>
              <a:spcBef>
                <a:spcPts val="0"/>
              </a:spcBef>
              <a:buClr>
                <a:schemeClr val="tx1"/>
              </a:buClr>
              <a:buSzPct val="100000"/>
              <a:buNone/>
            </a:pPr>
            <a:r>
              <a:rPr lang="en-US" sz="900" b="1" dirty="0"/>
              <a:t>i. Generation</a:t>
            </a:r>
          </a:p>
          <a:p>
            <a:pPr lvl="0">
              <a:lnSpc>
                <a:spcPct val="125000"/>
              </a:lnSpc>
              <a:spcBef>
                <a:spcPts val="0"/>
              </a:spcBef>
              <a:buClr>
                <a:srgbClr val="27638E"/>
              </a:buClr>
              <a:buSzPct val="110000"/>
              <a:buFont typeface="Wingdings" panose="05000000000000000000" pitchFamily="2" charset="2"/>
              <a:buChar char="l"/>
              <a:defRPr/>
            </a:pPr>
            <a:r>
              <a:rPr lang="en-US" sz="900" dirty="0"/>
              <a:t>Used oil generators are required to:</a:t>
            </a:r>
          </a:p>
          <a:p>
            <a:pPr marL="511175" marR="0" lvl="1" fontAlgn="auto">
              <a:lnSpc>
                <a:spcPct val="100000"/>
              </a:lnSpc>
              <a:spcBef>
                <a:spcPts val="0"/>
              </a:spcBef>
              <a:spcAft>
                <a:spcPts val="600"/>
              </a:spcAft>
              <a:buClr>
                <a:schemeClr val="accent1"/>
              </a:buClr>
              <a:buSzPct val="80000"/>
              <a:buFont typeface="Times New Roman" panose="02020603050405020304" pitchFamily="18" charset="0"/>
              <a:buChar char="⸺"/>
              <a:tabLst/>
              <a:defRPr/>
            </a:pPr>
            <a:r>
              <a:rPr lang="en-US" sz="900" dirty="0">
                <a:latin typeface="Lucida Sans" panose="020B0602030504020204" pitchFamily="34" charset="0"/>
              </a:rPr>
              <a:t>Store used oil properly to avoid environmental contamination, enabling collection</a:t>
            </a:r>
          </a:p>
          <a:p>
            <a:pPr marL="511175" marR="0" lvl="1" fontAlgn="auto">
              <a:lnSpc>
                <a:spcPct val="100000"/>
              </a:lnSpc>
              <a:spcBef>
                <a:spcPts val="0"/>
              </a:spcBef>
              <a:spcAft>
                <a:spcPts val="600"/>
              </a:spcAft>
              <a:buClr>
                <a:schemeClr val="accent1"/>
              </a:buClr>
              <a:buSzPct val="80000"/>
              <a:buFont typeface="Times New Roman" panose="02020603050405020304" pitchFamily="18" charset="0"/>
              <a:buChar char="⸺"/>
              <a:tabLst/>
              <a:defRPr/>
            </a:pPr>
            <a:r>
              <a:rPr lang="en-US" sz="900" dirty="0">
                <a:latin typeface="Lucida Sans" panose="020B0602030504020204" pitchFamily="34" charset="0"/>
              </a:rPr>
              <a:t>Adopt proper measures to avoid used oil contamination with chemical products, water, fuels or anything else that might prevent used oil recycling</a:t>
            </a:r>
          </a:p>
          <a:p>
            <a:pPr marL="511175" marR="0" lvl="1" fontAlgn="auto">
              <a:lnSpc>
                <a:spcPct val="100000"/>
              </a:lnSpc>
              <a:spcBef>
                <a:spcPts val="0"/>
              </a:spcBef>
              <a:spcAft>
                <a:spcPts val="600"/>
              </a:spcAft>
              <a:buClr>
                <a:schemeClr val="accent1"/>
              </a:buClr>
              <a:buSzPct val="80000"/>
              <a:buFont typeface="Times New Roman" panose="02020603050405020304" pitchFamily="18" charset="0"/>
              <a:buChar char="⸺"/>
              <a:tabLst/>
              <a:defRPr/>
            </a:pPr>
            <a:r>
              <a:rPr lang="en-US" sz="900" dirty="0">
                <a:latin typeface="Lucida Sans" panose="020B0602030504020204" pitchFamily="34" charset="0"/>
              </a:rPr>
              <a:t>Transfer used oil exclusively to a regular collector </a:t>
            </a:r>
          </a:p>
          <a:p>
            <a:pPr marL="511175" marR="0" lvl="1" fontAlgn="auto">
              <a:lnSpc>
                <a:spcPct val="100000"/>
              </a:lnSpc>
              <a:spcBef>
                <a:spcPts val="0"/>
              </a:spcBef>
              <a:spcAft>
                <a:spcPts val="600"/>
              </a:spcAft>
              <a:buClr>
                <a:schemeClr val="accent1"/>
              </a:buClr>
              <a:buSzPct val="80000"/>
              <a:buFont typeface="Times New Roman" panose="02020603050405020304" pitchFamily="18" charset="0"/>
              <a:buChar char="⸺"/>
              <a:tabLst/>
              <a:defRPr/>
            </a:pPr>
            <a:r>
              <a:rPr lang="en-US" sz="900" dirty="0">
                <a:latin typeface="Lucida Sans" panose="020B0602030504020204" pitchFamily="34" charset="0"/>
              </a:rPr>
              <a:t>Provide the regular collector with information on possible contamination due to oil usage</a:t>
            </a:r>
          </a:p>
          <a:p>
            <a:pPr marL="511175" marR="0" lvl="1" fontAlgn="auto">
              <a:lnSpc>
                <a:spcPct val="100000"/>
              </a:lnSpc>
              <a:spcBef>
                <a:spcPts val="0"/>
              </a:spcBef>
              <a:spcAft>
                <a:spcPts val="600"/>
              </a:spcAft>
              <a:buClr>
                <a:schemeClr val="accent1"/>
              </a:buClr>
              <a:buSzPct val="80000"/>
              <a:buFont typeface="Times New Roman" panose="02020603050405020304" pitchFamily="18" charset="0"/>
              <a:buChar char="⸺"/>
              <a:tabLst/>
              <a:defRPr/>
            </a:pPr>
            <a:r>
              <a:rPr lang="en-US" sz="900" dirty="0">
                <a:latin typeface="Lucida Sans" panose="020B0602030504020204" pitchFamily="34" charset="0"/>
              </a:rPr>
              <a:t>Keep documents on the used oil collection and sale</a:t>
            </a:r>
          </a:p>
          <a:p>
            <a:pPr marL="511175" marR="0" lvl="1" fontAlgn="auto">
              <a:lnSpc>
                <a:spcPct val="100000"/>
              </a:lnSpc>
              <a:spcBef>
                <a:spcPts val="0"/>
              </a:spcBef>
              <a:spcAft>
                <a:spcPts val="600"/>
              </a:spcAft>
              <a:buClr>
                <a:schemeClr val="accent1"/>
              </a:buClr>
              <a:buSzPct val="80000"/>
              <a:buFont typeface="Times New Roman" panose="02020603050405020304" pitchFamily="18" charset="0"/>
              <a:buChar char="⸺"/>
              <a:tabLst/>
              <a:defRPr/>
            </a:pPr>
            <a:r>
              <a:rPr lang="en-US" sz="900" dirty="0">
                <a:latin typeface="Lucida Sans" panose="020B0602030504020204" pitchFamily="34" charset="0"/>
              </a:rPr>
              <a:t>However, if the generator is working with lubricants that lead to the generation of non-recyclable used oil, then they are required to dispose of the used oil as per the law in an environmentally friendly way.</a:t>
            </a:r>
          </a:p>
          <a:p>
            <a:pPr marL="0" indent="0">
              <a:lnSpc>
                <a:spcPct val="125000"/>
              </a:lnSpc>
              <a:spcBef>
                <a:spcPts val="0"/>
              </a:spcBef>
              <a:buClr>
                <a:schemeClr val="tx1"/>
              </a:buClr>
              <a:buSzPct val="100000"/>
              <a:buNone/>
            </a:pPr>
            <a:r>
              <a:rPr lang="en-US" sz="900" b="1" dirty="0"/>
              <a:t>ii. Classification of Used Oil</a:t>
            </a:r>
          </a:p>
          <a:p>
            <a:pPr lvl="0">
              <a:lnSpc>
                <a:spcPct val="125000"/>
              </a:lnSpc>
              <a:spcBef>
                <a:spcPts val="0"/>
              </a:spcBef>
              <a:spcAft>
                <a:spcPts val="600"/>
              </a:spcAft>
              <a:buClr>
                <a:srgbClr val="27638E"/>
              </a:buClr>
              <a:buSzPct val="110000"/>
              <a:buFont typeface="Wingdings" panose="05000000000000000000" pitchFamily="2" charset="2"/>
              <a:buChar char="l"/>
              <a:defRPr/>
            </a:pPr>
            <a:r>
              <a:rPr lang="en-US" sz="900" dirty="0"/>
              <a:t>According to the above-mentioned regulations OLUC is considered a Class I hazardous waste.</a:t>
            </a:r>
            <a:r>
              <a:rPr lang="en-US" sz="900" dirty="0">
                <a:latin typeface="Lucida Sans"/>
              </a:rPr>
              <a:t> </a:t>
            </a:r>
            <a:endParaRPr kumimoji="0" lang="en-US" sz="900" b="0" u="none" strike="noStrike" kern="1200" cap="none" spc="0" normalizeH="0" baseline="0" noProof="0" dirty="0">
              <a:ln>
                <a:noFill/>
              </a:ln>
              <a:effectLst/>
              <a:uLnTx/>
              <a:uFillTx/>
              <a:latin typeface="Lucida Sans"/>
            </a:endParaRPr>
          </a:p>
          <a:p>
            <a:pPr marL="0" indent="0">
              <a:lnSpc>
                <a:spcPct val="125000"/>
              </a:lnSpc>
              <a:spcBef>
                <a:spcPts val="0"/>
              </a:spcBef>
              <a:buClr>
                <a:schemeClr val="tx1"/>
              </a:buClr>
              <a:buSzPct val="100000"/>
              <a:buNone/>
            </a:pPr>
            <a:r>
              <a:rPr lang="en-US" sz="900" b="1" dirty="0"/>
              <a:t>iii. Collection/Transportation/Storage/Disposal</a:t>
            </a:r>
          </a:p>
          <a:p>
            <a:pPr>
              <a:lnSpc>
                <a:spcPct val="125000"/>
              </a:lnSpc>
              <a:spcBef>
                <a:spcPts val="0"/>
              </a:spcBef>
              <a:buClr>
                <a:srgbClr val="27638E"/>
              </a:buClr>
              <a:buSzPct val="110000"/>
              <a:buFont typeface="Wingdings" panose="05000000000000000000" pitchFamily="2" charset="2"/>
              <a:buChar char="l"/>
              <a:defRPr/>
            </a:pPr>
            <a:r>
              <a:rPr lang="en-US" sz="900" dirty="0"/>
              <a:t>Collectors must have collection contracts with one or more producers/importers and sales contracts with one or more re-refiners or any other party that can ensure that the used oil is only used for recycling. </a:t>
            </a:r>
          </a:p>
        </p:txBody>
      </p:sp>
      <p:sp>
        <p:nvSpPr>
          <p:cNvPr id="7" name="Content Placeholder 2">
            <a:extLst>
              <a:ext uri="{FF2B5EF4-FFF2-40B4-BE49-F238E27FC236}">
                <a16:creationId xmlns:a16="http://schemas.microsoft.com/office/drawing/2014/main" id="{E7ADF94B-A7CD-4BDF-80EC-049A6BF788E7}"/>
              </a:ext>
            </a:extLst>
          </p:cNvPr>
          <p:cNvSpPr txBox="1">
            <a:spLocks/>
          </p:cNvSpPr>
          <p:nvPr/>
        </p:nvSpPr>
        <p:spPr>
          <a:xfrm>
            <a:off x="8174561" y="819515"/>
            <a:ext cx="3600000" cy="318933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spcAft>
                <a:spcPts val="600"/>
              </a:spcAft>
              <a:buNone/>
            </a:pPr>
            <a:r>
              <a:rPr lang="en-US" b="1" dirty="0"/>
              <a:t>Key Influencers</a:t>
            </a:r>
          </a:p>
          <a:p>
            <a:pPr marL="0" indent="0">
              <a:lnSpc>
                <a:spcPct val="125000"/>
              </a:lnSpc>
              <a:spcBef>
                <a:spcPts val="0"/>
              </a:spcBef>
              <a:buClr>
                <a:schemeClr val="tx1"/>
              </a:buClr>
              <a:buSzPct val="100000"/>
              <a:buNone/>
            </a:pPr>
            <a:r>
              <a:rPr lang="en-US" sz="900" b="1" dirty="0"/>
              <a:t>i. Public Sector</a:t>
            </a:r>
          </a:p>
          <a:p>
            <a:pPr lvl="0">
              <a:lnSpc>
                <a:spcPct val="125000"/>
              </a:lnSpc>
              <a:spcBef>
                <a:spcPts val="0"/>
              </a:spcBef>
              <a:buClr>
                <a:srgbClr val="27638E"/>
              </a:buClr>
              <a:buSzPct val="110000"/>
              <a:buFont typeface="Wingdings" panose="05000000000000000000" pitchFamily="2" charset="2"/>
              <a:buChar char="l"/>
              <a:defRPr/>
            </a:pPr>
            <a:r>
              <a:rPr lang="en-US" sz="900" dirty="0"/>
              <a:t>Ministry of Economy</a:t>
            </a:r>
          </a:p>
          <a:p>
            <a:pPr lvl="0">
              <a:lnSpc>
                <a:spcPct val="125000"/>
              </a:lnSpc>
              <a:spcBef>
                <a:spcPts val="0"/>
              </a:spcBef>
              <a:buClr>
                <a:srgbClr val="27638E"/>
              </a:buClr>
              <a:buSzPct val="110000"/>
              <a:buFont typeface="Wingdings" panose="05000000000000000000" pitchFamily="2" charset="2"/>
              <a:buChar char="l"/>
              <a:defRPr/>
            </a:pPr>
            <a:r>
              <a:rPr lang="en-US" sz="900" dirty="0"/>
              <a:t>Ministry of Mines and Energy</a:t>
            </a:r>
          </a:p>
          <a:p>
            <a:pPr lvl="0">
              <a:lnSpc>
                <a:spcPct val="125000"/>
              </a:lnSpc>
              <a:spcBef>
                <a:spcPts val="0"/>
              </a:spcBef>
              <a:buClr>
                <a:srgbClr val="27638E"/>
              </a:buClr>
              <a:buSzPct val="110000"/>
              <a:buFont typeface="Wingdings" panose="05000000000000000000" pitchFamily="2" charset="2"/>
              <a:buChar char="l"/>
              <a:defRPr/>
            </a:pPr>
            <a:r>
              <a:rPr lang="en-US" sz="900" dirty="0"/>
              <a:t>Ministry of Environment</a:t>
            </a:r>
          </a:p>
          <a:p>
            <a:pPr lvl="0">
              <a:lnSpc>
                <a:spcPct val="125000"/>
              </a:lnSpc>
              <a:spcBef>
                <a:spcPts val="0"/>
              </a:spcBef>
              <a:buClr>
                <a:srgbClr val="27638E"/>
              </a:buClr>
              <a:buSzPct val="110000"/>
              <a:buFont typeface="Wingdings" panose="05000000000000000000" pitchFamily="2" charset="2"/>
              <a:buChar char="l"/>
              <a:defRPr/>
            </a:pPr>
            <a:r>
              <a:rPr lang="en-US" sz="900" dirty="0"/>
              <a:t>ANP (Brazilian National Agency of Petroleum, Natural Gas and Biofuels)</a:t>
            </a:r>
          </a:p>
          <a:p>
            <a:pPr lvl="0">
              <a:lnSpc>
                <a:spcPct val="125000"/>
              </a:lnSpc>
              <a:spcBef>
                <a:spcPts val="0"/>
              </a:spcBef>
              <a:buClr>
                <a:srgbClr val="27638E"/>
              </a:buClr>
              <a:buSzPct val="110000"/>
              <a:buFont typeface="Wingdings" panose="05000000000000000000" pitchFamily="2" charset="2"/>
              <a:buChar char="l"/>
              <a:defRPr/>
            </a:pPr>
            <a:r>
              <a:rPr lang="en-US" sz="900" dirty="0"/>
              <a:t>IBAMA (Brazilian Environment and Natural Resources Institute)</a:t>
            </a:r>
          </a:p>
          <a:p>
            <a:pPr lvl="0">
              <a:lnSpc>
                <a:spcPct val="125000"/>
              </a:lnSpc>
              <a:spcBef>
                <a:spcPts val="0"/>
              </a:spcBef>
              <a:spcAft>
                <a:spcPts val="600"/>
              </a:spcAft>
              <a:buClr>
                <a:srgbClr val="27638E"/>
              </a:buClr>
              <a:buSzPct val="110000"/>
              <a:buFont typeface="Wingdings" panose="05000000000000000000" pitchFamily="2" charset="2"/>
              <a:buChar char="l"/>
              <a:defRPr/>
            </a:pPr>
            <a:r>
              <a:rPr lang="en-US" sz="900" dirty="0"/>
              <a:t>CONAMA (National Environment Council</a:t>
            </a:r>
            <a:r>
              <a:rPr lang="en-US" sz="900" dirty="0">
                <a:solidFill>
                  <a:srgbClr val="FF0000"/>
                </a:solidFill>
                <a:latin typeface="Lucida Sans"/>
              </a:rPr>
              <a:t>)</a:t>
            </a:r>
            <a:endParaRPr lang="en-US" sz="900" dirty="0">
              <a:solidFill>
                <a:srgbClr val="FF0000"/>
              </a:solidFill>
            </a:endParaRPr>
          </a:p>
          <a:p>
            <a:pPr marL="0" indent="0">
              <a:lnSpc>
                <a:spcPct val="125000"/>
              </a:lnSpc>
              <a:spcBef>
                <a:spcPts val="0"/>
              </a:spcBef>
              <a:buClr>
                <a:schemeClr val="tx1"/>
              </a:buClr>
              <a:buSzPct val="100000"/>
              <a:buNone/>
            </a:pPr>
            <a:r>
              <a:rPr lang="en-US" sz="900" b="1" dirty="0"/>
              <a:t>ii. Private Sector</a:t>
            </a:r>
          </a:p>
          <a:p>
            <a:pPr lvl="0">
              <a:lnSpc>
                <a:spcPct val="125000"/>
              </a:lnSpc>
              <a:spcBef>
                <a:spcPts val="0"/>
              </a:spcBef>
              <a:buClr>
                <a:srgbClr val="27638E"/>
              </a:buClr>
              <a:buSzPct val="110000"/>
              <a:buFont typeface="Wingdings" panose="05000000000000000000" pitchFamily="2" charset="2"/>
              <a:buChar char="l"/>
              <a:defRPr/>
            </a:pPr>
            <a:r>
              <a:rPr lang="en-US" sz="900" dirty="0"/>
              <a:t>ABD (Brazilian Downstream Association)</a:t>
            </a:r>
          </a:p>
          <a:p>
            <a:pPr lvl="0">
              <a:lnSpc>
                <a:spcPct val="125000"/>
              </a:lnSpc>
              <a:spcBef>
                <a:spcPts val="0"/>
              </a:spcBef>
              <a:buClr>
                <a:srgbClr val="27638E"/>
              </a:buClr>
              <a:buSzPct val="110000"/>
              <a:buFont typeface="Wingdings" panose="05000000000000000000" pitchFamily="2" charset="2"/>
              <a:buChar char="l"/>
              <a:defRPr/>
            </a:pPr>
            <a:r>
              <a:rPr lang="en-US" sz="900" dirty="0"/>
              <a:t>JOGUE LIMPO, the Brazilian Institute</a:t>
            </a:r>
          </a:p>
          <a:p>
            <a:pPr lvl="0">
              <a:lnSpc>
                <a:spcPct val="125000"/>
              </a:lnSpc>
              <a:spcBef>
                <a:spcPts val="0"/>
              </a:spcBef>
              <a:buClr>
                <a:srgbClr val="27638E"/>
              </a:buClr>
              <a:buSzPct val="110000"/>
              <a:buFont typeface="Wingdings" panose="05000000000000000000" pitchFamily="2" charset="2"/>
              <a:buChar char="l"/>
              <a:defRPr/>
            </a:pPr>
            <a:r>
              <a:rPr lang="en-US" sz="900" dirty="0"/>
              <a:t>SINDIRREFINO (National Syndicate of the Mineral Oil Re-refining Industry)</a:t>
            </a:r>
          </a:p>
          <a:p>
            <a:pPr lvl="0">
              <a:lnSpc>
                <a:spcPct val="125000"/>
              </a:lnSpc>
              <a:spcBef>
                <a:spcPts val="0"/>
              </a:spcBef>
              <a:buClr>
                <a:srgbClr val="27638E"/>
              </a:buClr>
              <a:buSzPct val="110000"/>
              <a:buFont typeface="Wingdings" panose="05000000000000000000" pitchFamily="2" charset="2"/>
              <a:buChar char="l"/>
              <a:defRPr/>
            </a:pPr>
            <a:r>
              <a:rPr lang="en-US" sz="900" dirty="0"/>
              <a:t>AMBIOLUC (Environmental Association for Collection, Management and Re-Refining of Used Oils)</a:t>
            </a:r>
          </a:p>
        </p:txBody>
      </p:sp>
      <p:sp>
        <p:nvSpPr>
          <p:cNvPr id="8" name="Content Placeholder 2">
            <a:extLst>
              <a:ext uri="{FF2B5EF4-FFF2-40B4-BE49-F238E27FC236}">
                <a16:creationId xmlns:a16="http://schemas.microsoft.com/office/drawing/2014/main" id="{90D51B1E-F291-49C0-8DBB-71A6BE690709}"/>
              </a:ext>
            </a:extLst>
          </p:cNvPr>
          <p:cNvSpPr txBox="1">
            <a:spLocks/>
          </p:cNvSpPr>
          <p:nvPr/>
        </p:nvSpPr>
        <p:spPr>
          <a:xfrm>
            <a:off x="8174561" y="4077675"/>
            <a:ext cx="3600000" cy="99642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spcAft>
                <a:spcPts val="300"/>
              </a:spcAft>
              <a:buNone/>
            </a:pPr>
            <a:r>
              <a:rPr lang="en-US" b="1" dirty="0"/>
              <a:t>Impact of Current Regulations</a:t>
            </a:r>
          </a:p>
          <a:p>
            <a:pPr marL="228600" marR="0" lvl="0" indent="-228600" algn="l" defTabSz="914400" rtl="0" eaLnBrk="1" fontAlgn="auto" latinLnBrk="0" hangingPunct="1">
              <a:lnSpc>
                <a:spcPct val="125000"/>
              </a:lnSpc>
              <a:spcBef>
                <a:spcPts val="0"/>
              </a:spcBef>
              <a:buClr>
                <a:srgbClr val="27638E"/>
              </a:buClr>
              <a:buSzPct val="110000"/>
              <a:buFont typeface="Wingdings" panose="05000000000000000000" pitchFamily="2" charset="2"/>
              <a:buChar char="l"/>
              <a:tabLst/>
              <a:defRPr/>
            </a:pPr>
            <a:r>
              <a:rPr kumimoji="0" lang="en-US" sz="900" b="0" u="none" strike="noStrike" kern="1200" cap="none" spc="0" normalizeH="0" baseline="0" noProof="0" dirty="0">
                <a:ln>
                  <a:noFill/>
                </a:ln>
                <a:effectLst/>
                <a:uLnTx/>
                <a:uFillTx/>
                <a:latin typeface="Lucida Sans"/>
              </a:rPr>
              <a:t>Due to current regulations</a:t>
            </a:r>
            <a:r>
              <a:rPr kumimoji="0" lang="en-US" sz="900" b="0" u="none" strike="noStrike" kern="1200" cap="none" spc="0" normalizeH="0" noProof="0" dirty="0">
                <a:ln>
                  <a:noFill/>
                </a:ln>
                <a:effectLst/>
                <a:uLnTx/>
                <a:uFillTx/>
                <a:latin typeface="Lucida Sans"/>
              </a:rPr>
              <a:t> in the period of 2016-2020, around an average of 400 kilotonnes was collected per year of used oils fully disposed and processed </a:t>
            </a:r>
            <a:r>
              <a:rPr lang="en-US" sz="900" dirty="0">
                <a:latin typeface="Lucida Sans"/>
              </a:rPr>
              <a:t>in the </a:t>
            </a:r>
            <a:r>
              <a:rPr kumimoji="0" lang="en-US" sz="900" b="0" u="none" strike="noStrike" kern="1200" cap="none" spc="0" normalizeH="0" noProof="0" dirty="0">
                <a:ln>
                  <a:noFill/>
                </a:ln>
                <a:effectLst/>
                <a:uLnTx/>
                <a:uFillTx/>
                <a:latin typeface="Lucida Sans"/>
              </a:rPr>
              <a:t>Brazilian re-refining industry</a:t>
            </a:r>
            <a:r>
              <a:rPr kumimoji="0" lang="en-US" sz="900" b="0" u="none" strike="noStrike" kern="1200" cap="none" spc="0" normalizeH="0" baseline="0" noProof="0" dirty="0">
                <a:ln>
                  <a:noFill/>
                </a:ln>
                <a:effectLst/>
                <a:uLnTx/>
                <a:uFillTx/>
                <a:latin typeface="Lucida Sans"/>
              </a:rPr>
              <a:t>.</a:t>
            </a:r>
          </a:p>
        </p:txBody>
      </p:sp>
      <p:sp>
        <p:nvSpPr>
          <p:cNvPr id="9" name="Content Placeholder 2">
            <a:extLst>
              <a:ext uri="{FF2B5EF4-FFF2-40B4-BE49-F238E27FC236}">
                <a16:creationId xmlns:a16="http://schemas.microsoft.com/office/drawing/2014/main" id="{6EDBC574-F118-49B5-85DE-4DDC804E0881}"/>
              </a:ext>
            </a:extLst>
          </p:cNvPr>
          <p:cNvSpPr txBox="1">
            <a:spLocks/>
          </p:cNvSpPr>
          <p:nvPr/>
        </p:nvSpPr>
        <p:spPr>
          <a:xfrm>
            <a:off x="8174561" y="5142927"/>
            <a:ext cx="3600000" cy="65017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spcAft>
                <a:spcPts val="300"/>
              </a:spcAft>
              <a:buNone/>
            </a:pPr>
            <a:r>
              <a:rPr lang="en-US" b="1" dirty="0"/>
              <a:t>Probable Future Regulations</a:t>
            </a:r>
          </a:p>
          <a:p>
            <a:pPr lvl="0">
              <a:lnSpc>
                <a:spcPct val="125000"/>
              </a:lnSpc>
              <a:spcBef>
                <a:spcPts val="0"/>
              </a:spcBef>
              <a:buClr>
                <a:srgbClr val="27638E"/>
              </a:buClr>
              <a:buSzPct val="110000"/>
              <a:buFont typeface="Wingdings" panose="05000000000000000000" pitchFamily="2" charset="2"/>
              <a:buChar char="l"/>
              <a:defRPr/>
            </a:pPr>
            <a:r>
              <a:rPr lang="en-US" sz="900" dirty="0"/>
              <a:t>There are no new regulations, amendments or changes to current regulations expected in a foreseeable future.</a:t>
            </a:r>
          </a:p>
        </p:txBody>
      </p:sp>
      <p:grpSp>
        <p:nvGrpSpPr>
          <p:cNvPr id="10" name="Group 9">
            <a:extLst>
              <a:ext uri="{FF2B5EF4-FFF2-40B4-BE49-F238E27FC236}">
                <a16:creationId xmlns:a16="http://schemas.microsoft.com/office/drawing/2014/main" id="{07561A1F-ECCB-44F0-AFA8-75259EAAB9EF}"/>
              </a:ext>
            </a:extLst>
          </p:cNvPr>
          <p:cNvGrpSpPr/>
          <p:nvPr/>
        </p:nvGrpSpPr>
        <p:grpSpPr>
          <a:xfrm>
            <a:off x="10341875" y="6176126"/>
            <a:ext cx="1090782" cy="246221"/>
            <a:chOff x="10831993" y="6206610"/>
            <a:chExt cx="1090782" cy="246221"/>
          </a:xfrm>
        </p:grpSpPr>
        <p:sp>
          <p:nvSpPr>
            <p:cNvPr id="11" name="Freeform: Shape 10">
              <a:extLst>
                <a:ext uri="{FF2B5EF4-FFF2-40B4-BE49-F238E27FC236}">
                  <a16:creationId xmlns:a16="http://schemas.microsoft.com/office/drawing/2014/main" id="{6C79275D-0AC7-4751-AB35-ACE8A9609728}"/>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Rectangle 11">
              <a:extLst>
                <a:ext uri="{FF2B5EF4-FFF2-40B4-BE49-F238E27FC236}">
                  <a16:creationId xmlns:a16="http://schemas.microsoft.com/office/drawing/2014/main" id="{8E6C8CA5-4D92-4252-9B71-4183FEDFB16D}"/>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1922554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566477" y="984282"/>
          <a:ext cx="5691448" cy="3602001"/>
        </p:xfrm>
        <a:graphic>
          <a:graphicData uri="http://schemas.openxmlformats.org/drawingml/2006/table">
            <a:tbl>
              <a:tblPr firstRow="1">
                <a:tableStyleId>{5C22544A-7EE6-4342-B048-85BDC9FD1C3A}</a:tableStyleId>
              </a:tblPr>
              <a:tblGrid>
                <a:gridCol w="813064">
                  <a:extLst>
                    <a:ext uri="{9D8B030D-6E8A-4147-A177-3AD203B41FA5}">
                      <a16:colId xmlns:a16="http://schemas.microsoft.com/office/drawing/2014/main" val="2128029248"/>
                    </a:ext>
                  </a:extLst>
                </a:gridCol>
                <a:gridCol w="813064">
                  <a:extLst>
                    <a:ext uri="{9D8B030D-6E8A-4147-A177-3AD203B41FA5}">
                      <a16:colId xmlns:a16="http://schemas.microsoft.com/office/drawing/2014/main" val="414157380"/>
                    </a:ext>
                  </a:extLst>
                </a:gridCol>
                <a:gridCol w="813064">
                  <a:extLst>
                    <a:ext uri="{9D8B030D-6E8A-4147-A177-3AD203B41FA5}">
                      <a16:colId xmlns:a16="http://schemas.microsoft.com/office/drawing/2014/main" val="1715110338"/>
                    </a:ext>
                  </a:extLst>
                </a:gridCol>
                <a:gridCol w="994831">
                  <a:extLst>
                    <a:ext uri="{9D8B030D-6E8A-4147-A177-3AD203B41FA5}">
                      <a16:colId xmlns:a16="http://schemas.microsoft.com/office/drawing/2014/main" val="344991117"/>
                    </a:ext>
                  </a:extLst>
                </a:gridCol>
                <a:gridCol w="847725">
                  <a:extLst>
                    <a:ext uri="{9D8B030D-6E8A-4147-A177-3AD203B41FA5}">
                      <a16:colId xmlns:a16="http://schemas.microsoft.com/office/drawing/2014/main" val="1992465886"/>
                    </a:ext>
                  </a:extLst>
                </a:gridCol>
                <a:gridCol w="596636">
                  <a:extLst>
                    <a:ext uri="{9D8B030D-6E8A-4147-A177-3AD203B41FA5}">
                      <a16:colId xmlns:a16="http://schemas.microsoft.com/office/drawing/2014/main" val="2527081587"/>
                    </a:ext>
                  </a:extLst>
                </a:gridCol>
                <a:gridCol w="813064">
                  <a:extLst>
                    <a:ext uri="{9D8B030D-6E8A-4147-A177-3AD203B41FA5}">
                      <a16:colId xmlns:a16="http://schemas.microsoft.com/office/drawing/2014/main" val="1882737776"/>
                    </a:ext>
                  </a:extLst>
                </a:gridCol>
              </a:tblGrid>
              <a:tr h="348203">
                <a:tc gridSpan="7">
                  <a:txBody>
                    <a:bodyPr/>
                    <a:lstStyle/>
                    <a:p>
                      <a:pPr algn="l" fontAlgn="ctr"/>
                      <a:r>
                        <a:rPr lang="en-US" sz="900" b="1" u="none" strike="noStrike" noProof="0" dirty="0">
                          <a:solidFill>
                            <a:srgbClr val="FFFFFF"/>
                          </a:solidFill>
                          <a:effectLst/>
                        </a:rPr>
                        <a:t>MINIMUM PERCENTAGE OF USED OIL COLLECTION TO LUBRICANTS SALES IN BRAZIL BY REGION, 2012–2021</a:t>
                      </a:r>
                      <a:endParaRPr lang="en-US" sz="900" b="1" i="0" u="none" strike="noStrike" noProof="0" dirty="0">
                        <a:solidFill>
                          <a:srgbClr val="FFFFFF"/>
                        </a:solidFill>
                        <a:effectLst/>
                        <a:latin typeface="Calibri" panose="020F0502020204030204" pitchFamily="34" charset="0"/>
                      </a:endParaRPr>
                    </a:p>
                  </a:txBody>
                  <a:tcPr marL="45720" marR="45720" anchor="ct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616885790"/>
                  </a:ext>
                </a:extLst>
              </a:tr>
              <a:tr h="235549">
                <a:tc>
                  <a:txBody>
                    <a:bodyPr/>
                    <a:lstStyle/>
                    <a:p>
                      <a:pPr algn="l" fontAlgn="ctr"/>
                      <a:r>
                        <a:rPr lang="en-US" sz="900" b="1" u="none" strike="noStrike" noProof="0" dirty="0">
                          <a:solidFill>
                            <a:srgbClr val="000000"/>
                          </a:solidFill>
                          <a:effectLst/>
                        </a:rPr>
                        <a:t> </a:t>
                      </a:r>
                      <a:endParaRPr lang="en-US" sz="900" b="1" i="0" u="none" strike="noStrike" noProof="0" dirty="0">
                        <a:solidFill>
                          <a:srgbClr val="000000"/>
                        </a:solidFill>
                        <a:effectLst/>
                        <a:latin typeface="Calibri" panose="020F0502020204030204" pitchFamily="34" charset="0"/>
                      </a:endParaRPr>
                    </a:p>
                  </a:txBody>
                  <a:tcPr marL="9525" marR="9525" marT="9525" marB="0" anchor="ctr"/>
                </a:tc>
                <a:tc gridSpan="5">
                  <a:txBody>
                    <a:bodyPr/>
                    <a:lstStyle/>
                    <a:p>
                      <a:pPr algn="ctr" fontAlgn="ctr"/>
                      <a:r>
                        <a:rPr lang="en-US" sz="900" b="1" u="none" strike="noStrike" noProof="0" dirty="0">
                          <a:solidFill>
                            <a:srgbClr val="000000"/>
                          </a:solidFill>
                          <a:effectLst/>
                        </a:rPr>
                        <a:t>BRAZILIAN REGION</a:t>
                      </a:r>
                      <a:endParaRPr lang="en-US" sz="900" b="1" i="0" u="none" strike="noStrike" noProof="0" dirty="0">
                        <a:solidFill>
                          <a:srgbClr val="000000"/>
                        </a:solidFill>
                        <a:effectLst/>
                        <a:latin typeface="Calibri" panose="020F0502020204030204" pitchFamily="34" charset="0"/>
                      </a:endParaRPr>
                    </a:p>
                  </a:txBody>
                  <a:tcPr marL="9525" marR="9525" marT="9525" marB="0" anchor="ct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ctr" fontAlgn="ctr"/>
                      <a:r>
                        <a:rPr lang="en-US" sz="900" b="1" u="none" strike="noStrike" noProof="0" dirty="0">
                          <a:solidFill>
                            <a:srgbClr val="000000"/>
                          </a:solidFill>
                          <a:effectLst/>
                        </a:rPr>
                        <a:t> </a:t>
                      </a:r>
                      <a:endParaRPr lang="en-US" sz="900" b="1"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28992572"/>
                  </a:ext>
                </a:extLst>
              </a:tr>
              <a:tr h="358444">
                <a:tc>
                  <a:txBody>
                    <a:bodyPr/>
                    <a:lstStyle/>
                    <a:p>
                      <a:pPr algn="ctr" fontAlgn="ctr"/>
                      <a:r>
                        <a:rPr lang="en-US" sz="900" b="1" u="none" strike="noStrike" noProof="0" dirty="0">
                          <a:solidFill>
                            <a:srgbClr val="000000"/>
                          </a:solidFill>
                          <a:effectLst/>
                        </a:rPr>
                        <a:t>YEAR</a:t>
                      </a:r>
                      <a:endParaRPr lang="en-US" sz="900" b="1"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NORTHEAST</a:t>
                      </a:r>
                      <a:endParaRPr lang="en-US" sz="900" b="1"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NORTH</a:t>
                      </a:r>
                      <a:endParaRPr lang="en-US" sz="900" b="1"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CENTRAL-WEST</a:t>
                      </a:r>
                      <a:endParaRPr lang="en-US" sz="900" b="1"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SOUTHEAST</a:t>
                      </a:r>
                      <a:endParaRPr lang="en-US" sz="900" b="1"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SOUTH</a:t>
                      </a:r>
                      <a:endParaRPr lang="en-US" sz="900" b="1"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BRAZIL</a:t>
                      </a:r>
                      <a:endParaRPr lang="en-US" sz="900" b="1"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4249639"/>
                  </a:ext>
                </a:extLst>
              </a:tr>
              <a:tr h="225308">
                <a:tc>
                  <a:txBody>
                    <a:bodyPr/>
                    <a:lstStyle/>
                    <a:p>
                      <a:pPr algn="ctr" fontAlgn="ctr"/>
                      <a:r>
                        <a:rPr lang="en-US" sz="900" b="0" u="none" strike="noStrike" noProof="0" dirty="0">
                          <a:solidFill>
                            <a:srgbClr val="000000"/>
                          </a:solidFill>
                          <a:effectLst/>
                        </a:rPr>
                        <a:t>2012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26%</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26%</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36%</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36.9%</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45759631"/>
                  </a:ext>
                </a:extLst>
              </a:tr>
              <a:tr h="225308">
                <a:tc>
                  <a:txBody>
                    <a:bodyPr/>
                    <a:lstStyle/>
                    <a:p>
                      <a:pPr algn="ctr" fontAlgn="ctr"/>
                      <a:r>
                        <a:rPr lang="en-US" sz="900" b="0" u="none" strike="noStrike" noProof="0" dirty="0">
                          <a:solidFill>
                            <a:srgbClr val="000000"/>
                          </a:solidFill>
                          <a:effectLst/>
                        </a:rPr>
                        <a:t>2013</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28%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28%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33%</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36%</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37.4%</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14294960"/>
                  </a:ext>
                </a:extLst>
              </a:tr>
              <a:tr h="225308">
                <a:tc>
                  <a:txBody>
                    <a:bodyPr/>
                    <a:lstStyle/>
                    <a:p>
                      <a:pPr algn="ctr" fontAlgn="ctr"/>
                      <a:r>
                        <a:rPr lang="en-US" sz="900" b="0" u="none" strike="noStrike" noProof="0" dirty="0">
                          <a:solidFill>
                            <a:srgbClr val="000000"/>
                          </a:solidFill>
                          <a:effectLst/>
                        </a:rPr>
                        <a:t>2014</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30%</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30%</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34%</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37%</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38.1%</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68539968"/>
                  </a:ext>
                </a:extLst>
              </a:tr>
              <a:tr h="225308">
                <a:tc>
                  <a:txBody>
                    <a:bodyPr/>
                    <a:lstStyle/>
                    <a:p>
                      <a:pPr algn="ctr" fontAlgn="ctr"/>
                      <a:r>
                        <a:rPr lang="en-US" sz="900" b="0" u="none" strike="noStrike" noProof="0" dirty="0">
                          <a:solidFill>
                            <a:srgbClr val="000000"/>
                          </a:solidFill>
                          <a:effectLst/>
                        </a:rPr>
                        <a:t>2015</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31%</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35%</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37%</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38.5%</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97006342"/>
                  </a:ext>
                </a:extLst>
              </a:tr>
              <a:tr h="225308">
                <a:tc>
                  <a:txBody>
                    <a:bodyPr/>
                    <a:lstStyle/>
                    <a:p>
                      <a:pPr algn="ctr" fontAlgn="ctr"/>
                      <a:r>
                        <a:rPr lang="en-US" sz="900" b="0" u="none" strike="noStrike" noProof="0" dirty="0">
                          <a:solidFill>
                            <a:srgbClr val="000000"/>
                          </a:solidFill>
                          <a:effectLst/>
                        </a:rPr>
                        <a:t>2016</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33%</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36%</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38.9%</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25433368"/>
                  </a:ext>
                </a:extLst>
              </a:tr>
              <a:tr h="225308">
                <a:tc>
                  <a:txBody>
                    <a:bodyPr/>
                    <a:lstStyle/>
                    <a:p>
                      <a:pPr algn="ctr" fontAlgn="ctr"/>
                      <a:r>
                        <a:rPr lang="en-US" sz="900" b="0" u="none" strike="noStrike" noProof="0" dirty="0">
                          <a:solidFill>
                            <a:srgbClr val="000000"/>
                          </a:solidFill>
                          <a:effectLst/>
                        </a:rPr>
                        <a:t>2017</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34%</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33%</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36%</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39.2%</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07460505"/>
                  </a:ext>
                </a:extLst>
              </a:tr>
              <a:tr h="225308">
                <a:tc>
                  <a:txBody>
                    <a:bodyPr/>
                    <a:lstStyle/>
                    <a:p>
                      <a:pPr algn="ctr" fontAlgn="ctr"/>
                      <a:r>
                        <a:rPr lang="en-US" sz="900" b="0" u="none" strike="noStrike" noProof="0" dirty="0">
                          <a:solidFill>
                            <a:srgbClr val="000000"/>
                          </a:solidFill>
                          <a:effectLst/>
                        </a:rPr>
                        <a:t>2018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35%</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35%</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37%</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39%</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39.7%</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48664496"/>
                  </a:ext>
                </a:extLst>
              </a:tr>
              <a:tr h="215067">
                <a:tc>
                  <a:txBody>
                    <a:bodyPr/>
                    <a:lstStyle/>
                    <a:p>
                      <a:pPr algn="ctr" fontAlgn="ctr"/>
                      <a:r>
                        <a:rPr lang="en-US" sz="900" b="0" u="none" strike="noStrike" noProof="0" dirty="0">
                          <a:solidFill>
                            <a:srgbClr val="000000"/>
                          </a:solidFill>
                          <a:effectLst/>
                        </a:rPr>
                        <a:t>2019</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36%</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36%</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40%</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40.1%</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36729743"/>
                  </a:ext>
                </a:extLst>
              </a:tr>
              <a:tr h="225308">
                <a:tc>
                  <a:txBody>
                    <a:bodyPr/>
                    <a:lstStyle/>
                    <a:p>
                      <a:pPr algn="ctr" fontAlgn="ctr"/>
                      <a:r>
                        <a:rPr lang="en-US" sz="900" b="0" u="none" strike="noStrike" noProof="0" dirty="0">
                          <a:solidFill>
                            <a:srgbClr val="000000"/>
                          </a:solidFill>
                          <a:effectLst/>
                        </a:rPr>
                        <a:t>2020</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37%</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37%</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45%</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42.0%</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02558641"/>
                  </a:ext>
                </a:extLst>
              </a:tr>
              <a:tr h="204825">
                <a:tc>
                  <a:txBody>
                    <a:bodyPr/>
                    <a:lstStyle/>
                    <a:p>
                      <a:pPr algn="ctr" fontAlgn="ctr"/>
                      <a:r>
                        <a:rPr lang="en-US" sz="900" b="0" u="none" strike="noStrike" noProof="0" dirty="0">
                          <a:solidFill>
                            <a:srgbClr val="000000"/>
                          </a:solidFill>
                          <a:effectLst/>
                        </a:rPr>
                        <a:t>2021</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39%</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45%</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44.0%</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67308550"/>
                  </a:ext>
                </a:extLst>
              </a:tr>
              <a:tr h="215067">
                <a:tc>
                  <a:txBody>
                    <a:bodyPr/>
                    <a:lstStyle/>
                    <a:p>
                      <a:pPr algn="ctr" fontAlgn="ctr"/>
                      <a:r>
                        <a:rPr lang="en-US" sz="900" b="0" u="none" strike="noStrike" noProof="0" dirty="0">
                          <a:solidFill>
                            <a:srgbClr val="000000"/>
                          </a:solidFill>
                          <a:effectLst/>
                        </a:rPr>
                        <a:t>2022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39%</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39%</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39%</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50%</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48%</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45.5%</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05362710"/>
                  </a:ext>
                </a:extLst>
              </a:tr>
              <a:tr h="204825">
                <a:tc>
                  <a:txBody>
                    <a:bodyPr/>
                    <a:lstStyle/>
                    <a:p>
                      <a:pPr algn="ctr" fontAlgn="ctr"/>
                      <a:r>
                        <a:rPr lang="en-US" sz="900" b="0" u="none" strike="noStrike" noProof="0" dirty="0">
                          <a:solidFill>
                            <a:srgbClr val="000000"/>
                          </a:solidFill>
                          <a:effectLst/>
                        </a:rPr>
                        <a:t>2023</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40%</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40%</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40%</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52%</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50%</a:t>
                      </a:r>
                      <a:endParaRPr lang="en-US" sz="900" b="0" i="0" u="none" strike="noStrike" noProof="0"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47.5%</a:t>
                      </a:r>
                      <a:endParaRPr lang="en-US" sz="900" b="0" i="0" u="none" strike="noStrike" noProof="0"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16527210"/>
                  </a:ext>
                </a:extLst>
              </a:tr>
            </a:tbl>
          </a:graphicData>
        </a:graphic>
      </p:graphicFrame>
      <p:grpSp>
        <p:nvGrpSpPr>
          <p:cNvPr id="6" name="Agrupar 5"/>
          <p:cNvGrpSpPr/>
          <p:nvPr/>
        </p:nvGrpSpPr>
        <p:grpSpPr>
          <a:xfrm>
            <a:off x="6547065" y="1035106"/>
            <a:ext cx="5078458" cy="3500352"/>
            <a:chOff x="3896456" y="2747077"/>
            <a:chExt cx="5964364" cy="3963772"/>
          </a:xfrm>
        </p:grpSpPr>
        <p:graphicFrame>
          <p:nvGraphicFramePr>
            <p:cNvPr id="8" name="Chart 3">
              <a:extLst>
                <a:ext uri="{FF2B5EF4-FFF2-40B4-BE49-F238E27FC236}">
                  <a16:creationId xmlns:a16="http://schemas.microsoft.com/office/drawing/2014/main" id="{F801247A-E277-4545-9A6D-6FDDABDD6C6B}"/>
                </a:ext>
              </a:extLst>
            </p:cNvPr>
            <p:cNvGraphicFramePr/>
            <p:nvPr/>
          </p:nvGraphicFramePr>
          <p:xfrm>
            <a:off x="3896456" y="3437715"/>
            <a:ext cx="5964364" cy="327313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Box 12">
              <a:extLst>
                <a:ext uri="{FF2B5EF4-FFF2-40B4-BE49-F238E27FC236}">
                  <a16:creationId xmlns:a16="http://schemas.microsoft.com/office/drawing/2014/main" id="{21C007C6-58AF-47A5-8F25-90C435180482}"/>
                </a:ext>
              </a:extLst>
            </p:cNvPr>
            <p:cNvSpPr txBox="1">
              <a:spLocks noChangeArrowheads="1"/>
            </p:cNvSpPr>
            <p:nvPr/>
          </p:nvSpPr>
          <p:spPr bwMode="auto">
            <a:xfrm>
              <a:off x="4461378" y="2747077"/>
              <a:ext cx="5033959" cy="453082"/>
            </a:xfrm>
            <a:prstGeom prst="rect">
              <a:avLst/>
            </a:prstGeom>
            <a:noFill/>
            <a:extLst>
              <a:ext uri="{91240B29-F687-4F45-9708-019B960494DF}">
                <a14:hiddenLine xmlns:a14="http://schemas.microsoft.com/office/drawing/2010/main" w="9525" algn="ctr">
                  <a:solidFill>
                    <a:srgbClr val="000000"/>
                  </a:solidFill>
                  <a:round/>
                  <a:headEnd/>
                  <a:tailEnd/>
                </a14:hiddenLine>
              </a:ext>
            </a:extLst>
          </p:spPr>
          <p:txBody>
            <a:bodyPr wrap="square" rtlCol="0">
              <a:spAutoFit/>
            </a:bodyPr>
            <a:lstStyle>
              <a:defPPr>
                <a:defRPr lang="en-US"/>
              </a:defPPr>
              <a:lvl1pPr algn="ctr" fontAlgn="base">
                <a:spcBef>
                  <a:spcPct val="0"/>
                </a:spcBef>
                <a:spcAft>
                  <a:spcPct val="0"/>
                </a:spcAft>
                <a:defRPr sz="1000" b="1" cap="all">
                  <a:solidFill>
                    <a:srgbClr val="27638E"/>
                  </a:solidFill>
                  <a:latin typeface="+mj-lt"/>
                  <a:cs typeface="Arial" charset="0"/>
                </a:defRPr>
              </a:lvl1pPr>
              <a:lvl2pPr fontAlgn="base">
                <a:spcBef>
                  <a:spcPct val="0"/>
                </a:spcBef>
                <a:spcAft>
                  <a:spcPct val="0"/>
                </a:spcAft>
                <a:defRPr sz="1600" b="1">
                  <a:latin typeface="Arial" charset="0"/>
                  <a:cs typeface="Arial" charset="0"/>
                </a:defRPr>
              </a:lvl2pPr>
              <a:lvl3pPr fontAlgn="base">
                <a:spcBef>
                  <a:spcPct val="0"/>
                </a:spcBef>
                <a:spcAft>
                  <a:spcPct val="0"/>
                </a:spcAft>
                <a:defRPr sz="1600" b="1">
                  <a:latin typeface="Arial" charset="0"/>
                  <a:cs typeface="Arial" charset="0"/>
                </a:defRPr>
              </a:lvl3pPr>
              <a:lvl4pPr fontAlgn="base">
                <a:spcBef>
                  <a:spcPct val="0"/>
                </a:spcBef>
                <a:spcAft>
                  <a:spcPct val="0"/>
                </a:spcAft>
                <a:defRPr sz="1600" b="1">
                  <a:latin typeface="Arial" charset="0"/>
                  <a:cs typeface="Arial" charset="0"/>
                </a:defRPr>
              </a:lvl4pPr>
              <a:lvl5pPr fontAlgn="base">
                <a:spcBef>
                  <a:spcPct val="0"/>
                </a:spcBef>
                <a:spcAft>
                  <a:spcPct val="0"/>
                </a:spcAft>
                <a:defRPr sz="1600" b="1">
                  <a:latin typeface="Arial" charset="0"/>
                  <a:cs typeface="Arial" charset="0"/>
                </a:defRPr>
              </a:lvl5pPr>
              <a:lvl6pPr>
                <a:defRPr sz="1600" b="1">
                  <a:latin typeface="Arial" charset="0"/>
                  <a:cs typeface="Arial" charset="0"/>
                </a:defRPr>
              </a:lvl6pPr>
              <a:lvl7pPr>
                <a:defRPr sz="1600" b="1">
                  <a:latin typeface="Arial" charset="0"/>
                  <a:cs typeface="Arial" charset="0"/>
                </a:defRPr>
              </a:lvl7pPr>
              <a:lvl8pPr>
                <a:defRPr sz="1600" b="1">
                  <a:latin typeface="Arial" charset="0"/>
                  <a:cs typeface="Arial" charset="0"/>
                </a:defRPr>
              </a:lvl8pPr>
              <a:lvl9pPr>
                <a:defRPr sz="1600" b="1">
                  <a:latin typeface="Arial" charset="0"/>
                  <a:cs typeface="Arial" charset="0"/>
                </a:defRPr>
              </a:lvl9pPr>
            </a:lstStyle>
            <a:p>
              <a:pPr>
                <a:spcAft>
                  <a:spcPts val="0"/>
                </a:spcAft>
              </a:pPr>
              <a:r>
                <a:rPr lang="en-US" altLang="zh-CN" cap="none" dirty="0"/>
                <a:t>MINIMUM % OF USED OIL COLLECTION IN BRAZIL</a:t>
              </a:r>
            </a:p>
            <a:p>
              <a:pPr>
                <a:spcAft>
                  <a:spcPts val="0"/>
                </a:spcAft>
              </a:pPr>
              <a:r>
                <a:rPr lang="en-US" altLang="zh-CN" cap="none" dirty="0"/>
                <a:t>(COUNTRY NATIONAL AVERAGE)</a:t>
              </a:r>
            </a:p>
          </p:txBody>
        </p:sp>
      </p:grpSp>
      <p:sp>
        <p:nvSpPr>
          <p:cNvPr id="10" name="Title 1">
            <a:extLst>
              <a:ext uri="{FF2B5EF4-FFF2-40B4-BE49-F238E27FC236}">
                <a16:creationId xmlns:a16="http://schemas.microsoft.com/office/drawing/2014/main" id="{EAC9479F-D147-4A9E-B9AF-384445A6F4B5}"/>
              </a:ext>
            </a:extLst>
          </p:cNvPr>
          <p:cNvSpPr>
            <a:spLocks noGrp="1"/>
          </p:cNvSpPr>
          <p:nvPr>
            <p:ph type="title"/>
          </p:nvPr>
        </p:nvSpPr>
        <p:spPr>
          <a:xfrm>
            <a:off x="569395" y="286403"/>
            <a:ext cx="10972800" cy="400110"/>
          </a:xfrm>
        </p:spPr>
        <p:txBody>
          <a:bodyPr/>
          <a:lstStyle/>
          <a:p>
            <a:r>
              <a:rPr lang="en-US" dirty="0"/>
              <a:t>Regulations </a:t>
            </a:r>
          </a:p>
        </p:txBody>
      </p:sp>
      <p:sp>
        <p:nvSpPr>
          <p:cNvPr id="11" name="Content Placeholder 2">
            <a:extLst>
              <a:ext uri="{FF2B5EF4-FFF2-40B4-BE49-F238E27FC236}">
                <a16:creationId xmlns:a16="http://schemas.microsoft.com/office/drawing/2014/main" id="{DE57DF49-29D4-489B-BD02-2B05A012D701}"/>
              </a:ext>
            </a:extLst>
          </p:cNvPr>
          <p:cNvSpPr txBox="1">
            <a:spLocks/>
          </p:cNvSpPr>
          <p:nvPr/>
        </p:nvSpPr>
        <p:spPr>
          <a:xfrm>
            <a:off x="566477" y="4809498"/>
            <a:ext cx="11272291" cy="143116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The percentage of finished lubricants that are to be collected as used oil is determined by the Inter-ministerial Ordinance number 100 dated April 8th, 2016, from the Ministries of Mines and Energy, and Environment. The ordinance is in accordance with the environmentally friendly way of disposal of used oil as established in the aforementioned CONAMA’s resolution.</a:t>
            </a:r>
          </a:p>
          <a:p>
            <a:pPr algn="just">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CONAMA’s resolution states that the finished lubricant blender and importer are directly responsible for the collection of used oil or should at least cover the cost of used oil collection by third parties. The volumes to be collected by the finished lubricant blender and importer are proportional to the volume of finished lubricants sold by them.</a:t>
            </a:r>
          </a:p>
          <a:p>
            <a:pPr algn="just">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These proportions have been gradually increasing in the last few years. The current percentages were established in 2016 and predict different levels of collection by region, as a means to reflect the socio-economic differences in different parts of Brazil.</a:t>
            </a:r>
          </a:p>
          <a:p>
            <a:pPr algn="just">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The last update on the required percentages was published in end of 2019 (PORTARIA INTERMINISTERIAL Nº 475, in Portuguese) and has settled the percentages of minimal collection of used oils to the period 2021-2023. </a:t>
            </a:r>
          </a:p>
        </p:txBody>
      </p:sp>
    </p:spTree>
    <p:extLst>
      <p:ext uri="{BB962C8B-B14F-4D97-AF65-F5344CB8AC3E}">
        <p14:creationId xmlns:p14="http://schemas.microsoft.com/office/powerpoint/2010/main" val="4154427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522538" y="824075"/>
          <a:ext cx="4311650" cy="313795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Material Balance</a:t>
            </a:r>
            <a:endParaRPr lang="en-IN" dirty="0"/>
          </a:p>
        </p:txBody>
      </p:sp>
      <p:graphicFrame>
        <p:nvGraphicFramePr>
          <p:cNvPr id="5" name="Chart 4">
            <a:extLst>
              <a:ext uri="{FF2B5EF4-FFF2-40B4-BE49-F238E27FC236}">
                <a16:creationId xmlns:a16="http://schemas.microsoft.com/office/drawing/2014/main" id="{02CCE9EC-BFBA-4ED7-92E8-AC355D7923B0}"/>
              </a:ext>
            </a:extLst>
          </p:cNvPr>
          <p:cNvGraphicFramePr/>
          <p:nvPr/>
        </p:nvGraphicFramePr>
        <p:xfrm>
          <a:off x="-130175" y="824075"/>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444500" y="3735229"/>
            <a:ext cx="3162300" cy="246221"/>
          </a:xfrm>
          <a:prstGeom prst="rect">
            <a:avLst/>
          </a:prstGeom>
          <a:noFill/>
        </p:spPr>
        <p:txBody>
          <a:bodyPr wrap="square" rtlCol="0">
            <a:spAutoFit/>
          </a:bodyPr>
          <a:lstStyle/>
          <a:p>
            <a:pPr algn="ctr"/>
            <a:r>
              <a:rPr lang="en-US" sz="1000" b="1" dirty="0">
                <a:latin typeface="+mj-lt"/>
              </a:rPr>
              <a:t>Total: 1,201.5 Kilotonnes</a:t>
            </a:r>
          </a:p>
        </p:txBody>
      </p:sp>
      <p:graphicFrame>
        <p:nvGraphicFramePr>
          <p:cNvPr id="9" name="Chart 8">
            <a:extLst>
              <a:ext uri="{FF2B5EF4-FFF2-40B4-BE49-F238E27FC236}">
                <a16:creationId xmlns:a16="http://schemas.microsoft.com/office/drawing/2014/main" id="{AC591756-028F-4958-AC35-FE9CCE971093}"/>
              </a:ext>
            </a:extLst>
          </p:cNvPr>
          <p:cNvGraphicFramePr/>
          <p:nvPr/>
        </p:nvGraphicFramePr>
        <p:xfrm>
          <a:off x="5278674" y="824075"/>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nvGraphicFramePr>
        <p:xfrm>
          <a:off x="8128000" y="824075"/>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3127910" y="3735229"/>
            <a:ext cx="3162300" cy="246221"/>
          </a:xfrm>
          <a:prstGeom prst="rect">
            <a:avLst/>
          </a:prstGeom>
          <a:noFill/>
        </p:spPr>
        <p:txBody>
          <a:bodyPr wrap="square" rtlCol="0">
            <a:spAutoFit/>
          </a:bodyPr>
          <a:lstStyle/>
          <a:p>
            <a:pPr algn="ctr"/>
            <a:r>
              <a:rPr lang="en-US" sz="1000" b="1" dirty="0">
                <a:latin typeface="+mj-lt"/>
              </a:rPr>
              <a:t>Total: 657.8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5899944" y="3735229"/>
            <a:ext cx="3162300" cy="246221"/>
          </a:xfrm>
          <a:prstGeom prst="rect">
            <a:avLst/>
          </a:prstGeom>
          <a:noFill/>
        </p:spPr>
        <p:txBody>
          <a:bodyPr wrap="square" rtlCol="0">
            <a:spAutoFit/>
          </a:bodyPr>
          <a:lstStyle/>
          <a:p>
            <a:pPr algn="ctr"/>
            <a:r>
              <a:rPr lang="en-US" sz="1000" b="1" dirty="0">
                <a:latin typeface="+mj-lt"/>
              </a:rPr>
              <a:t>Total: 452.5 Kilotonnes</a:t>
            </a:r>
          </a:p>
        </p:txBody>
      </p:sp>
      <p:sp>
        <p:nvSpPr>
          <p:cNvPr id="13" name="TextBox 12">
            <a:extLst>
              <a:ext uri="{FF2B5EF4-FFF2-40B4-BE49-F238E27FC236}">
                <a16:creationId xmlns:a16="http://schemas.microsoft.com/office/drawing/2014/main" id="{E054D5F6-2E68-4F81-A362-78C2B7E09F5F}"/>
              </a:ext>
            </a:extLst>
          </p:cNvPr>
          <p:cNvSpPr txBox="1"/>
          <p:nvPr/>
        </p:nvSpPr>
        <p:spPr>
          <a:xfrm>
            <a:off x="8630444" y="3735229"/>
            <a:ext cx="3162300" cy="246221"/>
          </a:xfrm>
          <a:prstGeom prst="rect">
            <a:avLst/>
          </a:prstGeom>
          <a:noFill/>
        </p:spPr>
        <p:txBody>
          <a:bodyPr wrap="square" rtlCol="0">
            <a:spAutoFit/>
          </a:bodyPr>
          <a:lstStyle/>
          <a:p>
            <a:pPr algn="ctr"/>
            <a:r>
              <a:rPr lang="en-US" sz="1000" b="1" dirty="0">
                <a:latin typeface="+mj-lt"/>
              </a:rPr>
              <a:t>Total: 400.4 Kilotonnes</a:t>
            </a: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713492" y="4297163"/>
            <a:ext cx="11041580" cy="220060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Brazilian finished lubricants demand was around 1,201.5 kilotonnes in 2020. However, around 264 </a:t>
            </a:r>
            <a:r>
              <a:rPr lang="en-US" sz="900" dirty="0" err="1">
                <a:latin typeface="+mj-lt"/>
              </a:rPr>
              <a:t>kilotonnes</a:t>
            </a:r>
            <a:r>
              <a:rPr lang="en-US" sz="900" dirty="0">
                <a:latin typeface="+mj-lt"/>
              </a:rPr>
              <a:t> of 22% of total lubricant demand is exempt from recycling. Lubricants exempted from recycling include lubricants used for agriculture pulverization, chainsaw oils, process oils that do not generate residues, forming fluids, 2T engine oils, oils used in sealed systems, soluble oils, asphalt-based oils, and all finished lubricants exported.</a:t>
            </a:r>
          </a:p>
          <a:p>
            <a:pPr marL="511175" marR="0" lvl="1" fontAlgn="auto">
              <a:lnSpc>
                <a:spcPct val="100000"/>
              </a:lnSpc>
              <a:spcBef>
                <a:spcPts val="0"/>
              </a:spcBef>
              <a:spcAft>
                <a:spcPts val="300"/>
              </a:spcAft>
              <a:buClr>
                <a:schemeClr val="accent1"/>
              </a:buClr>
              <a:buSzPct val="80000"/>
              <a:buFont typeface="Times New Roman" panose="02020603050405020304" pitchFamily="18" charset="0"/>
              <a:buChar char="⸺"/>
              <a:tabLst/>
              <a:defRPr/>
            </a:pPr>
            <a:r>
              <a:rPr lang="en-US" sz="900" dirty="0">
                <a:latin typeface="Lucida Sans" panose="020B0602030504020204" pitchFamily="34" charset="0"/>
              </a:rPr>
              <a:t>As a result, lubricants that account for 937.5 kilotonnes of lubricant demand is eligible for used oil industry in Brazil. </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Total generation of used oil was around 657.8 kilotonnes in 2020. This is approximately 5% lower than used oil generated in 2019. The decline was mainly due to decline in lubricant demand in 2020.</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The minimal percentage of collection was set at 42% of total eligible lubricant demand in 2020. However, the total used oil collection was around 48% of the total eligible lubricant demand in 2020. From the total used oil generated, around 69% or 452.5 kilotonnes was collected.</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Around 31% of generated used oil is not collected. It is mainly because it is economically unviable to collect the used oil as the generation site is in a remote location or the used oil is actually collected but not recorded as it is disposed of in an illegal way such as used as a fuel. </a:t>
            </a:r>
          </a:p>
          <a:p>
            <a:pPr marL="511175" marR="0" lvl="1" fontAlgn="auto">
              <a:lnSpc>
                <a:spcPct val="100000"/>
              </a:lnSpc>
              <a:spcBef>
                <a:spcPts val="0"/>
              </a:spcBef>
              <a:spcAft>
                <a:spcPts val="300"/>
              </a:spcAft>
              <a:buClr>
                <a:schemeClr val="accent1"/>
              </a:buClr>
              <a:buSzPct val="80000"/>
              <a:buFont typeface="Times New Roman" panose="02020603050405020304" pitchFamily="18" charset="0"/>
              <a:buChar char="⸺"/>
              <a:tabLst/>
              <a:defRPr/>
            </a:pPr>
            <a:r>
              <a:rPr lang="en-US" sz="900" dirty="0">
                <a:latin typeface="Lucida Sans" panose="020B0602030504020204" pitchFamily="34" charset="0"/>
              </a:rPr>
              <a:t>It is estimated that around 51.9 kilotonnes of used oil was illegally disposed as fuel in 2020.</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In 2020, Brazilian re-refiners processed a total of around 400.4 kilotonnes of used oils yielding (in average) 252 kilotonnes of re-refined basestocks (including API Group I and Group II), and around 148.4 kilotonnes of byproducts and losses.</a:t>
            </a:r>
          </a:p>
        </p:txBody>
      </p:sp>
      <p:sp>
        <p:nvSpPr>
          <p:cNvPr id="16" name="Content Placeholder 2">
            <a:extLst>
              <a:ext uri="{FF2B5EF4-FFF2-40B4-BE49-F238E27FC236}">
                <a16:creationId xmlns:a16="http://schemas.microsoft.com/office/drawing/2014/main" id="{A836344E-7AB8-4F1A-88AE-DDFB8F495E38}"/>
              </a:ext>
            </a:extLst>
          </p:cNvPr>
          <p:cNvSpPr txBox="1">
            <a:spLocks/>
          </p:cNvSpPr>
          <p:nvPr/>
        </p:nvSpPr>
        <p:spPr>
          <a:xfrm>
            <a:off x="3543122" y="4053382"/>
            <a:ext cx="2512673"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 Mainly illegally disposed as fuel</a:t>
            </a:r>
          </a:p>
        </p:txBody>
      </p:sp>
      <p:sp>
        <p:nvSpPr>
          <p:cNvPr id="17" name="Content Placeholder 2">
            <a:extLst>
              <a:ext uri="{FF2B5EF4-FFF2-40B4-BE49-F238E27FC236}">
                <a16:creationId xmlns:a16="http://schemas.microsoft.com/office/drawing/2014/main" id="{9729154C-C357-4079-953C-C7B5B9833BB7}"/>
              </a:ext>
            </a:extLst>
          </p:cNvPr>
          <p:cNvSpPr txBox="1">
            <a:spLocks/>
          </p:cNvSpPr>
          <p:nvPr/>
        </p:nvSpPr>
        <p:spPr>
          <a:xfrm>
            <a:off x="8286750" y="4038178"/>
            <a:ext cx="3627409"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lnSpc>
                <a:spcPct val="100000"/>
              </a:lnSpc>
              <a:spcBef>
                <a:spcPts val="0"/>
              </a:spcBef>
              <a:buClr>
                <a:srgbClr val="27638E"/>
              </a:buClr>
              <a:buSzPct val="110000"/>
              <a:buNone/>
              <a:defRPr/>
            </a:pPr>
            <a:r>
              <a:rPr lang="en-US" sz="900" dirty="0">
                <a:latin typeface="Lucida Sans"/>
              </a:rPr>
              <a:t>a – Mainly asphaltic residue, fuels, water and other losses</a:t>
            </a:r>
          </a:p>
        </p:txBody>
      </p:sp>
      <p:sp>
        <p:nvSpPr>
          <p:cNvPr id="18" name="Content Placeholder 2">
            <a:extLst>
              <a:ext uri="{FF2B5EF4-FFF2-40B4-BE49-F238E27FC236}">
                <a16:creationId xmlns:a16="http://schemas.microsoft.com/office/drawing/2014/main" id="{4C3319E6-D39E-4072-8AE3-99915C9BBF1D}"/>
              </a:ext>
            </a:extLst>
          </p:cNvPr>
          <p:cNvSpPr txBox="1">
            <a:spLocks/>
          </p:cNvSpPr>
          <p:nvPr/>
        </p:nvSpPr>
        <p:spPr>
          <a:xfrm>
            <a:off x="6224757" y="4032499"/>
            <a:ext cx="2512673"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 Mainly illegally disposed as fuel</a:t>
            </a:r>
          </a:p>
        </p:txBody>
      </p:sp>
    </p:spTree>
    <p:extLst>
      <p:ext uri="{BB962C8B-B14F-4D97-AF65-F5344CB8AC3E}">
        <p14:creationId xmlns:p14="http://schemas.microsoft.com/office/powerpoint/2010/main" val="2019936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522538" y="814917"/>
          <a:ext cx="4311650" cy="31379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2CCE9EC-BFBA-4ED7-92E8-AC355D7923B0}"/>
              </a:ext>
            </a:extLst>
          </p:cNvPr>
          <p:cNvGraphicFramePr/>
          <p:nvPr/>
        </p:nvGraphicFramePr>
        <p:xfrm>
          <a:off x="-83580" y="814917"/>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444500" y="3716179"/>
            <a:ext cx="3162300" cy="246221"/>
          </a:xfrm>
          <a:prstGeom prst="rect">
            <a:avLst/>
          </a:prstGeom>
          <a:noFill/>
        </p:spPr>
        <p:txBody>
          <a:bodyPr wrap="square" rtlCol="0">
            <a:spAutoFit/>
          </a:bodyPr>
          <a:lstStyle/>
          <a:p>
            <a:pPr algn="ctr"/>
            <a:r>
              <a:rPr lang="en-US" sz="1000" b="1" dirty="0">
                <a:latin typeface="+mj-lt"/>
              </a:rPr>
              <a:t>Total: 1,222.7 Kilotonnes</a:t>
            </a:r>
          </a:p>
        </p:txBody>
      </p:sp>
      <p:graphicFrame>
        <p:nvGraphicFramePr>
          <p:cNvPr id="9" name="Chart 8">
            <a:extLst>
              <a:ext uri="{FF2B5EF4-FFF2-40B4-BE49-F238E27FC236}">
                <a16:creationId xmlns:a16="http://schemas.microsoft.com/office/drawing/2014/main" id="{AC591756-028F-4958-AC35-FE9CCE971093}"/>
              </a:ext>
            </a:extLst>
          </p:cNvPr>
          <p:cNvGraphicFramePr/>
          <p:nvPr/>
        </p:nvGraphicFramePr>
        <p:xfrm>
          <a:off x="5325269" y="814917"/>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nvGraphicFramePr>
        <p:xfrm>
          <a:off x="8128000" y="814917"/>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3127910" y="3716179"/>
            <a:ext cx="3162300" cy="246221"/>
          </a:xfrm>
          <a:prstGeom prst="rect">
            <a:avLst/>
          </a:prstGeom>
          <a:noFill/>
        </p:spPr>
        <p:txBody>
          <a:bodyPr wrap="square" rtlCol="0">
            <a:spAutoFit/>
          </a:bodyPr>
          <a:lstStyle/>
          <a:p>
            <a:pPr algn="ctr"/>
            <a:r>
              <a:rPr lang="en-US" sz="1000" b="1" dirty="0">
                <a:latin typeface="+mj-lt"/>
              </a:rPr>
              <a:t>Total: 668.6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5899944" y="3716179"/>
            <a:ext cx="3162300" cy="246221"/>
          </a:xfrm>
          <a:prstGeom prst="rect">
            <a:avLst/>
          </a:prstGeom>
          <a:noFill/>
        </p:spPr>
        <p:txBody>
          <a:bodyPr wrap="square" rtlCol="0">
            <a:spAutoFit/>
          </a:bodyPr>
          <a:lstStyle/>
          <a:p>
            <a:pPr algn="ctr"/>
            <a:r>
              <a:rPr lang="en-US" sz="1000" b="1" dirty="0">
                <a:latin typeface="+mj-lt"/>
              </a:rPr>
              <a:t>Total: 468.8 Kilotonnes</a:t>
            </a:r>
          </a:p>
        </p:txBody>
      </p:sp>
      <p:sp>
        <p:nvSpPr>
          <p:cNvPr id="13" name="TextBox 12">
            <a:extLst>
              <a:ext uri="{FF2B5EF4-FFF2-40B4-BE49-F238E27FC236}">
                <a16:creationId xmlns:a16="http://schemas.microsoft.com/office/drawing/2014/main" id="{E054D5F6-2E68-4F81-A362-78C2B7E09F5F}"/>
              </a:ext>
            </a:extLst>
          </p:cNvPr>
          <p:cNvSpPr txBox="1"/>
          <p:nvPr/>
        </p:nvSpPr>
        <p:spPr>
          <a:xfrm>
            <a:off x="8630444" y="3716179"/>
            <a:ext cx="3162300" cy="246221"/>
          </a:xfrm>
          <a:prstGeom prst="rect">
            <a:avLst/>
          </a:prstGeom>
          <a:noFill/>
        </p:spPr>
        <p:txBody>
          <a:bodyPr wrap="square" rtlCol="0">
            <a:spAutoFit/>
          </a:bodyPr>
          <a:lstStyle/>
          <a:p>
            <a:pPr algn="ctr"/>
            <a:r>
              <a:rPr lang="en-US" sz="1000" b="1" dirty="0">
                <a:latin typeface="+mj-lt"/>
              </a:rPr>
              <a:t>Total: 410.5 Kilotonnes</a:t>
            </a: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769420" y="4278957"/>
            <a:ext cx="11041580" cy="216213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In 2021, Brazilian finished lubricants demand is expected to grow by approximately 1.8% to reach 1,222.7 kilotonnes. However, around 293 kilotonnes of 24% of total lubricant demand is exempt from recycling as explained on slide 9. </a:t>
            </a:r>
          </a:p>
          <a:p>
            <a:pPr marL="511175" lvl="1">
              <a:lnSpc>
                <a:spcPct val="100000"/>
              </a:lnSpc>
              <a:spcBef>
                <a:spcPts val="0"/>
              </a:spcBef>
              <a:spcAft>
                <a:spcPts val="300"/>
              </a:spcAft>
              <a:buClr>
                <a:schemeClr val="accent1"/>
              </a:buClr>
              <a:buSzPct val="80000"/>
              <a:buFont typeface="Times New Roman" panose="02020603050405020304" pitchFamily="18" charset="0"/>
              <a:buChar char="⸺"/>
              <a:defRPr/>
            </a:pPr>
            <a:r>
              <a:rPr lang="en-US" sz="900" dirty="0">
                <a:latin typeface="Lucida Sans" panose="020B0602030504020204" pitchFamily="34" charset="0"/>
              </a:rPr>
              <a:t>As a result, lubricants that account for 929.7 kilotonnes of lubricant demand is eligible for used oil industry in Brazil. </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Total generation of used oil was around 668.6 kilotonnes in 2020. This is around 1.6% more than used oil generated in 2020. This is in line with increase in lubricant volume, which increased by 1.8% in 2021.</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The minimal percentage of collection was set at 44% of total eligible lubricant demand in 2021. Kline estimates the effective collection to be around 50.4% of the total eligible lubricant demand, which is much higher than 44% as mandated by law in 2021.</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From the total used oil expected to be collected in the Brazilian market in 2021, around 88% or 410.5 kilotonnes of the total used oil is estimated to be collected for re-refining.</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Around 31% of generated used oil is not collected. It is mainly because it is economically unviable to collect the used oil as the generation site is in a remote location or the used oil is actually collected but not recorded as it is disposed of in an illegal way such as used as a fuel. </a:t>
            </a:r>
          </a:p>
          <a:p>
            <a:pPr marL="511175" lvl="1">
              <a:lnSpc>
                <a:spcPct val="100000"/>
              </a:lnSpc>
              <a:spcBef>
                <a:spcPts val="0"/>
              </a:spcBef>
              <a:spcAft>
                <a:spcPts val="300"/>
              </a:spcAft>
              <a:buClr>
                <a:schemeClr val="accent1"/>
              </a:buClr>
              <a:buSzPct val="80000"/>
              <a:buFont typeface="Times New Roman" panose="02020603050405020304" pitchFamily="18" charset="0"/>
              <a:buChar char="⸺"/>
              <a:defRPr/>
            </a:pPr>
            <a:r>
              <a:rPr lang="en-US" sz="900" dirty="0">
                <a:latin typeface="Lucida Sans" panose="020B0602030504020204" pitchFamily="34" charset="0"/>
              </a:rPr>
              <a:t>It is estimated that around 60.9 kilotonnes of used oil was illegally disposed as fuel in 2021.</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In 2021, Brazilian re-refiners are expected to process a total of around 410.5 kilotonnes of used oil yielding (in average) 259 kilotonnes of re-refined basestocks (including API Group I and Group II) and around 151.5 kilotonnes of byproducts and losses.</a:t>
            </a:r>
          </a:p>
        </p:txBody>
      </p:sp>
      <p:sp>
        <p:nvSpPr>
          <p:cNvPr id="16" name="Content Placeholder 2">
            <a:extLst>
              <a:ext uri="{FF2B5EF4-FFF2-40B4-BE49-F238E27FC236}">
                <a16:creationId xmlns:a16="http://schemas.microsoft.com/office/drawing/2014/main" id="{A836344E-7AB8-4F1A-88AE-DDFB8F495E38}"/>
              </a:ext>
            </a:extLst>
          </p:cNvPr>
          <p:cNvSpPr txBox="1">
            <a:spLocks/>
          </p:cNvSpPr>
          <p:nvPr/>
        </p:nvSpPr>
        <p:spPr>
          <a:xfrm>
            <a:off x="3936929" y="3952875"/>
            <a:ext cx="2229072"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illegal disposal as fuel</a:t>
            </a:r>
          </a:p>
        </p:txBody>
      </p:sp>
      <p:sp>
        <p:nvSpPr>
          <p:cNvPr id="15" name="Title 1">
            <a:extLst>
              <a:ext uri="{FF2B5EF4-FFF2-40B4-BE49-F238E27FC236}">
                <a16:creationId xmlns:a16="http://schemas.microsoft.com/office/drawing/2014/main" id="{EAC9479F-D147-4A9E-B9AF-384445A6F4B5}"/>
              </a:ext>
            </a:extLst>
          </p:cNvPr>
          <p:cNvSpPr>
            <a:spLocks noGrp="1"/>
          </p:cNvSpPr>
          <p:nvPr>
            <p:ph type="title"/>
          </p:nvPr>
        </p:nvSpPr>
        <p:spPr>
          <a:xfrm>
            <a:off x="569395" y="286403"/>
            <a:ext cx="10972800" cy="400110"/>
          </a:xfrm>
        </p:spPr>
        <p:txBody>
          <a:bodyPr/>
          <a:lstStyle/>
          <a:p>
            <a:r>
              <a:rPr lang="en-US" dirty="0"/>
              <a:t>Used Oil Industry Outlook</a:t>
            </a:r>
          </a:p>
        </p:txBody>
      </p:sp>
      <p:sp>
        <p:nvSpPr>
          <p:cNvPr id="17" name="Content Placeholder 2">
            <a:extLst>
              <a:ext uri="{FF2B5EF4-FFF2-40B4-BE49-F238E27FC236}">
                <a16:creationId xmlns:a16="http://schemas.microsoft.com/office/drawing/2014/main" id="{B2B133F6-F354-4BEA-8435-AFD893A1286D}"/>
              </a:ext>
            </a:extLst>
          </p:cNvPr>
          <p:cNvSpPr txBox="1">
            <a:spLocks/>
          </p:cNvSpPr>
          <p:nvPr/>
        </p:nvSpPr>
        <p:spPr>
          <a:xfrm>
            <a:off x="8297935" y="3952875"/>
            <a:ext cx="3894065"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asphaltic residue, fuels, water and other losses</a:t>
            </a:r>
            <a:r>
              <a:rPr lang="en-US" sz="900" noProof="0" dirty="0">
                <a:latin typeface="Lucida Sans"/>
              </a:rPr>
              <a:t>.</a:t>
            </a:r>
            <a:endParaRPr lang="en-US" sz="900" dirty="0">
              <a:latin typeface="Lucida Sans"/>
            </a:endParaRPr>
          </a:p>
        </p:txBody>
      </p:sp>
      <p:sp>
        <p:nvSpPr>
          <p:cNvPr id="18" name="Content Placeholder 2">
            <a:extLst>
              <a:ext uri="{FF2B5EF4-FFF2-40B4-BE49-F238E27FC236}">
                <a16:creationId xmlns:a16="http://schemas.microsoft.com/office/drawing/2014/main" id="{2AE2031C-BDBB-47A9-B953-9EF550E9AE7F}"/>
              </a:ext>
            </a:extLst>
          </p:cNvPr>
          <p:cNvSpPr txBox="1">
            <a:spLocks/>
          </p:cNvSpPr>
          <p:nvPr/>
        </p:nvSpPr>
        <p:spPr>
          <a:xfrm>
            <a:off x="6166001" y="3952875"/>
            <a:ext cx="2229072"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illegal disposal as fuel</a:t>
            </a:r>
          </a:p>
        </p:txBody>
      </p:sp>
    </p:spTree>
    <p:extLst>
      <p:ext uri="{BB962C8B-B14F-4D97-AF65-F5344CB8AC3E}">
        <p14:creationId xmlns:p14="http://schemas.microsoft.com/office/powerpoint/2010/main" val="459096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Generation</a:t>
            </a:r>
          </a:p>
        </p:txBody>
      </p:sp>
      <p:sp>
        <p:nvSpPr>
          <p:cNvPr id="5" name="Content Placeholder 2">
            <a:extLst>
              <a:ext uri="{FF2B5EF4-FFF2-40B4-BE49-F238E27FC236}">
                <a16:creationId xmlns:a16="http://schemas.microsoft.com/office/drawing/2014/main" id="{A86B9426-1D82-4FBB-BCDD-B3B7886957B8}"/>
              </a:ext>
            </a:extLst>
          </p:cNvPr>
          <p:cNvSpPr txBox="1">
            <a:spLocks/>
          </p:cNvSpPr>
          <p:nvPr/>
        </p:nvSpPr>
        <p:spPr>
          <a:xfrm>
            <a:off x="4267309" y="4126922"/>
            <a:ext cx="3326330" cy="218521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In the industrial segment for finished lubricants, the losses happen due to the usage of oil until extinction as well as leakages. It is estimated that around 65% of hydraulic fluids demand is generated as used oil.</a:t>
            </a:r>
            <a:endParaRPr lang="en-US" sz="900" dirty="0">
              <a:solidFill>
                <a:srgbClr val="FF0000"/>
              </a:solidFill>
              <a:latin typeface="Lucida Sans" panose="020B0602030504020204" pitchFamily="34" charset="0"/>
            </a:endParaRP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Automotive lubricants generate most of the used oil in Brazil, accounting for approximately 72.7% of the total generated used oil. Industrial lubricants account for the balance. Hydraulic fluids are the highest generator of used oil among industrial lubricants. </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Automotive used oil is generated during a lubricant change, which usually takes place in workshops, quick lubes, and fuel stations.</a:t>
            </a:r>
          </a:p>
        </p:txBody>
      </p:sp>
      <p:sp>
        <p:nvSpPr>
          <p:cNvPr id="6" name="Content Placeholder 2">
            <a:extLst>
              <a:ext uri="{FF2B5EF4-FFF2-40B4-BE49-F238E27FC236}">
                <a16:creationId xmlns:a16="http://schemas.microsoft.com/office/drawing/2014/main" id="{B5694FA1-431D-4CBD-869A-5BF3E1A15506}"/>
              </a:ext>
            </a:extLst>
          </p:cNvPr>
          <p:cNvSpPr txBox="1">
            <a:spLocks/>
          </p:cNvSpPr>
          <p:nvPr/>
        </p:nvSpPr>
        <p:spPr>
          <a:xfrm>
            <a:off x="7843573" y="4126922"/>
            <a:ext cx="3326330" cy="204671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Workshops account for approximately 60% of total used oil generated. The corresponding figure for quick lubes and fuel stations is 20% each in the automotive market segment.</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Used oils generated in the industrial applications of the Brazilian lubricants market come mainly from hydraulic fluids and other general industrial oils.</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rPr>
              <a:t>Brazilian Institute JOGUE LIMPO is an association of lubricants producers and importers, and it is the managing entity responsible for carrying out the reverse logistics of plastic packaging used in finished lubricants as well as used/contaminated lubricating oil.</a:t>
            </a:r>
          </a:p>
        </p:txBody>
      </p:sp>
      <p:graphicFrame>
        <p:nvGraphicFramePr>
          <p:cNvPr id="9" name="Chart 8">
            <a:extLst>
              <a:ext uri="{FF2B5EF4-FFF2-40B4-BE49-F238E27FC236}">
                <a16:creationId xmlns:a16="http://schemas.microsoft.com/office/drawing/2014/main" id="{98B4A599-6410-4283-98C5-B4EAD3B7FD44}"/>
              </a:ext>
            </a:extLst>
          </p:cNvPr>
          <p:cNvGraphicFramePr/>
          <p:nvPr>
            <p:extLst>
              <p:ext uri="{D42A27DB-BD31-4B8C-83A1-F6EECF244321}">
                <p14:modId xmlns:p14="http://schemas.microsoft.com/office/powerpoint/2010/main" val="3662840746"/>
              </p:ext>
            </p:extLst>
          </p:nvPr>
        </p:nvGraphicFramePr>
        <p:xfrm>
          <a:off x="6353008" y="885468"/>
          <a:ext cx="4692650" cy="3013658"/>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
            <a:extLst>
              <a:ext uri="{FF2B5EF4-FFF2-40B4-BE49-F238E27FC236}">
                <a16:creationId xmlns:a16="http://schemas.microsoft.com/office/drawing/2014/main" id="{0A46B7B9-49CC-4E54-A76C-1986E2B35C52}"/>
              </a:ext>
            </a:extLst>
          </p:cNvPr>
          <p:cNvSpPr txBox="1">
            <a:spLocks/>
          </p:cNvSpPr>
          <p:nvPr/>
        </p:nvSpPr>
        <p:spPr>
          <a:xfrm>
            <a:off x="695315" y="4126922"/>
            <a:ext cx="3326330" cy="2400657"/>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generation </a:t>
            </a:r>
            <a:r>
              <a:rPr lang="en-US" sz="900" dirty="0">
                <a:solidFill>
                  <a:srgbClr val="000000"/>
                </a:solidFill>
                <a:latin typeface="Lucida Sans"/>
              </a:rPr>
              <a:t>increased at a CAGR of 7.7% during 2016-2019 mainly due to increase in finished lubricants demand, which recovered as economy recovered from recession during 2014-2016.</a:t>
            </a:r>
          </a:p>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latin typeface="Lucida Sans"/>
              </a:rPr>
              <a:t>In 2020, used oils generation dropped around 5% as lubricant demand declined due to COVID-19</a:t>
            </a:r>
            <a:r>
              <a:rPr lang="en-US" sz="900" dirty="0">
                <a:solidFill>
                  <a:srgbClr val="FF0000"/>
                </a:solidFill>
                <a:latin typeface="Lucida Sans" panose="020B0602030504020204" pitchFamily="34" charset="0"/>
              </a:rPr>
              <a:t>.</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Currently, most of the volume loss in the HDMO, PCMO, MCO, and other automotive fluids occurs due to inadequate disposal of used oil, especially in less-developed areas of Brazil.</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It is estimated that 67% of HDMO, 72% of PCMO, and 65% of MCO demand is generated as used oil. 45% of remaining automotive lubricants demand volume is generated as used oil.</a:t>
            </a:r>
          </a:p>
        </p:txBody>
      </p:sp>
      <p:graphicFrame>
        <p:nvGraphicFramePr>
          <p:cNvPr id="11" name="Table 3">
            <a:extLst>
              <a:ext uri="{FF2B5EF4-FFF2-40B4-BE49-F238E27FC236}">
                <a16:creationId xmlns:a16="http://schemas.microsoft.com/office/drawing/2014/main" id="{A780F1E2-261B-4416-802C-F9E07949D2D2}"/>
              </a:ext>
            </a:extLst>
          </p:cNvPr>
          <p:cNvGraphicFramePr>
            <a:graphicFrameLocks noGrp="1"/>
          </p:cNvGraphicFramePr>
          <p:nvPr>
            <p:extLst>
              <p:ext uri="{D42A27DB-BD31-4B8C-83A1-F6EECF244321}">
                <p14:modId xmlns:p14="http://schemas.microsoft.com/office/powerpoint/2010/main" val="2128273937"/>
              </p:ext>
            </p:extLst>
          </p:nvPr>
        </p:nvGraphicFramePr>
        <p:xfrm>
          <a:off x="759895" y="1070809"/>
          <a:ext cx="4897344" cy="2695771"/>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1018238161"/>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643561842"/>
                    </a:ext>
                  </a:extLst>
                </a:gridCol>
              </a:tblGrid>
              <a:tr h="275853">
                <a:tc gridSpan="5">
                  <a:txBody>
                    <a:bodyPr/>
                    <a:lstStyle/>
                    <a:p>
                      <a:r>
                        <a:rPr lang="en-US" sz="900" dirty="0">
                          <a:latin typeface="+mn-lt"/>
                        </a:rPr>
                        <a:t>USED OIL GENERATION BY PRODUCT IN BRAZIL, 2020 AND 2021</a:t>
                      </a: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408451">
                <a:tc>
                  <a:txBody>
                    <a:bodyPr/>
                    <a:lstStyle/>
                    <a:p>
                      <a:r>
                        <a:rPr lang="en-US" sz="900" b="1" dirty="0">
                          <a:solidFill>
                            <a:schemeClr val="tx1"/>
                          </a:solidFill>
                          <a:latin typeface="+mn-lt"/>
                        </a:rPr>
                        <a:t>LUBRICANT</a:t>
                      </a:r>
                    </a:p>
                  </a:txBody>
                  <a:tcPr marL="45720" marR="45720" anchor="ctr"/>
                </a:tc>
                <a:tc gridSpan="2">
                  <a:txBody>
                    <a:bodyPr/>
                    <a:lstStyle/>
                    <a:p>
                      <a:pPr algn="ctr"/>
                      <a:r>
                        <a:rPr lang="en-US" sz="900" b="1" dirty="0">
                          <a:solidFill>
                            <a:schemeClr val="tx1"/>
                          </a:solidFill>
                          <a:latin typeface="+mn-lt"/>
                        </a:rPr>
                        <a:t>KILOTONNES</a:t>
                      </a:r>
                    </a:p>
                  </a:txBody>
                  <a:tcPr marL="45720" marR="45720" anchor="ctr"/>
                </a:tc>
                <a:tc hMerge="1">
                  <a:txBody>
                    <a:bodyPr/>
                    <a:lstStyle/>
                    <a:p>
                      <a:endParaRPr lang="en-IN"/>
                    </a:p>
                  </a:txBody>
                  <a:tcPr/>
                </a:tc>
                <a:tc gridSpan="2">
                  <a:txBody>
                    <a:bodyPr/>
                    <a:lstStyle/>
                    <a:p>
                      <a:pPr algn="ctr"/>
                      <a:r>
                        <a:rPr lang="en-US" sz="900" b="1" dirty="0">
                          <a:solidFill>
                            <a:schemeClr val="tx1"/>
                          </a:solidFill>
                          <a:latin typeface="+mn-lt"/>
                        </a:rPr>
                        <a:t>% OF TOTAL USED OIL GENERATED</a:t>
                      </a: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5101">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extLst>
                  <a:ext uri="{0D108BD9-81ED-4DB2-BD59-A6C34878D82A}">
                    <a16:rowId xmlns:a16="http://schemas.microsoft.com/office/drawing/2014/main" val="2513378660"/>
                  </a:ext>
                </a:extLst>
              </a:tr>
              <a:tr h="235101">
                <a:tc>
                  <a:txBody>
                    <a:bodyPr/>
                    <a:lstStyle/>
                    <a:p>
                      <a:pPr algn="l" fontAlgn="ctr"/>
                      <a:r>
                        <a:rPr lang="en-US" sz="900" b="0" i="0" u="none" strike="noStrike" dirty="0">
                          <a:solidFill>
                            <a:srgbClr val="000000"/>
                          </a:solidFill>
                          <a:effectLst/>
                          <a:latin typeface="+mn-lt"/>
                          <a:ea typeface="等线" panose="02010600030101010101" pitchFamily="2" charset="-122"/>
                        </a:rPr>
                        <a:t>HDMO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226.6</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229.3</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34.4</a:t>
                      </a:r>
                    </a:p>
                  </a:txBody>
                  <a:tcPr marL="9525" marR="9525" marT="9525" marB="0" anchor="ctr"/>
                </a:tc>
                <a:tc>
                  <a:txBody>
                    <a:bodyPr/>
                    <a:lstStyle/>
                    <a:p>
                      <a:pPr algn="ctr"/>
                      <a:r>
                        <a:rPr lang="en-US" sz="900" b="0" dirty="0">
                          <a:solidFill>
                            <a:schemeClr val="tx1"/>
                          </a:solidFill>
                          <a:latin typeface="+mn-lt"/>
                        </a:rPr>
                        <a:t>34.3</a:t>
                      </a:r>
                    </a:p>
                  </a:txBody>
                  <a:tcPr marL="45720" marR="45720" anchor="ctr"/>
                </a:tc>
                <a:extLst>
                  <a:ext uri="{0D108BD9-81ED-4DB2-BD59-A6C34878D82A}">
                    <a16:rowId xmlns:a16="http://schemas.microsoft.com/office/drawing/2014/main" val="1557228252"/>
                  </a:ext>
                </a:extLst>
              </a:tr>
              <a:tr h="235101">
                <a:tc>
                  <a:txBody>
                    <a:bodyPr/>
                    <a:lstStyle/>
                    <a:p>
                      <a:pPr algn="l" fontAlgn="ctr"/>
                      <a:r>
                        <a:rPr lang="en-US" sz="900" b="0" i="0" u="none" strike="noStrike" dirty="0">
                          <a:solidFill>
                            <a:srgbClr val="000000"/>
                          </a:solidFill>
                          <a:effectLst/>
                          <a:latin typeface="+mn-lt"/>
                          <a:ea typeface="等线" panose="02010600030101010101" pitchFamily="2" charset="-122"/>
                        </a:rPr>
                        <a:t>PCMO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122.3</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124.1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18.6</a:t>
                      </a:r>
                    </a:p>
                  </a:txBody>
                  <a:tcPr marL="9525" marR="9525" marT="9525" marB="0" anchor="ctr"/>
                </a:tc>
                <a:tc>
                  <a:txBody>
                    <a:bodyPr/>
                    <a:lstStyle/>
                    <a:p>
                      <a:pPr algn="ctr"/>
                      <a:r>
                        <a:rPr lang="en-US" sz="900" b="0" dirty="0">
                          <a:solidFill>
                            <a:schemeClr val="tx1"/>
                          </a:solidFill>
                          <a:latin typeface="+mn-lt"/>
                        </a:rPr>
                        <a:t>18.6</a:t>
                      </a:r>
                    </a:p>
                  </a:txBody>
                  <a:tcPr marL="45720" marR="45720" anchor="ctr"/>
                </a:tc>
                <a:extLst>
                  <a:ext uri="{0D108BD9-81ED-4DB2-BD59-A6C34878D82A}">
                    <a16:rowId xmlns:a16="http://schemas.microsoft.com/office/drawing/2014/main" val="3070259312"/>
                  </a:ext>
                </a:extLst>
              </a:tr>
              <a:tr h="235101">
                <a:tc>
                  <a:txBody>
                    <a:bodyPr/>
                    <a:lstStyle/>
                    <a:p>
                      <a:pPr algn="l" fontAlgn="ctr"/>
                      <a:r>
                        <a:rPr lang="en-US" sz="900" b="0" i="0" u="none" strike="noStrike" dirty="0">
                          <a:solidFill>
                            <a:srgbClr val="000000"/>
                          </a:solidFill>
                          <a:effectLst/>
                          <a:latin typeface="+mn-lt"/>
                          <a:ea typeface="等线" panose="02010600030101010101" pitchFamily="2" charset="-122"/>
                        </a:rPr>
                        <a:t>Hydraulic Fluid</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69.9</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71.6</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10.6</a:t>
                      </a:r>
                    </a:p>
                  </a:txBody>
                  <a:tcPr marL="9525" marR="9525" marT="9525" marB="0" anchor="ctr"/>
                </a:tc>
                <a:tc>
                  <a:txBody>
                    <a:bodyPr/>
                    <a:lstStyle/>
                    <a:p>
                      <a:pPr algn="ctr"/>
                      <a:r>
                        <a:rPr lang="en-US" sz="900" b="0" dirty="0">
                          <a:solidFill>
                            <a:schemeClr val="tx1"/>
                          </a:solidFill>
                          <a:latin typeface="+mn-lt"/>
                        </a:rPr>
                        <a:t>10.7</a:t>
                      </a:r>
                    </a:p>
                  </a:txBody>
                  <a:tcPr marL="45720" marR="45720" anchor="ctr"/>
                </a:tc>
                <a:extLst>
                  <a:ext uri="{0D108BD9-81ED-4DB2-BD59-A6C34878D82A}">
                    <a16:rowId xmlns:a16="http://schemas.microsoft.com/office/drawing/2014/main" val="813016543"/>
                  </a:ext>
                </a:extLst>
              </a:tr>
              <a:tr h="235101">
                <a:tc>
                  <a:txBody>
                    <a:bodyPr/>
                    <a:lstStyle/>
                    <a:p>
                      <a:pPr algn="l" fontAlgn="ctr"/>
                      <a:r>
                        <a:rPr lang="en-US" sz="900" b="0" i="0" u="none" strike="noStrike" dirty="0">
                          <a:solidFill>
                            <a:srgbClr val="000000"/>
                          </a:solidFill>
                          <a:effectLst/>
                          <a:latin typeface="+mn-lt"/>
                          <a:ea typeface="等线" panose="02010600030101010101" pitchFamily="2" charset="-122"/>
                        </a:rPr>
                        <a:t>MCO</a:t>
                      </a: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62.1</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63.1</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9.4</a:t>
                      </a:r>
                    </a:p>
                  </a:txBody>
                  <a:tcPr marL="9525" marR="9525" marT="9525" marB="0" anchor="ctr"/>
                </a:tc>
                <a:tc>
                  <a:txBody>
                    <a:bodyPr/>
                    <a:lstStyle/>
                    <a:p>
                      <a:pPr algn="ctr"/>
                      <a:r>
                        <a:rPr lang="en-US" sz="900" b="0" dirty="0">
                          <a:solidFill>
                            <a:schemeClr val="tx1"/>
                          </a:solidFill>
                          <a:latin typeface="+mn-lt"/>
                        </a:rPr>
                        <a:t>9.4</a:t>
                      </a:r>
                    </a:p>
                  </a:txBody>
                  <a:tcPr marL="45720" marR="45720" anchor="ctr"/>
                </a:tc>
                <a:extLst>
                  <a:ext uri="{0D108BD9-81ED-4DB2-BD59-A6C34878D82A}">
                    <a16:rowId xmlns:a16="http://schemas.microsoft.com/office/drawing/2014/main" val="51788179"/>
                  </a:ext>
                </a:extLst>
              </a:tr>
              <a:tr h="235101">
                <a:tc>
                  <a:txBody>
                    <a:bodyPr/>
                    <a:lstStyle/>
                    <a:p>
                      <a:pPr algn="l" fontAlgn="ctr"/>
                      <a:r>
                        <a:rPr lang="en-US" sz="900" b="0" i="0" u="none" strike="noStrike" dirty="0">
                          <a:solidFill>
                            <a:srgbClr val="000000"/>
                          </a:solidFill>
                          <a:effectLst/>
                          <a:latin typeface="+mn-lt"/>
                          <a:ea typeface="等线" panose="02010600030101010101" pitchFamily="2" charset="-122"/>
                        </a:rPr>
                        <a:t>All other</a:t>
                      </a:r>
                      <a:r>
                        <a:rPr lang="en-US" altLang="zh-CN" sz="900" b="0" i="0" u="none" strike="noStrike" dirty="0">
                          <a:solidFill>
                            <a:srgbClr val="000000"/>
                          </a:solidFill>
                          <a:effectLst/>
                          <a:latin typeface="+mn-lt"/>
                          <a:ea typeface="等线" panose="02010600030101010101" pitchFamily="2" charset="-122"/>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176.8</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180.5</a:t>
                      </a:r>
                    </a:p>
                  </a:txBody>
                  <a:tcPr marL="9525" marR="9525" marT="9525" marB="0" anchor="ctr"/>
                </a:tc>
                <a:tc>
                  <a:txBody>
                    <a:bodyPr/>
                    <a:lstStyle/>
                    <a:p>
                      <a:pPr algn="ctr" fontAlgn="ctr"/>
                      <a:r>
                        <a:rPr lang="en-US" altLang="zh-CN" sz="900" b="0" i="0" u="none" strike="noStrike" kern="1200" dirty="0">
                          <a:solidFill>
                            <a:srgbClr val="000000"/>
                          </a:solidFill>
                          <a:effectLst/>
                          <a:latin typeface="+mn-lt"/>
                          <a:ea typeface="等线" panose="02010600030101010101" pitchFamily="2" charset="-122"/>
                          <a:cs typeface="+mn-cs"/>
                        </a:rPr>
                        <a:t>26.9</a:t>
                      </a:r>
                    </a:p>
                  </a:txBody>
                  <a:tcPr marL="9525" marR="9525" marT="9525" marB="0" anchor="ctr"/>
                </a:tc>
                <a:tc>
                  <a:txBody>
                    <a:bodyPr/>
                    <a:lstStyle/>
                    <a:p>
                      <a:pPr algn="ctr"/>
                      <a:r>
                        <a:rPr lang="en-US" sz="900" b="0" dirty="0">
                          <a:solidFill>
                            <a:schemeClr val="tx1"/>
                          </a:solidFill>
                          <a:latin typeface="+mn-lt"/>
                        </a:rPr>
                        <a:t>27.0</a:t>
                      </a:r>
                    </a:p>
                  </a:txBody>
                  <a:tcPr marL="45720" marR="45720" anchor="ctr"/>
                </a:tc>
                <a:extLst>
                  <a:ext uri="{0D108BD9-81ED-4DB2-BD59-A6C34878D82A}">
                    <a16:rowId xmlns:a16="http://schemas.microsoft.com/office/drawing/2014/main" val="2014577837"/>
                  </a:ext>
                </a:extLst>
              </a:tr>
              <a:tr h="235101">
                <a:tc>
                  <a:txBody>
                    <a:bodyPr/>
                    <a:lstStyle/>
                    <a:p>
                      <a:pPr algn="l" fontAlgn="ctr"/>
                      <a:r>
                        <a:rPr lang="en-US" sz="900" b="1" i="0" u="none" strike="noStrike" dirty="0">
                          <a:solidFill>
                            <a:srgbClr val="000000"/>
                          </a:solidFill>
                          <a:effectLst/>
                          <a:latin typeface="+mn-lt"/>
                          <a:ea typeface="等线" panose="02010600030101010101" pitchFamily="2" charset="-122"/>
                        </a:rPr>
                        <a:t>Total</a:t>
                      </a:r>
                    </a:p>
                  </a:txBody>
                  <a:tcPr marL="45720" marR="4572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657.8-b</a:t>
                      </a:r>
                    </a:p>
                  </a:txBody>
                  <a:tcPr marL="9525" marR="9525" marT="9525" marB="0" anchor="ctr"/>
                </a:tc>
                <a:tc>
                  <a:txBody>
                    <a:bodyPr/>
                    <a:lstStyle/>
                    <a:p>
                      <a:pPr algn="ctr" fontAlgn="ctr"/>
                      <a:r>
                        <a:rPr lang="en-US" altLang="zh-CN" sz="900" b="1" i="0" u="none" strike="noStrike" dirty="0">
                          <a:solidFill>
                            <a:srgbClr val="000000"/>
                          </a:solidFill>
                          <a:effectLst/>
                          <a:latin typeface="+mn-lt"/>
                          <a:ea typeface="等线" panose="02010600030101010101" pitchFamily="2" charset="-122"/>
                        </a:rPr>
                        <a:t>668.6</a:t>
                      </a:r>
                    </a:p>
                  </a:txBody>
                  <a:tcPr marL="9525" marR="9525" marT="9525" marB="0" anchor="ctr"/>
                </a:tc>
                <a:tc>
                  <a:txBody>
                    <a:bodyPr/>
                    <a:lstStyle/>
                    <a:p>
                      <a:pPr algn="ctr"/>
                      <a:r>
                        <a:rPr lang="en-US" sz="900" b="1" dirty="0">
                          <a:solidFill>
                            <a:schemeClr val="tx1"/>
                          </a:solidFill>
                          <a:latin typeface="+mn-lt"/>
                        </a:rPr>
                        <a:t>100.0</a:t>
                      </a:r>
                    </a:p>
                  </a:txBody>
                  <a:tcPr marL="45720" marR="45720" anchor="ctr"/>
                </a:tc>
                <a:tc>
                  <a:txBody>
                    <a:bodyPr/>
                    <a:lstStyle/>
                    <a:p>
                      <a:pPr algn="ctr"/>
                      <a:r>
                        <a:rPr lang="en-US" sz="900" b="1" dirty="0">
                          <a:solidFill>
                            <a:schemeClr val="tx1"/>
                          </a:solidFill>
                          <a:latin typeface="+mn-lt"/>
                        </a:rPr>
                        <a:t>100.0</a:t>
                      </a:r>
                    </a:p>
                  </a:txBody>
                  <a:tcPr marL="45720" marR="45720" anchor="ctr"/>
                </a:tc>
                <a:extLst>
                  <a:ext uri="{0D108BD9-81ED-4DB2-BD59-A6C34878D82A}">
                    <a16:rowId xmlns:a16="http://schemas.microsoft.com/office/drawing/2014/main" val="1604700446"/>
                  </a:ext>
                </a:extLst>
              </a:tr>
              <a:tr h="251354">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t>a- Includes ATF, process oil, MWF, industrial engine oil,</a:t>
                      </a:r>
                      <a:r>
                        <a:rPr lang="en-US" altLang="zh-CN" sz="900" b="0" dirty="0"/>
                        <a:t> among others</a:t>
                      </a:r>
                    </a:p>
                    <a:p>
                      <a:pPr algn="l" fontAlgn="ctr"/>
                      <a:r>
                        <a:rPr lang="en-US" sz="900" b="0" i="0" u="none" strike="noStrike" dirty="0">
                          <a:solidFill>
                            <a:srgbClr val="000000"/>
                          </a:solidFill>
                          <a:effectLst/>
                          <a:latin typeface="+mn-lt"/>
                          <a:ea typeface="等线" panose="02010600030101010101" pitchFamily="2" charset="-122"/>
                        </a:rPr>
                        <a:t>b- Does not add due to rounding</a:t>
                      </a:r>
                    </a:p>
                  </a:txBody>
                  <a:tcPr marL="45720" marR="4572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r"/>
                      <a:endParaRPr lang="en-US" sz="1000" b="1" dirty="0">
                        <a:solidFill>
                          <a:schemeClr val="tx1"/>
                        </a:solidFill>
                        <a:latin typeface="+mn-lt"/>
                      </a:endParaRPr>
                    </a:p>
                  </a:txBody>
                  <a:tcPr marL="45720" marR="45720" anchor="ctr"/>
                </a:tc>
                <a:tc hMerge="1">
                  <a:txBody>
                    <a:bodyPr/>
                    <a:lstStyle/>
                    <a:p>
                      <a:endParaRPr lang="en-US" sz="1000" b="1" dirty="0">
                        <a:solidFill>
                          <a:schemeClr val="tx1"/>
                        </a:solidFill>
                        <a:latin typeface="+mn-lt"/>
                      </a:endParaRPr>
                    </a:p>
                  </a:txBody>
                  <a:tcPr marL="45720" marR="45720" anchor="ctr"/>
                </a:tc>
                <a:extLst>
                  <a:ext uri="{0D108BD9-81ED-4DB2-BD59-A6C34878D82A}">
                    <a16:rowId xmlns:a16="http://schemas.microsoft.com/office/drawing/2014/main" val="3172625650"/>
                  </a:ext>
                </a:extLst>
              </a:tr>
            </a:tbl>
          </a:graphicData>
        </a:graphic>
      </p:graphicFrame>
      <p:sp>
        <p:nvSpPr>
          <p:cNvPr id="3" name="TextBox 2">
            <a:extLst>
              <a:ext uri="{FF2B5EF4-FFF2-40B4-BE49-F238E27FC236}">
                <a16:creationId xmlns:a16="http://schemas.microsoft.com/office/drawing/2014/main" id="{CD25B767-FF8D-41A8-B7C6-4CEA1A3375FB}"/>
              </a:ext>
            </a:extLst>
          </p:cNvPr>
          <p:cNvSpPr txBox="1"/>
          <p:nvPr/>
        </p:nvSpPr>
        <p:spPr>
          <a:xfrm>
            <a:off x="6305827" y="3738540"/>
            <a:ext cx="4692650" cy="369332"/>
          </a:xfrm>
          <a:prstGeom prst="rect">
            <a:avLst/>
          </a:prstGeom>
          <a:noFill/>
        </p:spPr>
        <p:txBody>
          <a:bodyPr wrap="square" rtlCol="0">
            <a:spAutoFit/>
          </a:bodyPr>
          <a:lstStyle/>
          <a:p>
            <a:pPr algn="l"/>
            <a:r>
              <a:rPr lang="en-US" sz="900" dirty="0"/>
              <a:t>a- Generation rates are same in 2021.</a:t>
            </a:r>
          </a:p>
          <a:p>
            <a:r>
              <a:rPr lang="en-US" sz="900" dirty="0"/>
              <a:t>b- Includes </a:t>
            </a:r>
            <a:r>
              <a:rPr lang="en-US" altLang="zh-CN" sz="900" dirty="0"/>
              <a:t>ATF, process oil, MWF, industrial engine oil,</a:t>
            </a:r>
            <a:r>
              <a:rPr lang="en-US" altLang="zh-CN" sz="900" b="0" dirty="0"/>
              <a:t> among others</a:t>
            </a:r>
          </a:p>
        </p:txBody>
      </p:sp>
    </p:spTree>
    <p:custDataLst>
      <p:tags r:id="rId1"/>
    </p:custDataLst>
    <p:extLst>
      <p:ext uri="{BB962C8B-B14F-4D97-AF65-F5344CB8AC3E}">
        <p14:creationId xmlns:p14="http://schemas.microsoft.com/office/powerpoint/2010/main" val="2555767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Collection</a:t>
            </a:r>
          </a:p>
        </p:txBody>
      </p:sp>
      <p:graphicFrame>
        <p:nvGraphicFramePr>
          <p:cNvPr id="9" name="Chart 8">
            <a:extLst>
              <a:ext uri="{FF2B5EF4-FFF2-40B4-BE49-F238E27FC236}">
                <a16:creationId xmlns:a16="http://schemas.microsoft.com/office/drawing/2014/main" id="{98B4A599-6410-4283-98C5-B4EAD3B7FD44}"/>
              </a:ext>
            </a:extLst>
          </p:cNvPr>
          <p:cNvGraphicFramePr/>
          <p:nvPr>
            <p:extLst>
              <p:ext uri="{D42A27DB-BD31-4B8C-83A1-F6EECF244321}">
                <p14:modId xmlns:p14="http://schemas.microsoft.com/office/powerpoint/2010/main" val="3539597327"/>
              </p:ext>
            </p:extLst>
          </p:nvPr>
        </p:nvGraphicFramePr>
        <p:xfrm>
          <a:off x="6329975" y="1062808"/>
          <a:ext cx="4692650" cy="2638425"/>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2">
            <a:extLst>
              <a:ext uri="{FF2B5EF4-FFF2-40B4-BE49-F238E27FC236}">
                <a16:creationId xmlns:a16="http://schemas.microsoft.com/office/drawing/2014/main" id="{0A46B7B9-49CC-4E54-A76C-1986E2B35C52}"/>
              </a:ext>
            </a:extLst>
          </p:cNvPr>
          <p:cNvSpPr txBox="1">
            <a:spLocks/>
          </p:cNvSpPr>
          <p:nvPr/>
        </p:nvSpPr>
        <p:spPr>
          <a:xfrm>
            <a:off x="629720" y="4257219"/>
            <a:ext cx="3326330" cy="163121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Used oil generation </a:t>
            </a:r>
            <a:r>
              <a:rPr lang="en-US" sz="900" dirty="0">
                <a:solidFill>
                  <a:srgbClr val="000000"/>
                </a:solidFill>
                <a:latin typeface="Lucida Sans"/>
              </a:rPr>
              <a:t>increased at a CAGR of 4.3% during 2016-2019 mainly due to increase in finished lubricants demand leading to increase in used oil generation.</a:t>
            </a:r>
          </a:p>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latin typeface="Lucida Sans"/>
              </a:rPr>
              <a:t>Further, increase in mandated used oil collection volume as set under regulation also led to increase in collection of used oil volume.</a:t>
            </a:r>
          </a:p>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dirty="0">
                <a:solidFill>
                  <a:srgbClr val="000000"/>
                </a:solidFill>
                <a:latin typeface="Lucida Sans"/>
              </a:rPr>
              <a:t>It is to be noted that illegal disposal of used oil has increased in 2016-2019. The reason is not clear for this increase.</a:t>
            </a:r>
          </a:p>
        </p:txBody>
      </p:sp>
      <p:sp>
        <p:nvSpPr>
          <p:cNvPr id="15" name="Content Placeholder 2">
            <a:extLst>
              <a:ext uri="{FF2B5EF4-FFF2-40B4-BE49-F238E27FC236}">
                <a16:creationId xmlns:a16="http://schemas.microsoft.com/office/drawing/2014/main" id="{B5694FA1-431D-4CBD-869A-5BF3E1A15506}"/>
              </a:ext>
            </a:extLst>
          </p:cNvPr>
          <p:cNvSpPr txBox="1">
            <a:spLocks/>
          </p:cNvSpPr>
          <p:nvPr/>
        </p:nvSpPr>
        <p:spPr>
          <a:xfrm>
            <a:off x="7777978" y="4257219"/>
            <a:ext cx="3326330" cy="141577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Currently, most of the volume loss in the HDMO, PCMO, MCO, and other automotive fluids occurs due to inadequate disposal of used oil, especially in less-developed areas of Brazil.</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Lucida Sans" panose="020B0602030504020204" pitchFamily="34" charset="0"/>
              </a:rPr>
              <a:t>In 2021, the used oil collection increased by around 8.9%. The growth in used oil collection is around 2% more than increase in used oil generation in 2021. This is due to increase in mandatory collection of used oil by 1%-3% in different provinces.</a:t>
            </a:r>
          </a:p>
        </p:txBody>
      </p:sp>
      <p:sp>
        <p:nvSpPr>
          <p:cNvPr id="16" name="Content Placeholder 2">
            <a:extLst>
              <a:ext uri="{FF2B5EF4-FFF2-40B4-BE49-F238E27FC236}">
                <a16:creationId xmlns:a16="http://schemas.microsoft.com/office/drawing/2014/main" id="{A86B9426-1D82-4FBB-BCDD-B3B7886957B8}"/>
              </a:ext>
            </a:extLst>
          </p:cNvPr>
          <p:cNvSpPr txBox="1">
            <a:spLocks/>
          </p:cNvSpPr>
          <p:nvPr/>
        </p:nvSpPr>
        <p:spPr>
          <a:xfrm>
            <a:off x="4203849" y="4257219"/>
            <a:ext cx="3326330" cy="155427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solidFill>
                  <a:srgbClr val="000000"/>
                </a:solidFill>
              </a:rPr>
              <a:t>In 2020, used oils collection declined by around 4.4% as used oil generation declined. The decline in used oil collection volume is lower than decline in used oil generation volume as the mandatory collection increased by 1%-3% in different provinces of Brazil.</a:t>
            </a:r>
            <a:endParaRPr lang="en-US" sz="900" dirty="0">
              <a:solidFill>
                <a:srgbClr val="FF0000"/>
              </a:solidFill>
              <a:latin typeface="Lucida Sans" panose="020B0602030504020204" pitchFamily="34" charset="0"/>
            </a:endParaRP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Automotive finished lubricant applications including PCMO/MCO, HDMO, and other automotive lubricants account for around 71.3% of the total collected used oil volumes.</a:t>
            </a:r>
          </a:p>
        </p:txBody>
      </p:sp>
      <p:graphicFrame>
        <p:nvGraphicFramePr>
          <p:cNvPr id="10" name="Table 3">
            <a:extLst>
              <a:ext uri="{FF2B5EF4-FFF2-40B4-BE49-F238E27FC236}">
                <a16:creationId xmlns:a16="http://schemas.microsoft.com/office/drawing/2014/main" id="{1BE68726-B81E-4ED5-8067-B3A832F1E8C0}"/>
              </a:ext>
            </a:extLst>
          </p:cNvPr>
          <p:cNvGraphicFramePr>
            <a:graphicFrameLocks noGrp="1"/>
          </p:cNvGraphicFramePr>
          <p:nvPr>
            <p:extLst>
              <p:ext uri="{D42A27DB-BD31-4B8C-83A1-F6EECF244321}">
                <p14:modId xmlns:p14="http://schemas.microsoft.com/office/powerpoint/2010/main" val="23190524"/>
              </p:ext>
            </p:extLst>
          </p:nvPr>
        </p:nvGraphicFramePr>
        <p:xfrm>
          <a:off x="788470" y="1176197"/>
          <a:ext cx="4897344" cy="2695771"/>
        </p:xfrm>
        <a:graphic>
          <a:graphicData uri="http://schemas.openxmlformats.org/drawingml/2006/table">
            <a:tbl>
              <a:tblPr firstRow="1">
                <a:tableStyleId>{5C22544A-7EE6-4342-B048-85BDC9FD1C3A}</a:tableStyleId>
              </a:tblPr>
              <a:tblGrid>
                <a:gridCol w="1632448">
                  <a:extLst>
                    <a:ext uri="{9D8B030D-6E8A-4147-A177-3AD203B41FA5}">
                      <a16:colId xmlns:a16="http://schemas.microsoft.com/office/drawing/2014/main" val="3179253707"/>
                    </a:ext>
                  </a:extLst>
                </a:gridCol>
                <a:gridCol w="816224">
                  <a:extLst>
                    <a:ext uri="{9D8B030D-6E8A-4147-A177-3AD203B41FA5}">
                      <a16:colId xmlns:a16="http://schemas.microsoft.com/office/drawing/2014/main" val="2331960324"/>
                    </a:ext>
                  </a:extLst>
                </a:gridCol>
                <a:gridCol w="816224">
                  <a:extLst>
                    <a:ext uri="{9D8B030D-6E8A-4147-A177-3AD203B41FA5}">
                      <a16:colId xmlns:a16="http://schemas.microsoft.com/office/drawing/2014/main" val="1018238161"/>
                    </a:ext>
                  </a:extLst>
                </a:gridCol>
                <a:gridCol w="816224">
                  <a:extLst>
                    <a:ext uri="{9D8B030D-6E8A-4147-A177-3AD203B41FA5}">
                      <a16:colId xmlns:a16="http://schemas.microsoft.com/office/drawing/2014/main" val="2517212798"/>
                    </a:ext>
                  </a:extLst>
                </a:gridCol>
                <a:gridCol w="816224">
                  <a:extLst>
                    <a:ext uri="{9D8B030D-6E8A-4147-A177-3AD203B41FA5}">
                      <a16:colId xmlns:a16="http://schemas.microsoft.com/office/drawing/2014/main" val="3643561842"/>
                    </a:ext>
                  </a:extLst>
                </a:gridCol>
              </a:tblGrid>
              <a:tr h="275853">
                <a:tc gridSpan="5">
                  <a:txBody>
                    <a:bodyPr/>
                    <a:lstStyle/>
                    <a:p>
                      <a:pPr algn="l"/>
                      <a:r>
                        <a:rPr lang="en-US" sz="900" dirty="0"/>
                        <a:t>USED OIL COLLECTION BY PRODUCT IN BRAZIL, 2020 AND 2021</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408451">
                <a:tc>
                  <a:txBody>
                    <a:bodyPr/>
                    <a:lstStyle/>
                    <a:p>
                      <a:pPr algn="ctr"/>
                      <a:r>
                        <a:rPr lang="en-US" sz="900" b="1" dirty="0">
                          <a:solidFill>
                            <a:schemeClr val="tx1"/>
                          </a:solidFill>
                        </a:rPr>
                        <a:t>LUBRICANT</a:t>
                      </a:r>
                      <a:endParaRPr lang="en-US" sz="900" b="1" dirty="0">
                        <a:solidFill>
                          <a:schemeClr val="tx1"/>
                        </a:solidFill>
                        <a:latin typeface="+mn-lt"/>
                      </a:endParaRPr>
                    </a:p>
                  </a:txBody>
                  <a:tcPr marL="45720" marR="45720" anchor="ctr"/>
                </a:tc>
                <a:tc gridSpan="2">
                  <a:txBody>
                    <a:bodyPr/>
                    <a:lstStyle/>
                    <a:p>
                      <a:pPr algn="ctr"/>
                      <a:r>
                        <a:rPr lang="en-US" sz="900" b="1" dirty="0">
                          <a:solidFill>
                            <a:schemeClr val="tx1"/>
                          </a:solidFill>
                        </a:rPr>
                        <a:t>KILOTONNES</a:t>
                      </a:r>
                      <a:endParaRPr lang="en-US" sz="900" b="1" dirty="0">
                        <a:solidFill>
                          <a:schemeClr val="tx1"/>
                        </a:solidFill>
                        <a:latin typeface="+mn-lt"/>
                      </a:endParaRPr>
                    </a:p>
                  </a:txBody>
                  <a:tcPr marL="45720" marR="45720" anchor="ctr"/>
                </a:tc>
                <a:tc hMerge="1">
                  <a:txBody>
                    <a:bodyPr/>
                    <a:lstStyle/>
                    <a:p>
                      <a:endParaRPr lang="en-IN"/>
                    </a:p>
                  </a:txBody>
                  <a:tcPr/>
                </a:tc>
                <a:tc gridSpan="2">
                  <a:txBody>
                    <a:bodyPr/>
                    <a:lstStyle/>
                    <a:p>
                      <a:pPr algn="ctr"/>
                      <a:r>
                        <a:rPr lang="en-US" sz="900" b="1" dirty="0">
                          <a:solidFill>
                            <a:schemeClr val="tx1"/>
                          </a:solidFill>
                        </a:rPr>
                        <a:t>% OF TOTAL USED OIL COLLECTED</a:t>
                      </a:r>
                      <a:endParaRPr lang="en-US" sz="900" b="1" dirty="0">
                        <a:solidFill>
                          <a:schemeClr val="tx1"/>
                        </a:solidFill>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35101">
                <a:tc>
                  <a:txBody>
                    <a:bodyPr/>
                    <a:lstStyle/>
                    <a:p>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2513378660"/>
                  </a:ext>
                </a:extLst>
              </a:tr>
              <a:tr h="235101">
                <a:tc>
                  <a:txBody>
                    <a:bodyPr/>
                    <a:lstStyle/>
                    <a:p>
                      <a:pPr algn="l" fontAlgn="ctr"/>
                      <a:r>
                        <a:rPr lang="en-US" sz="900" b="0" u="none" strike="noStrike" dirty="0">
                          <a:solidFill>
                            <a:srgbClr val="000000"/>
                          </a:solidFill>
                          <a:effectLst/>
                        </a:rPr>
                        <a:t>HDMO</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147.3</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155.9</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32.6</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33.3</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1557228252"/>
                  </a:ext>
                </a:extLst>
              </a:tr>
              <a:tr h="235101">
                <a:tc>
                  <a:txBody>
                    <a:bodyPr/>
                    <a:lstStyle/>
                    <a:p>
                      <a:pPr algn="l" fontAlgn="ctr"/>
                      <a:r>
                        <a:rPr lang="en-US" sz="900" b="0" u="none" strike="noStrike" dirty="0">
                          <a:solidFill>
                            <a:srgbClr val="000000"/>
                          </a:solidFill>
                          <a:effectLst/>
                        </a:rPr>
                        <a:t>PCMO</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91.7</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94.3</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20.3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20.1</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3070259312"/>
                  </a:ext>
                </a:extLst>
              </a:tr>
              <a:tr h="235101">
                <a:tc>
                  <a:txBody>
                    <a:bodyPr/>
                    <a:lstStyle/>
                    <a:p>
                      <a:pPr algn="l" fontAlgn="ctr"/>
                      <a:r>
                        <a:rPr lang="en-US" sz="900" b="0" u="none" strike="noStrike" dirty="0">
                          <a:solidFill>
                            <a:srgbClr val="000000"/>
                          </a:solidFill>
                          <a:effectLst/>
                        </a:rPr>
                        <a:t>Hydraulic Fluid</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49.0</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50.1</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10.8</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10.7</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813016543"/>
                  </a:ext>
                </a:extLst>
              </a:tr>
              <a:tr h="235101">
                <a:tc>
                  <a:txBody>
                    <a:bodyPr/>
                    <a:lstStyle/>
                    <a:p>
                      <a:pPr algn="l" fontAlgn="ctr"/>
                      <a:r>
                        <a:rPr lang="en-US" sz="900" b="0" u="none" strike="noStrike" dirty="0">
                          <a:solidFill>
                            <a:srgbClr val="000000"/>
                          </a:solidFill>
                          <a:effectLst/>
                        </a:rPr>
                        <a:t>MCO</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42.3</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43.5</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9.3</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9.3</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51788179"/>
                  </a:ext>
                </a:extLst>
              </a:tr>
              <a:tr h="235101">
                <a:tc>
                  <a:txBody>
                    <a:bodyPr/>
                    <a:lstStyle/>
                    <a:p>
                      <a:pPr algn="l" fontAlgn="ctr"/>
                      <a:r>
                        <a:rPr lang="en-US" sz="900" b="0" u="none" strike="noStrike" dirty="0">
                          <a:solidFill>
                            <a:srgbClr val="000000"/>
                          </a:solidFill>
                          <a:effectLst/>
                        </a:rPr>
                        <a:t>All other</a:t>
                      </a:r>
                      <a:r>
                        <a:rPr lang="en-US" altLang="zh-CN" sz="900" b="0" u="none" strike="noStrike" dirty="0">
                          <a:solidFill>
                            <a:srgbClr val="000000"/>
                          </a:solidFill>
                          <a:effectLst/>
                        </a:rPr>
                        <a:t>-a</a:t>
                      </a:r>
                      <a:endParaRPr lang="en-US" sz="900" b="0"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0" u="none" strike="noStrike" dirty="0">
                          <a:solidFill>
                            <a:srgbClr val="000000"/>
                          </a:solidFill>
                          <a:effectLst/>
                        </a:rPr>
                        <a:t>122.3</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dirty="0">
                          <a:solidFill>
                            <a:srgbClr val="000000"/>
                          </a:solidFill>
                          <a:effectLst/>
                        </a:rPr>
                        <a:t>124.9</a:t>
                      </a:r>
                      <a:endParaRPr lang="en-US" altLang="zh-CN" sz="9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0" u="none" strike="noStrike" kern="1200" dirty="0">
                          <a:solidFill>
                            <a:srgbClr val="000000"/>
                          </a:solidFill>
                          <a:effectLst/>
                        </a:rPr>
                        <a:t>27.0</a:t>
                      </a:r>
                      <a:endParaRPr lang="en-US" altLang="zh-CN" sz="900" b="0" i="0" u="none" strike="noStrike" kern="1200" dirty="0">
                        <a:solidFill>
                          <a:srgbClr val="000000"/>
                        </a:solidFill>
                        <a:effectLst/>
                        <a:latin typeface="+mn-lt"/>
                        <a:ea typeface="等线" panose="02010600030101010101" pitchFamily="2" charset="-122"/>
                        <a:cs typeface="+mn-cs"/>
                      </a:endParaRPr>
                    </a:p>
                  </a:txBody>
                  <a:tcPr marL="9525" marR="9525" marT="9525" marB="0" anchor="ctr"/>
                </a:tc>
                <a:tc>
                  <a:txBody>
                    <a:bodyPr/>
                    <a:lstStyle/>
                    <a:p>
                      <a:pPr algn="ctr"/>
                      <a:r>
                        <a:rPr lang="en-US" sz="900" b="0" dirty="0">
                          <a:solidFill>
                            <a:schemeClr val="tx1"/>
                          </a:solidFill>
                        </a:rPr>
                        <a:t>26.6</a:t>
                      </a:r>
                      <a:endParaRPr lang="en-US" sz="900" b="0" dirty="0">
                        <a:solidFill>
                          <a:schemeClr val="tx1"/>
                        </a:solidFill>
                        <a:latin typeface="+mn-lt"/>
                      </a:endParaRPr>
                    </a:p>
                  </a:txBody>
                  <a:tcPr marL="45720" marR="45720" anchor="ctr"/>
                </a:tc>
                <a:extLst>
                  <a:ext uri="{0D108BD9-81ED-4DB2-BD59-A6C34878D82A}">
                    <a16:rowId xmlns:a16="http://schemas.microsoft.com/office/drawing/2014/main" val="2014577837"/>
                  </a:ext>
                </a:extLst>
              </a:tr>
              <a:tr h="235101">
                <a:tc>
                  <a:txBody>
                    <a:bodyPr/>
                    <a:lstStyle/>
                    <a:p>
                      <a:pPr algn="l" fontAlgn="ctr"/>
                      <a:r>
                        <a:rPr lang="en-US" sz="900" b="1" u="none" strike="noStrike" dirty="0">
                          <a:solidFill>
                            <a:srgbClr val="000000"/>
                          </a:solidFill>
                          <a:effectLst/>
                        </a:rPr>
                        <a:t>Total</a:t>
                      </a:r>
                      <a:endParaRPr lang="en-US" sz="900" b="1" i="0" u="none" strike="noStrike" dirty="0">
                        <a:solidFill>
                          <a:srgbClr val="000000"/>
                        </a:solidFill>
                        <a:effectLst/>
                        <a:latin typeface="+mn-lt"/>
                        <a:ea typeface="等线" panose="02010600030101010101" pitchFamily="2" charset="-122"/>
                      </a:endParaRPr>
                    </a:p>
                  </a:txBody>
                  <a:tcPr marL="45720" marR="45720" anchor="ctr"/>
                </a:tc>
                <a:tc>
                  <a:txBody>
                    <a:bodyPr/>
                    <a:lstStyle/>
                    <a:p>
                      <a:pPr algn="ctr" fontAlgn="ctr"/>
                      <a:r>
                        <a:rPr lang="en-US" altLang="zh-CN" sz="900" b="1" u="none" strike="noStrike" dirty="0">
                          <a:solidFill>
                            <a:srgbClr val="000000"/>
                          </a:solidFill>
                          <a:effectLst/>
                        </a:rPr>
                        <a:t>452.5-b</a:t>
                      </a:r>
                      <a:endParaRPr lang="en-US" altLang="zh-CN"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900" b="1" u="none" strike="noStrike" dirty="0">
                          <a:solidFill>
                            <a:srgbClr val="000000"/>
                          </a:solidFill>
                          <a:effectLst/>
                        </a:rPr>
                        <a:t>468.8-b</a:t>
                      </a:r>
                      <a:endParaRPr lang="en-US" altLang="zh-CN"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r>
                        <a:rPr lang="en-US" sz="900" b="1" dirty="0">
                          <a:solidFill>
                            <a:schemeClr val="tx1"/>
                          </a:solidFill>
                        </a:rPr>
                        <a:t>100.0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100.0</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1604700446"/>
                  </a:ext>
                </a:extLst>
              </a:tr>
              <a:tr h="251354">
                <a:tc gridSpan="5">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900" dirty="0"/>
                        <a:t>a- Includes ATF, process oil, MWF, industrial engine oil,</a:t>
                      </a:r>
                      <a:r>
                        <a:rPr lang="en-US" altLang="zh-CN" sz="900" b="0" dirty="0"/>
                        <a:t> among others</a:t>
                      </a:r>
                    </a:p>
                    <a:p>
                      <a:pPr algn="l" fontAlgn="ctr"/>
                      <a:r>
                        <a:rPr lang="en-US" sz="900" b="0" u="none" strike="noStrike" dirty="0">
                          <a:solidFill>
                            <a:srgbClr val="000000"/>
                          </a:solidFill>
                          <a:effectLst/>
                        </a:rPr>
                        <a:t>b- Does not add due to rounding</a:t>
                      </a:r>
                      <a:endParaRPr lang="en-US" sz="900" b="0" i="0" u="none" strike="noStrike" dirty="0">
                        <a:solidFill>
                          <a:srgbClr val="000000"/>
                        </a:solidFill>
                        <a:effectLst/>
                        <a:latin typeface="+mn-lt"/>
                        <a:ea typeface="等线" panose="02010600030101010101" pitchFamily="2" charset="-122"/>
                      </a:endParaRPr>
                    </a:p>
                  </a:txBody>
                  <a:tcPr marL="45720" marR="4572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ctr" fontAlgn="ctr"/>
                      <a:endParaRPr lang="en-US" altLang="zh-CN" sz="1000" b="1" i="0" u="none" strike="noStrike" dirty="0">
                        <a:solidFill>
                          <a:srgbClr val="000000"/>
                        </a:solidFill>
                        <a:effectLst/>
                        <a:latin typeface="+mn-lt"/>
                        <a:ea typeface="等线" panose="02010600030101010101" pitchFamily="2" charset="-122"/>
                      </a:endParaRPr>
                    </a:p>
                  </a:txBody>
                  <a:tcPr marL="9525" marR="9525" marT="9525" marB="0" anchor="ctr"/>
                </a:tc>
                <a:tc hMerge="1">
                  <a:txBody>
                    <a:bodyPr/>
                    <a:lstStyle/>
                    <a:p>
                      <a:pPr algn="r"/>
                      <a:endParaRPr lang="en-US" sz="1000" b="1" dirty="0">
                        <a:solidFill>
                          <a:schemeClr val="tx1"/>
                        </a:solidFill>
                        <a:latin typeface="+mn-lt"/>
                      </a:endParaRPr>
                    </a:p>
                  </a:txBody>
                  <a:tcPr marL="45720" marR="45720" anchor="ctr"/>
                </a:tc>
                <a:tc hMerge="1">
                  <a:txBody>
                    <a:bodyPr/>
                    <a:lstStyle/>
                    <a:p>
                      <a:endParaRPr lang="en-US" sz="1000" b="1" dirty="0">
                        <a:solidFill>
                          <a:schemeClr val="tx1"/>
                        </a:solidFill>
                        <a:latin typeface="+mn-lt"/>
                      </a:endParaRPr>
                    </a:p>
                  </a:txBody>
                  <a:tcPr marL="45720" marR="45720" anchor="ctr"/>
                </a:tc>
                <a:extLst>
                  <a:ext uri="{0D108BD9-81ED-4DB2-BD59-A6C34878D82A}">
                    <a16:rowId xmlns:a16="http://schemas.microsoft.com/office/drawing/2014/main" val="3172625650"/>
                  </a:ext>
                </a:extLst>
              </a:tr>
            </a:tbl>
          </a:graphicData>
        </a:graphic>
      </p:graphicFrame>
      <p:sp>
        <p:nvSpPr>
          <p:cNvPr id="3" name="TextBox 2">
            <a:extLst>
              <a:ext uri="{FF2B5EF4-FFF2-40B4-BE49-F238E27FC236}">
                <a16:creationId xmlns:a16="http://schemas.microsoft.com/office/drawing/2014/main" id="{417F235C-006A-46B0-AB1F-5FD91971444B}"/>
              </a:ext>
            </a:extLst>
          </p:cNvPr>
          <p:cNvSpPr txBox="1"/>
          <p:nvPr/>
        </p:nvSpPr>
        <p:spPr>
          <a:xfrm>
            <a:off x="6534150" y="3748858"/>
            <a:ext cx="5257800" cy="400110"/>
          </a:xfrm>
          <a:prstGeom prst="rect">
            <a:avLst/>
          </a:prstGeom>
          <a:noFill/>
        </p:spPr>
        <p:txBody>
          <a:bodyPr wrap="square" rtlCol="0">
            <a:spAutoFit/>
          </a:bodyPr>
          <a:lstStyle/>
          <a:p>
            <a:r>
              <a:rPr lang="en-US" altLang="zh-CN" sz="1000" dirty="0"/>
              <a:t>a- Collection rates were 76% and 68% for PCMO and HDMO, respectively, in 2021.</a:t>
            </a:r>
          </a:p>
          <a:p>
            <a:r>
              <a:rPr lang="en-US" altLang="zh-CN" sz="1000" dirty="0"/>
              <a:t>b- Includes ATF, process oil, MWF, industrial engine oil,</a:t>
            </a:r>
            <a:r>
              <a:rPr lang="en-US" altLang="zh-CN" sz="1000" b="0" dirty="0"/>
              <a:t> among others</a:t>
            </a:r>
            <a:endParaRPr lang="en-IN" sz="1000" dirty="0">
              <a:latin typeface="+mj-lt"/>
            </a:endParaRPr>
          </a:p>
        </p:txBody>
      </p:sp>
      <p:grpSp>
        <p:nvGrpSpPr>
          <p:cNvPr id="11" name="Group 10">
            <a:extLst>
              <a:ext uri="{FF2B5EF4-FFF2-40B4-BE49-F238E27FC236}">
                <a16:creationId xmlns:a16="http://schemas.microsoft.com/office/drawing/2014/main" id="{A8BB12EE-4185-4E78-A689-B5737283894A}"/>
              </a:ext>
            </a:extLst>
          </p:cNvPr>
          <p:cNvGrpSpPr/>
          <p:nvPr/>
        </p:nvGrpSpPr>
        <p:grpSpPr>
          <a:xfrm>
            <a:off x="10284725" y="6195176"/>
            <a:ext cx="1090782" cy="246221"/>
            <a:chOff x="10831993" y="6206610"/>
            <a:chExt cx="1090782" cy="246221"/>
          </a:xfrm>
        </p:grpSpPr>
        <p:sp>
          <p:nvSpPr>
            <p:cNvPr id="12" name="Freeform: Shape 11">
              <a:extLst>
                <a:ext uri="{FF2B5EF4-FFF2-40B4-BE49-F238E27FC236}">
                  <a16:creationId xmlns:a16="http://schemas.microsoft.com/office/drawing/2014/main" id="{21B2397A-6414-4F46-B1F1-E337262DD1DC}"/>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Rectangle 12">
              <a:extLst>
                <a:ext uri="{FF2B5EF4-FFF2-40B4-BE49-F238E27FC236}">
                  <a16:creationId xmlns:a16="http://schemas.microsoft.com/office/drawing/2014/main" id="{C1B9AF98-077E-4E73-9406-DA42FBA1A8E0}"/>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2776948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Scope</a:t>
            </a:r>
          </a:p>
        </p:txBody>
      </p:sp>
      <p:sp>
        <p:nvSpPr>
          <p:cNvPr id="5" name="TextBox 4">
            <a:extLst>
              <a:ext uri="{FF2B5EF4-FFF2-40B4-BE49-F238E27FC236}">
                <a16:creationId xmlns:a16="http://schemas.microsoft.com/office/drawing/2014/main" id="{9A799D2B-2162-4A2E-9609-71604B506366}"/>
              </a:ext>
            </a:extLst>
          </p:cNvPr>
          <p:cNvSpPr txBox="1"/>
          <p:nvPr/>
        </p:nvSpPr>
        <p:spPr>
          <a:xfrm>
            <a:off x="590550" y="1000125"/>
            <a:ext cx="11296650" cy="897040"/>
          </a:xfrm>
          <a:prstGeom prst="rect">
            <a:avLst/>
          </a:prstGeom>
          <a:noFill/>
        </p:spPr>
        <p:txBody>
          <a:bodyPr wrap="square" rtlCol="0">
            <a:spAutoFit/>
          </a:bodyPr>
          <a:lstStyle/>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Global Used Oil and Re-Refined Lubricants: Market Analysis and Opportunities focuses on key lubricant-consuming regions, such as North America (Canada, the United States, and Mexico); Western Europe (DACH, France, Italy, United Kingdom, Iberia, and Benelux); Asia-Pacific (China, India, Indonesia, Japan, Malaysia, South Korea, and Thailand); Brazil; and Russia. The base year for the study’s data is 2020; however, initial estimates for 2021 have been provided.</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lang="en-US" sz="900" dirty="0">
                <a:solidFill>
                  <a:srgbClr val="000000"/>
                </a:solidFill>
                <a:latin typeface="Lucida Sans" panose="020B0602030504020204" pitchFamily="34" charset="0"/>
              </a:rPr>
              <a:t>Forecasts have been provided for 2025 and 2030.</a:t>
            </a:r>
            <a:endParaRPr kumimoji="0" lang="en-I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p:txBody>
      </p:sp>
    </p:spTree>
    <p:custDataLst>
      <p:tags r:id="rId1"/>
    </p:custDataLst>
    <p:extLst>
      <p:ext uri="{BB962C8B-B14F-4D97-AF65-F5344CB8AC3E}">
        <p14:creationId xmlns:p14="http://schemas.microsoft.com/office/powerpoint/2010/main" val="4125530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graphicFrame>
        <p:nvGraphicFramePr>
          <p:cNvPr id="3" name="Table 3">
            <a:extLst>
              <a:ext uri="{FF2B5EF4-FFF2-40B4-BE49-F238E27FC236}">
                <a16:creationId xmlns:a16="http://schemas.microsoft.com/office/drawing/2014/main" id="{6FFA3293-F236-402F-BF92-E2BDF08053C4}"/>
              </a:ext>
            </a:extLst>
          </p:cNvPr>
          <p:cNvGraphicFramePr>
            <a:graphicFrameLocks noGrp="1"/>
          </p:cNvGraphicFramePr>
          <p:nvPr/>
        </p:nvGraphicFramePr>
        <p:xfrm>
          <a:off x="2032000" y="1291050"/>
          <a:ext cx="8127999" cy="3338764"/>
        </p:xfrm>
        <a:graphic>
          <a:graphicData uri="http://schemas.openxmlformats.org/drawingml/2006/table">
            <a:tbl>
              <a:tblPr firstRow="1">
                <a:tableStyleId>{5C22544A-7EE6-4342-B048-85BDC9FD1C3A}</a:tableStyleId>
              </a:tblPr>
              <a:tblGrid>
                <a:gridCol w="2709333">
                  <a:extLst>
                    <a:ext uri="{9D8B030D-6E8A-4147-A177-3AD203B41FA5}">
                      <a16:colId xmlns:a16="http://schemas.microsoft.com/office/drawing/2014/main" val="3179253707"/>
                    </a:ext>
                  </a:extLst>
                </a:gridCol>
                <a:gridCol w="2709333">
                  <a:extLst>
                    <a:ext uri="{9D8B030D-6E8A-4147-A177-3AD203B41FA5}">
                      <a16:colId xmlns:a16="http://schemas.microsoft.com/office/drawing/2014/main" val="2331960324"/>
                    </a:ext>
                  </a:extLst>
                </a:gridCol>
                <a:gridCol w="2709333">
                  <a:extLst>
                    <a:ext uri="{9D8B030D-6E8A-4147-A177-3AD203B41FA5}">
                      <a16:colId xmlns:a16="http://schemas.microsoft.com/office/drawing/2014/main" val="2517212798"/>
                    </a:ext>
                  </a:extLst>
                </a:gridCol>
              </a:tblGrid>
              <a:tr h="303524">
                <a:tc gridSpan="3">
                  <a:txBody>
                    <a:bodyPr/>
                    <a:lstStyle/>
                    <a:p>
                      <a:r>
                        <a:rPr lang="en-US" sz="900" dirty="0"/>
                        <a:t>AUTOMOTIVE USED OIL COLLECTION BY SOURCES, 2020</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03524">
                <a:tc>
                  <a:txBody>
                    <a:bodyPr/>
                    <a:lstStyle/>
                    <a:p>
                      <a:r>
                        <a:rPr lang="en-US" sz="900" b="1" noProof="0" dirty="0">
                          <a:solidFill>
                            <a:schemeClr val="tx1"/>
                          </a:solidFill>
                        </a:rPr>
                        <a:t>SOURCE</a:t>
                      </a:r>
                      <a:endParaRPr lang="en-US" sz="900" b="1" noProof="0" dirty="0">
                        <a:solidFill>
                          <a:schemeClr val="tx1"/>
                        </a:solidFill>
                        <a:latin typeface="+mn-lt"/>
                      </a:endParaRPr>
                    </a:p>
                  </a:txBody>
                  <a:tcPr marL="45720" marR="45720" anchor="ctr"/>
                </a:tc>
                <a:tc>
                  <a:txBody>
                    <a:bodyPr/>
                    <a:lstStyle/>
                    <a:p>
                      <a:pPr algn="ctr"/>
                      <a:r>
                        <a:rPr lang="en-US" sz="900" b="1" noProof="0" dirty="0">
                          <a:solidFill>
                            <a:schemeClr val="tx1"/>
                          </a:solidFill>
                        </a:rPr>
                        <a:t>KILOTONNES</a:t>
                      </a:r>
                      <a:endParaRPr lang="en-US" sz="900" b="1" noProof="0" dirty="0">
                        <a:solidFill>
                          <a:schemeClr val="tx1"/>
                        </a:solidFill>
                        <a:latin typeface="+mn-lt"/>
                      </a:endParaRPr>
                    </a:p>
                  </a:txBody>
                  <a:tcPr marL="45720" marR="45720" anchor="ctr"/>
                </a:tc>
                <a:tc>
                  <a:txBody>
                    <a:bodyPr/>
                    <a:lstStyle/>
                    <a:p>
                      <a:pPr algn="ctr"/>
                      <a:r>
                        <a:rPr lang="en-US" sz="900" b="1" noProof="0" dirty="0">
                          <a:solidFill>
                            <a:schemeClr val="tx1"/>
                          </a:solidFill>
                        </a:rPr>
                        <a:t>% OF USED OIL COLLECTED</a:t>
                      </a:r>
                      <a:endParaRPr lang="en-US" sz="900" b="1" noProof="0" dirty="0">
                        <a:solidFill>
                          <a:schemeClr val="tx1"/>
                        </a:solidFill>
                        <a:latin typeface="+mn-lt"/>
                      </a:endParaRPr>
                    </a:p>
                  </a:txBody>
                  <a:tcPr marL="45720" marR="45720" anchor="ctr"/>
                </a:tc>
                <a:extLst>
                  <a:ext uri="{0D108BD9-81ED-4DB2-BD59-A6C34878D82A}">
                    <a16:rowId xmlns:a16="http://schemas.microsoft.com/office/drawing/2014/main" val="4149384710"/>
                  </a:ext>
                </a:extLst>
              </a:tr>
              <a:tr h="303524">
                <a:tc>
                  <a:txBody>
                    <a:bodyPr/>
                    <a:lstStyle/>
                    <a:p>
                      <a:pPr algn="l" rtl="0" fontAlgn="ctr"/>
                      <a:r>
                        <a:rPr lang="en-US" sz="900" b="0" u="none" strike="noStrike" noProof="0" dirty="0">
                          <a:solidFill>
                            <a:srgbClr val="000000"/>
                          </a:solidFill>
                          <a:effectLst/>
                        </a:rPr>
                        <a:t>  Independent workshops</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pt-BR" sz="900" b="0" u="none" strike="noStrike" dirty="0">
                          <a:solidFill>
                            <a:srgbClr val="000000"/>
                          </a:solidFill>
                          <a:effectLst/>
                        </a:rPr>
                        <a:t>60.0</a:t>
                      </a:r>
                      <a:endParaRPr lang="pt-BR" sz="900" b="0" i="0" u="none" strike="noStrike"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18.5</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1557228252"/>
                  </a:ext>
                </a:extLst>
              </a:tr>
              <a:tr h="303524">
                <a:tc>
                  <a:txBody>
                    <a:bodyPr/>
                    <a:lstStyle/>
                    <a:p>
                      <a:pPr algn="l" rtl="0" fontAlgn="ctr"/>
                      <a:r>
                        <a:rPr lang="en-US" sz="900" b="0" u="none" strike="noStrike" noProof="0" dirty="0">
                          <a:solidFill>
                            <a:srgbClr val="000000"/>
                          </a:solidFill>
                          <a:effectLst/>
                        </a:rPr>
                        <a:t>  Car dealers’ workshops</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pt-BR" sz="900" b="0" u="none" strike="noStrike" dirty="0">
                          <a:solidFill>
                            <a:srgbClr val="000000"/>
                          </a:solidFill>
                          <a:effectLst/>
                        </a:rPr>
                        <a:t>48.0</a:t>
                      </a:r>
                      <a:endParaRPr lang="pt-BR" sz="900" b="0" i="0" u="none" strike="noStrike"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14.9</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1640954900"/>
                  </a:ext>
                </a:extLst>
              </a:tr>
              <a:tr h="303524">
                <a:tc>
                  <a:txBody>
                    <a:bodyPr/>
                    <a:lstStyle/>
                    <a:p>
                      <a:pPr algn="l" rtl="0" fontAlgn="ctr"/>
                      <a:r>
                        <a:rPr lang="en-US" sz="900" b="0" u="none" strike="noStrike" noProof="0" dirty="0">
                          <a:solidFill>
                            <a:srgbClr val="000000"/>
                          </a:solidFill>
                          <a:effectLst/>
                        </a:rPr>
                        <a:t>  Quick lube</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pt-BR" sz="900" b="0" u="none" strike="noStrike" dirty="0">
                          <a:solidFill>
                            <a:srgbClr val="000000"/>
                          </a:solidFill>
                          <a:effectLst/>
                        </a:rPr>
                        <a:t>44.0</a:t>
                      </a:r>
                      <a:endParaRPr lang="pt-BR" sz="900" b="0" i="0" u="none" strike="noStrike"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13.6</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2965892685"/>
                  </a:ext>
                </a:extLst>
              </a:tr>
              <a:tr h="303524">
                <a:tc>
                  <a:txBody>
                    <a:bodyPr/>
                    <a:lstStyle/>
                    <a:p>
                      <a:pPr algn="l" rtl="0" fontAlgn="ctr"/>
                      <a:r>
                        <a:rPr lang="en-US" sz="900" b="0" u="none" strike="noStrike" noProof="0" dirty="0">
                          <a:solidFill>
                            <a:srgbClr val="000000"/>
                          </a:solidFill>
                          <a:effectLst/>
                        </a:rPr>
                        <a:t>  Fuel stations</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pt-BR" sz="900" b="0" u="none" strike="noStrike" dirty="0">
                          <a:solidFill>
                            <a:srgbClr val="000000"/>
                          </a:solidFill>
                          <a:effectLst/>
                        </a:rPr>
                        <a:t>44.0</a:t>
                      </a:r>
                      <a:endParaRPr lang="pt-BR" sz="900" b="0" i="0" u="none" strike="noStrike"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13.6</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412381940"/>
                  </a:ext>
                </a:extLst>
              </a:tr>
              <a:tr h="303524">
                <a:tc>
                  <a:txBody>
                    <a:bodyPr/>
                    <a:lstStyle/>
                    <a:p>
                      <a:pPr algn="l" rtl="0" fontAlgn="ctr"/>
                      <a:r>
                        <a:rPr lang="en-US" sz="900" b="0" u="none" strike="noStrike" noProof="0" dirty="0">
                          <a:solidFill>
                            <a:srgbClr val="000000"/>
                          </a:solidFill>
                          <a:effectLst/>
                        </a:rPr>
                        <a:t>  Vehicle fleets</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pt-BR" sz="900" b="0" u="none" strike="noStrike" dirty="0">
                          <a:solidFill>
                            <a:srgbClr val="000000"/>
                          </a:solidFill>
                          <a:effectLst/>
                        </a:rPr>
                        <a:t>32.0</a:t>
                      </a:r>
                      <a:endParaRPr lang="pt-BR" sz="900" b="0" i="0" u="none" strike="noStrike"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9.9</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2785727832"/>
                  </a:ext>
                </a:extLst>
              </a:tr>
              <a:tr h="303524">
                <a:tc>
                  <a:txBody>
                    <a:bodyPr/>
                    <a:lstStyle/>
                    <a:p>
                      <a:pPr algn="l" rtl="0" fontAlgn="ctr"/>
                      <a:r>
                        <a:rPr lang="en-US" sz="900" b="0" u="none" strike="noStrike" noProof="0" dirty="0">
                          <a:solidFill>
                            <a:srgbClr val="000000"/>
                          </a:solidFill>
                          <a:effectLst/>
                        </a:rPr>
                        <a:t>  Motorcycle workshops</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pt-BR" sz="900" b="0" u="none" strike="noStrike" dirty="0">
                          <a:solidFill>
                            <a:srgbClr val="000000"/>
                          </a:solidFill>
                          <a:effectLst/>
                        </a:rPr>
                        <a:t>20.0</a:t>
                      </a:r>
                      <a:endParaRPr lang="pt-BR" sz="900" b="0" i="0" u="none" strike="noStrike"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6.2</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630606105"/>
                  </a:ext>
                </a:extLst>
              </a:tr>
              <a:tr h="303524">
                <a:tc>
                  <a:txBody>
                    <a:bodyPr/>
                    <a:lstStyle/>
                    <a:p>
                      <a:pPr algn="l" rtl="0" fontAlgn="ctr"/>
                      <a:r>
                        <a:rPr lang="en-US" sz="900" b="0" u="none" strike="noStrike" noProof="0" dirty="0">
                          <a:solidFill>
                            <a:srgbClr val="000000"/>
                          </a:solidFill>
                          <a:effectLst/>
                        </a:rPr>
                        <a:t>  All other-a</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pt-BR" sz="900" b="0" u="none" strike="noStrike" dirty="0">
                          <a:solidFill>
                            <a:srgbClr val="000000"/>
                          </a:solidFill>
                          <a:effectLst/>
                        </a:rPr>
                        <a:t>74.7</a:t>
                      </a:r>
                      <a:endParaRPr lang="pt-BR" sz="900" b="0" i="0" u="none" strike="noStrike"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23.3</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2027696140"/>
                  </a:ext>
                </a:extLst>
              </a:tr>
              <a:tr h="303524">
                <a:tc>
                  <a:txBody>
                    <a:bodyPr/>
                    <a:lstStyle/>
                    <a:p>
                      <a:pPr algn="l" rtl="0" fontAlgn="ctr"/>
                      <a:r>
                        <a:rPr lang="en-US" sz="900" b="1" u="none" strike="noStrike" noProof="0" dirty="0">
                          <a:solidFill>
                            <a:srgbClr val="000000"/>
                          </a:solidFill>
                          <a:effectLst/>
                        </a:rPr>
                        <a:t>  Total</a:t>
                      </a:r>
                      <a:endParaRPr lang="en-US" sz="900" b="1" i="0" u="none" strike="noStrike" noProof="0" dirty="0">
                        <a:solidFill>
                          <a:srgbClr val="000000"/>
                        </a:solidFill>
                        <a:effectLst/>
                        <a:latin typeface="+mn-lt"/>
                      </a:endParaRPr>
                    </a:p>
                  </a:txBody>
                  <a:tcPr marL="9525" marR="9525" marT="9525" marB="0" anchor="ctr"/>
                </a:tc>
                <a:tc>
                  <a:txBody>
                    <a:bodyPr/>
                    <a:lstStyle/>
                    <a:p>
                      <a:pPr algn="ctr" fontAlgn="ctr"/>
                      <a:r>
                        <a:rPr lang="pt-BR" sz="900" b="1" u="none" strike="noStrike" dirty="0">
                          <a:solidFill>
                            <a:srgbClr val="000000"/>
                          </a:solidFill>
                          <a:effectLst/>
                        </a:rPr>
                        <a:t>322.7</a:t>
                      </a:r>
                      <a:endParaRPr lang="pt-BR" sz="900" b="1" i="0" u="none" strike="noStrike" dirty="0">
                        <a:solidFill>
                          <a:srgbClr val="000000"/>
                        </a:solidFill>
                        <a:effectLst/>
                        <a:latin typeface="+mn-lt"/>
                      </a:endParaRPr>
                    </a:p>
                  </a:txBody>
                  <a:tcPr marL="9525" marR="9525" marT="9525" marB="0" anchor="ctr"/>
                </a:tc>
                <a:tc>
                  <a:txBody>
                    <a:bodyPr/>
                    <a:lstStyle/>
                    <a:p>
                      <a:pPr algn="ctr" fontAlgn="ctr"/>
                      <a:r>
                        <a:rPr lang="en-US" sz="900" b="1" u="none" strike="noStrike" noProof="0" dirty="0">
                          <a:solidFill>
                            <a:srgbClr val="000000"/>
                          </a:solidFill>
                          <a:effectLst/>
                        </a:rPr>
                        <a:t>100.0</a:t>
                      </a:r>
                      <a:endParaRPr lang="en-US" sz="900" b="1"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2225573683"/>
                  </a:ext>
                </a:extLst>
              </a:tr>
              <a:tr h="303524">
                <a:tc gridSpan="3">
                  <a:txBody>
                    <a:bodyPr/>
                    <a:lstStyle/>
                    <a:p>
                      <a:pPr algn="l" rtl="0" fontAlgn="ctr"/>
                      <a:r>
                        <a:rPr lang="en-US" sz="900" b="0" u="none" strike="noStrike" dirty="0">
                          <a:solidFill>
                            <a:srgbClr val="000000"/>
                          </a:solidFill>
                          <a:effectLst/>
                        </a:rPr>
                        <a:t>  a - Includes do-it-yourself, among others</a:t>
                      </a:r>
                      <a:endParaRPr lang="en-US" sz="900" b="0" i="0" u="none" strike="noStrike" dirty="0">
                        <a:solidFill>
                          <a:srgbClr val="000000"/>
                        </a:solidFill>
                        <a:effectLst/>
                        <a:latin typeface="+mn-lt"/>
                      </a:endParaRPr>
                    </a:p>
                  </a:txBody>
                  <a:tcPr marL="9525" marR="9525" marT="9525" marB="0" anchor="ct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295669267"/>
                  </a:ext>
                </a:extLst>
              </a:tr>
            </a:tbl>
          </a:graphicData>
        </a:graphic>
      </p:graphicFrame>
      <p:grpSp>
        <p:nvGrpSpPr>
          <p:cNvPr id="4" name="Group 3">
            <a:extLst>
              <a:ext uri="{FF2B5EF4-FFF2-40B4-BE49-F238E27FC236}">
                <a16:creationId xmlns:a16="http://schemas.microsoft.com/office/drawing/2014/main" id="{B482D533-BFE3-48E1-840C-967A95CA575D}"/>
              </a:ext>
            </a:extLst>
          </p:cNvPr>
          <p:cNvGrpSpPr/>
          <p:nvPr/>
        </p:nvGrpSpPr>
        <p:grpSpPr>
          <a:xfrm>
            <a:off x="10284725" y="6271376"/>
            <a:ext cx="1090782" cy="246221"/>
            <a:chOff x="10831993" y="6206610"/>
            <a:chExt cx="1090782" cy="246221"/>
          </a:xfrm>
        </p:grpSpPr>
        <p:sp>
          <p:nvSpPr>
            <p:cNvPr id="5" name="Freeform: Shape 4">
              <a:extLst>
                <a:ext uri="{FF2B5EF4-FFF2-40B4-BE49-F238E27FC236}">
                  <a16:creationId xmlns:a16="http://schemas.microsoft.com/office/drawing/2014/main" id="{AEDD19DD-D528-4849-B64B-49693A1788F2}"/>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AE06A362-A90C-4B6D-9D43-434AD9197D73}"/>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1441674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C0E-489D-4435-9206-C6F747ABF845}"/>
              </a:ext>
            </a:extLst>
          </p:cNvPr>
          <p:cNvSpPr>
            <a:spLocks noGrp="1"/>
          </p:cNvSpPr>
          <p:nvPr>
            <p:ph type="title"/>
          </p:nvPr>
        </p:nvSpPr>
        <p:spPr/>
        <p:txBody>
          <a:bodyPr/>
          <a:lstStyle/>
          <a:p>
            <a:r>
              <a:rPr lang="en-US" dirty="0"/>
              <a:t>Used Oil Collection </a:t>
            </a:r>
            <a:endParaRPr lang="en-IN" dirty="0"/>
          </a:p>
        </p:txBody>
      </p:sp>
      <p:sp>
        <p:nvSpPr>
          <p:cNvPr id="4" name="Content Placeholder 2">
            <a:extLst>
              <a:ext uri="{FF2B5EF4-FFF2-40B4-BE49-F238E27FC236}">
                <a16:creationId xmlns:a16="http://schemas.microsoft.com/office/drawing/2014/main" id="{66EA4A6A-730C-452B-831C-DEB857FB33F6}"/>
              </a:ext>
            </a:extLst>
          </p:cNvPr>
          <p:cNvSpPr txBox="1">
            <a:spLocks/>
          </p:cNvSpPr>
          <p:nvPr/>
        </p:nvSpPr>
        <p:spPr>
          <a:xfrm>
            <a:off x="283644" y="762931"/>
            <a:ext cx="3960000" cy="570156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5738" indent="-185738">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Most collection of used oil is done re-refiners. They accounted for more than 80% of total used oils collected in 2020.</a:t>
            </a:r>
          </a:p>
          <a:p>
            <a:pPr marL="185738" marR="0" lvl="0" indent="-185738" defTabSz="914400" rtl="0" eaLnBrk="1" fontAlgn="auto" latinLnBrk="0" hangingPunct="1">
              <a:lnSpc>
                <a:spcPct val="100000"/>
              </a:lnSpc>
              <a:spcBef>
                <a:spcPts val="0"/>
              </a:spcBef>
              <a:spcAft>
                <a:spcPts val="3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effectLst/>
                <a:uLnTx/>
                <a:uFillTx/>
                <a:latin typeface="Lucida Sans" panose="020B0602030504020204" pitchFamily="34" charset="0"/>
                <a:ea typeface="+mn-ea"/>
                <a:cs typeface="+mn-cs"/>
              </a:rPr>
              <a:t>Top 10 used oil collectors</a:t>
            </a:r>
            <a:r>
              <a:rPr kumimoji="0" lang="en-US" sz="900" b="0" i="0" u="none" strike="noStrike" kern="1200" cap="none" spc="0" normalizeH="0" noProof="0" dirty="0">
                <a:ln>
                  <a:noFill/>
                </a:ln>
                <a:effectLst/>
                <a:uLnTx/>
                <a:uFillTx/>
                <a:latin typeface="Lucida Sans" panose="020B0602030504020204" pitchFamily="34" charset="0"/>
                <a:ea typeface="+mn-ea"/>
                <a:cs typeface="+mn-cs"/>
              </a:rPr>
              <a:t> in the Brazilian market in 2020 (values in kilotonnes) are:</a:t>
            </a:r>
          </a:p>
          <a:p>
            <a:pPr marL="357188" marR="0" lvl="1" indent="-171450" defTabSz="914400" rtl="0" eaLnBrk="1" fontAlgn="auto" latinLnBrk="0" hangingPunct="1">
              <a:lnSpc>
                <a:spcPct val="10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effectLst/>
                <a:uLnTx/>
                <a:uFillTx/>
                <a:latin typeface="Lucida Sans" panose="020B0602030504020204" pitchFamily="34" charset="0"/>
                <a:ea typeface="+mn-ea"/>
                <a:cs typeface="+mn-cs"/>
              </a:rPr>
              <a:t>Lwart</a:t>
            </a:r>
            <a:r>
              <a:rPr kumimoji="0" lang="en-US" sz="900" b="0" i="0" u="none" strike="noStrike" kern="1200" cap="none" spc="0" normalizeH="0" noProof="0" dirty="0">
                <a:ln>
                  <a:noFill/>
                </a:ln>
                <a:effectLst/>
                <a:uLnTx/>
                <a:uFillTx/>
                <a:latin typeface="Lucida Sans" panose="020B0602030504020204" pitchFamily="34" charset="0"/>
                <a:ea typeface="+mn-ea"/>
                <a:cs typeface="+mn-cs"/>
              </a:rPr>
              <a:t> 127 KT</a:t>
            </a:r>
          </a:p>
          <a:p>
            <a:pPr marL="357188" marR="0" lvl="1" indent="-171450" defTabSz="914400" rtl="0" eaLnBrk="1" fontAlgn="auto" latinLnBrk="0" hangingPunct="1">
              <a:lnSpc>
                <a:spcPct val="100000"/>
              </a:lnSpc>
              <a:spcBef>
                <a:spcPts val="0"/>
              </a:spcBef>
              <a:buClr>
                <a:srgbClr val="27638E"/>
              </a:buClr>
              <a:buSzTx/>
              <a:buFont typeface="Times New Roman" panose="02020603050405020304" pitchFamily="18" charset="0"/>
              <a:buChar char="⸺"/>
              <a:tabLst/>
              <a:defRPr/>
            </a:pPr>
            <a:r>
              <a:rPr lang="en-US" sz="900" dirty="0">
                <a:latin typeface="Lucida Sans" panose="020B0602030504020204" pitchFamily="34" charset="0"/>
              </a:rPr>
              <a:t>Petrolub 47 KT</a:t>
            </a:r>
          </a:p>
          <a:p>
            <a:pPr marL="357188" marR="0" lvl="1" indent="-171450" defTabSz="914400" rtl="0" eaLnBrk="1" fontAlgn="auto" latinLnBrk="0" hangingPunct="1">
              <a:lnSpc>
                <a:spcPct val="10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noProof="0" dirty="0">
                <a:ln>
                  <a:noFill/>
                </a:ln>
                <a:effectLst/>
                <a:uLnTx/>
                <a:uFillTx/>
                <a:latin typeface="Lucida Sans" panose="020B0602030504020204" pitchFamily="34" charset="0"/>
                <a:ea typeface="+mn-ea"/>
                <a:cs typeface="+mn-cs"/>
              </a:rPr>
              <a:t>Fenix 36 KT</a:t>
            </a:r>
          </a:p>
          <a:p>
            <a:pPr marL="357188" marR="0" lvl="1" indent="-171450" defTabSz="914400" rtl="0" eaLnBrk="1" fontAlgn="auto" latinLnBrk="0" hangingPunct="1">
              <a:lnSpc>
                <a:spcPct val="100000"/>
              </a:lnSpc>
              <a:spcBef>
                <a:spcPts val="0"/>
              </a:spcBef>
              <a:buClr>
                <a:srgbClr val="27638E"/>
              </a:buClr>
              <a:buSzTx/>
              <a:buFont typeface="Times New Roman" panose="02020603050405020304" pitchFamily="18" charset="0"/>
              <a:buChar char="⸺"/>
              <a:tabLst/>
              <a:defRPr/>
            </a:pPr>
            <a:r>
              <a:rPr lang="en-US" sz="900" dirty="0">
                <a:latin typeface="Lucida Sans" panose="020B0602030504020204" pitchFamily="34" charset="0"/>
              </a:rPr>
              <a:t>Proluminas 36 KT</a:t>
            </a:r>
          </a:p>
          <a:p>
            <a:pPr marL="357188" marR="0" lvl="1" indent="-171450" defTabSz="914400" rtl="0" eaLnBrk="1" fontAlgn="auto" latinLnBrk="0" hangingPunct="1">
              <a:lnSpc>
                <a:spcPct val="10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noProof="0" dirty="0">
                <a:ln>
                  <a:noFill/>
                </a:ln>
                <a:effectLst/>
                <a:uLnTx/>
                <a:uFillTx/>
                <a:latin typeface="Lucida Sans" panose="020B0602030504020204" pitchFamily="34" charset="0"/>
                <a:ea typeface="+mn-ea"/>
                <a:cs typeface="+mn-cs"/>
              </a:rPr>
              <a:t>Tasa 34 KT</a:t>
            </a:r>
          </a:p>
          <a:p>
            <a:pPr marL="357188" marR="0" lvl="1" indent="-171450" defTabSz="914400" rtl="0" eaLnBrk="1" fontAlgn="auto" latinLnBrk="0" hangingPunct="1">
              <a:lnSpc>
                <a:spcPct val="100000"/>
              </a:lnSpc>
              <a:spcBef>
                <a:spcPts val="0"/>
              </a:spcBef>
              <a:buClr>
                <a:srgbClr val="27638E"/>
              </a:buClr>
              <a:buSzTx/>
              <a:buFont typeface="Times New Roman" panose="02020603050405020304" pitchFamily="18" charset="0"/>
              <a:buChar char="⸺"/>
              <a:tabLst/>
              <a:defRPr/>
            </a:pPr>
            <a:r>
              <a:rPr lang="en-US" sz="900" dirty="0">
                <a:latin typeface="Lucida Sans" panose="020B0602030504020204" pitchFamily="34" charset="0"/>
              </a:rPr>
              <a:t>Lubrasil 22 KT</a:t>
            </a:r>
          </a:p>
          <a:p>
            <a:pPr marL="357188" marR="0" lvl="1" indent="-171450" defTabSz="914400" rtl="0" eaLnBrk="1" fontAlgn="auto" latinLnBrk="0" hangingPunct="1">
              <a:lnSpc>
                <a:spcPct val="100000"/>
              </a:lnSpc>
              <a:spcBef>
                <a:spcPts val="0"/>
              </a:spcBef>
              <a:buClr>
                <a:srgbClr val="27638E"/>
              </a:buClr>
              <a:buSzTx/>
              <a:buFont typeface="Times New Roman" panose="02020603050405020304" pitchFamily="18" charset="0"/>
              <a:buChar char="⸺"/>
              <a:tabLst/>
              <a:defRPr/>
            </a:pPr>
            <a:r>
              <a:rPr kumimoji="0" lang="en-US" sz="900" b="0" i="0" u="none" strike="noStrike" kern="1200" cap="none" spc="0" normalizeH="0" noProof="0" dirty="0">
                <a:ln>
                  <a:noFill/>
                </a:ln>
                <a:effectLst/>
                <a:uLnTx/>
                <a:uFillTx/>
                <a:latin typeface="Lucida Sans" panose="020B0602030504020204" pitchFamily="34" charset="0"/>
                <a:ea typeface="+mn-ea"/>
                <a:cs typeface="+mn-cs"/>
              </a:rPr>
              <a:t>Falub 19 KT</a:t>
            </a:r>
          </a:p>
          <a:p>
            <a:pPr marL="357188" marR="0" lvl="1" indent="-171450" defTabSz="914400" rtl="0" eaLnBrk="1" fontAlgn="auto" latinLnBrk="0" hangingPunct="1">
              <a:lnSpc>
                <a:spcPct val="100000"/>
              </a:lnSpc>
              <a:spcBef>
                <a:spcPts val="0"/>
              </a:spcBef>
              <a:buClr>
                <a:srgbClr val="27638E"/>
              </a:buClr>
              <a:buSzTx/>
              <a:buFont typeface="Times New Roman" panose="02020603050405020304" pitchFamily="18" charset="0"/>
              <a:buChar char="⸺"/>
              <a:tabLst/>
              <a:defRPr/>
            </a:pPr>
            <a:r>
              <a:rPr lang="en-US" sz="900" dirty="0">
                <a:latin typeface="Lucida Sans" panose="020B0602030504020204" pitchFamily="34" charset="0"/>
              </a:rPr>
              <a:t>I</a:t>
            </a:r>
            <a:r>
              <a:rPr kumimoji="0" lang="en-US" sz="900" b="0" i="0" u="none" strike="noStrike" kern="1200" cap="none" spc="0" normalizeH="0" noProof="0" dirty="0">
                <a:ln>
                  <a:noFill/>
                </a:ln>
                <a:effectLst/>
                <a:uLnTx/>
                <a:uFillTx/>
                <a:latin typeface="Lucida Sans" panose="020B0602030504020204" pitchFamily="34" charset="0"/>
                <a:ea typeface="+mn-ea"/>
                <a:cs typeface="+mn-cs"/>
              </a:rPr>
              <a:t>HS Ind. 18 KT</a:t>
            </a:r>
          </a:p>
          <a:p>
            <a:pPr marL="357188" marR="0" lvl="1" indent="-171450" defTabSz="914400" rtl="0" eaLnBrk="1" fontAlgn="auto" latinLnBrk="0" hangingPunct="1">
              <a:lnSpc>
                <a:spcPct val="100000"/>
              </a:lnSpc>
              <a:spcBef>
                <a:spcPts val="0"/>
              </a:spcBef>
              <a:buClr>
                <a:srgbClr val="27638E"/>
              </a:buClr>
              <a:buSzTx/>
              <a:buFont typeface="Times New Roman" panose="02020603050405020304" pitchFamily="18" charset="0"/>
              <a:buChar char="⸺"/>
              <a:tabLst/>
              <a:defRPr/>
            </a:pPr>
            <a:r>
              <a:rPr lang="en-US" sz="900" dirty="0">
                <a:latin typeface="Lucida Sans" panose="020B0602030504020204" pitchFamily="34" charset="0"/>
              </a:rPr>
              <a:t>IPS 17 KT</a:t>
            </a:r>
          </a:p>
          <a:p>
            <a:pPr marL="357188" marR="0" lvl="1" indent="-171450" defTabSz="914400" rtl="0" eaLnBrk="1" fontAlgn="auto" latinLnBrk="0" hangingPunct="1">
              <a:lnSpc>
                <a:spcPct val="100000"/>
              </a:lnSpc>
              <a:spcBef>
                <a:spcPts val="0"/>
              </a:spcBef>
              <a:spcAft>
                <a:spcPts val="300"/>
              </a:spcAft>
              <a:buClr>
                <a:srgbClr val="27638E"/>
              </a:buClr>
              <a:buSzTx/>
              <a:buFont typeface="Times New Roman" panose="02020603050405020304" pitchFamily="18" charset="0"/>
              <a:buChar char="⸺"/>
              <a:tabLst/>
              <a:defRPr/>
            </a:pPr>
            <a:r>
              <a:rPr kumimoji="0" lang="en-US" sz="900" b="0" i="0" u="none" strike="noStrike" kern="1200" cap="none" spc="0" normalizeH="0" noProof="0" dirty="0">
                <a:ln>
                  <a:noFill/>
                </a:ln>
                <a:effectLst/>
                <a:uLnTx/>
                <a:uFillTx/>
                <a:latin typeface="Lucida Sans" panose="020B0602030504020204" pitchFamily="34" charset="0"/>
                <a:ea typeface="+mn-ea"/>
                <a:cs typeface="+mn-cs"/>
              </a:rPr>
              <a:t>Nortlub 12 KT</a:t>
            </a:r>
          </a:p>
          <a:p>
            <a:pPr marL="185738" indent="-185738">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Finished lubricant blenders and importers are responsible for collecting, or financially enabling the collection of used oil in proportion to the volume of finished lubricants sold by them in Brazil.</a:t>
            </a:r>
          </a:p>
          <a:p>
            <a:pPr marL="185738" indent="-185738">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The volume of used oil to be collected by each marketer is defined annually based on the company’s annual sales.</a:t>
            </a:r>
          </a:p>
          <a:p>
            <a:pPr marL="185738" indent="-185738">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The proportion of finished lubricants sales to be collected as used oil is determined by the Ministry of Environment and the Ministry of Mines and Energy.</a:t>
            </a:r>
          </a:p>
          <a:p>
            <a:pPr marL="185738" indent="-185738">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IBAMA, ANP, and environmental agencies in each state are  responsible for verifying the collected volume of used oil</a:t>
            </a:r>
            <a:r>
              <a:rPr lang="en-US" sz="900" dirty="0">
                <a:solidFill>
                  <a:srgbClr val="FF0000"/>
                </a:solidFill>
                <a:latin typeface="Lucida Sans" panose="020B0602030504020204" pitchFamily="34" charset="0"/>
              </a:rPr>
              <a:t>.</a:t>
            </a:r>
          </a:p>
          <a:p>
            <a:pPr marL="185738" indent="-185738">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The Ministry of Environment also defines the minimum percentage of the collection at the beginning of every year based on environmental and economic factors, among others.</a:t>
            </a:r>
          </a:p>
          <a:p>
            <a:pPr marL="185738" indent="-185738">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Used oil collectors must have collection contracts with one or more producers or importers and sales contracts with one or more basestock re-refiners or any other party that can ensure that the used oil is only used for recycling.</a:t>
            </a:r>
          </a:p>
          <a:p>
            <a:pPr marL="185738" indent="-185738">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Collection is the most critical activity in the re-refined base oils business since the input is physically pulverized throughout the country in hundreds of collection points, owned by operators of oil change stations and workshops, which are not held accountable for current collection regulations.</a:t>
            </a:r>
          </a:p>
        </p:txBody>
      </p:sp>
      <p:sp>
        <p:nvSpPr>
          <p:cNvPr id="5" name="Content Placeholder 2">
            <a:extLst>
              <a:ext uri="{FF2B5EF4-FFF2-40B4-BE49-F238E27FC236}">
                <a16:creationId xmlns:a16="http://schemas.microsoft.com/office/drawing/2014/main" id="{6E2B5358-3C37-4F28-84B1-8A5B84887300}"/>
              </a:ext>
            </a:extLst>
          </p:cNvPr>
          <p:cNvSpPr txBox="1">
            <a:spLocks/>
          </p:cNvSpPr>
          <p:nvPr/>
        </p:nvSpPr>
        <p:spPr>
          <a:xfrm>
            <a:off x="4212264" y="3443641"/>
            <a:ext cx="3960000" cy="3116238"/>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Collection is the most critical activity in the re-refined basestocks business since the input is physically pulverized throughout the country in hundreds of thousands of collection points, owned by operators of oil change stations and workshops, which are not held accountable for current collection regulations – that is, does not have a regulatory incentive to facilitate or cooperate with regular collection.</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Furthermore, despite re-refining being only authorized destination for collected used oils, in fact a significant portion of the material ends up being incinerated e.g., in cement kilns or melting furnaces, replacing fuel oil, especially when prices favor it.</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CONAMA (the Brazilian National Environment Council)’s resolution states that the finished lubricant blender and importer are directly responsible for the collection of used oil or should at least cover the cost of used oil collection by third parties.</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Lucida Sans" panose="020B0602030504020204" pitchFamily="34" charset="0"/>
              </a:rPr>
              <a:t>Promoting re-refining of used oils is the responsibility of lubricant marketers. They do so by purchasing collection certificates issued by the collectors, which in many cases are re-refiners as well.</a:t>
            </a:r>
          </a:p>
        </p:txBody>
      </p:sp>
      <p:sp>
        <p:nvSpPr>
          <p:cNvPr id="6" name="Content Placeholder 2">
            <a:extLst>
              <a:ext uri="{FF2B5EF4-FFF2-40B4-BE49-F238E27FC236}">
                <a16:creationId xmlns:a16="http://schemas.microsoft.com/office/drawing/2014/main" id="{8B2423C0-E626-461C-B5FD-3D911E0CDEF3}"/>
              </a:ext>
            </a:extLst>
          </p:cNvPr>
          <p:cNvSpPr txBox="1">
            <a:spLocks/>
          </p:cNvSpPr>
          <p:nvPr/>
        </p:nvSpPr>
        <p:spPr>
          <a:xfrm>
            <a:off x="8140884" y="3443640"/>
            <a:ext cx="3960000" cy="305468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The money paid to buy collection certificates is merely a reimbursement of the logistics costs of collecting used oil, which is the lubricant marketer’s responsibility.</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Lubricant marketers do not get any tax breaks for buying collection certificates. As a result, lubricant marketers either raise the prices of their lubricants to maintain margins or absorb the cost of collection certificates in their margins.</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Collection certificates are priced in the range of BRL 0.35 to BRL 0.45/liter (7-9 US cents/liter). For many collectors, the core business that generates value is re-refining.</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Many of these collectors re-refine used oil to produce basestocks and then sell re-refined basestocks to the same blenders, who had bought collection certificates from them.</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It is quite normal that the blenders and collectors bundle purchase of collection certificates together with re-refined basestock and negotiate a larger deal.</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panose="020B0602030504020204" pitchFamily="34" charset="0"/>
              </a:rPr>
              <a:t>For some blenders, it represents an opportunity; however, for others that might mean a challenge, as some companies have the policy of not using re-refined basestocks in their finished lubricant formulations.</a:t>
            </a:r>
          </a:p>
        </p:txBody>
      </p:sp>
      <p:graphicFrame>
        <p:nvGraphicFramePr>
          <p:cNvPr id="7" name="Tabela 6"/>
          <p:cNvGraphicFramePr>
            <a:graphicFrameLocks noGrp="1"/>
          </p:cNvGraphicFramePr>
          <p:nvPr/>
        </p:nvGraphicFramePr>
        <p:xfrm>
          <a:off x="4588168" y="782017"/>
          <a:ext cx="7105432" cy="2600066"/>
        </p:xfrm>
        <a:graphic>
          <a:graphicData uri="http://schemas.openxmlformats.org/drawingml/2006/table">
            <a:tbl>
              <a:tblPr firstRow="1">
                <a:tableStyleId>{5C22544A-7EE6-4342-B048-85BDC9FD1C3A}</a:tableStyleId>
              </a:tblPr>
              <a:tblGrid>
                <a:gridCol w="1225502">
                  <a:extLst>
                    <a:ext uri="{9D8B030D-6E8A-4147-A177-3AD203B41FA5}">
                      <a16:colId xmlns:a16="http://schemas.microsoft.com/office/drawing/2014/main" val="3538951786"/>
                    </a:ext>
                  </a:extLst>
                </a:gridCol>
                <a:gridCol w="1175986">
                  <a:extLst>
                    <a:ext uri="{9D8B030D-6E8A-4147-A177-3AD203B41FA5}">
                      <a16:colId xmlns:a16="http://schemas.microsoft.com/office/drawing/2014/main" val="2614277419"/>
                    </a:ext>
                  </a:extLst>
                </a:gridCol>
                <a:gridCol w="1175986">
                  <a:extLst>
                    <a:ext uri="{9D8B030D-6E8A-4147-A177-3AD203B41FA5}">
                      <a16:colId xmlns:a16="http://schemas.microsoft.com/office/drawing/2014/main" val="1898580948"/>
                    </a:ext>
                  </a:extLst>
                </a:gridCol>
                <a:gridCol w="1175986">
                  <a:extLst>
                    <a:ext uri="{9D8B030D-6E8A-4147-A177-3AD203B41FA5}">
                      <a16:colId xmlns:a16="http://schemas.microsoft.com/office/drawing/2014/main" val="2448125031"/>
                    </a:ext>
                  </a:extLst>
                </a:gridCol>
                <a:gridCol w="1175986">
                  <a:extLst>
                    <a:ext uri="{9D8B030D-6E8A-4147-A177-3AD203B41FA5}">
                      <a16:colId xmlns:a16="http://schemas.microsoft.com/office/drawing/2014/main" val="1571457431"/>
                    </a:ext>
                  </a:extLst>
                </a:gridCol>
                <a:gridCol w="1175986">
                  <a:extLst>
                    <a:ext uri="{9D8B030D-6E8A-4147-A177-3AD203B41FA5}">
                      <a16:colId xmlns:a16="http://schemas.microsoft.com/office/drawing/2014/main" val="3596556790"/>
                    </a:ext>
                  </a:extLst>
                </a:gridCol>
              </a:tblGrid>
              <a:tr h="195816">
                <a:tc gridSpan="6">
                  <a:txBody>
                    <a:bodyPr/>
                    <a:lstStyle/>
                    <a:p>
                      <a:pPr algn="l" rtl="0" fontAlgn="ctr"/>
                      <a:r>
                        <a:rPr lang="en-US" sz="900" b="1" u="none" strike="noStrike" noProof="0" dirty="0">
                          <a:solidFill>
                            <a:srgbClr val="FFFFFF"/>
                          </a:solidFill>
                          <a:effectLst/>
                        </a:rPr>
                        <a:t>INFRASTRUCTURE OF THE MAJOR BRAZILIAN RE-REFINERS VS. USED OIL COLLECTION, 2020</a:t>
                      </a:r>
                      <a:endParaRPr lang="en-US" sz="900" b="1" i="0" u="none" strike="noStrike" noProof="0" dirty="0">
                        <a:solidFill>
                          <a:srgbClr val="FFFFFF"/>
                        </a:solidFill>
                        <a:effectLst/>
                        <a:latin typeface="Lucida Sans" panose="020B0602030504020204" pitchFamily="34" charset="0"/>
                      </a:endParaRPr>
                    </a:p>
                  </a:txBody>
                  <a:tcPr marL="45720" marR="0" marT="0" marB="0" anchor="ct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93077837"/>
                  </a:ext>
                </a:extLst>
              </a:tr>
              <a:tr h="321975">
                <a:tc>
                  <a:txBody>
                    <a:bodyPr/>
                    <a:lstStyle/>
                    <a:p>
                      <a:pPr algn="l" rtl="0" fontAlgn="ctr"/>
                      <a:r>
                        <a:rPr lang="en-US" sz="900" b="1" u="none" strike="noStrike" noProof="0" dirty="0">
                          <a:solidFill>
                            <a:srgbClr val="000000"/>
                          </a:solidFill>
                          <a:effectLst/>
                        </a:rPr>
                        <a:t>COMPANY</a:t>
                      </a:r>
                      <a:endParaRPr lang="en-US" sz="900" b="1"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rtl="0" fontAlgn="ctr"/>
                      <a:r>
                        <a:rPr lang="en-US" sz="900" b="1" u="none" strike="noStrike" noProof="0" dirty="0">
                          <a:solidFill>
                            <a:srgbClr val="000000"/>
                          </a:solidFill>
                          <a:effectLst/>
                        </a:rPr>
                        <a:t>OWN FLEET</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rtl="0" fontAlgn="ctr"/>
                      <a:r>
                        <a:rPr lang="en-US" sz="900" b="1" u="none" strike="noStrike" noProof="0" dirty="0">
                          <a:solidFill>
                            <a:srgbClr val="000000"/>
                          </a:solidFill>
                          <a:effectLst/>
                        </a:rPr>
                        <a:t>OUTSOURCED</a:t>
                      </a:r>
                    </a:p>
                    <a:p>
                      <a:pPr algn="ctr" rtl="0" fontAlgn="ctr"/>
                      <a:r>
                        <a:rPr lang="en-US" sz="900" b="1" u="none" strike="noStrike" noProof="0" dirty="0">
                          <a:solidFill>
                            <a:srgbClr val="000000"/>
                          </a:solidFill>
                          <a:effectLst/>
                        </a:rPr>
                        <a:t>FLEET</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rtl="0" fontAlgn="ctr"/>
                      <a:r>
                        <a:rPr lang="en-US" sz="900" b="1" u="none" strike="noStrike" noProof="0" dirty="0">
                          <a:solidFill>
                            <a:srgbClr val="000000"/>
                          </a:solidFill>
                          <a:effectLst/>
                        </a:rPr>
                        <a:t>TOTAL FLEET</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rtl="0" fontAlgn="ctr"/>
                      <a:r>
                        <a:rPr lang="en-US" sz="900" b="1" u="none" strike="noStrike" noProof="0" dirty="0">
                          <a:solidFill>
                            <a:srgbClr val="000000"/>
                          </a:solidFill>
                          <a:effectLst/>
                        </a:rPr>
                        <a:t>COLLECTION CENTERS</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rtl="0" fontAlgn="ctr"/>
                      <a:r>
                        <a:rPr lang="en-US" sz="900" b="1" u="none" strike="noStrike" noProof="0" dirty="0">
                          <a:solidFill>
                            <a:srgbClr val="000000"/>
                          </a:solidFill>
                          <a:effectLst/>
                        </a:rPr>
                        <a:t>COLLECTION</a:t>
                      </a:r>
                    </a:p>
                    <a:p>
                      <a:pPr algn="ctr" rtl="0" fontAlgn="ctr"/>
                      <a:r>
                        <a:rPr lang="en-US" sz="900" b="1" u="none" strike="noStrike" noProof="0" dirty="0">
                          <a:solidFill>
                            <a:srgbClr val="000000"/>
                          </a:solidFill>
                          <a:effectLst/>
                        </a:rPr>
                        <a:t>POINTS</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3727747023"/>
                  </a:ext>
                </a:extLst>
              </a:tr>
              <a:tr h="183090">
                <a:tc>
                  <a:txBody>
                    <a:bodyPr/>
                    <a:lstStyle/>
                    <a:p>
                      <a:pPr algn="l" rtl="0" fontAlgn="ctr"/>
                      <a:r>
                        <a:rPr lang="en-US" sz="900" b="0" u="none" strike="noStrike" noProof="0" dirty="0">
                          <a:solidFill>
                            <a:srgbClr val="000000"/>
                          </a:solidFill>
                          <a:effectLst/>
                        </a:rPr>
                        <a:t>Lwart</a:t>
                      </a:r>
                      <a:endParaRPr lang="en-US" sz="900" b="0"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0" u="none" strike="noStrike" noProof="0" dirty="0">
                          <a:solidFill>
                            <a:srgbClr val="000000"/>
                          </a:solidFill>
                          <a:effectLst/>
                        </a:rPr>
                        <a:t>320</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23</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343</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17</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&gt;150,000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2122139685"/>
                  </a:ext>
                </a:extLst>
              </a:tr>
              <a:tr h="183090">
                <a:tc>
                  <a:txBody>
                    <a:bodyPr/>
                    <a:lstStyle/>
                    <a:p>
                      <a:pPr algn="l" rtl="0" fontAlgn="ctr"/>
                      <a:r>
                        <a:rPr lang="en-US" sz="900" b="0" u="none" strike="noStrike" noProof="0" dirty="0">
                          <a:solidFill>
                            <a:srgbClr val="000000"/>
                          </a:solidFill>
                          <a:effectLst/>
                        </a:rPr>
                        <a:t>Proluminas</a:t>
                      </a:r>
                      <a:endParaRPr lang="en-US" sz="900" b="0"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0" u="none" strike="noStrike" noProof="0" dirty="0">
                          <a:solidFill>
                            <a:srgbClr val="000000"/>
                          </a:solidFill>
                          <a:effectLst/>
                        </a:rPr>
                        <a:t>&gt;100</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150</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&gt;250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4</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&gt;35,000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833049941"/>
                  </a:ext>
                </a:extLst>
              </a:tr>
              <a:tr h="183090">
                <a:tc>
                  <a:txBody>
                    <a:bodyPr/>
                    <a:lstStyle/>
                    <a:p>
                      <a:pPr algn="l" rtl="0" fontAlgn="ctr"/>
                      <a:r>
                        <a:rPr lang="en-US" sz="900" b="0" u="none" strike="noStrike" noProof="0" dirty="0">
                          <a:solidFill>
                            <a:srgbClr val="000000"/>
                          </a:solidFill>
                          <a:effectLst/>
                        </a:rPr>
                        <a:t>Petrolub</a:t>
                      </a:r>
                      <a:endParaRPr lang="en-US" sz="900" b="0"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0" u="none" strike="noStrike" noProof="0" dirty="0">
                          <a:solidFill>
                            <a:srgbClr val="000000"/>
                          </a:solidFill>
                          <a:effectLst/>
                        </a:rPr>
                        <a:t>157</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29</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186</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4</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12,000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561433986"/>
                  </a:ext>
                </a:extLst>
              </a:tr>
              <a:tr h="183090">
                <a:tc>
                  <a:txBody>
                    <a:bodyPr/>
                    <a:lstStyle/>
                    <a:p>
                      <a:pPr algn="l" rtl="0" fontAlgn="ctr"/>
                      <a:r>
                        <a:rPr lang="en-US" sz="900" b="0" u="none" strike="noStrike" noProof="0" dirty="0">
                          <a:solidFill>
                            <a:srgbClr val="000000"/>
                          </a:solidFill>
                          <a:effectLst/>
                        </a:rPr>
                        <a:t>Tasa</a:t>
                      </a:r>
                      <a:endParaRPr lang="en-US" sz="900" b="0"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0" u="none" strike="noStrike" noProof="0" dirty="0">
                          <a:solidFill>
                            <a:srgbClr val="000000"/>
                          </a:solidFill>
                          <a:effectLst/>
                        </a:rPr>
                        <a:t>139</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46</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185</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12,000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2633308878"/>
                  </a:ext>
                </a:extLst>
              </a:tr>
              <a:tr h="183090">
                <a:tc>
                  <a:txBody>
                    <a:bodyPr/>
                    <a:lstStyle/>
                    <a:p>
                      <a:pPr algn="l" rtl="0" fontAlgn="ctr"/>
                      <a:r>
                        <a:rPr lang="en-US" sz="900" b="0" u="none" strike="noStrike" noProof="0" dirty="0">
                          <a:solidFill>
                            <a:srgbClr val="000000"/>
                          </a:solidFill>
                          <a:effectLst/>
                        </a:rPr>
                        <a:t>Lubrasil</a:t>
                      </a:r>
                      <a:endParaRPr lang="en-US" sz="900" b="0"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0" u="none" strike="noStrike" noProof="0" dirty="0">
                          <a:solidFill>
                            <a:srgbClr val="000000"/>
                          </a:solidFill>
                          <a:effectLst/>
                        </a:rPr>
                        <a:t>77</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50</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127</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7</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35,000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4263083850"/>
                  </a:ext>
                </a:extLst>
              </a:tr>
              <a:tr h="183090">
                <a:tc>
                  <a:txBody>
                    <a:bodyPr/>
                    <a:lstStyle/>
                    <a:p>
                      <a:pPr algn="l" rtl="0" fontAlgn="ctr"/>
                      <a:r>
                        <a:rPr lang="en-US" sz="900" b="0" u="none" strike="noStrike" noProof="0" dirty="0">
                          <a:solidFill>
                            <a:srgbClr val="000000"/>
                          </a:solidFill>
                          <a:effectLst/>
                        </a:rPr>
                        <a:t>Fenix</a:t>
                      </a:r>
                      <a:endParaRPr lang="en-US" sz="900" b="0"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0" u="none" strike="noStrike" noProof="0" dirty="0">
                          <a:solidFill>
                            <a:srgbClr val="000000"/>
                          </a:solidFill>
                          <a:effectLst/>
                        </a:rPr>
                        <a:t>63</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12</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75</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11,000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917938616"/>
                  </a:ext>
                </a:extLst>
              </a:tr>
              <a:tr h="183090">
                <a:tc>
                  <a:txBody>
                    <a:bodyPr/>
                    <a:lstStyle/>
                    <a:p>
                      <a:pPr algn="l" rtl="0" fontAlgn="ctr"/>
                      <a:r>
                        <a:rPr lang="en-US" sz="900" b="0" u="none" strike="noStrike" noProof="0" dirty="0">
                          <a:solidFill>
                            <a:srgbClr val="000000"/>
                          </a:solidFill>
                          <a:effectLst/>
                        </a:rPr>
                        <a:t>IPS-a</a:t>
                      </a:r>
                      <a:endParaRPr lang="en-US" sz="900" b="0"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0" u="none" strike="noStrike" noProof="0" dirty="0">
                          <a:solidFill>
                            <a:srgbClr val="000000"/>
                          </a:solidFill>
                          <a:effectLst/>
                        </a:rPr>
                        <a:t>56</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13</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69</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25,000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086525946"/>
                  </a:ext>
                </a:extLst>
              </a:tr>
              <a:tr h="183090">
                <a:tc>
                  <a:txBody>
                    <a:bodyPr/>
                    <a:lstStyle/>
                    <a:p>
                      <a:pPr algn="l" rtl="0" fontAlgn="ctr"/>
                      <a:r>
                        <a:rPr lang="en-US" sz="900" b="0" u="none" strike="noStrike" noProof="0" dirty="0">
                          <a:solidFill>
                            <a:srgbClr val="000000"/>
                          </a:solidFill>
                          <a:effectLst/>
                        </a:rPr>
                        <a:t>Falub</a:t>
                      </a:r>
                      <a:endParaRPr lang="en-US" sz="900" b="0"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0" u="none" strike="noStrike" noProof="0" dirty="0">
                          <a:solidFill>
                            <a:srgbClr val="000000"/>
                          </a:solidFill>
                          <a:effectLst/>
                        </a:rPr>
                        <a:t>9</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4</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13</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12,000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214600755"/>
                  </a:ext>
                </a:extLst>
              </a:tr>
              <a:tr h="183090">
                <a:tc>
                  <a:txBody>
                    <a:bodyPr/>
                    <a:lstStyle/>
                    <a:p>
                      <a:pPr algn="l" rtl="0" fontAlgn="ctr"/>
                      <a:r>
                        <a:rPr lang="en-US" sz="900" b="0" u="none" strike="noStrike" noProof="0" dirty="0">
                          <a:solidFill>
                            <a:srgbClr val="000000"/>
                          </a:solidFill>
                          <a:effectLst/>
                        </a:rPr>
                        <a:t>All Other</a:t>
                      </a:r>
                      <a:endParaRPr lang="en-US" sz="900" b="0"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0" u="none" strike="noStrike" noProof="0" dirty="0">
                          <a:solidFill>
                            <a:srgbClr val="000000"/>
                          </a:solidFill>
                          <a:effectLst/>
                        </a:rPr>
                        <a:t>n/a</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0" u="none" strike="noStrike" noProof="0" dirty="0">
                          <a:solidFill>
                            <a:srgbClr val="000000"/>
                          </a:solidFill>
                          <a:effectLst/>
                        </a:rPr>
                        <a:t>n/a</a:t>
                      </a:r>
                      <a:endParaRPr lang="en-US" sz="900" b="0"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n/a</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n/a</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&gt;15,000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2317745629"/>
                  </a:ext>
                </a:extLst>
              </a:tr>
              <a:tr h="195816">
                <a:tc>
                  <a:txBody>
                    <a:bodyPr/>
                    <a:lstStyle/>
                    <a:p>
                      <a:pPr algn="l" rtl="0" fontAlgn="ctr"/>
                      <a:r>
                        <a:rPr lang="en-US" sz="900" b="1" u="none" strike="noStrike" noProof="0" dirty="0">
                          <a:solidFill>
                            <a:srgbClr val="000000"/>
                          </a:solidFill>
                          <a:effectLst/>
                        </a:rPr>
                        <a:t>TOTAL</a:t>
                      </a:r>
                      <a:endParaRPr lang="en-US" sz="900" b="1" i="0" u="none" strike="noStrike" noProof="0" dirty="0">
                        <a:solidFill>
                          <a:srgbClr val="000000"/>
                        </a:solidFill>
                        <a:effectLst/>
                        <a:latin typeface="Lucida Sans" panose="020B0602030504020204" pitchFamily="34" charset="0"/>
                      </a:endParaRPr>
                    </a:p>
                  </a:txBody>
                  <a:tcPr marL="45720" marR="0" marT="0" marB="0" anchor="ctr"/>
                </a:tc>
                <a:tc>
                  <a:txBody>
                    <a:bodyPr/>
                    <a:lstStyle/>
                    <a:p>
                      <a:pPr algn="ctr" fontAlgn="ctr"/>
                      <a:r>
                        <a:rPr lang="en-US" sz="900" b="1" u="none" strike="noStrike" noProof="0" dirty="0">
                          <a:solidFill>
                            <a:srgbClr val="000000"/>
                          </a:solidFill>
                          <a:effectLst/>
                        </a:rPr>
                        <a:t>&gt;921</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327</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&gt;1248</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35</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tc>
                  <a:txBody>
                    <a:bodyPr/>
                    <a:lstStyle/>
                    <a:p>
                      <a:pPr algn="ctr" fontAlgn="ctr"/>
                      <a:r>
                        <a:rPr lang="en-US" sz="900" b="1" u="none" strike="noStrike" noProof="0" dirty="0">
                          <a:solidFill>
                            <a:srgbClr val="000000"/>
                          </a:solidFill>
                          <a:effectLst/>
                        </a:rPr>
                        <a:t>&gt;307,000</a:t>
                      </a:r>
                      <a:endParaRPr lang="en-US" sz="900" b="1" i="0" u="none" strike="noStrike" noProof="0"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2000121097"/>
                  </a:ext>
                </a:extLst>
              </a:tr>
              <a:tr h="238649">
                <a:tc gridSpan="6">
                  <a:txBody>
                    <a:bodyPr/>
                    <a:lstStyle/>
                    <a:p>
                      <a:pPr algn="l" rtl="0" fontAlgn="ctr"/>
                      <a:r>
                        <a:rPr lang="en-US" sz="900" b="0" u="none" strike="noStrike" noProof="0" dirty="0">
                          <a:solidFill>
                            <a:srgbClr val="000000"/>
                          </a:solidFill>
                          <a:effectLst/>
                        </a:rPr>
                        <a:t>a - </a:t>
                      </a:r>
                      <a:r>
                        <a:rPr lang="pt-BR" sz="900" b="0" u="none" strike="noStrike" noProof="0" dirty="0">
                          <a:solidFill>
                            <a:srgbClr val="000000"/>
                          </a:solidFill>
                          <a:effectLst/>
                        </a:rPr>
                        <a:t>Indústria Petroquímica do Sul</a:t>
                      </a:r>
                      <a:endParaRPr lang="pt-BR" sz="900" b="0" i="0" u="none" strike="noStrike" noProof="0" dirty="0">
                        <a:solidFill>
                          <a:srgbClr val="000000"/>
                        </a:solidFill>
                        <a:effectLst/>
                        <a:latin typeface="Lucida Sans" panose="020B0602030504020204" pitchFamily="34" charset="0"/>
                      </a:endParaRPr>
                    </a:p>
                  </a:txBody>
                  <a:tcPr marL="45720" marR="0" marT="0" marB="0" anchor="ct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4223729494"/>
                  </a:ext>
                </a:extLst>
              </a:tr>
            </a:tbl>
          </a:graphicData>
        </a:graphic>
      </p:graphicFrame>
    </p:spTree>
    <p:extLst>
      <p:ext uri="{BB962C8B-B14F-4D97-AF65-F5344CB8AC3E}">
        <p14:creationId xmlns:p14="http://schemas.microsoft.com/office/powerpoint/2010/main" val="12473304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922-79BE-458F-B204-30365D62E20D}"/>
              </a:ext>
            </a:extLst>
          </p:cNvPr>
          <p:cNvSpPr>
            <a:spLocks noGrp="1"/>
          </p:cNvSpPr>
          <p:nvPr>
            <p:ph type="title"/>
          </p:nvPr>
        </p:nvSpPr>
        <p:spPr/>
        <p:txBody>
          <a:bodyPr/>
          <a:lstStyle/>
          <a:p>
            <a:r>
              <a:rPr lang="en-US" dirty="0"/>
              <a:t>Used Oil Disposal</a:t>
            </a:r>
            <a:endParaRPr lang="en-IN" dirty="0"/>
          </a:p>
        </p:txBody>
      </p:sp>
      <p:graphicFrame>
        <p:nvGraphicFramePr>
          <p:cNvPr id="5" name="Chart 4">
            <a:extLst>
              <a:ext uri="{FF2B5EF4-FFF2-40B4-BE49-F238E27FC236}">
                <a16:creationId xmlns:a16="http://schemas.microsoft.com/office/drawing/2014/main" id="{6C4C5571-D440-410B-86B7-74BFF1797646}"/>
              </a:ext>
            </a:extLst>
          </p:cNvPr>
          <p:cNvGraphicFramePr/>
          <p:nvPr/>
        </p:nvGraphicFramePr>
        <p:xfrm>
          <a:off x="5394107" y="543062"/>
          <a:ext cx="5378450" cy="307128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00150F9-47A4-49D2-96B7-32180D8113A2}"/>
              </a:ext>
            </a:extLst>
          </p:cNvPr>
          <p:cNvSpPr txBox="1"/>
          <p:nvPr/>
        </p:nvSpPr>
        <p:spPr>
          <a:xfrm>
            <a:off x="7178457" y="3424391"/>
            <a:ext cx="1809750" cy="246221"/>
          </a:xfrm>
          <a:prstGeom prst="rect">
            <a:avLst/>
          </a:prstGeom>
          <a:noFill/>
        </p:spPr>
        <p:txBody>
          <a:bodyPr wrap="square" rtlCol="0">
            <a:spAutoFit/>
          </a:bodyPr>
          <a:lstStyle/>
          <a:p>
            <a:pPr algn="ctr"/>
            <a:r>
              <a:rPr lang="en-US" sz="1000" b="1" dirty="0">
                <a:latin typeface="+mj-lt"/>
              </a:rPr>
              <a:t>Total: 400.4 Kilotonnes</a:t>
            </a:r>
            <a:endParaRPr lang="en-IN" sz="1000" b="1" dirty="0">
              <a:latin typeface="+mj-lt"/>
            </a:endParaRPr>
          </a:p>
        </p:txBody>
      </p:sp>
      <p:sp>
        <p:nvSpPr>
          <p:cNvPr id="9" name="Content Placeholder 2">
            <a:extLst>
              <a:ext uri="{FF2B5EF4-FFF2-40B4-BE49-F238E27FC236}">
                <a16:creationId xmlns:a16="http://schemas.microsoft.com/office/drawing/2014/main" id="{61838B31-51F3-48A2-95AD-8EB298FAEB81}"/>
              </a:ext>
            </a:extLst>
          </p:cNvPr>
          <p:cNvSpPr txBox="1">
            <a:spLocks/>
          </p:cNvSpPr>
          <p:nvPr/>
        </p:nvSpPr>
        <p:spPr>
          <a:xfrm>
            <a:off x="569395" y="997565"/>
            <a:ext cx="4108727" cy="4862870"/>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Brazilian legislation defines that all used oil collected must be recycled/re-refined, but it is known that some used oil is burned as industrial fuel in Brazil.</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It is estimated about 10% of used oil not collected or 52 kilotonnes was illegally burned as industrial fuel in 2020 in the Brazilian market. The corresponding figure for 2021 is 60.9 kilotonnes.</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As per ANP (the Brazilian National Agency of Petroleum, Natural Gas and Biofuels) database, the overall used oil collection declined by around 4.4% in 2020 mainly due to the impact of COVID-19 pandemic in Brazil.</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In 2021, the used oil volume for re-refining increased by around 7.9% as used oil collection volume increased in 2021.</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Disposing of used or contaminated oil in the environment is a federal crime, with penalties that vary from financial fines to prison terms.</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Safely storing the used oil helps used oil generators to comply with regulations and allow them to sell it at virtually no extra cost.</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re-refiners are responsible for receiving all used oil exclusively from an authorized collector, which in many cases are the re-refiners themselves.</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re-refiners are also required to give a certificate of receipt after receiving the used oil from the collector and must also keep these documents updated and maintain a record for five years.</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Further, re-refiners are required to submit information on used oil received from each collector and re-refined basestocks sold to each finished lubricant blender to regulatory bodies such as IBAMA and other state agencies on a periodic basis. </a:t>
            </a:r>
            <a:endParaRPr lang="pt-BR" sz="900" dirty="0"/>
          </a:p>
        </p:txBody>
      </p:sp>
      <p:graphicFrame>
        <p:nvGraphicFramePr>
          <p:cNvPr id="10" name="Table 3">
            <a:extLst>
              <a:ext uri="{FF2B5EF4-FFF2-40B4-BE49-F238E27FC236}">
                <a16:creationId xmlns:a16="http://schemas.microsoft.com/office/drawing/2014/main" id="{07E92945-10A7-498A-8B37-227716D99E26}"/>
              </a:ext>
            </a:extLst>
          </p:cNvPr>
          <p:cNvGraphicFramePr>
            <a:graphicFrameLocks noGrp="1"/>
          </p:cNvGraphicFramePr>
          <p:nvPr>
            <p:extLst>
              <p:ext uri="{D42A27DB-BD31-4B8C-83A1-F6EECF244321}">
                <p14:modId xmlns:p14="http://schemas.microsoft.com/office/powerpoint/2010/main" val="1625103137"/>
              </p:ext>
            </p:extLst>
          </p:nvPr>
        </p:nvGraphicFramePr>
        <p:xfrm>
          <a:off x="5352104" y="3809793"/>
          <a:ext cx="6338159" cy="2626779"/>
        </p:xfrm>
        <a:graphic>
          <a:graphicData uri="http://schemas.openxmlformats.org/drawingml/2006/table">
            <a:tbl>
              <a:tblPr firstRow="1">
                <a:tableStyleId>{5C22544A-7EE6-4342-B048-85BDC9FD1C3A}</a:tableStyleId>
              </a:tblPr>
              <a:tblGrid>
                <a:gridCol w="1319001">
                  <a:extLst>
                    <a:ext uri="{9D8B030D-6E8A-4147-A177-3AD203B41FA5}">
                      <a16:colId xmlns:a16="http://schemas.microsoft.com/office/drawing/2014/main" val="3179253707"/>
                    </a:ext>
                  </a:extLst>
                </a:gridCol>
                <a:gridCol w="1095375">
                  <a:extLst>
                    <a:ext uri="{9D8B030D-6E8A-4147-A177-3AD203B41FA5}">
                      <a16:colId xmlns:a16="http://schemas.microsoft.com/office/drawing/2014/main" val="2331960324"/>
                    </a:ext>
                  </a:extLst>
                </a:gridCol>
                <a:gridCol w="1257300">
                  <a:extLst>
                    <a:ext uri="{9D8B030D-6E8A-4147-A177-3AD203B41FA5}">
                      <a16:colId xmlns:a16="http://schemas.microsoft.com/office/drawing/2014/main" val="990219322"/>
                    </a:ext>
                  </a:extLst>
                </a:gridCol>
                <a:gridCol w="1428750">
                  <a:extLst>
                    <a:ext uri="{9D8B030D-6E8A-4147-A177-3AD203B41FA5}">
                      <a16:colId xmlns:a16="http://schemas.microsoft.com/office/drawing/2014/main" val="2079407051"/>
                    </a:ext>
                  </a:extLst>
                </a:gridCol>
                <a:gridCol w="1237733">
                  <a:extLst>
                    <a:ext uri="{9D8B030D-6E8A-4147-A177-3AD203B41FA5}">
                      <a16:colId xmlns:a16="http://schemas.microsoft.com/office/drawing/2014/main" val="665700393"/>
                    </a:ext>
                  </a:extLst>
                </a:gridCol>
              </a:tblGrid>
              <a:tr h="280195">
                <a:tc gridSpan="5">
                  <a:txBody>
                    <a:bodyPr/>
                    <a:lstStyle/>
                    <a:p>
                      <a:r>
                        <a:rPr lang="en-US" sz="900" dirty="0">
                          <a:latin typeface="+mn-lt"/>
                        </a:rPr>
                        <a:t>USED OIL DISPOSAL BY PRODUCT TYPE IN BRAZIL, 2020 AND 2021</a:t>
                      </a:r>
                    </a:p>
                  </a:txBody>
                  <a:tcPr marL="4680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19028">
                <a:tc>
                  <a:txBody>
                    <a:bodyPr/>
                    <a:lstStyle/>
                    <a:p>
                      <a:r>
                        <a:rPr lang="en-US" sz="900" b="1" dirty="0">
                          <a:solidFill>
                            <a:schemeClr val="tx1"/>
                          </a:solidFill>
                          <a:latin typeface="+mn-lt"/>
                        </a:rPr>
                        <a:t>LUBRICANT TYPE</a:t>
                      </a:r>
                    </a:p>
                  </a:txBody>
                  <a:tcPr marL="46800" marR="45720" anchor="ctr"/>
                </a:tc>
                <a:tc gridSpan="4">
                  <a:txBody>
                    <a:bodyPr/>
                    <a:lstStyle/>
                    <a:p>
                      <a:pPr algn="ctr"/>
                      <a:r>
                        <a:rPr lang="en-US" sz="900" b="1" dirty="0">
                          <a:solidFill>
                            <a:schemeClr val="tx1"/>
                          </a:solidFill>
                          <a:latin typeface="+mn-lt"/>
                        </a:rPr>
                        <a:t>KILOTONNES</a:t>
                      </a: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US" sz="1000" b="1">
                        <a:solidFill>
                          <a:schemeClr val="tx1"/>
                        </a:solidFill>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4149384710"/>
                  </a:ext>
                </a:extLst>
              </a:tr>
              <a:tr h="219028">
                <a:tc>
                  <a:txBody>
                    <a:bodyPr/>
                    <a:lstStyle/>
                    <a:p>
                      <a:pPr algn="l" fontAlgn="ctr"/>
                      <a:r>
                        <a:rPr lang="en-US" sz="900" b="0" i="0" u="none" strike="noStrike" dirty="0">
                          <a:solidFill>
                            <a:srgbClr val="000000"/>
                          </a:solidFill>
                          <a:effectLst/>
                          <a:latin typeface="+mn-lt"/>
                        </a:rPr>
                        <a:t> </a:t>
                      </a:r>
                    </a:p>
                  </a:txBody>
                  <a:tcPr marL="46800" marR="9525" marT="9525" marB="0" anchor="ctr"/>
                </a:tc>
                <a:tc gridSpan="2">
                  <a:txBody>
                    <a:bodyPr/>
                    <a:lstStyle/>
                    <a:p>
                      <a:pPr algn="ctr" rtl="0" fontAlgn="ctr"/>
                      <a:r>
                        <a:rPr lang="en-US" sz="900" b="1" i="0" u="none" strike="noStrike" dirty="0">
                          <a:solidFill>
                            <a:srgbClr val="000000"/>
                          </a:solidFill>
                          <a:effectLst/>
                          <a:latin typeface="+mn-lt"/>
                        </a:rPr>
                        <a:t>2020</a:t>
                      </a:r>
                    </a:p>
                  </a:txBody>
                  <a:tcPr marL="9525" marR="9525" marT="9525" marB="0" anchor="ctr"/>
                </a:tc>
                <a:tc hMerge="1">
                  <a:txBody>
                    <a:bodyPr/>
                    <a:lstStyle/>
                    <a:p>
                      <a:pPr algn="ctr" rtl="0" fontAlgn="ctr"/>
                      <a:r>
                        <a:rPr lang="en-US" sz="1000" b="1" i="0" u="none" strike="noStrike" dirty="0">
                          <a:solidFill>
                            <a:srgbClr val="000000"/>
                          </a:solidFill>
                          <a:effectLst/>
                          <a:latin typeface="Lucida Sans" panose="020B0602030504020204" pitchFamily="34" charset="0"/>
                        </a:rPr>
                        <a:t>All other-a</a:t>
                      </a:r>
                    </a:p>
                  </a:txBody>
                  <a:tcPr marL="9525" marR="9525" marT="9525" marB="0" anchor="ctr"/>
                </a:tc>
                <a:tc gridSpan="2">
                  <a:txBody>
                    <a:bodyPr/>
                    <a:lstStyle/>
                    <a:p>
                      <a:pPr algn="ctr" rtl="0" fontAlgn="ctr"/>
                      <a:r>
                        <a:rPr lang="en-US" sz="900" b="1" i="0" u="none" strike="noStrike" dirty="0">
                          <a:solidFill>
                            <a:srgbClr val="000000"/>
                          </a:solidFill>
                          <a:effectLst/>
                          <a:latin typeface="+mn-lt"/>
                        </a:rPr>
                        <a:t>2021</a:t>
                      </a:r>
                    </a:p>
                  </a:txBody>
                  <a:tcPr marL="9525" marR="9525" marT="9525" marB="0" anchor="ctr"/>
                </a:tc>
                <a:tc hMerge="1">
                  <a:txBody>
                    <a:bodyPr/>
                    <a:lstStyle/>
                    <a:p>
                      <a:pPr algn="ctr" rtl="0" fontAlgn="ctr"/>
                      <a:endParaRPr lang="en-US" sz="1000" b="1" i="0" u="none" strike="noStrike" dirty="0">
                        <a:solidFill>
                          <a:srgbClr val="000000"/>
                        </a:solidFill>
                        <a:effectLst/>
                        <a:latin typeface="Lucida Sans" panose="020B0602030504020204" pitchFamily="34" charset="0"/>
                      </a:endParaRPr>
                    </a:p>
                  </a:txBody>
                  <a:tcPr marL="9525" marR="9525" marT="9525" marB="0" anchor="ctr"/>
                </a:tc>
                <a:extLst>
                  <a:ext uri="{0D108BD9-81ED-4DB2-BD59-A6C34878D82A}">
                    <a16:rowId xmlns:a16="http://schemas.microsoft.com/office/drawing/2014/main" val="1557228252"/>
                  </a:ext>
                </a:extLst>
              </a:tr>
              <a:tr h="219028">
                <a:tc>
                  <a:txBody>
                    <a:bodyPr/>
                    <a:lstStyle/>
                    <a:p>
                      <a:pPr algn="l" fontAlgn="ctr"/>
                      <a:r>
                        <a:rPr lang="en-US" sz="900" b="0" i="0" u="none" strike="noStrike" dirty="0">
                          <a:solidFill>
                            <a:srgbClr val="000000"/>
                          </a:solidFill>
                          <a:effectLst/>
                          <a:latin typeface="+mn-lt"/>
                        </a:rPr>
                        <a:t> </a:t>
                      </a:r>
                    </a:p>
                  </a:txBody>
                  <a:tcPr marL="46800" marR="9525" marT="9525" marB="0" anchor="ctr"/>
                </a:tc>
                <a:tc>
                  <a:txBody>
                    <a:bodyPr/>
                    <a:lstStyle/>
                    <a:p>
                      <a:pPr algn="ctr" rtl="0" fontAlgn="ctr"/>
                      <a:r>
                        <a:rPr lang="en-US" sz="900" b="1" i="0" u="none" strike="noStrike" dirty="0">
                          <a:solidFill>
                            <a:srgbClr val="000000"/>
                          </a:solidFill>
                          <a:effectLst/>
                          <a:latin typeface="+mn-lt"/>
                        </a:rPr>
                        <a:t>RE-REFINING</a:t>
                      </a:r>
                    </a:p>
                  </a:txBody>
                  <a:tcPr marL="9525" marR="9525" marT="9525" marB="0" anchor="ctr"/>
                </a:tc>
                <a:tc>
                  <a:txBody>
                    <a:bodyPr/>
                    <a:lstStyle/>
                    <a:p>
                      <a:pPr algn="ctr" rtl="0" fontAlgn="ctr"/>
                      <a:r>
                        <a:rPr lang="en-US" sz="900" b="1" i="0" u="none" strike="noStrike" dirty="0">
                          <a:solidFill>
                            <a:srgbClr val="000000"/>
                          </a:solidFill>
                          <a:effectLst/>
                          <a:latin typeface="+mn-lt"/>
                        </a:rPr>
                        <a:t>ALL OTHER-a</a:t>
                      </a:r>
                    </a:p>
                  </a:txBody>
                  <a:tcPr marL="9525" marR="9525" marT="9525" marB="0" anchor="ctr"/>
                </a:tc>
                <a:tc>
                  <a:txBody>
                    <a:bodyPr/>
                    <a:lstStyle/>
                    <a:p>
                      <a:pPr algn="ctr" rtl="0" fontAlgn="ctr"/>
                      <a:r>
                        <a:rPr lang="en-US" sz="900" b="1" i="0" u="none" strike="noStrike" dirty="0">
                          <a:solidFill>
                            <a:srgbClr val="000000"/>
                          </a:solidFill>
                          <a:effectLst/>
                          <a:latin typeface="+mn-lt"/>
                        </a:rPr>
                        <a:t>RE-REFINING</a:t>
                      </a:r>
                    </a:p>
                  </a:txBody>
                  <a:tcPr marL="9525" marR="9525" marT="9525" marB="0" anchor="ctr"/>
                </a:tc>
                <a:tc>
                  <a:txBody>
                    <a:bodyPr/>
                    <a:lstStyle/>
                    <a:p>
                      <a:pPr algn="ctr" rtl="0" fontAlgn="ctr"/>
                      <a:r>
                        <a:rPr lang="en-US" sz="900" b="1" i="0" u="none" strike="noStrike" dirty="0">
                          <a:solidFill>
                            <a:srgbClr val="000000"/>
                          </a:solidFill>
                          <a:effectLst/>
                          <a:latin typeface="+mn-lt"/>
                        </a:rPr>
                        <a:t>ALL OTHER-a</a:t>
                      </a:r>
                    </a:p>
                  </a:txBody>
                  <a:tcPr marL="9525" marR="9525" marT="9525" marB="0" anchor="ctr"/>
                </a:tc>
                <a:extLst>
                  <a:ext uri="{0D108BD9-81ED-4DB2-BD59-A6C34878D82A}">
                    <a16:rowId xmlns:a16="http://schemas.microsoft.com/office/drawing/2014/main" val="1640954900"/>
                  </a:ext>
                </a:extLst>
              </a:tr>
              <a:tr h="219028">
                <a:tc>
                  <a:txBody>
                    <a:bodyPr/>
                    <a:lstStyle/>
                    <a:p>
                      <a:pPr algn="l" rtl="0" fontAlgn="ctr"/>
                      <a:r>
                        <a:rPr lang="en-US" sz="900" b="0" i="0" u="none" strike="noStrike" dirty="0">
                          <a:solidFill>
                            <a:srgbClr val="000000"/>
                          </a:solidFill>
                          <a:effectLst/>
                          <a:latin typeface="+mn-lt"/>
                        </a:rPr>
                        <a:t>HDMO</a:t>
                      </a:r>
                    </a:p>
                  </a:txBody>
                  <a:tcPr marL="46800" marR="9525" marT="9525" marB="0" anchor="ctr"/>
                </a:tc>
                <a:tc>
                  <a:txBody>
                    <a:bodyPr/>
                    <a:lstStyle/>
                    <a:p>
                      <a:pPr algn="ctr" rtl="0" fontAlgn="ctr"/>
                      <a:r>
                        <a:rPr lang="en-US" sz="900" b="0" i="0" u="none" strike="noStrike" dirty="0">
                          <a:solidFill>
                            <a:srgbClr val="000000"/>
                          </a:solidFill>
                          <a:effectLst/>
                          <a:latin typeface="+mn-lt"/>
                        </a:rPr>
                        <a:t>129.6</a:t>
                      </a:r>
                    </a:p>
                  </a:txBody>
                  <a:tcPr marL="9525" marR="9525" marT="9525" marB="0" anchor="ctr"/>
                </a:tc>
                <a:tc>
                  <a:txBody>
                    <a:bodyPr/>
                    <a:lstStyle/>
                    <a:p>
                      <a:pPr algn="ctr" rtl="0" fontAlgn="ctr"/>
                      <a:r>
                        <a:rPr lang="en-US" sz="900" b="0" i="0" u="none" strike="noStrike" dirty="0">
                          <a:solidFill>
                            <a:srgbClr val="000000"/>
                          </a:solidFill>
                          <a:effectLst/>
                          <a:latin typeface="+mn-lt"/>
                        </a:rPr>
                        <a:t>17.7</a:t>
                      </a:r>
                    </a:p>
                  </a:txBody>
                  <a:tcPr marL="9525" marR="9525" marT="9525" marB="0" anchor="ctr"/>
                </a:tc>
                <a:tc>
                  <a:txBody>
                    <a:bodyPr/>
                    <a:lstStyle/>
                    <a:p>
                      <a:pPr algn="ctr" rtl="0" fontAlgn="ctr"/>
                      <a:r>
                        <a:rPr lang="en-US" sz="900" b="0" i="0" u="none" strike="noStrike" dirty="0">
                          <a:solidFill>
                            <a:srgbClr val="000000"/>
                          </a:solidFill>
                          <a:effectLst/>
                          <a:latin typeface="+mn-lt"/>
                        </a:rPr>
                        <a:t>135.6</a:t>
                      </a:r>
                    </a:p>
                  </a:txBody>
                  <a:tcPr marL="9525" marR="9525" marT="9525" marB="0" anchor="ctr"/>
                </a:tc>
                <a:tc>
                  <a:txBody>
                    <a:bodyPr/>
                    <a:lstStyle/>
                    <a:p>
                      <a:pPr algn="ctr" rtl="0" fontAlgn="ctr"/>
                      <a:r>
                        <a:rPr lang="en-US" sz="900" b="0" i="0" u="none" strike="noStrike" dirty="0">
                          <a:solidFill>
                            <a:srgbClr val="000000"/>
                          </a:solidFill>
                          <a:effectLst/>
                          <a:latin typeface="+mn-lt"/>
                        </a:rPr>
                        <a:t>20.3</a:t>
                      </a:r>
                    </a:p>
                  </a:txBody>
                  <a:tcPr marL="9525" marR="9525" marT="9525" marB="0" anchor="ctr"/>
                </a:tc>
                <a:extLst>
                  <a:ext uri="{0D108BD9-81ED-4DB2-BD59-A6C34878D82A}">
                    <a16:rowId xmlns:a16="http://schemas.microsoft.com/office/drawing/2014/main" val="2965892685"/>
                  </a:ext>
                </a:extLst>
              </a:tr>
              <a:tr h="219028">
                <a:tc>
                  <a:txBody>
                    <a:bodyPr/>
                    <a:lstStyle/>
                    <a:p>
                      <a:pPr algn="l" rtl="0" fontAlgn="ctr"/>
                      <a:r>
                        <a:rPr lang="en-US" sz="900" b="0" i="0" u="none" strike="noStrike" dirty="0">
                          <a:solidFill>
                            <a:srgbClr val="000000"/>
                          </a:solidFill>
                          <a:effectLst/>
                          <a:latin typeface="+mn-lt"/>
                        </a:rPr>
                        <a:t>PCMO</a:t>
                      </a:r>
                    </a:p>
                  </a:txBody>
                  <a:tcPr marL="46800" marR="9525" marT="9525" marB="0" anchor="ctr"/>
                </a:tc>
                <a:tc>
                  <a:txBody>
                    <a:bodyPr/>
                    <a:lstStyle/>
                    <a:p>
                      <a:pPr algn="ctr" rtl="0" fontAlgn="ctr"/>
                      <a:r>
                        <a:rPr lang="en-US" sz="900" b="0" i="0" u="none" strike="noStrike" dirty="0">
                          <a:solidFill>
                            <a:srgbClr val="000000"/>
                          </a:solidFill>
                          <a:effectLst/>
                          <a:latin typeface="+mn-lt"/>
                        </a:rPr>
                        <a:t>82.6</a:t>
                      </a:r>
                    </a:p>
                  </a:txBody>
                  <a:tcPr marL="9525" marR="9525" marT="9525" marB="0" anchor="ctr"/>
                </a:tc>
                <a:tc>
                  <a:txBody>
                    <a:bodyPr/>
                    <a:lstStyle/>
                    <a:p>
                      <a:pPr algn="ctr" rtl="0" fontAlgn="ctr"/>
                      <a:r>
                        <a:rPr lang="en-US" sz="900" b="0" i="0" u="none" strike="noStrike" dirty="0">
                          <a:solidFill>
                            <a:srgbClr val="000000"/>
                          </a:solidFill>
                          <a:effectLst/>
                          <a:latin typeface="+mn-lt"/>
                        </a:rPr>
                        <a:t>9.1</a:t>
                      </a:r>
                    </a:p>
                  </a:txBody>
                  <a:tcPr marL="9525" marR="9525" marT="9525" marB="0" anchor="ctr"/>
                </a:tc>
                <a:tc>
                  <a:txBody>
                    <a:bodyPr/>
                    <a:lstStyle/>
                    <a:p>
                      <a:pPr algn="ctr" rtl="0" fontAlgn="ctr"/>
                      <a:r>
                        <a:rPr lang="en-US" sz="900" b="0" i="0" u="none" strike="noStrike" dirty="0">
                          <a:solidFill>
                            <a:srgbClr val="000000"/>
                          </a:solidFill>
                          <a:effectLst/>
                          <a:latin typeface="+mn-lt"/>
                        </a:rPr>
                        <a:t>84.0</a:t>
                      </a:r>
                    </a:p>
                  </a:txBody>
                  <a:tcPr marL="9525" marR="9525" marT="9525" marB="0" anchor="ctr"/>
                </a:tc>
                <a:tc>
                  <a:txBody>
                    <a:bodyPr/>
                    <a:lstStyle/>
                    <a:p>
                      <a:pPr algn="ctr" rtl="0" fontAlgn="ctr"/>
                      <a:r>
                        <a:rPr lang="en-US" sz="900" b="0" i="0" u="none" strike="noStrike" dirty="0">
                          <a:solidFill>
                            <a:srgbClr val="000000"/>
                          </a:solidFill>
                          <a:effectLst/>
                          <a:latin typeface="+mn-lt"/>
                        </a:rPr>
                        <a:t>10.4</a:t>
                      </a:r>
                    </a:p>
                  </a:txBody>
                  <a:tcPr marL="9525" marR="9525" marT="9525" marB="0" anchor="ctr"/>
                </a:tc>
                <a:extLst>
                  <a:ext uri="{0D108BD9-81ED-4DB2-BD59-A6C34878D82A}">
                    <a16:rowId xmlns:a16="http://schemas.microsoft.com/office/drawing/2014/main" val="2962307556"/>
                  </a:ext>
                </a:extLst>
              </a:tr>
              <a:tr h="219028">
                <a:tc>
                  <a:txBody>
                    <a:bodyPr/>
                    <a:lstStyle/>
                    <a:p>
                      <a:pPr algn="l" rtl="0" fontAlgn="ctr"/>
                      <a:r>
                        <a:rPr lang="en-US" sz="900" b="0" i="0" u="none" strike="noStrike" dirty="0">
                          <a:solidFill>
                            <a:srgbClr val="000000"/>
                          </a:solidFill>
                          <a:effectLst/>
                          <a:latin typeface="+mn-lt"/>
                        </a:rPr>
                        <a:t>Hydraulic fluids</a:t>
                      </a:r>
                    </a:p>
                  </a:txBody>
                  <a:tcPr marL="46800" marR="9525" marT="9525" marB="0" anchor="ctr"/>
                </a:tc>
                <a:tc>
                  <a:txBody>
                    <a:bodyPr/>
                    <a:lstStyle/>
                    <a:p>
                      <a:pPr algn="ctr" rtl="0" fontAlgn="ctr"/>
                      <a:r>
                        <a:rPr lang="en-US" sz="900" b="0" i="0" u="none" strike="noStrike" dirty="0">
                          <a:solidFill>
                            <a:srgbClr val="000000"/>
                          </a:solidFill>
                          <a:effectLst/>
                          <a:latin typeface="+mn-lt"/>
                        </a:rPr>
                        <a:t>44.1</a:t>
                      </a:r>
                    </a:p>
                  </a:txBody>
                  <a:tcPr marL="9525" marR="9525" marT="9525" marB="0" anchor="ctr"/>
                </a:tc>
                <a:tc>
                  <a:txBody>
                    <a:bodyPr/>
                    <a:lstStyle/>
                    <a:p>
                      <a:pPr algn="ctr" rtl="0" fontAlgn="ctr"/>
                      <a:r>
                        <a:rPr lang="en-US" sz="900" b="0" i="0" u="none" strike="noStrike" dirty="0">
                          <a:solidFill>
                            <a:srgbClr val="000000"/>
                          </a:solidFill>
                          <a:effectLst/>
                          <a:latin typeface="+mn-lt"/>
                        </a:rPr>
                        <a:t>4.9</a:t>
                      </a:r>
                    </a:p>
                  </a:txBody>
                  <a:tcPr marL="9525" marR="9525" marT="9525" marB="0" anchor="ctr"/>
                </a:tc>
                <a:tc>
                  <a:txBody>
                    <a:bodyPr/>
                    <a:lstStyle/>
                    <a:p>
                      <a:pPr algn="ctr" rtl="0" fontAlgn="ctr"/>
                      <a:r>
                        <a:rPr lang="en-US" sz="900" b="0" i="0" u="none" strike="noStrike" dirty="0">
                          <a:solidFill>
                            <a:srgbClr val="000000"/>
                          </a:solidFill>
                          <a:effectLst/>
                          <a:latin typeface="+mn-lt"/>
                        </a:rPr>
                        <a:t>45.1</a:t>
                      </a:r>
                    </a:p>
                  </a:txBody>
                  <a:tcPr marL="9525" marR="9525" marT="9525" marB="0" anchor="ctr"/>
                </a:tc>
                <a:tc>
                  <a:txBody>
                    <a:bodyPr/>
                    <a:lstStyle/>
                    <a:p>
                      <a:pPr algn="ctr" rtl="0" fontAlgn="ctr"/>
                      <a:r>
                        <a:rPr lang="en-US" sz="900" b="0" i="0" u="none" strike="noStrike" dirty="0">
                          <a:solidFill>
                            <a:srgbClr val="000000"/>
                          </a:solidFill>
                          <a:effectLst/>
                          <a:latin typeface="+mn-lt"/>
                        </a:rPr>
                        <a:t>5.0</a:t>
                      </a:r>
                    </a:p>
                  </a:txBody>
                  <a:tcPr marL="9525" marR="9525" marT="9525" marB="0" anchor="ctr"/>
                </a:tc>
                <a:extLst>
                  <a:ext uri="{0D108BD9-81ED-4DB2-BD59-A6C34878D82A}">
                    <a16:rowId xmlns:a16="http://schemas.microsoft.com/office/drawing/2014/main" val="3433052152"/>
                  </a:ext>
                </a:extLst>
              </a:tr>
              <a:tr h="219028">
                <a:tc>
                  <a:txBody>
                    <a:bodyPr/>
                    <a:lstStyle/>
                    <a:p>
                      <a:pPr algn="l" rtl="0" fontAlgn="ctr"/>
                      <a:r>
                        <a:rPr lang="en-US" sz="900" b="0" i="0" u="none" strike="noStrike" dirty="0">
                          <a:solidFill>
                            <a:srgbClr val="000000"/>
                          </a:solidFill>
                          <a:effectLst/>
                          <a:latin typeface="+mn-lt"/>
                        </a:rPr>
                        <a:t>MCO</a:t>
                      </a:r>
                    </a:p>
                  </a:txBody>
                  <a:tcPr marL="46800" marR="9525" marT="9525" marB="0" anchor="ctr"/>
                </a:tc>
                <a:tc>
                  <a:txBody>
                    <a:bodyPr/>
                    <a:lstStyle/>
                    <a:p>
                      <a:pPr algn="ctr" rtl="0" fontAlgn="ctr"/>
                      <a:r>
                        <a:rPr lang="en-US" sz="900" b="0" i="0" u="none" strike="noStrike" dirty="0">
                          <a:solidFill>
                            <a:srgbClr val="000000"/>
                          </a:solidFill>
                          <a:effectLst/>
                          <a:latin typeface="+mn-lt"/>
                        </a:rPr>
                        <a:t>35.5</a:t>
                      </a:r>
                    </a:p>
                  </a:txBody>
                  <a:tcPr marL="9525" marR="9525" marT="9525" marB="0" anchor="ctr"/>
                </a:tc>
                <a:tc>
                  <a:txBody>
                    <a:bodyPr/>
                    <a:lstStyle/>
                    <a:p>
                      <a:pPr algn="ctr" rtl="0" fontAlgn="ctr"/>
                      <a:r>
                        <a:rPr lang="en-US" sz="900" b="0" i="0" u="none" strike="noStrike" dirty="0">
                          <a:solidFill>
                            <a:srgbClr val="000000"/>
                          </a:solidFill>
                          <a:effectLst/>
                          <a:latin typeface="+mn-lt"/>
                        </a:rPr>
                        <a:t>6.8</a:t>
                      </a:r>
                    </a:p>
                  </a:txBody>
                  <a:tcPr marL="9525" marR="9525" marT="9525" marB="0" anchor="ctr"/>
                </a:tc>
                <a:tc>
                  <a:txBody>
                    <a:bodyPr/>
                    <a:lstStyle/>
                    <a:p>
                      <a:pPr algn="ctr" rtl="0" fontAlgn="ctr"/>
                      <a:r>
                        <a:rPr lang="en-US" sz="900" b="0" i="0" u="none" strike="noStrike" dirty="0">
                          <a:solidFill>
                            <a:srgbClr val="000000"/>
                          </a:solidFill>
                          <a:effectLst/>
                          <a:latin typeface="+mn-lt"/>
                        </a:rPr>
                        <a:t>34.8</a:t>
                      </a:r>
                    </a:p>
                  </a:txBody>
                  <a:tcPr marL="9525" marR="9525" marT="9525" marB="0" anchor="ctr"/>
                </a:tc>
                <a:tc>
                  <a:txBody>
                    <a:bodyPr/>
                    <a:lstStyle/>
                    <a:p>
                      <a:pPr algn="ctr" rtl="0" fontAlgn="ctr"/>
                      <a:r>
                        <a:rPr lang="en-US" sz="900" b="0" i="0" u="none" strike="noStrike" dirty="0">
                          <a:solidFill>
                            <a:srgbClr val="000000"/>
                          </a:solidFill>
                          <a:effectLst/>
                          <a:latin typeface="+mn-lt"/>
                        </a:rPr>
                        <a:t>8.7</a:t>
                      </a:r>
                    </a:p>
                  </a:txBody>
                  <a:tcPr marL="9525" marR="9525" marT="9525" marB="0" anchor="ctr"/>
                </a:tc>
                <a:extLst>
                  <a:ext uri="{0D108BD9-81ED-4DB2-BD59-A6C34878D82A}">
                    <a16:rowId xmlns:a16="http://schemas.microsoft.com/office/drawing/2014/main" val="410068570"/>
                  </a:ext>
                </a:extLst>
              </a:tr>
              <a:tr h="219028">
                <a:tc>
                  <a:txBody>
                    <a:bodyPr/>
                    <a:lstStyle/>
                    <a:p>
                      <a:pPr algn="l" rtl="0" fontAlgn="ctr"/>
                      <a:r>
                        <a:rPr lang="en-US" sz="900" b="0" i="0" u="none" strike="noStrike" dirty="0">
                          <a:solidFill>
                            <a:srgbClr val="000000"/>
                          </a:solidFill>
                          <a:effectLst/>
                          <a:latin typeface="+mn-lt"/>
                        </a:rPr>
                        <a:t>All other-b</a:t>
                      </a:r>
                    </a:p>
                  </a:txBody>
                  <a:tcPr marL="46800" marR="9525" marT="9525" marB="0" anchor="ctr"/>
                </a:tc>
                <a:tc>
                  <a:txBody>
                    <a:bodyPr/>
                    <a:lstStyle/>
                    <a:p>
                      <a:pPr algn="ctr" rtl="0" fontAlgn="ctr"/>
                      <a:r>
                        <a:rPr lang="en-US" sz="900" b="0" i="0" u="none" strike="noStrike" dirty="0">
                          <a:solidFill>
                            <a:srgbClr val="000000"/>
                          </a:solidFill>
                          <a:effectLst/>
                          <a:latin typeface="+mn-lt"/>
                        </a:rPr>
                        <a:t>108.6</a:t>
                      </a:r>
                    </a:p>
                  </a:txBody>
                  <a:tcPr marL="9525" marR="9525" marT="9525" marB="0" anchor="ctr"/>
                </a:tc>
                <a:tc>
                  <a:txBody>
                    <a:bodyPr/>
                    <a:lstStyle/>
                    <a:p>
                      <a:pPr algn="ctr" rtl="0" fontAlgn="ctr"/>
                      <a:r>
                        <a:rPr lang="en-US" sz="900" b="0" i="0" u="none" strike="noStrike" dirty="0">
                          <a:solidFill>
                            <a:srgbClr val="000000"/>
                          </a:solidFill>
                          <a:effectLst/>
                          <a:latin typeface="+mn-lt"/>
                        </a:rPr>
                        <a:t>13.8</a:t>
                      </a:r>
                    </a:p>
                  </a:txBody>
                  <a:tcPr marL="9525" marR="9525" marT="9525" marB="0" anchor="ctr"/>
                </a:tc>
                <a:tc>
                  <a:txBody>
                    <a:bodyPr/>
                    <a:lstStyle/>
                    <a:p>
                      <a:pPr algn="ctr" rtl="0" fontAlgn="ctr"/>
                      <a:r>
                        <a:rPr lang="en-US" sz="900" b="0" i="0" u="none" strike="noStrike" dirty="0">
                          <a:solidFill>
                            <a:srgbClr val="000000"/>
                          </a:solidFill>
                          <a:effectLst/>
                          <a:latin typeface="+mn-lt"/>
                        </a:rPr>
                        <a:t>111.0</a:t>
                      </a:r>
                    </a:p>
                  </a:txBody>
                  <a:tcPr marL="9525" marR="9525" marT="9525" marB="0" anchor="ctr"/>
                </a:tc>
                <a:tc>
                  <a:txBody>
                    <a:bodyPr/>
                    <a:lstStyle/>
                    <a:p>
                      <a:pPr algn="ctr" rtl="0" fontAlgn="ctr"/>
                      <a:r>
                        <a:rPr lang="en-US" sz="900" b="0" i="0" u="none" strike="noStrike" dirty="0">
                          <a:solidFill>
                            <a:srgbClr val="000000"/>
                          </a:solidFill>
                          <a:effectLst/>
                          <a:latin typeface="+mn-lt"/>
                        </a:rPr>
                        <a:t>14.2</a:t>
                      </a:r>
                    </a:p>
                  </a:txBody>
                  <a:tcPr marL="9525" marR="9525" marT="9525" marB="0" anchor="ctr"/>
                </a:tc>
                <a:extLst>
                  <a:ext uri="{0D108BD9-81ED-4DB2-BD59-A6C34878D82A}">
                    <a16:rowId xmlns:a16="http://schemas.microsoft.com/office/drawing/2014/main" val="1045112680"/>
                  </a:ext>
                </a:extLst>
              </a:tr>
              <a:tr h="219028">
                <a:tc>
                  <a:txBody>
                    <a:bodyPr/>
                    <a:lstStyle/>
                    <a:p>
                      <a:pPr algn="l" rtl="0" fontAlgn="ctr"/>
                      <a:r>
                        <a:rPr lang="en-US" sz="900" b="1" i="0" u="none" strike="noStrike" dirty="0">
                          <a:solidFill>
                            <a:srgbClr val="000000"/>
                          </a:solidFill>
                          <a:effectLst/>
                          <a:latin typeface="+mn-lt"/>
                        </a:rPr>
                        <a:t>Total</a:t>
                      </a:r>
                    </a:p>
                  </a:txBody>
                  <a:tcPr marL="46800" marR="9525" marT="9525" marB="0" anchor="ctr"/>
                </a:tc>
                <a:tc>
                  <a:txBody>
                    <a:bodyPr/>
                    <a:lstStyle/>
                    <a:p>
                      <a:pPr algn="ctr" rtl="0" fontAlgn="ctr"/>
                      <a:r>
                        <a:rPr lang="en-US" sz="900" b="1" i="0" u="none" strike="noStrike" dirty="0">
                          <a:solidFill>
                            <a:srgbClr val="000000"/>
                          </a:solidFill>
                          <a:effectLst/>
                          <a:latin typeface="+mn-lt"/>
                        </a:rPr>
                        <a:t>400.4</a:t>
                      </a:r>
                    </a:p>
                  </a:txBody>
                  <a:tcPr marL="9525" marR="9525" marT="9525" marB="0" anchor="ctr"/>
                </a:tc>
                <a:tc>
                  <a:txBody>
                    <a:bodyPr/>
                    <a:lstStyle/>
                    <a:p>
                      <a:pPr algn="ctr" rtl="0" fontAlgn="ctr"/>
                      <a:r>
                        <a:rPr lang="en-US" sz="900" b="1" i="0" u="none" strike="noStrike" dirty="0">
                          <a:solidFill>
                            <a:srgbClr val="000000"/>
                          </a:solidFill>
                          <a:effectLst/>
                          <a:latin typeface="+mn-lt"/>
                        </a:rPr>
                        <a:t>52.3</a:t>
                      </a:r>
                    </a:p>
                  </a:txBody>
                  <a:tcPr marL="9525" marR="9525" marT="9525" marB="0" anchor="ctr"/>
                </a:tc>
                <a:tc>
                  <a:txBody>
                    <a:bodyPr/>
                    <a:lstStyle/>
                    <a:p>
                      <a:pPr algn="ctr" rtl="0" fontAlgn="ctr"/>
                      <a:r>
                        <a:rPr lang="en-US" sz="900" b="1" i="0" u="none" strike="noStrike" dirty="0">
                          <a:solidFill>
                            <a:srgbClr val="000000"/>
                          </a:solidFill>
                          <a:effectLst/>
                          <a:latin typeface="+mn-lt"/>
                        </a:rPr>
                        <a:t>410.5</a:t>
                      </a:r>
                    </a:p>
                  </a:txBody>
                  <a:tcPr marL="9525" marR="9525" marT="9525" marB="0" anchor="ctr"/>
                </a:tc>
                <a:tc>
                  <a:txBody>
                    <a:bodyPr/>
                    <a:lstStyle/>
                    <a:p>
                      <a:pPr algn="ctr" rtl="0" fontAlgn="ctr"/>
                      <a:r>
                        <a:rPr lang="en-US" sz="900" b="1" i="0" u="none" strike="noStrike" dirty="0">
                          <a:solidFill>
                            <a:srgbClr val="000000"/>
                          </a:solidFill>
                          <a:effectLst/>
                          <a:latin typeface="+mn-lt"/>
                        </a:rPr>
                        <a:t>58.6</a:t>
                      </a:r>
                    </a:p>
                  </a:txBody>
                  <a:tcPr marL="9525" marR="9525" marT="9525" marB="0" anchor="ctr"/>
                </a:tc>
                <a:extLst>
                  <a:ext uri="{0D108BD9-81ED-4DB2-BD59-A6C34878D82A}">
                    <a16:rowId xmlns:a16="http://schemas.microsoft.com/office/drawing/2014/main" val="3801339199"/>
                  </a:ext>
                </a:extLst>
              </a:tr>
              <a:tr h="355920">
                <a:tc gridSpan="5">
                  <a:txBody>
                    <a:bodyPr/>
                    <a:lstStyle/>
                    <a:p>
                      <a:pPr marL="0" lvl="0" indent="0">
                        <a:lnSpc>
                          <a:spcPct val="100000"/>
                        </a:lnSpc>
                        <a:spcBef>
                          <a:spcPts val="0"/>
                        </a:spcBef>
                        <a:buClr>
                          <a:srgbClr val="27638E"/>
                        </a:buClr>
                        <a:buSzPct val="110000"/>
                        <a:buNone/>
                        <a:defRPr/>
                      </a:pPr>
                      <a:r>
                        <a:rPr lang="en-US" sz="900" dirty="0">
                          <a:latin typeface="+mn-lt"/>
                        </a:rPr>
                        <a:t>a- Mainly illegal disposal as fuel</a:t>
                      </a:r>
                    </a:p>
                    <a:p>
                      <a:pPr marL="0" lvl="0" indent="0">
                        <a:lnSpc>
                          <a:spcPct val="100000"/>
                        </a:lnSpc>
                        <a:spcBef>
                          <a:spcPts val="0"/>
                        </a:spcBef>
                        <a:buClr>
                          <a:srgbClr val="27638E"/>
                        </a:buClr>
                        <a:buSzPct val="110000"/>
                        <a:buNone/>
                        <a:defRPr/>
                      </a:pPr>
                      <a:r>
                        <a:rPr lang="en-US" sz="900" dirty="0">
                          <a:latin typeface="+mn-lt"/>
                        </a:rPr>
                        <a:t>b- </a:t>
                      </a:r>
                      <a:r>
                        <a:rPr lang="en-US" sz="900" dirty="0">
                          <a:solidFill>
                            <a:schemeClr val="tx1"/>
                          </a:solidFill>
                          <a:latin typeface="+mn-lt"/>
                        </a:rPr>
                        <a:t>Includes ATF, </a:t>
                      </a:r>
                      <a:r>
                        <a:rPr lang="en-US" altLang="zh-CN" sz="900" dirty="0">
                          <a:latin typeface="+mn-lt"/>
                        </a:rPr>
                        <a:t>process oil, MWF, industrial engine oil,</a:t>
                      </a:r>
                      <a:r>
                        <a:rPr lang="en-US" altLang="zh-CN" sz="900" b="0" dirty="0">
                          <a:latin typeface="+mn-lt"/>
                        </a:rPr>
                        <a:t> among others.</a:t>
                      </a:r>
                      <a:endParaRPr lang="en-US" sz="900" dirty="0">
                        <a:solidFill>
                          <a:schemeClr val="tx1"/>
                        </a:solidFill>
                        <a:latin typeface="+mn-lt"/>
                      </a:endParaRPr>
                    </a:p>
                  </a:txBody>
                  <a:tcPr marL="4680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US" sz="1000" dirty="0">
                        <a:solidFill>
                          <a:schemeClr val="tx1"/>
                        </a:solidFill>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545018994"/>
                  </a:ext>
                </a:extLst>
              </a:tr>
            </a:tbl>
          </a:graphicData>
        </a:graphic>
      </p:graphicFrame>
      <p:sp>
        <p:nvSpPr>
          <p:cNvPr id="13" name="Content Placeholder 2">
            <a:extLst>
              <a:ext uri="{FF2B5EF4-FFF2-40B4-BE49-F238E27FC236}">
                <a16:creationId xmlns:a16="http://schemas.microsoft.com/office/drawing/2014/main" id="{A836344E-7AB8-4F1A-88AE-DDFB8F495E38}"/>
              </a:ext>
            </a:extLst>
          </p:cNvPr>
          <p:cNvSpPr txBox="1">
            <a:spLocks/>
          </p:cNvSpPr>
          <p:nvPr/>
        </p:nvSpPr>
        <p:spPr>
          <a:xfrm>
            <a:off x="9534748" y="3301280"/>
            <a:ext cx="1531687" cy="3693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illegally</a:t>
            </a:r>
          </a:p>
          <a:p>
            <a:pPr marL="0" lvl="0" indent="0">
              <a:lnSpc>
                <a:spcPct val="100000"/>
              </a:lnSpc>
              <a:spcBef>
                <a:spcPts val="0"/>
              </a:spcBef>
              <a:buClr>
                <a:srgbClr val="27638E"/>
              </a:buClr>
              <a:buSzPct val="110000"/>
              <a:buNone/>
              <a:defRPr/>
            </a:pPr>
            <a:r>
              <a:rPr lang="en-US" sz="900" dirty="0">
                <a:latin typeface="Lucida Sans"/>
              </a:rPr>
              <a:t>disposal as fuel</a:t>
            </a:r>
          </a:p>
        </p:txBody>
      </p:sp>
    </p:spTree>
    <p:extLst>
      <p:ext uri="{BB962C8B-B14F-4D97-AF65-F5344CB8AC3E}">
        <p14:creationId xmlns:p14="http://schemas.microsoft.com/office/powerpoint/2010/main" val="3451319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Re-Refining</a:t>
            </a:r>
          </a:p>
        </p:txBody>
      </p:sp>
      <p:graphicFrame>
        <p:nvGraphicFramePr>
          <p:cNvPr id="5" name="Table 3">
            <a:extLst>
              <a:ext uri="{FF2B5EF4-FFF2-40B4-BE49-F238E27FC236}">
                <a16:creationId xmlns:a16="http://schemas.microsoft.com/office/drawing/2014/main" id="{5B777CDF-86D2-4B16-90C9-EF5CB0303044}"/>
              </a:ext>
            </a:extLst>
          </p:cNvPr>
          <p:cNvGraphicFramePr>
            <a:graphicFrameLocks noGrp="1"/>
          </p:cNvGraphicFramePr>
          <p:nvPr/>
        </p:nvGraphicFramePr>
        <p:xfrm>
          <a:off x="2032000" y="939872"/>
          <a:ext cx="8128000" cy="2560320"/>
        </p:xfrm>
        <a:graphic>
          <a:graphicData uri="http://schemas.openxmlformats.org/drawingml/2006/table">
            <a:tbl>
              <a:tblPr firstRow="1">
                <a:tableStyleId>{5C22544A-7EE6-4342-B048-85BDC9FD1C3A}</a:tableStyleId>
              </a:tblPr>
              <a:tblGrid>
                <a:gridCol w="1849879">
                  <a:extLst>
                    <a:ext uri="{9D8B030D-6E8A-4147-A177-3AD203B41FA5}">
                      <a16:colId xmlns:a16="http://schemas.microsoft.com/office/drawing/2014/main" val="3179253707"/>
                    </a:ext>
                  </a:extLst>
                </a:gridCol>
                <a:gridCol w="2076450">
                  <a:extLst>
                    <a:ext uri="{9D8B030D-6E8A-4147-A177-3AD203B41FA5}">
                      <a16:colId xmlns:a16="http://schemas.microsoft.com/office/drawing/2014/main" val="2331960324"/>
                    </a:ext>
                  </a:extLst>
                </a:gridCol>
                <a:gridCol w="2143125">
                  <a:extLst>
                    <a:ext uri="{9D8B030D-6E8A-4147-A177-3AD203B41FA5}">
                      <a16:colId xmlns:a16="http://schemas.microsoft.com/office/drawing/2014/main" val="2517212798"/>
                    </a:ext>
                  </a:extLst>
                </a:gridCol>
                <a:gridCol w="2058546">
                  <a:extLst>
                    <a:ext uri="{9D8B030D-6E8A-4147-A177-3AD203B41FA5}">
                      <a16:colId xmlns:a16="http://schemas.microsoft.com/office/drawing/2014/main" val="2720062467"/>
                    </a:ext>
                  </a:extLst>
                </a:gridCol>
              </a:tblGrid>
              <a:tr h="224733">
                <a:tc gridSpan="4">
                  <a:txBody>
                    <a:bodyPr/>
                    <a:lstStyle/>
                    <a:p>
                      <a:r>
                        <a:rPr lang="en-US" sz="900" b="1" noProof="0" dirty="0">
                          <a:effectLst/>
                          <a:latin typeface="+mn-lt"/>
                        </a:rPr>
                        <a:t>MAJOR USED OIL RE-REFINERS IN BRAZIL, 2020</a:t>
                      </a:r>
                      <a:endParaRPr lang="en-US" sz="900" noProof="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a:p>
                  </a:txBody>
                  <a:tcPr/>
                </a:tc>
                <a:extLst>
                  <a:ext uri="{0D108BD9-81ED-4DB2-BD59-A6C34878D82A}">
                    <a16:rowId xmlns:a16="http://schemas.microsoft.com/office/drawing/2014/main" val="2647999941"/>
                  </a:ext>
                </a:extLst>
              </a:tr>
              <a:tr h="224733">
                <a:tc>
                  <a:txBody>
                    <a:bodyPr/>
                    <a:lstStyle/>
                    <a:p>
                      <a:endParaRPr lang="en-US" sz="900" b="1" noProof="0" dirty="0">
                        <a:solidFill>
                          <a:schemeClr val="tx1"/>
                        </a:solidFill>
                        <a:latin typeface="+mn-lt"/>
                      </a:endParaRPr>
                    </a:p>
                  </a:txBody>
                  <a:tcPr marL="45720" marR="45720" anchor="ctr"/>
                </a:tc>
                <a:tc gridSpan="3">
                  <a:txBody>
                    <a:bodyPr/>
                    <a:lstStyle/>
                    <a:p>
                      <a:pPr algn="ctr"/>
                      <a:r>
                        <a:rPr lang="en-US" sz="900" b="1" noProof="0" dirty="0">
                          <a:solidFill>
                            <a:schemeClr val="tx1"/>
                          </a:solidFill>
                          <a:latin typeface="+mn-lt"/>
                        </a:rPr>
                        <a:t>KILOTONNES</a:t>
                      </a: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extLst>
                  <a:ext uri="{0D108BD9-81ED-4DB2-BD59-A6C34878D82A}">
                    <a16:rowId xmlns:a16="http://schemas.microsoft.com/office/drawing/2014/main" val="4149384710"/>
                  </a:ext>
                </a:extLst>
              </a:tr>
              <a:tr h="365192">
                <a:tc>
                  <a:txBody>
                    <a:bodyPr/>
                    <a:lstStyle/>
                    <a:p>
                      <a:r>
                        <a:rPr lang="en-US" sz="900" b="1" noProof="0" dirty="0">
                          <a:solidFill>
                            <a:schemeClr val="tx1"/>
                          </a:solidFill>
                          <a:latin typeface="+mn-lt"/>
                        </a:rPr>
                        <a:t>COMPANY</a:t>
                      </a:r>
                    </a:p>
                  </a:txBody>
                  <a:tcPr marL="45720" marR="45720" anchor="ctr"/>
                </a:tc>
                <a:tc>
                  <a:txBody>
                    <a:bodyPr/>
                    <a:lstStyle/>
                    <a:p>
                      <a:pPr algn="ctr"/>
                      <a:r>
                        <a:rPr lang="en-US" sz="900" b="1" noProof="0" dirty="0">
                          <a:solidFill>
                            <a:schemeClr val="tx1"/>
                          </a:solidFill>
                          <a:latin typeface="+mn-lt"/>
                        </a:rPr>
                        <a:t>USED OIL FEED CAPACITY</a:t>
                      </a:r>
                    </a:p>
                  </a:txBody>
                  <a:tcPr marL="45720" marR="45720" anchor="ctr"/>
                </a:tc>
                <a:tc>
                  <a:txBody>
                    <a:bodyPr/>
                    <a:lstStyle/>
                    <a:p>
                      <a:pPr algn="ctr"/>
                      <a:r>
                        <a:rPr lang="en-US" sz="900" b="1" noProof="0" dirty="0">
                          <a:solidFill>
                            <a:schemeClr val="tx1"/>
                          </a:solidFill>
                          <a:latin typeface="+mn-lt"/>
                        </a:rPr>
                        <a:t>RE-REFINED BASESTOCK CAPACITY</a:t>
                      </a:r>
                    </a:p>
                  </a:txBody>
                  <a:tcPr marL="45720" marR="45720" anchor="ctr"/>
                </a:tc>
                <a:tc>
                  <a:txBody>
                    <a:bodyPr/>
                    <a:lstStyle/>
                    <a:p>
                      <a:pPr algn="ctr"/>
                      <a:r>
                        <a:rPr lang="en-US" sz="900" b="1" noProof="0" dirty="0">
                          <a:solidFill>
                            <a:schemeClr val="tx1"/>
                          </a:solidFill>
                          <a:latin typeface="+mn-lt"/>
                        </a:rPr>
                        <a:t>RE-REFINED BASESTOCK PRODUCTION</a:t>
                      </a:r>
                    </a:p>
                  </a:txBody>
                  <a:tcPr marL="45720" marR="45720" anchor="ctr"/>
                </a:tc>
                <a:extLst>
                  <a:ext uri="{0D108BD9-81ED-4DB2-BD59-A6C34878D82A}">
                    <a16:rowId xmlns:a16="http://schemas.microsoft.com/office/drawing/2014/main" val="1557228252"/>
                  </a:ext>
                </a:extLst>
              </a:tr>
              <a:tr h="224733">
                <a:tc>
                  <a:txBody>
                    <a:bodyPr/>
                    <a:lstStyle/>
                    <a:p>
                      <a:pPr algn="l" rtl="0" fontAlgn="ctr"/>
                      <a:r>
                        <a:rPr lang="en-US" sz="900" b="0" u="none" strike="noStrike" noProof="0" dirty="0">
                          <a:solidFill>
                            <a:srgbClr val="000000"/>
                          </a:solidFill>
                          <a:effectLst/>
                          <a:latin typeface="+mn-lt"/>
                        </a:rPr>
                        <a:t> Lwart-a</a:t>
                      </a:r>
                      <a:endParaRPr lang="en-US" sz="900" b="0" i="0" u="none" strike="noStrike" noProof="0" dirty="0">
                        <a:solidFill>
                          <a:srgbClr val="000000"/>
                        </a:solidFill>
                        <a:effectLst/>
                        <a:latin typeface="+mn-lt"/>
                      </a:endParaRPr>
                    </a:p>
                  </a:txBody>
                  <a:tcPr marL="45720" marR="45720" anchor="ctr"/>
                </a:tc>
                <a:tc>
                  <a:txBody>
                    <a:bodyPr/>
                    <a:lstStyle/>
                    <a:p>
                      <a:pPr algn="ctr" rtl="0" fontAlgn="ctr"/>
                      <a:r>
                        <a:rPr lang="pt-BR" sz="900" b="0" u="none" strike="noStrike" dirty="0">
                          <a:solidFill>
                            <a:srgbClr val="000000"/>
                          </a:solidFill>
                          <a:effectLst/>
                          <a:latin typeface="+mn-lt"/>
                        </a:rPr>
                        <a:t>186.0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135.0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115.0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640954900"/>
                  </a:ext>
                </a:extLst>
              </a:tr>
              <a:tr h="224733">
                <a:tc>
                  <a:txBody>
                    <a:bodyPr/>
                    <a:lstStyle/>
                    <a:p>
                      <a:pPr algn="l" rtl="0" fontAlgn="ctr"/>
                      <a:r>
                        <a:rPr lang="en-US" sz="900" b="0" u="none" strike="noStrike" noProof="0" dirty="0">
                          <a:solidFill>
                            <a:srgbClr val="000000"/>
                          </a:solidFill>
                          <a:effectLst/>
                          <a:latin typeface="+mn-lt"/>
                        </a:rPr>
                        <a:t> Proluminas-b</a:t>
                      </a:r>
                      <a:endParaRPr lang="en-US" sz="900" b="0" i="0" u="none" strike="noStrike" noProof="0" dirty="0">
                        <a:solidFill>
                          <a:srgbClr val="000000"/>
                        </a:solidFill>
                        <a:effectLst/>
                        <a:latin typeface="+mn-lt"/>
                      </a:endParaRPr>
                    </a:p>
                  </a:txBody>
                  <a:tcPr marL="45720" marR="45720" anchor="ctr"/>
                </a:tc>
                <a:tc>
                  <a:txBody>
                    <a:bodyPr/>
                    <a:lstStyle/>
                    <a:p>
                      <a:pPr algn="ctr" rtl="0" fontAlgn="ctr"/>
                      <a:r>
                        <a:rPr lang="pt-BR" sz="900" b="0" u="none" strike="noStrike" dirty="0">
                          <a:solidFill>
                            <a:srgbClr val="000000"/>
                          </a:solidFill>
                          <a:effectLst/>
                          <a:latin typeface="+mn-lt"/>
                        </a:rPr>
                        <a:t>63.0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30.0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965892685"/>
                  </a:ext>
                </a:extLst>
              </a:tr>
              <a:tr h="224733">
                <a:tc>
                  <a:txBody>
                    <a:bodyPr/>
                    <a:lstStyle/>
                    <a:p>
                      <a:pPr algn="l" rtl="0" fontAlgn="ctr"/>
                      <a:r>
                        <a:rPr lang="en-US" sz="900" b="0" u="none" strike="noStrike" noProof="0" dirty="0">
                          <a:solidFill>
                            <a:srgbClr val="000000"/>
                          </a:solidFill>
                          <a:effectLst/>
                          <a:latin typeface="+mn-lt"/>
                        </a:rPr>
                        <a:t> Petrolub-b</a:t>
                      </a:r>
                      <a:endParaRPr lang="en-US" sz="900" b="0" i="0" u="none" strike="noStrike" noProof="0" dirty="0">
                        <a:solidFill>
                          <a:srgbClr val="000000"/>
                        </a:solidFill>
                        <a:effectLst/>
                        <a:latin typeface="+mn-lt"/>
                      </a:endParaRPr>
                    </a:p>
                  </a:txBody>
                  <a:tcPr marL="45720" marR="45720" anchor="ctr"/>
                </a:tc>
                <a:tc>
                  <a:txBody>
                    <a:bodyPr/>
                    <a:lstStyle/>
                    <a:p>
                      <a:pPr algn="ctr" rtl="0" fontAlgn="ctr"/>
                      <a:r>
                        <a:rPr lang="pt-BR" sz="900" b="0" u="none" strike="noStrike" dirty="0">
                          <a:solidFill>
                            <a:srgbClr val="000000"/>
                          </a:solidFill>
                          <a:effectLst/>
                          <a:latin typeface="+mn-lt"/>
                        </a:rPr>
                        <a:t>65.0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29.0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789812870"/>
                  </a:ext>
                </a:extLst>
              </a:tr>
              <a:tr h="224733">
                <a:tc>
                  <a:txBody>
                    <a:bodyPr/>
                    <a:lstStyle/>
                    <a:p>
                      <a:pPr algn="l" rtl="0" fontAlgn="ctr"/>
                      <a:r>
                        <a:rPr lang="en-US" sz="900" b="0" u="none" strike="noStrike" noProof="0" dirty="0">
                          <a:solidFill>
                            <a:srgbClr val="000000"/>
                          </a:solidFill>
                          <a:effectLst/>
                          <a:latin typeface="+mn-lt"/>
                        </a:rPr>
                        <a:t> Lubrasil-b</a:t>
                      </a:r>
                      <a:endParaRPr lang="en-US" sz="900" b="0" i="0" u="none" strike="noStrike" noProof="0" dirty="0">
                        <a:solidFill>
                          <a:srgbClr val="000000"/>
                        </a:solidFill>
                        <a:effectLst/>
                        <a:latin typeface="+mn-lt"/>
                      </a:endParaRPr>
                    </a:p>
                  </a:txBody>
                  <a:tcPr marL="45720" marR="45720" anchor="ctr"/>
                </a:tc>
                <a:tc>
                  <a:txBody>
                    <a:bodyPr/>
                    <a:lstStyle/>
                    <a:p>
                      <a:pPr algn="ctr" rtl="0" fontAlgn="ctr"/>
                      <a:r>
                        <a:rPr lang="pt-BR" sz="900" b="0" u="none" strike="noStrike" dirty="0">
                          <a:solidFill>
                            <a:srgbClr val="000000"/>
                          </a:solidFill>
                          <a:effectLst/>
                          <a:latin typeface="+mn-lt"/>
                        </a:rPr>
                        <a:t>43.0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27.0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20.0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763295237"/>
                  </a:ext>
                </a:extLst>
              </a:tr>
              <a:tr h="224733">
                <a:tc>
                  <a:txBody>
                    <a:bodyPr/>
                    <a:lstStyle/>
                    <a:p>
                      <a:pPr algn="l" rtl="0" fontAlgn="ctr"/>
                      <a:r>
                        <a:rPr lang="en-US" sz="900" b="0" u="none" strike="noStrike" noProof="0" dirty="0">
                          <a:solidFill>
                            <a:srgbClr val="000000"/>
                          </a:solidFill>
                          <a:effectLst/>
                          <a:latin typeface="+mn-lt"/>
                        </a:rPr>
                        <a:t> All other-b</a:t>
                      </a:r>
                      <a:endParaRPr lang="en-US" sz="900" b="0" i="0" u="none" strike="noStrike" noProof="0" dirty="0">
                        <a:solidFill>
                          <a:srgbClr val="000000"/>
                        </a:solidFill>
                        <a:effectLst/>
                        <a:latin typeface="+mn-lt"/>
                      </a:endParaRPr>
                    </a:p>
                  </a:txBody>
                  <a:tcPr marL="45720" marR="45720" anchor="ctr"/>
                </a:tc>
                <a:tc>
                  <a:txBody>
                    <a:bodyPr/>
                    <a:lstStyle/>
                    <a:p>
                      <a:pPr algn="ctr" rtl="0" fontAlgn="ctr"/>
                      <a:r>
                        <a:rPr lang="pt-BR" sz="900" b="0" u="none" strike="noStrike" dirty="0">
                          <a:solidFill>
                            <a:srgbClr val="000000"/>
                          </a:solidFill>
                          <a:effectLst/>
                          <a:latin typeface="+mn-lt"/>
                        </a:rPr>
                        <a:t>171.0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93.0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57.0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170305341"/>
                  </a:ext>
                </a:extLst>
              </a:tr>
              <a:tr h="224733">
                <a:tc>
                  <a:txBody>
                    <a:bodyPr/>
                    <a:lstStyle/>
                    <a:p>
                      <a:pPr algn="l" rtl="0" fontAlgn="ctr"/>
                      <a:r>
                        <a:rPr lang="en-US" sz="900" b="1" u="none" strike="noStrike" noProof="0" dirty="0">
                          <a:solidFill>
                            <a:srgbClr val="000000"/>
                          </a:solidFill>
                          <a:effectLst/>
                          <a:latin typeface="+mn-lt"/>
                        </a:rPr>
                        <a:t> Total</a:t>
                      </a:r>
                      <a:endParaRPr lang="en-US" sz="900" b="1" i="0" u="none" strike="noStrike" noProof="0" dirty="0">
                        <a:solidFill>
                          <a:srgbClr val="000000"/>
                        </a:solidFill>
                        <a:effectLst/>
                        <a:latin typeface="+mn-lt"/>
                      </a:endParaRPr>
                    </a:p>
                  </a:txBody>
                  <a:tcPr marL="45720" marR="45720" anchor="ctr"/>
                </a:tc>
                <a:tc>
                  <a:txBody>
                    <a:bodyPr/>
                    <a:lstStyle/>
                    <a:p>
                      <a:pPr algn="ctr" rtl="0" fontAlgn="ctr"/>
                      <a:r>
                        <a:rPr lang="pt-BR" sz="900" b="1" u="none" strike="noStrike" dirty="0">
                          <a:solidFill>
                            <a:srgbClr val="000000"/>
                          </a:solidFill>
                          <a:effectLst/>
                          <a:latin typeface="+mn-lt"/>
                        </a:rPr>
                        <a:t>528.0</a:t>
                      </a:r>
                      <a:endParaRPr lang="pt-BR" sz="900" b="1" i="0" u="none" strike="noStrike" dirty="0">
                        <a:solidFill>
                          <a:srgbClr val="000000"/>
                        </a:solidFill>
                        <a:effectLst/>
                        <a:latin typeface="+mn-lt"/>
                      </a:endParaRPr>
                    </a:p>
                  </a:txBody>
                  <a:tcPr marL="9525" marR="9525" marT="9525" marB="0" anchor="ctr"/>
                </a:tc>
                <a:tc>
                  <a:txBody>
                    <a:bodyPr/>
                    <a:lstStyle/>
                    <a:p>
                      <a:pPr algn="ctr" rtl="0" fontAlgn="ctr"/>
                      <a:r>
                        <a:rPr lang="pt-BR" sz="900" b="1" u="none" strike="noStrike" dirty="0">
                          <a:solidFill>
                            <a:srgbClr val="000000"/>
                          </a:solidFill>
                          <a:effectLst/>
                          <a:latin typeface="+mn-lt"/>
                        </a:rPr>
                        <a:t>334.0</a:t>
                      </a:r>
                      <a:endParaRPr lang="pt-BR" sz="900" b="1" i="0" u="none" strike="noStrike" dirty="0">
                        <a:solidFill>
                          <a:srgbClr val="000000"/>
                        </a:solidFill>
                        <a:effectLst/>
                        <a:latin typeface="+mn-lt"/>
                      </a:endParaRPr>
                    </a:p>
                  </a:txBody>
                  <a:tcPr marL="9525" marR="9525" marT="9525" marB="0" anchor="ctr"/>
                </a:tc>
                <a:tc>
                  <a:txBody>
                    <a:bodyPr/>
                    <a:lstStyle/>
                    <a:p>
                      <a:pPr algn="ctr" rtl="0" fontAlgn="ctr"/>
                      <a:r>
                        <a:rPr lang="pt-BR" sz="900" b="1" u="none" strike="noStrike" dirty="0">
                          <a:solidFill>
                            <a:srgbClr val="000000"/>
                          </a:solidFill>
                          <a:effectLst/>
                          <a:latin typeface="+mn-lt"/>
                        </a:rPr>
                        <a:t>252.0</a:t>
                      </a:r>
                      <a:endParaRPr lang="pt-BR" sz="900" b="1"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00404933"/>
                  </a:ext>
                </a:extLst>
              </a:tr>
              <a:tr h="365192">
                <a:tc gridSpan="4">
                  <a:txBody>
                    <a:bodyPr/>
                    <a:lstStyle/>
                    <a:p>
                      <a:pPr algn="l" rtl="0" fontAlgn="ctr"/>
                      <a:r>
                        <a:rPr lang="en-US" sz="900" b="0" u="none" strike="noStrike" noProof="0" dirty="0">
                          <a:solidFill>
                            <a:srgbClr val="000000"/>
                          </a:solidFill>
                          <a:effectLst/>
                          <a:latin typeface="+mn-lt"/>
                        </a:rPr>
                        <a:t>a- Group II capacity</a:t>
                      </a:r>
                    </a:p>
                    <a:p>
                      <a:pPr algn="l" rtl="0" fontAlgn="ctr"/>
                      <a:r>
                        <a:rPr lang="en-US" sz="900" b="0" u="none" strike="noStrike" noProof="0" dirty="0">
                          <a:solidFill>
                            <a:srgbClr val="000000"/>
                          </a:solidFill>
                          <a:effectLst/>
                          <a:latin typeface="+mn-lt"/>
                        </a:rPr>
                        <a:t>b- Group I capacity</a:t>
                      </a:r>
                      <a:endParaRPr lang="en-US" sz="900" b="0" i="0" u="none" strike="noStrike" noProof="0" dirty="0">
                        <a:solidFill>
                          <a:srgbClr val="000000"/>
                        </a:solidFill>
                        <a:effectLst/>
                        <a:latin typeface="+mn-lt"/>
                      </a:endParaRPr>
                    </a:p>
                  </a:txBody>
                  <a:tcPr marL="45720" marR="45720" anchor="ctr"/>
                </a:tc>
                <a:tc hMerge="1">
                  <a:txBody>
                    <a:bodyPr/>
                    <a:lstStyle/>
                    <a:p>
                      <a:pPr algn="ctr" rtl="0" fontAlgn="ctr"/>
                      <a:endParaRPr lang="pt-BR" sz="1000" b="0" i="0" u="none" strike="noStrike" dirty="0">
                        <a:solidFill>
                          <a:srgbClr val="000000"/>
                        </a:solidFill>
                        <a:effectLst/>
                        <a:latin typeface="Lucida Sans" panose="020B0602030504020204" pitchFamily="34" charset="0"/>
                      </a:endParaRPr>
                    </a:p>
                  </a:txBody>
                  <a:tcPr marL="9525" marR="9525" marT="9525" marB="0" anchor="ctr">
                    <a:solidFill>
                      <a:schemeClr val="bg2">
                        <a:lumMod val="40000"/>
                        <a:lumOff val="60000"/>
                      </a:schemeClr>
                    </a:solidFill>
                  </a:tcPr>
                </a:tc>
                <a:tc hMerge="1">
                  <a:txBody>
                    <a:bodyPr/>
                    <a:lstStyle/>
                    <a:p>
                      <a:pPr algn="ctr" rtl="0" fontAlgn="ctr"/>
                      <a:endParaRPr lang="pt-BR" sz="1000" b="0" i="0" u="none" strike="noStrike" dirty="0">
                        <a:solidFill>
                          <a:srgbClr val="000000"/>
                        </a:solidFill>
                        <a:effectLst/>
                        <a:latin typeface="Lucida Sans" panose="020B0602030504020204" pitchFamily="34" charset="0"/>
                      </a:endParaRPr>
                    </a:p>
                  </a:txBody>
                  <a:tcPr marL="9525" marR="9525" marT="9525" marB="0" anchor="ctr">
                    <a:solidFill>
                      <a:schemeClr val="bg2">
                        <a:lumMod val="40000"/>
                        <a:lumOff val="60000"/>
                      </a:schemeClr>
                    </a:solidFill>
                  </a:tcPr>
                </a:tc>
                <a:tc hMerge="1">
                  <a:txBody>
                    <a:bodyPr/>
                    <a:lstStyle/>
                    <a:p>
                      <a:pPr algn="ctr" rtl="0" fontAlgn="ctr"/>
                      <a:endParaRPr lang="pt-BR" sz="1000" b="0" i="0" u="none" strike="noStrike" dirty="0">
                        <a:solidFill>
                          <a:srgbClr val="000000"/>
                        </a:solidFill>
                        <a:effectLst/>
                        <a:latin typeface="Lucida Sans" panose="020B0602030504020204" pitchFamily="34" charset="0"/>
                      </a:endParaRPr>
                    </a:p>
                  </a:txBody>
                  <a:tcPr marL="9525" marR="9525" marT="9525" marB="0" anchor="ctr">
                    <a:solidFill>
                      <a:schemeClr val="bg2">
                        <a:lumMod val="40000"/>
                        <a:lumOff val="60000"/>
                      </a:schemeClr>
                    </a:solidFill>
                  </a:tcPr>
                </a:tc>
                <a:extLst>
                  <a:ext uri="{0D108BD9-81ED-4DB2-BD59-A6C34878D82A}">
                    <a16:rowId xmlns:a16="http://schemas.microsoft.com/office/drawing/2014/main" val="4218099507"/>
                  </a:ext>
                </a:extLst>
              </a:tr>
            </a:tbl>
          </a:graphicData>
        </a:graphic>
      </p:graphicFrame>
      <p:sp>
        <p:nvSpPr>
          <p:cNvPr id="6" name="Content Placeholder 2">
            <a:extLst>
              <a:ext uri="{FF2B5EF4-FFF2-40B4-BE49-F238E27FC236}">
                <a16:creationId xmlns:a16="http://schemas.microsoft.com/office/drawing/2014/main" id="{76E21D33-FBDD-4481-929B-434D6D4FB935}"/>
              </a:ext>
            </a:extLst>
          </p:cNvPr>
          <p:cNvSpPr txBox="1">
            <a:spLocks/>
          </p:cNvSpPr>
          <p:nvPr/>
        </p:nvSpPr>
        <p:spPr>
          <a:xfrm>
            <a:off x="240776" y="3694700"/>
            <a:ext cx="3852248" cy="263918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Brazilian used oil re-refiners in Brazil produced around 252 kilotonnes of re-refined basestock in 2020 or in terms of yield around 63% of the total used oil</a:t>
            </a:r>
            <a:r>
              <a:rPr lang="en-US" sz="900" dirty="0">
                <a:solidFill>
                  <a:srgbClr val="FF0000"/>
                </a:solidFill>
              </a:rPr>
              <a:t> </a:t>
            </a:r>
            <a:r>
              <a:rPr lang="en-US" sz="900" dirty="0"/>
              <a:t>shipped to them.</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The material balance, 37% of total processed used oils or 150 kilotonnes, is mainly asphaltic residues, fuel oil water and other wastes.</a:t>
            </a:r>
            <a:endParaRPr kumimoji="0" lang="en-US" sz="900" b="0" i="0" u="none" strike="noStrike" kern="1200" cap="none" spc="0" normalizeH="0" baseline="0" noProof="0" dirty="0">
              <a:ln>
                <a:noFill/>
              </a:ln>
              <a:effectLst/>
              <a:uLnTx/>
              <a:uFillTx/>
              <a:latin typeface="Lucida Sans"/>
            </a:endParaRP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a:rPr>
              <a:t>Total re-refined basestock capacity is about 334 kilotonnes. The average operating rate was around 77% mainly pushed by Lwart (about 85%) in 2020.</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Lucida Sans"/>
              </a:rPr>
              <a:t>In spite of negative impact of </a:t>
            </a:r>
            <a:r>
              <a:rPr lang="en-US" sz="900" dirty="0">
                <a:latin typeface="Lucida Sans" panose="020B0602030504020204" pitchFamily="34" charset="0"/>
              </a:rPr>
              <a:t>COVID-19 on the Brazilian lubricants market the production of re-refined basestocks dropped just 1% in 2020 YoY.</a:t>
            </a:r>
          </a:p>
          <a:p>
            <a:pPr marL="182563" indent="-182563">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Technologies for re-refined basestocks:</a:t>
            </a:r>
          </a:p>
          <a:p>
            <a:pPr marL="352425" lvl="1" indent="-176213">
              <a:lnSpc>
                <a:spcPct val="100000"/>
              </a:lnSpc>
              <a:spcBef>
                <a:spcPts val="0"/>
              </a:spcBef>
              <a:spcAft>
                <a:spcPts val="600"/>
              </a:spcAft>
              <a:buClr>
                <a:srgbClr val="27638E"/>
              </a:buClr>
              <a:buFont typeface="Times New Roman" panose="02020603050405020304" pitchFamily="18" charset="0"/>
              <a:buChar char="⸺"/>
              <a:defRPr/>
            </a:pPr>
            <a:r>
              <a:rPr lang="en-US" sz="900" dirty="0"/>
              <a:t>Except Lwart that uses a hydrogenation technology to produce API Group II re-refined basestock in its plant located in Lençois Paulista, almost all other re-refiners use old technologies for production of Group I.</a:t>
            </a:r>
          </a:p>
        </p:txBody>
      </p:sp>
      <p:sp>
        <p:nvSpPr>
          <p:cNvPr id="7" name="Content Placeholder 2">
            <a:extLst>
              <a:ext uri="{FF2B5EF4-FFF2-40B4-BE49-F238E27FC236}">
                <a16:creationId xmlns:a16="http://schemas.microsoft.com/office/drawing/2014/main" id="{E9944397-CF28-48E6-A7AD-21EA9E10B907}"/>
              </a:ext>
            </a:extLst>
          </p:cNvPr>
          <p:cNvSpPr txBox="1">
            <a:spLocks/>
          </p:cNvSpPr>
          <p:nvPr/>
        </p:nvSpPr>
        <p:spPr>
          <a:xfrm>
            <a:off x="4207765" y="3694700"/>
            <a:ext cx="3855327" cy="277768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indent="-182563">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Technologies for re-refined basestocks (continued):</a:t>
            </a:r>
          </a:p>
          <a:p>
            <a:pPr marL="352425" lvl="1" indent="-176213">
              <a:lnSpc>
                <a:spcPct val="100000"/>
              </a:lnSpc>
              <a:spcBef>
                <a:spcPts val="0"/>
              </a:spcBef>
              <a:spcAft>
                <a:spcPts val="300"/>
              </a:spcAft>
              <a:buClr>
                <a:srgbClr val="27638E"/>
              </a:buClr>
              <a:buFont typeface="Times New Roman" panose="02020603050405020304" pitchFamily="18" charset="0"/>
              <a:buChar char="⸺"/>
              <a:defRPr/>
            </a:pPr>
            <a:r>
              <a:rPr lang="en-US" sz="900" dirty="0"/>
              <a:t>The main technology used by Brazilian GI re-refiners is the improved Meiken (or acid/clay), which contemplates the neutralization of the acid sludge in the conventional process and requires lower investments and overall maintenance costs.</a:t>
            </a:r>
          </a:p>
          <a:p>
            <a:pPr marL="352425" lvl="1" indent="-176213">
              <a:lnSpc>
                <a:spcPct val="100000"/>
              </a:lnSpc>
              <a:spcBef>
                <a:spcPts val="0"/>
              </a:spcBef>
              <a:spcAft>
                <a:spcPts val="300"/>
              </a:spcAft>
              <a:buClr>
                <a:srgbClr val="27638E"/>
              </a:buClr>
              <a:buFont typeface="Times New Roman" panose="02020603050405020304" pitchFamily="18" charset="0"/>
              <a:buChar char="⸺"/>
              <a:defRPr/>
            </a:pPr>
            <a:r>
              <a:rPr lang="en-US" sz="900" dirty="0"/>
              <a:t>On the other hand, this process has lower efficiency in basestocks production and yields lower-quality basestocks.</a:t>
            </a:r>
          </a:p>
          <a:p>
            <a:pPr marL="352425" lvl="1" indent="-176213">
              <a:lnSpc>
                <a:spcPct val="100000"/>
              </a:lnSpc>
              <a:spcBef>
                <a:spcPts val="0"/>
              </a:spcBef>
              <a:spcAft>
                <a:spcPts val="300"/>
              </a:spcAft>
              <a:buClr>
                <a:srgbClr val="27638E"/>
              </a:buClr>
              <a:buFont typeface="Times New Roman" panose="02020603050405020304" pitchFamily="18" charset="0"/>
              <a:buChar char="⸺"/>
              <a:defRPr/>
            </a:pPr>
            <a:r>
              <a:rPr lang="en-US" sz="900" dirty="0"/>
              <a:t>Few re-refiners in Brazil have invested in advanced technologies such as Distillation/Thin Film Evaporation or Propane Extraction and Hydrogenation.</a:t>
            </a:r>
          </a:p>
          <a:p>
            <a:pPr marL="182563" lvl="0" indent="-182563">
              <a:lnSpc>
                <a:spcPct val="100000"/>
              </a:lnSpc>
              <a:spcBef>
                <a:spcPts val="0"/>
              </a:spcBef>
              <a:spcAft>
                <a:spcPts val="300"/>
              </a:spcAft>
              <a:buClr>
                <a:srgbClr val="27638E"/>
              </a:buClr>
              <a:buSzPct val="110000"/>
              <a:buFont typeface="Wingdings" panose="05000000000000000000" pitchFamily="2" charset="2"/>
              <a:buChar char="l"/>
              <a:defRPr/>
            </a:pPr>
            <a:r>
              <a:rPr lang="en-US" sz="900" dirty="0"/>
              <a:t>Pricing for re-refined basestocks:</a:t>
            </a:r>
          </a:p>
          <a:p>
            <a:pPr marL="357188" lvl="1" indent="-174625">
              <a:lnSpc>
                <a:spcPct val="100000"/>
              </a:lnSpc>
              <a:spcBef>
                <a:spcPts val="0"/>
              </a:spcBef>
              <a:spcAft>
                <a:spcPts val="300"/>
              </a:spcAft>
              <a:buClr>
                <a:srgbClr val="27638E"/>
              </a:buClr>
              <a:buFont typeface="Times New Roman" panose="02020603050405020304" pitchFamily="18" charset="0"/>
              <a:buChar char="⸺"/>
              <a:defRPr/>
            </a:pPr>
            <a:r>
              <a:rPr lang="en-US" sz="900" dirty="0">
                <a:latin typeface="Lucida Sans" panose="020B0602030504020204" pitchFamily="34" charset="0"/>
              </a:rPr>
              <a:t>Group I: In general, its pricing follows Petrobras pricing for Group I basestocks produced at refineries Reduc (mainly) and Rlam less a discount of 5% to 10% but of course depending on specific supply-demand balance situation sometimes re-refined basestocks can include a price premium vs. Petrobras prices.</a:t>
            </a:r>
          </a:p>
        </p:txBody>
      </p:sp>
      <p:sp>
        <p:nvSpPr>
          <p:cNvPr id="8" name="Content Placeholder 2">
            <a:extLst>
              <a:ext uri="{FF2B5EF4-FFF2-40B4-BE49-F238E27FC236}">
                <a16:creationId xmlns:a16="http://schemas.microsoft.com/office/drawing/2014/main" id="{9D4C7B3C-A9A4-4439-A9B8-54FBB11CA329}"/>
              </a:ext>
            </a:extLst>
          </p:cNvPr>
          <p:cNvSpPr txBox="1">
            <a:spLocks/>
          </p:cNvSpPr>
          <p:nvPr/>
        </p:nvSpPr>
        <p:spPr>
          <a:xfrm>
            <a:off x="8117602" y="3694700"/>
            <a:ext cx="3855327" cy="159274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563" lvl="0" indent="-182563">
              <a:lnSpc>
                <a:spcPct val="100000"/>
              </a:lnSpc>
              <a:spcBef>
                <a:spcPts val="0"/>
              </a:spcBef>
              <a:spcAft>
                <a:spcPts val="300"/>
              </a:spcAft>
              <a:buClr>
                <a:srgbClr val="27638E"/>
              </a:buClr>
              <a:buSzPct val="110000"/>
              <a:buFont typeface="Wingdings" panose="05000000000000000000" pitchFamily="2" charset="2"/>
              <a:buChar char="l"/>
              <a:defRPr/>
            </a:pPr>
            <a:r>
              <a:rPr lang="en-US" sz="900" dirty="0"/>
              <a:t>Pricing for re-refined basestocks (continued):</a:t>
            </a:r>
          </a:p>
          <a:p>
            <a:pPr marL="511175" lvl="1">
              <a:lnSpc>
                <a:spcPct val="100000"/>
              </a:lnSpc>
              <a:spcBef>
                <a:spcPts val="0"/>
              </a:spcBef>
              <a:spcAft>
                <a:spcPts val="300"/>
              </a:spcAft>
              <a:buClr>
                <a:srgbClr val="27638E"/>
              </a:buClr>
              <a:buFont typeface="Times New Roman" panose="02020603050405020304" pitchFamily="18" charset="0"/>
              <a:buChar char="⸺"/>
              <a:defRPr/>
            </a:pPr>
            <a:r>
              <a:rPr lang="en-US" sz="900" dirty="0">
                <a:latin typeface="Lucida Sans" panose="020B0602030504020204" pitchFamily="34" charset="0"/>
              </a:rPr>
              <a:t>Group II: Lwart basestocks have a high quality compared to virgin Group II basestocks and its pricing is based on international prices which as also followed by its main competitors (wholesale distributors) in Brazil.</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Over 50% of total volume of re-refined basestocks are sold and negotiated between re-refiners and lubricant blenders on spot basis in the Brazilian market.</a:t>
            </a:r>
          </a:p>
          <a:p>
            <a:pPr marL="228600" marR="0" lvl="0" indent="-228600"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effectLst/>
                <a:uLnTx/>
                <a:uFillTx/>
                <a:latin typeface="Lucida Sans"/>
                <a:ea typeface="+mn-ea"/>
                <a:cs typeface="+mn-cs"/>
              </a:rPr>
              <a:t>There is no plans to upgrade Group I re-refined basestocks plants</a:t>
            </a:r>
            <a:r>
              <a:rPr kumimoji="0" lang="en-US" sz="900" b="0" i="0" u="none" strike="noStrike" kern="1200" cap="none" spc="0" normalizeH="0" noProof="0" dirty="0">
                <a:ln>
                  <a:noFill/>
                </a:ln>
                <a:effectLst/>
                <a:uLnTx/>
                <a:uFillTx/>
                <a:latin typeface="Lucida Sans"/>
                <a:ea typeface="+mn-ea"/>
                <a:cs typeface="+mn-cs"/>
              </a:rPr>
              <a:t> to higher quality basestocks in Brazil for the future.</a:t>
            </a:r>
          </a:p>
        </p:txBody>
      </p:sp>
    </p:spTree>
    <p:custDataLst>
      <p:tags r:id="rId1"/>
    </p:custDataLst>
    <p:extLst>
      <p:ext uri="{BB962C8B-B14F-4D97-AF65-F5344CB8AC3E}">
        <p14:creationId xmlns:p14="http://schemas.microsoft.com/office/powerpoint/2010/main" val="3679928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Re-Refiner Profiles</a:t>
            </a:r>
          </a:p>
        </p:txBody>
      </p:sp>
      <p:sp>
        <p:nvSpPr>
          <p:cNvPr id="4" name="Content Placeholder 2">
            <a:extLst>
              <a:ext uri="{FF2B5EF4-FFF2-40B4-BE49-F238E27FC236}">
                <a16:creationId xmlns:a16="http://schemas.microsoft.com/office/drawing/2014/main" id="{1D8BC002-EA0B-4DBF-9574-87E4693D06E5}"/>
              </a:ext>
            </a:extLst>
          </p:cNvPr>
          <p:cNvSpPr txBox="1">
            <a:spLocks/>
          </p:cNvSpPr>
          <p:nvPr/>
        </p:nvSpPr>
        <p:spPr>
          <a:xfrm>
            <a:off x="569394" y="865467"/>
            <a:ext cx="3600000" cy="533992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spcAft>
                <a:spcPts val="600"/>
              </a:spcAft>
              <a:buClr>
                <a:srgbClr val="27638E"/>
              </a:buClr>
              <a:buSzPct val="110000"/>
              <a:buNone/>
              <a:defRPr/>
            </a:pPr>
            <a:r>
              <a:rPr lang="en-US" b="1" dirty="0"/>
              <a:t>Lwart </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Lwart is the leader in the Brazilian re-refining market, with 46% overall market share during 2018-H1 2021.</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The company is also at the forefront in terms of collection and process efficiency. It is the only re-refiner in Brazil to produce re-refined hydrogenated Group II basestocks. </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Lwart has two re-refineries, one in Lençóis Paulista, state of São Paulo, where its headquarters are located, and one in Feira de Santana, state of Bahia, which is currently inactive due to recent investments in the re-refinery at Lençóis Paulista. Investments were made at re-refinery at Lençóis Paulista to upgrade it to produce re-refined Group II basestocks. As a result, the re-refinery in Bahia has become obsolete due to the constraint in used-oil supply and the higher profitability of the Group II basestocks. The current used-oil processing capacity is 210 kilotonnes per year. The basestocks production capacity is about 150 kilotonnes per year.</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The company has 14 collection centers strategically located throughout Brazil and a fleet of approximately 320 trucks, and another 20 trucks from third parties, which collects from over 80,000 used oil generators, such as fuel stations, car dealers, workshops, transportation fleets, and industrial plants, collecting nearly 130 kilotonnes of used oil in 2018. The company also purchases some small parcels of used oil from third-party collectors.</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company has more than 150,000 used oil generators registered in its database.</a:t>
            </a:r>
          </a:p>
          <a:p>
            <a:pPr marL="0" lvl="0" indent="0">
              <a:lnSpc>
                <a:spcPct val="100000"/>
              </a:lnSpc>
              <a:spcBef>
                <a:spcPts val="0"/>
              </a:spcBef>
              <a:spcAft>
                <a:spcPts val="600"/>
              </a:spcAft>
              <a:buClr>
                <a:srgbClr val="27638E"/>
              </a:buClr>
              <a:buSzPct val="110000"/>
              <a:buNone/>
              <a:defRPr/>
            </a:pPr>
            <a:r>
              <a:rPr lang="en-US" b="1" dirty="0"/>
              <a:t>Petrolub</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Petrolub is one of the fastest-growing re-refiners and used oil collectors in Brazil, having recently reached the second place in the Brazilian market, with a 15% share in re-refined basestock sales in Brazil in 2018-2021 H1.</a:t>
            </a:r>
          </a:p>
        </p:txBody>
      </p:sp>
      <p:sp>
        <p:nvSpPr>
          <p:cNvPr id="11" name="Content Placeholder 2">
            <a:extLst>
              <a:ext uri="{FF2B5EF4-FFF2-40B4-BE49-F238E27FC236}">
                <a16:creationId xmlns:a16="http://schemas.microsoft.com/office/drawing/2014/main" id="{1D8BC002-EA0B-4DBF-9574-87E4693D06E5}"/>
              </a:ext>
            </a:extLst>
          </p:cNvPr>
          <p:cNvSpPr txBox="1">
            <a:spLocks/>
          </p:cNvSpPr>
          <p:nvPr/>
        </p:nvSpPr>
        <p:spPr>
          <a:xfrm>
            <a:off x="4423534" y="865467"/>
            <a:ext cx="3600000" cy="5701561"/>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spcAft>
                <a:spcPts val="600"/>
              </a:spcAft>
              <a:buClr>
                <a:srgbClr val="27638E"/>
              </a:buClr>
              <a:buSzPct val="110000"/>
              <a:buNone/>
              <a:defRPr/>
            </a:pPr>
            <a:r>
              <a:rPr lang="en-US" b="1" dirty="0"/>
              <a:t>Petrolub (continued)</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Located in Sete Lagoas, state of Minas Gerais, Petrolub has four collection centers and a 186-truck fleet. Its re-refined Group I basestocks production capacity is estimated at 42 kilotonnes.</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company processed 62.7 kilotonnes of used oil in 2018 and produced 34 kilotonnes of Group I re-refined basestocks in 2018. The company uses acid-clay technology with process efficiency at 60% for processing used oil.</a:t>
            </a:r>
          </a:p>
          <a:p>
            <a:pPr marL="0" lvl="0" indent="0">
              <a:lnSpc>
                <a:spcPct val="100000"/>
              </a:lnSpc>
              <a:spcBef>
                <a:spcPts val="0"/>
              </a:spcBef>
              <a:spcAft>
                <a:spcPts val="600"/>
              </a:spcAft>
              <a:buClr>
                <a:srgbClr val="27638E"/>
              </a:buClr>
              <a:buSzPct val="110000"/>
              <a:buNone/>
              <a:defRPr/>
            </a:pPr>
            <a:r>
              <a:rPr lang="en-US" b="1" dirty="0"/>
              <a:t>Lubrasil</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Founded in 1977, Lubrasil is the third-largest re-refiner in Brazil, with a 12% share in re-refined basestocks overall sales in 2018-2021 H1 in Brazil.</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The company, with headquarters in Piracicaba, state of São Paulo, operates a plant with acid-clay technology and a 62% average efficiency. It has seven collection centers and collects used oil in 20 different states (out of the 26 Brazilian states).</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company has a plant expansion project on hold due to the recent economic crisis, and the timeline to resume the expansion is not clear. It is a propane extraction plant, sized to process 126 kilotonnes of used oil per year.</a:t>
            </a:r>
          </a:p>
          <a:p>
            <a:pPr marL="0" lvl="0" indent="0">
              <a:lnSpc>
                <a:spcPct val="100000"/>
              </a:lnSpc>
              <a:spcBef>
                <a:spcPts val="0"/>
              </a:spcBef>
              <a:spcAft>
                <a:spcPts val="600"/>
              </a:spcAft>
              <a:buClr>
                <a:srgbClr val="27638E"/>
              </a:buClr>
              <a:buSzPct val="110000"/>
              <a:buNone/>
              <a:defRPr/>
            </a:pPr>
            <a:r>
              <a:rPr lang="en-US" b="1" dirty="0"/>
              <a:t>Proluminas</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Proluminas was founded in 1987 and holds 12% of the Brazilian market during 2018-2021 H1. </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The plant uses Thin Film Evaporation technology and operates at 62% average efficiency. According to specialists, it is perceived to have one of the best quality re-refined basestocks available in Brazil.</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The company headquarters are in Varginha, state of Minas Gerais, and its plant is supplied by collection centers located in Betim, state of Minas Gerais; Osasco, state of São Paulo; and Duque de Caxias, state of Rio de Janeiro.</a:t>
            </a:r>
          </a:p>
        </p:txBody>
      </p:sp>
      <p:sp>
        <p:nvSpPr>
          <p:cNvPr id="12" name="Content Placeholder 2">
            <a:extLst>
              <a:ext uri="{FF2B5EF4-FFF2-40B4-BE49-F238E27FC236}">
                <a16:creationId xmlns:a16="http://schemas.microsoft.com/office/drawing/2014/main" id="{1D8BC002-EA0B-4DBF-9574-87E4693D06E5}"/>
              </a:ext>
            </a:extLst>
          </p:cNvPr>
          <p:cNvSpPr txBox="1">
            <a:spLocks/>
          </p:cNvSpPr>
          <p:nvPr/>
        </p:nvSpPr>
        <p:spPr>
          <a:xfrm>
            <a:off x="8277674" y="865467"/>
            <a:ext cx="3600000" cy="324704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spcAft>
                <a:spcPts val="600"/>
              </a:spcAft>
              <a:buClr>
                <a:srgbClr val="27638E"/>
              </a:buClr>
              <a:buSzPct val="110000"/>
              <a:buNone/>
              <a:defRPr/>
            </a:pPr>
            <a:r>
              <a:rPr lang="en-US" b="1" dirty="0"/>
              <a:t>Tasa </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Tasa is located in Nova Iguaçu, state of Rio de Janeiro, and has approximately 9% share in re-refined basestock sales in Brazil during 2018-2021 H1.</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Its plant operates with acid-clay technology, with process efficiency around 60%.</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Tasa has set a tolling agreement with Lwart to outsource its re-refining operations so the re-refined Group I basestocks produced in Lwart’s plant is marketed by Tasa.</a:t>
            </a:r>
          </a:p>
          <a:p>
            <a:pPr marL="0" lvl="0" indent="0">
              <a:lnSpc>
                <a:spcPct val="100000"/>
              </a:lnSpc>
              <a:spcBef>
                <a:spcPts val="0"/>
              </a:spcBef>
              <a:spcAft>
                <a:spcPts val="600"/>
              </a:spcAft>
              <a:buClr>
                <a:srgbClr val="27638E"/>
              </a:buClr>
              <a:buSzPct val="110000"/>
              <a:buNone/>
              <a:defRPr/>
            </a:pPr>
            <a:r>
              <a:rPr lang="en-US" b="1" dirty="0"/>
              <a:t>IPS (Indústria Petroquímica do Sul)</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IPS was founded in 1961 and besides collecting and re-refining used oils, the company blends finished lubricants for automotive and industrial segments.</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The company is located in Alvorada, state of Rio Grande do Sul (the southernmost state of Brazil), where it produces re-refined Group I basestocks through acid-clay technology.</a:t>
            </a:r>
          </a:p>
          <a:p>
            <a:pPr lvl="0">
              <a:lnSpc>
                <a:spcPct val="100000"/>
              </a:lnSpc>
              <a:spcBef>
                <a:spcPts val="0"/>
              </a:spcBef>
              <a:spcAft>
                <a:spcPts val="300"/>
              </a:spcAft>
              <a:buClr>
                <a:srgbClr val="27638E"/>
              </a:buClr>
              <a:buSzPct val="110000"/>
              <a:buFont typeface="Wingdings" panose="05000000000000000000" pitchFamily="2" charset="2"/>
              <a:buChar char="l"/>
              <a:defRPr/>
            </a:pPr>
            <a:r>
              <a:rPr lang="en-US" sz="900" dirty="0"/>
              <a:t>The company has no plans for making any investments in the upcoming years.</a:t>
            </a:r>
          </a:p>
        </p:txBody>
      </p:sp>
    </p:spTree>
    <p:custDataLst>
      <p:tags r:id="rId1"/>
    </p:custDataLst>
    <p:extLst>
      <p:ext uri="{BB962C8B-B14F-4D97-AF65-F5344CB8AC3E}">
        <p14:creationId xmlns:p14="http://schemas.microsoft.com/office/powerpoint/2010/main" val="4074953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SWOT Analysis: LWART</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3278714" y="827676"/>
          <a:ext cx="8578006" cy="5471282"/>
        </p:xfrm>
        <a:graphic>
          <a:graphicData uri="http://schemas.openxmlformats.org/drawingml/2006/table">
            <a:tbl>
              <a:tblPr firstRow="1">
                <a:tableStyleId>{5C22544A-7EE6-4342-B048-85BDC9FD1C3A}</a:tableStyleId>
              </a:tblPr>
              <a:tblGrid>
                <a:gridCol w="4283031">
                  <a:extLst>
                    <a:ext uri="{9D8B030D-6E8A-4147-A177-3AD203B41FA5}">
                      <a16:colId xmlns:a16="http://schemas.microsoft.com/office/drawing/2014/main" val="3179253707"/>
                    </a:ext>
                  </a:extLst>
                </a:gridCol>
                <a:gridCol w="4294975">
                  <a:extLst>
                    <a:ext uri="{9D8B030D-6E8A-4147-A177-3AD203B41FA5}">
                      <a16:colId xmlns:a16="http://schemas.microsoft.com/office/drawing/2014/main" val="3080013028"/>
                    </a:ext>
                  </a:extLst>
                </a:gridCol>
              </a:tblGrid>
              <a:tr h="226409">
                <a:tc>
                  <a:txBody>
                    <a:bodyPr/>
                    <a:lstStyle/>
                    <a:p>
                      <a:pPr algn="ctr"/>
                      <a:r>
                        <a:rPr lang="en-US" sz="900" dirty="0"/>
                        <a:t>STRENGTHS</a:t>
                      </a:r>
                      <a:endParaRPr lang="en-US" sz="900" dirty="0">
                        <a:latin typeface="+mj-lt"/>
                      </a:endParaRPr>
                    </a:p>
                  </a:txBody>
                  <a:tcPr marL="45720" marR="45720" anchor="ctr"/>
                </a:tc>
                <a:tc>
                  <a:txBody>
                    <a:bodyPr/>
                    <a:lstStyle/>
                    <a:p>
                      <a:pPr algn="ctr"/>
                      <a:r>
                        <a:rPr lang="en-US" sz="900" dirty="0"/>
                        <a:t>W</a:t>
                      </a:r>
                      <a:r>
                        <a:rPr lang="en-US" altLang="zh-CN" sz="900" dirty="0"/>
                        <a:t>EAKNESSES</a:t>
                      </a:r>
                      <a:endParaRPr lang="en-US" sz="900" dirty="0">
                        <a:latin typeface="+mj-lt"/>
                      </a:endParaRPr>
                    </a:p>
                  </a:txBody>
                  <a:tcPr marL="45720" marR="45720" anchor="ctr"/>
                </a:tc>
                <a:extLst>
                  <a:ext uri="{0D108BD9-81ED-4DB2-BD59-A6C34878D82A}">
                    <a16:rowId xmlns:a16="http://schemas.microsoft.com/office/drawing/2014/main" val="2647999941"/>
                  </a:ext>
                </a:extLst>
              </a:tr>
              <a:tr h="2490496">
                <a:tc>
                  <a:txBody>
                    <a:bodyPr/>
                    <a:lstStyle/>
                    <a:p>
                      <a:pPr marL="171450" indent="-171450" algn="just">
                        <a:lnSpc>
                          <a:spcPct val="100000"/>
                        </a:lnSpc>
                        <a:spcBef>
                          <a:spcPts val="0"/>
                        </a:spcBef>
                        <a:spcAft>
                          <a:spcPts val="600"/>
                        </a:spcAft>
                        <a:buClr>
                          <a:schemeClr val="accent1"/>
                        </a:buClr>
                        <a:buFont typeface="Wingdings" panose="05000000000000000000" pitchFamily="2" charset="2"/>
                        <a:buChar char="l"/>
                      </a:pPr>
                      <a:r>
                        <a:rPr lang="en-US" sz="900" b="0" dirty="0">
                          <a:solidFill>
                            <a:schemeClr val="tx1"/>
                          </a:solidFill>
                        </a:rPr>
                        <a:t>The</a:t>
                      </a:r>
                      <a:r>
                        <a:rPr lang="en-US" sz="900" b="0" baseline="0" dirty="0">
                          <a:solidFill>
                            <a:schemeClr val="tx1"/>
                          </a:solidFill>
                        </a:rPr>
                        <a:t> sole producer of API Group II basestocks not only in Brazil but in the whole Latin American region.</a:t>
                      </a:r>
                    </a:p>
                    <a:p>
                      <a:pPr marL="171450" indent="-171450" algn="just">
                        <a:lnSpc>
                          <a:spcPct val="100000"/>
                        </a:lnSpc>
                        <a:spcBef>
                          <a:spcPts val="0"/>
                        </a:spcBef>
                        <a:spcAft>
                          <a:spcPts val="600"/>
                        </a:spcAft>
                        <a:buClr>
                          <a:schemeClr val="accent1"/>
                        </a:buClr>
                        <a:buFont typeface="Wingdings" panose="05000000000000000000" pitchFamily="2" charset="2"/>
                        <a:buChar char="l"/>
                      </a:pPr>
                      <a:r>
                        <a:rPr lang="en-US" sz="900" b="0" dirty="0">
                          <a:solidFill>
                            <a:schemeClr val="tx1"/>
                          </a:solidFill>
                        </a:rPr>
                        <a:t>Modern</a:t>
                      </a:r>
                      <a:r>
                        <a:rPr lang="en-US" sz="900" b="0" baseline="0" dirty="0">
                          <a:solidFill>
                            <a:schemeClr val="tx1"/>
                          </a:solidFill>
                        </a:rPr>
                        <a:t> used oils hydrogenation plant and facilities located in the city of Lençois Paulista, in the state of Sao Paulo, near to biggest lubricant blenders in the country.</a:t>
                      </a:r>
                    </a:p>
                    <a:p>
                      <a:pPr marL="171450" indent="-171450" algn="just">
                        <a:lnSpc>
                          <a:spcPct val="100000"/>
                        </a:lnSpc>
                        <a:spcBef>
                          <a:spcPts val="0"/>
                        </a:spcBef>
                        <a:spcAft>
                          <a:spcPts val="600"/>
                        </a:spcAft>
                        <a:buClr>
                          <a:schemeClr val="accent1"/>
                        </a:buClr>
                        <a:buFont typeface="Wingdings" panose="05000000000000000000" pitchFamily="2" charset="2"/>
                        <a:buChar char="l"/>
                      </a:pPr>
                      <a:r>
                        <a:rPr lang="en-US" sz="900" b="0" dirty="0">
                          <a:solidFill>
                            <a:schemeClr val="tx1"/>
                          </a:solidFill>
                        </a:rPr>
                        <a:t>Lwart is the largest </a:t>
                      </a:r>
                      <a:r>
                        <a:rPr lang="en-US" sz="900" b="0" baseline="0" dirty="0">
                          <a:solidFill>
                            <a:schemeClr val="tx1"/>
                          </a:solidFill>
                        </a:rPr>
                        <a:t>collector of used oils in the country, and it also has the l</a:t>
                      </a:r>
                      <a:r>
                        <a:rPr lang="en-US" sz="900" b="0" dirty="0">
                          <a:solidFill>
                            <a:schemeClr val="tx1"/>
                          </a:solidFill>
                        </a:rPr>
                        <a:t>argest nameplate production capacity for re-refined</a:t>
                      </a:r>
                      <a:r>
                        <a:rPr lang="en-US" sz="900" b="0" baseline="0" dirty="0">
                          <a:solidFill>
                            <a:schemeClr val="tx1"/>
                          </a:solidFill>
                        </a:rPr>
                        <a:t> basestocks accounting for more than 40% of total re-refining installed capacity in Brazil.</a:t>
                      </a:r>
                    </a:p>
                    <a:p>
                      <a:pPr marL="171450" indent="-171450" algn="just">
                        <a:lnSpc>
                          <a:spcPct val="100000"/>
                        </a:lnSpc>
                        <a:spcBef>
                          <a:spcPts val="0"/>
                        </a:spcBef>
                        <a:spcAft>
                          <a:spcPts val="600"/>
                        </a:spcAft>
                        <a:buClr>
                          <a:schemeClr val="accent1"/>
                        </a:buClr>
                        <a:buFont typeface="Wingdings" panose="05000000000000000000" pitchFamily="2" charset="2"/>
                        <a:buChar char="l"/>
                      </a:pPr>
                      <a:r>
                        <a:rPr lang="en-US" sz="900" b="0" dirty="0">
                          <a:solidFill>
                            <a:schemeClr val="tx1"/>
                          </a:solidFill>
                        </a:rPr>
                        <a:t>Compared to its main competitors, Lwart</a:t>
                      </a:r>
                      <a:r>
                        <a:rPr lang="en-US" sz="900" b="0" baseline="0" dirty="0">
                          <a:solidFill>
                            <a:schemeClr val="tx1"/>
                          </a:solidFill>
                        </a:rPr>
                        <a:t> has, b</a:t>
                      </a:r>
                      <a:r>
                        <a:rPr lang="en-US" sz="900" b="0" dirty="0">
                          <a:solidFill>
                            <a:schemeClr val="tx1"/>
                          </a:solidFill>
                        </a:rPr>
                        <a:t>y far, the</a:t>
                      </a:r>
                      <a:r>
                        <a:rPr lang="en-US" sz="900" b="0" baseline="0" dirty="0">
                          <a:solidFill>
                            <a:schemeClr val="tx1"/>
                          </a:solidFill>
                        </a:rPr>
                        <a:t> b</a:t>
                      </a:r>
                      <a:r>
                        <a:rPr lang="en-US" sz="900" b="0" dirty="0">
                          <a:solidFill>
                            <a:schemeClr val="tx1"/>
                          </a:solidFill>
                        </a:rPr>
                        <a:t>est infrastructure</a:t>
                      </a:r>
                      <a:r>
                        <a:rPr lang="en-US" sz="900" b="0" baseline="0" dirty="0">
                          <a:solidFill>
                            <a:schemeClr val="tx1"/>
                          </a:solidFill>
                        </a:rPr>
                        <a:t> for the collection of used oils in the Brazilian market including the largest own fleet (over 300 small and mid-size specialized trucks) and total fleet (over 340 trucks including out</a:t>
                      </a:r>
                      <a:r>
                        <a:rPr lang="en-US" sz="900" b="0" u="none" strike="noStrike" noProof="0" dirty="0">
                          <a:solidFill>
                            <a:srgbClr val="000000"/>
                          </a:solidFill>
                          <a:effectLst/>
                        </a:rPr>
                        <a:t>sourced fleet) </a:t>
                      </a:r>
                      <a:r>
                        <a:rPr lang="en-US" sz="900" b="0" baseline="0" dirty="0">
                          <a:solidFill>
                            <a:schemeClr val="tx1"/>
                          </a:solidFill>
                        </a:rPr>
                        <a:t>for used oil collection, the largest number of used oil collection centers (17) and used oil collection points (&gt;150,000) in the country.</a:t>
                      </a:r>
                      <a:endParaRPr lang="en-US" sz="900" b="0" dirty="0">
                        <a:solidFill>
                          <a:schemeClr val="tx1"/>
                        </a:solidFill>
                      </a:endParaRPr>
                    </a:p>
                  </a:txBody>
                  <a:tcPr marL="90000" marR="90000"/>
                </a:tc>
                <a:tc>
                  <a:txBody>
                    <a:bodyPr/>
                    <a:lstStyle/>
                    <a:p>
                      <a:pPr marL="171450" indent="-171450" algn="just">
                        <a:lnSpc>
                          <a:spcPct val="100000"/>
                        </a:lnSpc>
                        <a:spcBef>
                          <a:spcPts val="0"/>
                        </a:spcBef>
                        <a:spcAft>
                          <a:spcPts val="600"/>
                        </a:spcAft>
                        <a:buClr>
                          <a:schemeClr val="accent1"/>
                        </a:buClr>
                        <a:buFont typeface="Wingdings" panose="05000000000000000000" pitchFamily="2" charset="2"/>
                        <a:buChar char="l"/>
                      </a:pPr>
                      <a:r>
                        <a:rPr lang="en-US" sz="900" b="0" dirty="0">
                          <a:solidFill>
                            <a:schemeClr val="tx1"/>
                          </a:solidFill>
                        </a:rPr>
                        <a:t>Kline has not identified any internal factor that could be classified as a relevant weakness for Lwart in the foreseeable future in the Brazilian re-refining</a:t>
                      </a:r>
                      <a:r>
                        <a:rPr lang="en-US" sz="900" b="0" baseline="0" dirty="0">
                          <a:solidFill>
                            <a:schemeClr val="tx1"/>
                          </a:solidFill>
                        </a:rPr>
                        <a:t> industry</a:t>
                      </a:r>
                      <a:r>
                        <a:rPr lang="en-US" sz="900" b="0" dirty="0">
                          <a:solidFill>
                            <a:schemeClr val="tx1"/>
                          </a:solidFill>
                        </a:rPr>
                        <a:t>.</a:t>
                      </a:r>
                    </a:p>
                  </a:txBody>
                  <a:tcPr marL="90000" marR="90000"/>
                </a:tc>
                <a:extLst>
                  <a:ext uri="{0D108BD9-81ED-4DB2-BD59-A6C34878D82A}">
                    <a16:rowId xmlns:a16="http://schemas.microsoft.com/office/drawing/2014/main" val="4149384710"/>
                  </a:ext>
                </a:extLst>
              </a:tr>
              <a:tr h="196922">
                <a:tc>
                  <a:txBody>
                    <a:bodyPr/>
                    <a:lstStyle/>
                    <a:p>
                      <a:pPr marL="0" algn="ctr" defTabSz="914400" rtl="0" eaLnBrk="1" latinLnBrk="0" hangingPunct="1">
                        <a:spcBef>
                          <a:spcPts val="200"/>
                        </a:spcBef>
                        <a:spcAft>
                          <a:spcPts val="200"/>
                        </a:spcAft>
                      </a:pPr>
                      <a:r>
                        <a:rPr lang="en-US" sz="900" b="1" kern="1200" dirty="0">
                          <a:solidFill>
                            <a:schemeClr val="lt1"/>
                          </a:solidFill>
                        </a:rPr>
                        <a:t>OPPORTUNITIES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tc>
                  <a:txBody>
                    <a:bodyPr/>
                    <a:lstStyle/>
                    <a:p>
                      <a:pPr marL="0" algn="ctr" defTabSz="914400" rtl="0" eaLnBrk="1" latinLnBrk="0" hangingPunct="1">
                        <a:spcBef>
                          <a:spcPts val="200"/>
                        </a:spcBef>
                        <a:spcAft>
                          <a:spcPts val="200"/>
                        </a:spcAft>
                      </a:pPr>
                      <a:r>
                        <a:rPr lang="en-US" sz="900" b="1" kern="1200" dirty="0">
                          <a:solidFill>
                            <a:schemeClr val="lt1"/>
                          </a:solidFill>
                        </a:rPr>
                        <a:t>THREATS</a:t>
                      </a:r>
                      <a:endParaRPr lang="zh-CN" altLang="en-US" sz="900" b="1" kern="1200" dirty="0">
                        <a:solidFill>
                          <a:schemeClr val="lt1"/>
                        </a:solidFill>
                        <a:latin typeface="+mj-lt"/>
                        <a:ea typeface="+mn-ea"/>
                        <a:cs typeface="+mn-cs"/>
                      </a:endParaRPr>
                    </a:p>
                  </a:txBody>
                  <a:tcPr marL="73025" marR="73025" marT="0" marB="0" anchor="ctr">
                    <a:solidFill>
                      <a:schemeClr val="accent1"/>
                    </a:solidFill>
                  </a:tcPr>
                </a:tc>
                <a:extLst>
                  <a:ext uri="{0D108BD9-81ED-4DB2-BD59-A6C34878D82A}">
                    <a16:rowId xmlns:a16="http://schemas.microsoft.com/office/drawing/2014/main" val="1663382792"/>
                  </a:ext>
                </a:extLst>
              </a:tr>
              <a:tr h="2506897">
                <a:tc>
                  <a:txBody>
                    <a:bodyPr/>
                    <a:lstStyle/>
                    <a:p>
                      <a:pPr marL="171450" marR="0" lvl="0" indent="-171450" algn="just" defTabSz="914400" rtl="0" eaLnBrk="1" fontAlgn="auto" latinLnBrk="0" hangingPunct="1">
                        <a:lnSpc>
                          <a:spcPct val="100000"/>
                        </a:lnSpc>
                        <a:spcBef>
                          <a:spcPts val="0"/>
                        </a:spcBef>
                        <a:spcAft>
                          <a:spcPts val="600"/>
                        </a:spcAft>
                        <a:buClr>
                          <a:schemeClr val="accent1"/>
                        </a:buClr>
                        <a:buSzTx/>
                        <a:buFont typeface="Wingdings" panose="05000000000000000000" pitchFamily="2" charset="2"/>
                        <a:buChar char="l"/>
                        <a:tabLst/>
                        <a:defRPr/>
                      </a:pPr>
                      <a:r>
                        <a:rPr lang="en-US" sz="900" b="0" noProof="0" dirty="0">
                          <a:solidFill>
                            <a:schemeClr val="tx1"/>
                          </a:solidFill>
                        </a:rPr>
                        <a:t>In long</a:t>
                      </a:r>
                      <a:r>
                        <a:rPr lang="en-US" sz="900" b="0" baseline="0" noProof="0" dirty="0">
                          <a:solidFill>
                            <a:schemeClr val="tx1"/>
                          </a:solidFill>
                        </a:rPr>
                        <a:t>-term, </a:t>
                      </a:r>
                      <a:r>
                        <a:rPr lang="en-US" sz="900" b="0" noProof="0" dirty="0">
                          <a:solidFill>
                            <a:schemeClr val="tx1"/>
                          </a:solidFill>
                        </a:rPr>
                        <a:t>Brazilian finished lubricants market is expected to grow above global average particularly when compared to developed regions, e.g., North</a:t>
                      </a:r>
                      <a:r>
                        <a:rPr lang="en-US" sz="900" b="0" baseline="0" noProof="0" dirty="0">
                          <a:solidFill>
                            <a:schemeClr val="tx1"/>
                          </a:solidFill>
                        </a:rPr>
                        <a:t> America a</a:t>
                      </a:r>
                      <a:r>
                        <a:rPr lang="en-US" sz="900" b="0" noProof="0" dirty="0">
                          <a:solidFill>
                            <a:schemeClr val="tx1"/>
                          </a:solidFill>
                        </a:rPr>
                        <a:t>nd Europe.</a:t>
                      </a:r>
                    </a:p>
                    <a:p>
                      <a:pPr marL="171450" marR="0" lvl="0" indent="-171450" algn="just" defTabSz="914400" rtl="0" eaLnBrk="1" fontAlgn="auto" latinLnBrk="0" hangingPunct="1">
                        <a:lnSpc>
                          <a:spcPct val="100000"/>
                        </a:lnSpc>
                        <a:spcBef>
                          <a:spcPts val="0"/>
                        </a:spcBef>
                        <a:spcAft>
                          <a:spcPts val="600"/>
                        </a:spcAft>
                        <a:buClr>
                          <a:schemeClr val="accent1"/>
                        </a:buClr>
                        <a:buSzTx/>
                        <a:buFont typeface="Wingdings" panose="05000000000000000000" pitchFamily="2" charset="2"/>
                        <a:buChar char="l"/>
                        <a:tabLst/>
                        <a:defRPr/>
                      </a:pPr>
                      <a:r>
                        <a:rPr lang="en-US" sz="900" b="0" noProof="0" dirty="0">
                          <a:solidFill>
                            <a:schemeClr val="tx1"/>
                          </a:solidFill>
                        </a:rPr>
                        <a:t>Among other factors, ongoing technological evolution, increasing quality and higher pressure from customers to reduce TCO (Total Cost of Ownership) of finished lubricants will continue favoring the use of GII basestocks replacing GI products in its main applications in the global and Brazilian market.</a:t>
                      </a:r>
                    </a:p>
                    <a:p>
                      <a:pPr marL="171450" marR="0" lvl="0" indent="-171450" algn="just" defTabSz="914400" rtl="0" eaLnBrk="1" fontAlgn="auto" latinLnBrk="0" hangingPunct="1">
                        <a:lnSpc>
                          <a:spcPct val="100000"/>
                        </a:lnSpc>
                        <a:spcBef>
                          <a:spcPts val="0"/>
                        </a:spcBef>
                        <a:spcAft>
                          <a:spcPts val="600"/>
                        </a:spcAft>
                        <a:buClr>
                          <a:schemeClr val="accent1"/>
                        </a:buClr>
                        <a:buSzTx/>
                        <a:buFont typeface="Wingdings" panose="05000000000000000000" pitchFamily="2" charset="2"/>
                        <a:buChar char="l"/>
                        <a:tabLst/>
                        <a:defRPr/>
                      </a:pPr>
                      <a:r>
                        <a:rPr lang="en-US" sz="900" b="0" dirty="0">
                          <a:solidFill>
                            <a:schemeClr val="tx1"/>
                          </a:solidFill>
                        </a:rPr>
                        <a:t>Depending</a:t>
                      </a:r>
                      <a:r>
                        <a:rPr lang="en-US" sz="900" b="0" baseline="0" dirty="0">
                          <a:solidFill>
                            <a:schemeClr val="tx1"/>
                          </a:solidFill>
                        </a:rPr>
                        <a:t> on Lwart production economics/re-refining margins vs. crude oil prices in the global market maybe it can be possible for Lwart, from times to times, to increase its overall API Group II production processing VGO (vacuum gasoil) as feedstock to compensate partially the lack of used oils in the Brazilian market.</a:t>
                      </a:r>
                      <a:endParaRPr lang="en-US" sz="900" b="0" dirty="0">
                        <a:solidFill>
                          <a:schemeClr val="tx1"/>
                        </a:solidFill>
                      </a:endParaRPr>
                    </a:p>
                    <a:p>
                      <a:pPr marL="171450" indent="-171450" algn="just">
                        <a:lnSpc>
                          <a:spcPct val="100000"/>
                        </a:lnSpc>
                        <a:spcBef>
                          <a:spcPts val="0"/>
                        </a:spcBef>
                        <a:spcAft>
                          <a:spcPts val="600"/>
                        </a:spcAft>
                        <a:buClr>
                          <a:schemeClr val="accent1"/>
                        </a:buClr>
                        <a:buFont typeface="Wingdings" panose="05000000000000000000" pitchFamily="2" charset="2"/>
                        <a:buChar char="l"/>
                      </a:pPr>
                      <a:r>
                        <a:rPr lang="en-US" sz="900" b="0" dirty="0">
                          <a:solidFill>
                            <a:schemeClr val="tx1"/>
                          </a:solidFill>
                        </a:rPr>
                        <a:t>Brazil</a:t>
                      </a:r>
                      <a:r>
                        <a:rPr lang="en-US" sz="900" b="0" baseline="0" dirty="0">
                          <a:solidFill>
                            <a:schemeClr val="tx1"/>
                          </a:solidFill>
                        </a:rPr>
                        <a:t> is huge net importer of high quality basestocks and Group II has the highest deficit among all basestock groups in the country and Lwart can capitalize this situation as the sole producer in Brazil.</a:t>
                      </a:r>
                    </a:p>
                  </a:txBody>
                  <a:tcPr marL="90000" marR="90000" marT="54000" marB="54000"/>
                </a:tc>
                <a:tc>
                  <a:txBody>
                    <a:bodyPr/>
                    <a:lstStyle/>
                    <a:p>
                      <a:pPr marL="171450" indent="-171450" algn="just">
                        <a:lnSpc>
                          <a:spcPct val="100000"/>
                        </a:lnSpc>
                        <a:spcBef>
                          <a:spcPts val="0"/>
                        </a:spcBef>
                        <a:spcAft>
                          <a:spcPts val="600"/>
                        </a:spcAft>
                        <a:buClr>
                          <a:schemeClr val="accent1"/>
                        </a:buClr>
                        <a:buFont typeface="Wingdings" panose="05000000000000000000" pitchFamily="2" charset="2"/>
                        <a:buChar char="l"/>
                      </a:pPr>
                      <a:r>
                        <a:rPr lang="en-US" sz="900" b="0" dirty="0">
                          <a:solidFill>
                            <a:schemeClr val="tx1"/>
                          </a:solidFill>
                        </a:rPr>
                        <a:t>Long-term fundamentals point</a:t>
                      </a:r>
                      <a:r>
                        <a:rPr lang="en-US" sz="900" b="0" baseline="0" dirty="0">
                          <a:solidFill>
                            <a:schemeClr val="tx1"/>
                          </a:solidFill>
                        </a:rPr>
                        <a:t> out for a t</a:t>
                      </a:r>
                      <a:r>
                        <a:rPr lang="en-US" sz="900" b="0" dirty="0">
                          <a:solidFill>
                            <a:schemeClr val="tx1"/>
                          </a:solidFill>
                        </a:rPr>
                        <a:t>ight supply</a:t>
                      </a:r>
                      <a:r>
                        <a:rPr lang="en-US" sz="900" b="0" baseline="0" dirty="0">
                          <a:solidFill>
                            <a:schemeClr val="tx1"/>
                          </a:solidFill>
                        </a:rPr>
                        <a:t>-demand balance for used oils </a:t>
                      </a:r>
                      <a:r>
                        <a:rPr lang="en-US" sz="900" b="0" dirty="0">
                          <a:solidFill>
                            <a:schemeClr val="tx1"/>
                          </a:solidFill>
                        </a:rPr>
                        <a:t>market in Brazil which is expected to cap Lwart maximum production</a:t>
                      </a:r>
                      <a:r>
                        <a:rPr lang="en-US" sz="900" b="0" baseline="0" dirty="0">
                          <a:solidFill>
                            <a:schemeClr val="tx1"/>
                          </a:solidFill>
                        </a:rPr>
                        <a:t> of re-refined basestocks at 80-85% of operating rate.</a:t>
                      </a:r>
                    </a:p>
                    <a:p>
                      <a:pPr marL="171450" indent="-171450" algn="just">
                        <a:lnSpc>
                          <a:spcPct val="100000"/>
                        </a:lnSpc>
                        <a:spcBef>
                          <a:spcPts val="0"/>
                        </a:spcBef>
                        <a:spcAft>
                          <a:spcPts val="600"/>
                        </a:spcAft>
                        <a:buClr>
                          <a:schemeClr val="accent1"/>
                        </a:buClr>
                        <a:buFont typeface="Wingdings" panose="05000000000000000000" pitchFamily="2" charset="2"/>
                        <a:buChar char="l"/>
                      </a:pPr>
                      <a:r>
                        <a:rPr lang="en-US" sz="900" b="0" dirty="0">
                          <a:solidFill>
                            <a:schemeClr val="tx1"/>
                          </a:solidFill>
                        </a:rPr>
                        <a:t>Increasing import of GII basestocks from USA due to very favorable logistics, shorter transit time, huge overcapacity in the North American market and competitive production costs for basestocks GI and GII compared to other regions.</a:t>
                      </a:r>
                    </a:p>
                    <a:p>
                      <a:pPr marL="171450" indent="-171450" algn="just">
                        <a:lnSpc>
                          <a:spcPct val="100000"/>
                        </a:lnSpc>
                        <a:spcBef>
                          <a:spcPts val="0"/>
                        </a:spcBef>
                        <a:spcAft>
                          <a:spcPts val="600"/>
                        </a:spcAft>
                        <a:buClr>
                          <a:schemeClr val="accent1"/>
                        </a:buClr>
                        <a:buFont typeface="Wingdings" panose="05000000000000000000" pitchFamily="2" charset="2"/>
                        <a:buChar char="l"/>
                      </a:pPr>
                      <a:r>
                        <a:rPr lang="en-US" sz="900" b="0" dirty="0">
                          <a:solidFill>
                            <a:schemeClr val="tx1"/>
                          </a:solidFill>
                        </a:rPr>
                        <a:t>During end of 2020, Petrobras announced in its Strategic Plan a new plant for production of GII basestock by 2025 (GasLub project formerly called Comperj).</a:t>
                      </a:r>
                    </a:p>
                  </a:txBody>
                  <a:tcPr marL="90000" marR="90000" marT="54000" marB="54000"/>
                </a:tc>
                <a:extLst>
                  <a:ext uri="{0D108BD9-81ED-4DB2-BD59-A6C34878D82A}">
                    <a16:rowId xmlns:a16="http://schemas.microsoft.com/office/drawing/2014/main" val="1051686012"/>
                  </a:ext>
                </a:extLst>
              </a:tr>
            </a:tbl>
          </a:graphicData>
        </a:graphic>
      </p:graphicFrame>
      <p:pic>
        <p:nvPicPr>
          <p:cNvPr id="8" name="Imagem 7"/>
          <p:cNvPicPr>
            <a:picLocks noChangeAspect="1"/>
          </p:cNvPicPr>
          <p:nvPr/>
        </p:nvPicPr>
        <p:blipFill>
          <a:blip r:embed="rId3"/>
          <a:stretch>
            <a:fillRect/>
          </a:stretch>
        </p:blipFill>
        <p:spPr>
          <a:xfrm>
            <a:off x="495334" y="820320"/>
            <a:ext cx="2783380" cy="5526000"/>
          </a:xfrm>
          <a:prstGeom prst="rect">
            <a:avLst/>
          </a:prstGeom>
        </p:spPr>
      </p:pic>
    </p:spTree>
    <p:custDataLst>
      <p:tags r:id="rId1"/>
    </p:custDataLst>
    <p:extLst>
      <p:ext uri="{BB962C8B-B14F-4D97-AF65-F5344CB8AC3E}">
        <p14:creationId xmlns:p14="http://schemas.microsoft.com/office/powerpoint/2010/main" val="23739867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Re-Refined Lubricants</a:t>
            </a:r>
          </a:p>
        </p:txBody>
      </p:sp>
      <p:sp>
        <p:nvSpPr>
          <p:cNvPr id="4" name="Content Placeholder 2">
            <a:extLst>
              <a:ext uri="{FF2B5EF4-FFF2-40B4-BE49-F238E27FC236}">
                <a16:creationId xmlns:a16="http://schemas.microsoft.com/office/drawing/2014/main" id="{1D8BC002-EA0B-4DBF-9574-87E4693D06E5}"/>
              </a:ext>
            </a:extLst>
          </p:cNvPr>
          <p:cNvSpPr txBox="1">
            <a:spLocks/>
          </p:cNvSpPr>
          <p:nvPr/>
        </p:nvSpPr>
        <p:spPr>
          <a:xfrm>
            <a:off x="569394" y="994061"/>
            <a:ext cx="3420000" cy="5052024"/>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effectLst/>
                <a:uLnTx/>
                <a:uFillTx/>
                <a:ea typeface="+mn-ea"/>
                <a:cs typeface="+mn-cs"/>
              </a:rPr>
              <a:t>In 2020,</a:t>
            </a:r>
            <a:r>
              <a:rPr kumimoji="0" lang="en-US" sz="900" b="0" i="0" u="none" strike="noStrike" kern="1200" cap="none" spc="0" normalizeH="0" noProof="0" dirty="0">
                <a:ln>
                  <a:noFill/>
                </a:ln>
                <a:effectLst/>
                <a:uLnTx/>
                <a:uFillTx/>
                <a:ea typeface="+mn-ea"/>
                <a:cs typeface="+mn-cs"/>
              </a:rPr>
              <a:t> t</a:t>
            </a:r>
            <a:r>
              <a:rPr kumimoji="0" lang="en-US" sz="900" b="0" i="0" u="none" strike="noStrike" kern="1200" cap="none" spc="0" normalizeH="0" baseline="0" noProof="0" dirty="0">
                <a:ln>
                  <a:noFill/>
                </a:ln>
                <a:effectLst/>
                <a:uLnTx/>
                <a:uFillTx/>
                <a:ea typeface="+mn-ea"/>
                <a:cs typeface="+mn-cs"/>
              </a:rPr>
              <a:t>he total quantity of local re-refined basestocks blended in the Brazilian</a:t>
            </a:r>
            <a:r>
              <a:rPr kumimoji="0" lang="en-US" sz="900" b="0" i="0" u="none" strike="noStrike" kern="1200" cap="none" spc="0" normalizeH="0" noProof="0" dirty="0">
                <a:ln>
                  <a:noFill/>
                </a:ln>
                <a:effectLst/>
                <a:uLnTx/>
                <a:uFillTx/>
                <a:ea typeface="+mn-ea"/>
                <a:cs typeface="+mn-cs"/>
              </a:rPr>
              <a:t> finished lubricants market </a:t>
            </a:r>
            <a:r>
              <a:rPr lang="en-US" sz="900" dirty="0"/>
              <a:t>was</a:t>
            </a:r>
            <a:r>
              <a:rPr kumimoji="0" lang="en-US" sz="900" b="0" i="0" u="none" strike="noStrike" kern="1200" cap="none" spc="0" normalizeH="0" noProof="0" dirty="0">
                <a:ln>
                  <a:noFill/>
                </a:ln>
                <a:effectLst/>
                <a:uLnTx/>
                <a:uFillTx/>
                <a:ea typeface="+mn-ea"/>
                <a:cs typeface="+mn-cs"/>
              </a:rPr>
              <a:t> estimated by Kline in about 252 kilotonnes</a:t>
            </a:r>
            <a:r>
              <a:rPr kumimoji="0" lang="en-US" sz="900" b="0" i="0" u="none" strike="noStrike" kern="1200" cap="none" spc="0" normalizeH="0" baseline="0" noProof="0" dirty="0">
                <a:ln>
                  <a:noFill/>
                </a:ln>
                <a:effectLst/>
                <a:uLnTx/>
                <a:uFillTx/>
                <a:ea typeface="+mn-ea"/>
                <a:cs typeface="+mn-cs"/>
              </a:rPr>
              <a:t>.</a:t>
            </a:r>
          </a:p>
          <a:p>
            <a:pPr marL="228600" marR="0" lvl="0" indent="-228600" defTabSz="914400" rtl="0" eaLnBrk="1" fontAlgn="auto" latinLnBrk="0" hangingPunct="1">
              <a:lnSpc>
                <a:spcPct val="150000"/>
              </a:lnSpc>
              <a:spcBef>
                <a:spcPts val="0"/>
              </a:spcBef>
              <a:buClr>
                <a:srgbClr val="27638E"/>
              </a:buClr>
              <a:buSzPct val="110000"/>
              <a:buFont typeface="Wingdings" panose="05000000000000000000" pitchFamily="2" charset="2"/>
              <a:buChar char="l"/>
              <a:tabLst/>
              <a:defRPr/>
            </a:pPr>
            <a:r>
              <a:rPr lang="en-US" sz="900" dirty="0"/>
              <a:t>Among main finished lubricant market categories HDMO, hydraulic fluids and PCMO/MCO together accounted for over 80% of total re-refined basestocks demand in 2020 in the country.</a:t>
            </a:r>
          </a:p>
          <a:p>
            <a:pPr lvl="0">
              <a:lnSpc>
                <a:spcPct val="150000"/>
              </a:lnSpc>
              <a:spcBef>
                <a:spcPts val="0"/>
              </a:spcBef>
              <a:buClr>
                <a:srgbClr val="27638E"/>
              </a:buClr>
              <a:buSzPct val="110000"/>
              <a:buFont typeface="Wingdings" panose="05000000000000000000" pitchFamily="2" charset="2"/>
              <a:buChar char="l"/>
              <a:defRPr/>
            </a:pPr>
            <a:r>
              <a:rPr lang="en-US" sz="900" dirty="0"/>
              <a:t>In the industrial market segment, the largest demand for re-refined basestock is hydraulic fluids (mainly for AW68) and greases also play an important role in the industrial applications for re-refined basestocks.</a:t>
            </a:r>
          </a:p>
          <a:p>
            <a:pPr lvl="0">
              <a:lnSpc>
                <a:spcPct val="150000"/>
              </a:lnSpc>
              <a:spcBef>
                <a:spcPts val="0"/>
              </a:spcBef>
              <a:buClr>
                <a:srgbClr val="27638E"/>
              </a:buClr>
              <a:buSzPct val="110000"/>
              <a:buFont typeface="Wingdings" panose="05000000000000000000" pitchFamily="2" charset="2"/>
              <a:buChar char="l"/>
              <a:defRPr/>
            </a:pPr>
            <a:r>
              <a:rPr lang="en-US" sz="900" dirty="0"/>
              <a:t>Hydraulic fluids represent 23.3% of re-refined basestocks demand. Another relevant consumer is conventional greases, which accounts for 6.9% of re-refined basestocks volume in 2018. Except Group II basestocks produced by Lwart in Brazil, re-refined basestocks are usually perceived as lower-quality products when compared to virgin basestocks.</a:t>
            </a:r>
          </a:p>
          <a:p>
            <a:pPr lvl="0">
              <a:lnSpc>
                <a:spcPct val="150000"/>
              </a:lnSpc>
              <a:spcBef>
                <a:spcPts val="0"/>
              </a:spcBef>
              <a:buClr>
                <a:srgbClr val="27638E"/>
              </a:buClr>
              <a:buSzPct val="110000"/>
              <a:buFont typeface="Wingdings" panose="05000000000000000000" pitchFamily="2" charset="2"/>
              <a:buChar char="l"/>
              <a:defRPr/>
            </a:pPr>
            <a:r>
              <a:rPr lang="en-US" sz="900" dirty="0"/>
              <a:t>Blenders claim that many re-refined basestocks cannot be used in their formulations as the lubricants produced will not meet the current minimum American Petroleum Institute (API) service category approved by ANP.</a:t>
            </a:r>
          </a:p>
        </p:txBody>
      </p:sp>
      <p:sp>
        <p:nvSpPr>
          <p:cNvPr id="7" name="Content Placeholder 2">
            <a:extLst>
              <a:ext uri="{FF2B5EF4-FFF2-40B4-BE49-F238E27FC236}">
                <a16:creationId xmlns:a16="http://schemas.microsoft.com/office/drawing/2014/main" id="{AA2F5D51-97FF-4D4E-AF9E-50A1C24DCA54}"/>
              </a:ext>
            </a:extLst>
          </p:cNvPr>
          <p:cNvSpPr txBox="1">
            <a:spLocks/>
          </p:cNvSpPr>
          <p:nvPr/>
        </p:nvSpPr>
        <p:spPr>
          <a:xfrm>
            <a:off x="4283698" y="994061"/>
            <a:ext cx="3420000" cy="528606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spcBef>
                <a:spcPts val="0"/>
              </a:spcBef>
              <a:buClr>
                <a:srgbClr val="27638E"/>
              </a:buClr>
              <a:buSzPct val="110000"/>
              <a:buFont typeface="Wingdings" panose="05000000000000000000" pitchFamily="2" charset="2"/>
              <a:buChar char="l"/>
              <a:defRPr/>
            </a:pPr>
            <a:r>
              <a:rPr lang="en-US" sz="900" dirty="0"/>
              <a:t>In Brazil, re-refined basestocks are mainly used by lubricant marketers such as Iconic (JV between Ipiranga and Chevron), Ultrax, Lubri-Motor’s, Petronas LI Ingrax, Promax, Incol-lub, and Energis 8.</a:t>
            </a:r>
          </a:p>
          <a:p>
            <a:pPr lvl="0">
              <a:lnSpc>
                <a:spcPct val="150000"/>
              </a:lnSpc>
              <a:spcBef>
                <a:spcPts val="0"/>
              </a:spcBef>
              <a:buClr>
                <a:srgbClr val="27638E"/>
              </a:buClr>
              <a:buSzPct val="110000"/>
              <a:buFont typeface="Wingdings" panose="05000000000000000000" pitchFamily="2" charset="2"/>
              <a:buChar char="l"/>
              <a:defRPr/>
            </a:pPr>
            <a:r>
              <a:rPr lang="en-US" sz="900" dirty="0"/>
              <a:t>Former Ipiranga Lubrificantes (lubricant production and marketer business included in Iconic joint venture) is still the biggest end user of re-refined basestocks in Brazil, despite reducing its consumption after a deal with Chevron to establish Iconic (JV between Ipiranga [controlled by Ultrapar] and Chevron).</a:t>
            </a:r>
          </a:p>
          <a:p>
            <a:pPr lvl="0">
              <a:lnSpc>
                <a:spcPct val="150000"/>
              </a:lnSpc>
              <a:spcBef>
                <a:spcPts val="0"/>
              </a:spcBef>
              <a:buClr>
                <a:srgbClr val="27638E"/>
              </a:buClr>
              <a:buSzPct val="110000"/>
              <a:buFont typeface="Wingdings" panose="05000000000000000000" pitchFamily="2" charset="2"/>
              <a:buChar char="l"/>
              <a:defRPr/>
            </a:pPr>
            <a:r>
              <a:rPr lang="en-US" sz="900" dirty="0"/>
              <a:t>The quantity of re-refined basestocks used by different lubricant marketers is not so clear, as the lubricant marketers do not disclose such information. </a:t>
            </a:r>
          </a:p>
          <a:p>
            <a:pPr lvl="0">
              <a:lnSpc>
                <a:spcPct val="150000"/>
              </a:lnSpc>
              <a:spcBef>
                <a:spcPts val="0"/>
              </a:spcBef>
              <a:buClr>
                <a:srgbClr val="27638E"/>
              </a:buClr>
              <a:buSzPct val="110000"/>
              <a:buFont typeface="Wingdings" panose="05000000000000000000" pitchFamily="2" charset="2"/>
              <a:buChar char="l"/>
              <a:defRPr/>
            </a:pPr>
            <a:r>
              <a:rPr lang="en-US" sz="900" dirty="0"/>
              <a:t>It is also not possible to understand consumers’ views about using lubricants made from re-refined basestocks as lubricant brands in Brazil do not disclose if a lubricant is made from virgin or re-refined basestock.</a:t>
            </a:r>
          </a:p>
          <a:p>
            <a:pPr lvl="0">
              <a:lnSpc>
                <a:spcPct val="150000"/>
              </a:lnSpc>
              <a:spcBef>
                <a:spcPts val="0"/>
              </a:spcBef>
              <a:buClr>
                <a:srgbClr val="27638E"/>
              </a:buClr>
              <a:buSzPct val="110000"/>
              <a:buFont typeface="Wingdings" panose="05000000000000000000" pitchFamily="2" charset="2"/>
              <a:buChar char="l"/>
              <a:defRPr/>
            </a:pPr>
            <a:r>
              <a:rPr lang="en-US" sz="900" dirty="0"/>
              <a:t>As a result, consumers do not know if they are using a lubricant made from virgin or re-refined basestocks.</a:t>
            </a:r>
          </a:p>
          <a:p>
            <a:pPr marL="511175" lvl="1" indent="-247650">
              <a:lnSpc>
                <a:spcPct val="150000"/>
              </a:lnSpc>
              <a:spcBef>
                <a:spcPts val="0"/>
              </a:spcBef>
              <a:buClr>
                <a:srgbClr val="27638E"/>
              </a:buClr>
              <a:buFont typeface="Times New Roman" panose="02020603050405020304" pitchFamily="18" charset="0"/>
              <a:buChar char="⸺"/>
              <a:defRPr/>
            </a:pPr>
            <a:r>
              <a:rPr lang="en-US" sz="900" dirty="0"/>
              <a:t>Basically, no customer knows if they are buying virgin lubricants or re-refined lubricants.</a:t>
            </a:r>
          </a:p>
          <a:p>
            <a:pPr>
              <a:lnSpc>
                <a:spcPct val="150000"/>
              </a:lnSpc>
              <a:spcBef>
                <a:spcPts val="0"/>
              </a:spcBef>
              <a:buClr>
                <a:srgbClr val="27638E"/>
              </a:buClr>
              <a:buSzPct val="110000"/>
              <a:buFont typeface="Wingdings" panose="05000000000000000000" pitchFamily="2" charset="2"/>
              <a:buChar char="l"/>
              <a:defRPr/>
            </a:pPr>
            <a:r>
              <a:rPr lang="en-US" sz="900" dirty="0"/>
              <a:t>In general, few used oil re-refiners also sell branded re-refined lubricants in the Brazilian market.</a:t>
            </a:r>
          </a:p>
        </p:txBody>
      </p:sp>
      <p:graphicFrame>
        <p:nvGraphicFramePr>
          <p:cNvPr id="5" name="Tabela 4"/>
          <p:cNvGraphicFramePr>
            <a:graphicFrameLocks noGrp="1"/>
          </p:cNvGraphicFramePr>
          <p:nvPr/>
        </p:nvGraphicFramePr>
        <p:xfrm>
          <a:off x="8081135" y="994061"/>
          <a:ext cx="3688281" cy="3587279"/>
        </p:xfrm>
        <a:graphic>
          <a:graphicData uri="http://schemas.openxmlformats.org/drawingml/2006/table">
            <a:tbl>
              <a:tblPr firstRow="1">
                <a:tableStyleId>{5C22544A-7EE6-4342-B048-85BDC9FD1C3A}</a:tableStyleId>
              </a:tblPr>
              <a:tblGrid>
                <a:gridCol w="1738155">
                  <a:extLst>
                    <a:ext uri="{9D8B030D-6E8A-4147-A177-3AD203B41FA5}">
                      <a16:colId xmlns:a16="http://schemas.microsoft.com/office/drawing/2014/main" val="3755798552"/>
                    </a:ext>
                  </a:extLst>
                </a:gridCol>
                <a:gridCol w="975063">
                  <a:extLst>
                    <a:ext uri="{9D8B030D-6E8A-4147-A177-3AD203B41FA5}">
                      <a16:colId xmlns:a16="http://schemas.microsoft.com/office/drawing/2014/main" val="2664603434"/>
                    </a:ext>
                  </a:extLst>
                </a:gridCol>
                <a:gridCol w="975063">
                  <a:extLst>
                    <a:ext uri="{9D8B030D-6E8A-4147-A177-3AD203B41FA5}">
                      <a16:colId xmlns:a16="http://schemas.microsoft.com/office/drawing/2014/main" val="2726029666"/>
                    </a:ext>
                  </a:extLst>
                </a:gridCol>
              </a:tblGrid>
              <a:tr h="406114">
                <a:tc gridSpan="3">
                  <a:txBody>
                    <a:bodyPr/>
                    <a:lstStyle/>
                    <a:p>
                      <a:pPr algn="l" fontAlgn="ctr"/>
                      <a:r>
                        <a:rPr lang="en-US" sz="900" b="1" u="none" strike="noStrike" noProof="0" dirty="0">
                          <a:solidFill>
                            <a:srgbClr val="FFFFFF"/>
                          </a:solidFill>
                          <a:effectLst/>
                        </a:rPr>
                        <a:t>CONSUMPTION OF RE-REFINED BASESTOCKS IN BRAZIL BY PRODUCT CATEGORY, 2020</a:t>
                      </a:r>
                      <a:endParaRPr lang="en-US" sz="900" b="1" i="0" u="none" strike="noStrike" noProof="0" dirty="0">
                        <a:solidFill>
                          <a:srgbClr val="FFFFFF"/>
                        </a:solidFill>
                        <a:effectLst/>
                        <a:latin typeface="+mn-lt"/>
                      </a:endParaRPr>
                    </a:p>
                  </a:txBody>
                  <a:tcPr marL="85725" marR="9525" marT="9525" marB="0" anchor="ct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587095279"/>
                  </a:ext>
                </a:extLst>
              </a:tr>
              <a:tr h="244705">
                <a:tc>
                  <a:txBody>
                    <a:bodyPr/>
                    <a:lstStyle/>
                    <a:p>
                      <a:pPr algn="l" fontAlgn="ctr"/>
                      <a:r>
                        <a:rPr lang="en-US" sz="900" b="1" u="none" strike="noStrike" noProof="0" dirty="0">
                          <a:solidFill>
                            <a:srgbClr val="000000"/>
                          </a:solidFill>
                          <a:effectLst/>
                        </a:rPr>
                        <a:t> </a:t>
                      </a:r>
                      <a:endParaRPr lang="en-US" sz="900" b="1" i="0" u="none" strike="noStrike" noProof="0" dirty="0">
                        <a:solidFill>
                          <a:srgbClr val="000000"/>
                        </a:solidFill>
                        <a:effectLst/>
                        <a:latin typeface="+mn-lt"/>
                      </a:endParaRPr>
                    </a:p>
                  </a:txBody>
                  <a:tcPr marL="9525" marR="9525" marT="9525" marB="0" anchor="ctr"/>
                </a:tc>
                <a:tc>
                  <a:txBody>
                    <a:bodyPr/>
                    <a:lstStyle/>
                    <a:p>
                      <a:pPr algn="ctr" fontAlgn="ctr"/>
                      <a:r>
                        <a:rPr lang="en-US" sz="900" b="1" u="none" strike="noStrike" noProof="0" dirty="0">
                          <a:solidFill>
                            <a:srgbClr val="000000"/>
                          </a:solidFill>
                          <a:effectLst/>
                        </a:rPr>
                        <a:t>Kilotonnes</a:t>
                      </a:r>
                      <a:endParaRPr lang="en-US" sz="900" b="1" i="0" u="none" strike="noStrike" noProof="0" dirty="0">
                        <a:solidFill>
                          <a:srgbClr val="000000"/>
                        </a:solidFill>
                        <a:effectLst/>
                        <a:latin typeface="+mn-lt"/>
                      </a:endParaRPr>
                    </a:p>
                  </a:txBody>
                  <a:tcPr marL="9525" marR="9525" marT="9525" marB="0" anchor="ctr"/>
                </a:tc>
                <a:tc>
                  <a:txBody>
                    <a:bodyPr/>
                    <a:lstStyle/>
                    <a:p>
                      <a:pPr algn="ctr" fontAlgn="ctr"/>
                      <a:r>
                        <a:rPr lang="en-US" sz="900" b="1" u="none" strike="noStrike" noProof="0" dirty="0">
                          <a:solidFill>
                            <a:srgbClr val="000000"/>
                          </a:solidFill>
                          <a:effectLst/>
                        </a:rPr>
                        <a:t>Share, %</a:t>
                      </a:r>
                      <a:endParaRPr lang="en-US" sz="900" b="1"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1823797898"/>
                  </a:ext>
                </a:extLst>
              </a:tr>
              <a:tr h="244705">
                <a:tc>
                  <a:txBody>
                    <a:bodyPr/>
                    <a:lstStyle/>
                    <a:p>
                      <a:pPr algn="l" fontAlgn="ctr"/>
                      <a:r>
                        <a:rPr lang="en-US" sz="900" b="0" u="none" strike="noStrike" noProof="0" dirty="0">
                          <a:solidFill>
                            <a:srgbClr val="000000"/>
                          </a:solidFill>
                          <a:effectLst/>
                        </a:rPr>
                        <a:t>HDMO</a:t>
                      </a:r>
                      <a:endParaRPr lang="en-US" sz="900" b="0" i="0" u="none" strike="noStrike" noProof="0" dirty="0">
                        <a:solidFill>
                          <a:srgbClr val="000000"/>
                        </a:solidFill>
                        <a:effectLst/>
                        <a:latin typeface="+mn-lt"/>
                      </a:endParaRPr>
                    </a:p>
                  </a:txBody>
                  <a:tcPr marL="85725" marR="9525" marT="9525" marB="0" anchor="ctr"/>
                </a:tc>
                <a:tc>
                  <a:txBody>
                    <a:bodyPr/>
                    <a:lstStyle/>
                    <a:p>
                      <a:pPr algn="ctr" fontAlgn="ctr"/>
                      <a:r>
                        <a:rPr lang="en-US" sz="900" b="0" u="none" strike="noStrike" noProof="0" dirty="0">
                          <a:solidFill>
                            <a:srgbClr val="000000"/>
                          </a:solidFill>
                          <a:effectLst/>
                        </a:rPr>
                        <a:t>97.0</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38.5</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886075416"/>
                  </a:ext>
                </a:extLst>
              </a:tr>
              <a:tr h="244705">
                <a:tc>
                  <a:txBody>
                    <a:bodyPr/>
                    <a:lstStyle/>
                    <a:p>
                      <a:pPr algn="l" fontAlgn="ctr"/>
                      <a:r>
                        <a:rPr lang="en-US" sz="900" b="0" u="none" strike="noStrike" noProof="0" dirty="0">
                          <a:solidFill>
                            <a:srgbClr val="000000"/>
                          </a:solidFill>
                          <a:effectLst/>
                        </a:rPr>
                        <a:t>Hydraulic fluid</a:t>
                      </a:r>
                      <a:endParaRPr lang="en-US" sz="900" b="0" i="0" u="none" strike="noStrike" noProof="0" dirty="0">
                        <a:solidFill>
                          <a:srgbClr val="000000"/>
                        </a:solidFill>
                        <a:effectLst/>
                        <a:latin typeface="+mn-lt"/>
                      </a:endParaRPr>
                    </a:p>
                  </a:txBody>
                  <a:tcPr marL="85725" marR="9525" marT="9525" marB="0" anchor="ctr"/>
                </a:tc>
                <a:tc>
                  <a:txBody>
                    <a:bodyPr/>
                    <a:lstStyle/>
                    <a:p>
                      <a:pPr algn="ctr" fontAlgn="ctr"/>
                      <a:r>
                        <a:rPr lang="en-US" sz="900" b="0" u="none" strike="noStrike" noProof="0" dirty="0">
                          <a:solidFill>
                            <a:srgbClr val="000000"/>
                          </a:solidFill>
                          <a:effectLst/>
                        </a:rPr>
                        <a:t>59.0</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23.4</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2672822416"/>
                  </a:ext>
                </a:extLst>
              </a:tr>
              <a:tr h="244705">
                <a:tc>
                  <a:txBody>
                    <a:bodyPr/>
                    <a:lstStyle/>
                    <a:p>
                      <a:pPr algn="l" fontAlgn="ctr"/>
                      <a:r>
                        <a:rPr lang="en-US" sz="900" b="0" u="none" strike="noStrike" noProof="0" dirty="0">
                          <a:solidFill>
                            <a:srgbClr val="000000"/>
                          </a:solidFill>
                          <a:effectLst/>
                        </a:rPr>
                        <a:t>PCMO/MCO</a:t>
                      </a:r>
                      <a:endParaRPr lang="en-US" sz="900" b="0" i="0" u="none" strike="noStrike" noProof="0" dirty="0">
                        <a:solidFill>
                          <a:srgbClr val="000000"/>
                        </a:solidFill>
                        <a:effectLst/>
                        <a:latin typeface="+mn-lt"/>
                      </a:endParaRPr>
                    </a:p>
                  </a:txBody>
                  <a:tcPr marL="85725" marR="9525" marT="9525" marB="0" anchor="ctr"/>
                </a:tc>
                <a:tc>
                  <a:txBody>
                    <a:bodyPr/>
                    <a:lstStyle/>
                    <a:p>
                      <a:pPr algn="ctr" fontAlgn="ctr"/>
                      <a:r>
                        <a:rPr lang="en-US" sz="900" b="0" u="none" strike="noStrike" noProof="0" dirty="0">
                          <a:solidFill>
                            <a:srgbClr val="000000"/>
                          </a:solidFill>
                          <a:effectLst/>
                        </a:rPr>
                        <a:t>51.0</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20.2</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1389412649"/>
                  </a:ext>
                </a:extLst>
              </a:tr>
              <a:tr h="244705">
                <a:tc>
                  <a:txBody>
                    <a:bodyPr/>
                    <a:lstStyle/>
                    <a:p>
                      <a:pPr algn="l" fontAlgn="ctr"/>
                      <a:r>
                        <a:rPr lang="en-US" sz="900" b="0" u="none" strike="noStrike" noProof="0" dirty="0">
                          <a:solidFill>
                            <a:srgbClr val="000000"/>
                          </a:solidFill>
                          <a:effectLst/>
                        </a:rPr>
                        <a:t>Grease-a</a:t>
                      </a:r>
                      <a:endParaRPr lang="en-US" sz="900" b="0" i="0" u="none" strike="noStrike" noProof="0" dirty="0">
                        <a:solidFill>
                          <a:srgbClr val="000000"/>
                        </a:solidFill>
                        <a:effectLst/>
                        <a:latin typeface="+mn-lt"/>
                      </a:endParaRPr>
                    </a:p>
                  </a:txBody>
                  <a:tcPr marL="85725" marR="9525" marT="9525" marB="0" anchor="ctr"/>
                </a:tc>
                <a:tc>
                  <a:txBody>
                    <a:bodyPr/>
                    <a:lstStyle/>
                    <a:p>
                      <a:pPr algn="ctr" fontAlgn="ctr"/>
                      <a:r>
                        <a:rPr lang="en-US" sz="900" b="0" u="none" strike="noStrike" noProof="0" dirty="0">
                          <a:solidFill>
                            <a:srgbClr val="000000"/>
                          </a:solidFill>
                          <a:effectLst/>
                        </a:rPr>
                        <a:t>17.0</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6.7</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309131212"/>
                  </a:ext>
                </a:extLst>
              </a:tr>
              <a:tr h="244705">
                <a:tc>
                  <a:txBody>
                    <a:bodyPr/>
                    <a:lstStyle/>
                    <a:p>
                      <a:pPr algn="l" fontAlgn="ctr"/>
                      <a:r>
                        <a:rPr lang="en-US" sz="900" b="0" u="none" strike="noStrike" noProof="0" dirty="0">
                          <a:solidFill>
                            <a:srgbClr val="000000"/>
                          </a:solidFill>
                          <a:effectLst/>
                        </a:rPr>
                        <a:t>Process oils</a:t>
                      </a:r>
                      <a:endParaRPr lang="en-US" sz="900" b="0" i="0" u="none" strike="noStrike" noProof="0" dirty="0">
                        <a:solidFill>
                          <a:srgbClr val="000000"/>
                        </a:solidFill>
                        <a:effectLst/>
                        <a:latin typeface="+mn-lt"/>
                      </a:endParaRPr>
                    </a:p>
                  </a:txBody>
                  <a:tcPr marL="85725" marR="9525" marT="9525" marB="0" anchor="ctr"/>
                </a:tc>
                <a:tc>
                  <a:txBody>
                    <a:bodyPr/>
                    <a:lstStyle/>
                    <a:p>
                      <a:pPr algn="ctr" fontAlgn="ctr"/>
                      <a:r>
                        <a:rPr lang="en-US" sz="900" b="0" u="none" strike="noStrike" noProof="0" dirty="0">
                          <a:solidFill>
                            <a:srgbClr val="000000"/>
                          </a:solidFill>
                          <a:effectLst/>
                        </a:rPr>
                        <a:t>11.0</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4.4</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3481158805"/>
                  </a:ext>
                </a:extLst>
              </a:tr>
              <a:tr h="244705">
                <a:tc>
                  <a:txBody>
                    <a:bodyPr/>
                    <a:lstStyle/>
                    <a:p>
                      <a:pPr algn="l" fontAlgn="ctr"/>
                      <a:r>
                        <a:rPr lang="en-US" sz="900" b="0" u="none" strike="noStrike" noProof="0" dirty="0">
                          <a:solidFill>
                            <a:srgbClr val="000000"/>
                          </a:solidFill>
                          <a:effectLst/>
                        </a:rPr>
                        <a:t>General Industrial oils</a:t>
                      </a:r>
                      <a:endParaRPr lang="en-US" sz="900" b="0" i="0" u="none" strike="noStrike" noProof="0" dirty="0">
                        <a:solidFill>
                          <a:srgbClr val="000000"/>
                        </a:solidFill>
                        <a:effectLst/>
                        <a:latin typeface="+mn-lt"/>
                      </a:endParaRPr>
                    </a:p>
                  </a:txBody>
                  <a:tcPr marL="85725" marR="9525" marT="9525" marB="0" anchor="ctr"/>
                </a:tc>
                <a:tc>
                  <a:txBody>
                    <a:bodyPr/>
                    <a:lstStyle/>
                    <a:p>
                      <a:pPr algn="ctr" fontAlgn="ctr"/>
                      <a:r>
                        <a:rPr lang="en-US" sz="900" b="0" u="none" strike="noStrike" noProof="0" dirty="0">
                          <a:solidFill>
                            <a:srgbClr val="000000"/>
                          </a:solidFill>
                          <a:effectLst/>
                        </a:rPr>
                        <a:t>8.0</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3.2</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2618417259"/>
                  </a:ext>
                </a:extLst>
              </a:tr>
              <a:tr h="244705">
                <a:tc>
                  <a:txBody>
                    <a:bodyPr/>
                    <a:lstStyle/>
                    <a:p>
                      <a:pPr algn="l" fontAlgn="ctr"/>
                      <a:r>
                        <a:rPr lang="en-US" sz="900" b="0" u="none" strike="noStrike" noProof="0" dirty="0">
                          <a:solidFill>
                            <a:srgbClr val="000000"/>
                          </a:solidFill>
                          <a:effectLst/>
                        </a:rPr>
                        <a:t>Metalworking fluids</a:t>
                      </a:r>
                      <a:endParaRPr lang="en-US" sz="900" b="0" i="0" u="none" strike="noStrike" noProof="0" dirty="0">
                        <a:solidFill>
                          <a:srgbClr val="000000"/>
                        </a:solidFill>
                        <a:effectLst/>
                        <a:latin typeface="+mn-lt"/>
                      </a:endParaRPr>
                    </a:p>
                  </a:txBody>
                  <a:tcPr marL="85725" marR="9525" marT="9525" marB="0" anchor="ctr"/>
                </a:tc>
                <a:tc>
                  <a:txBody>
                    <a:bodyPr/>
                    <a:lstStyle/>
                    <a:p>
                      <a:pPr algn="ctr" fontAlgn="ctr"/>
                      <a:r>
                        <a:rPr lang="en-US" sz="900" b="0" u="none" strike="noStrike" noProof="0" dirty="0">
                          <a:solidFill>
                            <a:srgbClr val="000000"/>
                          </a:solidFill>
                          <a:effectLst/>
                        </a:rPr>
                        <a:t>4.0</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1.6</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4159415931"/>
                  </a:ext>
                </a:extLst>
              </a:tr>
              <a:tr h="244705">
                <a:tc>
                  <a:txBody>
                    <a:bodyPr/>
                    <a:lstStyle/>
                    <a:p>
                      <a:pPr algn="l" fontAlgn="ctr"/>
                      <a:r>
                        <a:rPr lang="en-US" sz="900" b="0" u="none" strike="noStrike" noProof="0" dirty="0">
                          <a:solidFill>
                            <a:srgbClr val="000000"/>
                          </a:solidFill>
                          <a:effectLst/>
                        </a:rPr>
                        <a:t>Other automotive-b</a:t>
                      </a:r>
                      <a:endParaRPr lang="en-US" sz="900" b="0" i="0" u="none" strike="noStrike" noProof="0" dirty="0">
                        <a:solidFill>
                          <a:srgbClr val="000000"/>
                        </a:solidFill>
                        <a:effectLst/>
                        <a:latin typeface="+mn-lt"/>
                      </a:endParaRPr>
                    </a:p>
                  </a:txBody>
                  <a:tcPr marL="85725" marR="9525" marT="9525" marB="0" anchor="ctr"/>
                </a:tc>
                <a:tc>
                  <a:txBody>
                    <a:bodyPr/>
                    <a:lstStyle/>
                    <a:p>
                      <a:pPr algn="ctr" fontAlgn="ctr"/>
                      <a:r>
                        <a:rPr lang="en-US" sz="900" b="0" u="none" strike="noStrike" noProof="0" dirty="0">
                          <a:solidFill>
                            <a:srgbClr val="000000"/>
                          </a:solidFill>
                          <a:effectLst/>
                        </a:rPr>
                        <a:t>3.0</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1.2</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2822965008"/>
                  </a:ext>
                </a:extLst>
              </a:tr>
              <a:tr h="244705">
                <a:tc>
                  <a:txBody>
                    <a:bodyPr/>
                    <a:lstStyle/>
                    <a:p>
                      <a:pPr algn="l" fontAlgn="ctr"/>
                      <a:r>
                        <a:rPr lang="en-US" sz="900" b="0" u="none" strike="noStrike" noProof="0" dirty="0">
                          <a:solidFill>
                            <a:srgbClr val="000000"/>
                          </a:solidFill>
                          <a:effectLst/>
                        </a:rPr>
                        <a:t>Industrial engine oil</a:t>
                      </a:r>
                      <a:endParaRPr lang="en-US" sz="900" b="0" i="0" u="none" strike="noStrike" noProof="0" dirty="0">
                        <a:solidFill>
                          <a:srgbClr val="000000"/>
                        </a:solidFill>
                        <a:effectLst/>
                        <a:latin typeface="+mn-lt"/>
                      </a:endParaRPr>
                    </a:p>
                  </a:txBody>
                  <a:tcPr marL="85725" marR="9525" marT="9525" marB="0" anchor="ctr"/>
                </a:tc>
                <a:tc>
                  <a:txBody>
                    <a:bodyPr/>
                    <a:lstStyle/>
                    <a:p>
                      <a:pPr algn="ctr" fontAlgn="ctr"/>
                      <a:r>
                        <a:rPr lang="en-US" sz="900" b="0" u="none" strike="noStrike" noProof="0" dirty="0">
                          <a:solidFill>
                            <a:srgbClr val="000000"/>
                          </a:solidFill>
                          <a:effectLst/>
                        </a:rPr>
                        <a:t>2.0</a:t>
                      </a:r>
                      <a:endParaRPr lang="en-US" sz="900" b="0" i="0" u="none" strike="noStrike" noProof="0" dirty="0">
                        <a:solidFill>
                          <a:srgbClr val="000000"/>
                        </a:solidFill>
                        <a:effectLst/>
                        <a:latin typeface="+mn-lt"/>
                      </a:endParaRPr>
                    </a:p>
                  </a:txBody>
                  <a:tcPr marL="9525" marR="9525" marT="9525" marB="0" anchor="ctr"/>
                </a:tc>
                <a:tc>
                  <a:txBody>
                    <a:bodyPr/>
                    <a:lstStyle/>
                    <a:p>
                      <a:pPr algn="ctr" fontAlgn="ctr"/>
                      <a:r>
                        <a:rPr lang="en-US" sz="900" b="0" u="none" strike="noStrike" noProof="0" dirty="0">
                          <a:solidFill>
                            <a:srgbClr val="000000"/>
                          </a:solidFill>
                          <a:effectLst/>
                        </a:rPr>
                        <a:t>0.8</a:t>
                      </a:r>
                      <a:endParaRPr lang="en-US" sz="900" b="0"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1339514403"/>
                  </a:ext>
                </a:extLst>
              </a:tr>
              <a:tr h="244705">
                <a:tc>
                  <a:txBody>
                    <a:bodyPr/>
                    <a:lstStyle/>
                    <a:p>
                      <a:pPr algn="l" fontAlgn="ctr"/>
                      <a:r>
                        <a:rPr lang="en-US" sz="900" b="1" u="none" strike="noStrike" noProof="0" dirty="0">
                          <a:solidFill>
                            <a:srgbClr val="000000"/>
                          </a:solidFill>
                          <a:effectLst/>
                        </a:rPr>
                        <a:t>Total</a:t>
                      </a:r>
                      <a:endParaRPr lang="en-US" sz="900" b="1" i="0" u="none" strike="noStrike" noProof="0" dirty="0">
                        <a:solidFill>
                          <a:srgbClr val="000000"/>
                        </a:solidFill>
                        <a:effectLst/>
                        <a:latin typeface="+mn-lt"/>
                      </a:endParaRPr>
                    </a:p>
                  </a:txBody>
                  <a:tcPr marL="85725" marR="9525" marT="9525" marB="0" anchor="ctr"/>
                </a:tc>
                <a:tc>
                  <a:txBody>
                    <a:bodyPr/>
                    <a:lstStyle/>
                    <a:p>
                      <a:pPr algn="ctr" fontAlgn="ctr"/>
                      <a:r>
                        <a:rPr lang="en-US" sz="900" b="1" u="none" strike="noStrike" noProof="0" dirty="0">
                          <a:solidFill>
                            <a:srgbClr val="000000"/>
                          </a:solidFill>
                          <a:effectLst/>
                        </a:rPr>
                        <a:t>252.0</a:t>
                      </a:r>
                      <a:endParaRPr lang="en-US" sz="900" b="1" i="0" u="none" strike="noStrike" noProof="0" dirty="0">
                        <a:solidFill>
                          <a:srgbClr val="000000"/>
                        </a:solidFill>
                        <a:effectLst/>
                        <a:latin typeface="+mn-lt"/>
                      </a:endParaRPr>
                    </a:p>
                  </a:txBody>
                  <a:tcPr marL="9525" marR="9525" marT="9525" marB="0" anchor="ctr"/>
                </a:tc>
                <a:tc>
                  <a:txBody>
                    <a:bodyPr/>
                    <a:lstStyle/>
                    <a:p>
                      <a:pPr algn="ctr" fontAlgn="ctr"/>
                      <a:r>
                        <a:rPr lang="en-US" sz="900" b="1" u="none" strike="noStrike" noProof="0" dirty="0">
                          <a:solidFill>
                            <a:srgbClr val="000000"/>
                          </a:solidFill>
                          <a:effectLst/>
                        </a:rPr>
                        <a:t>100.0</a:t>
                      </a:r>
                      <a:endParaRPr lang="en-US" sz="900" b="1" i="0" u="none" strike="noStrike" noProof="0" dirty="0">
                        <a:solidFill>
                          <a:srgbClr val="000000"/>
                        </a:solidFill>
                        <a:effectLst/>
                        <a:latin typeface="+mn-lt"/>
                      </a:endParaRPr>
                    </a:p>
                  </a:txBody>
                  <a:tcPr marL="9525" marR="9525" marT="9525" marB="0" anchor="ctr"/>
                </a:tc>
                <a:extLst>
                  <a:ext uri="{0D108BD9-81ED-4DB2-BD59-A6C34878D82A}">
                    <a16:rowId xmlns:a16="http://schemas.microsoft.com/office/drawing/2014/main" val="2080557937"/>
                  </a:ext>
                </a:extLst>
              </a:tr>
              <a:tr h="244705">
                <a:tc gridSpan="3">
                  <a:txBody>
                    <a:bodyPr/>
                    <a:lstStyle/>
                    <a:p>
                      <a:pPr algn="l" fontAlgn="ctr"/>
                      <a:r>
                        <a:rPr lang="en-US" sz="900" b="0" u="none" strike="noStrike" noProof="0" dirty="0">
                          <a:solidFill>
                            <a:srgbClr val="000000"/>
                          </a:solidFill>
                          <a:effectLst/>
                        </a:rPr>
                        <a:t>a- Includes automotive and industrial greases</a:t>
                      </a:r>
                      <a:endParaRPr lang="en-US" sz="900" b="0" i="0" u="none" strike="noStrike" noProof="0" dirty="0">
                        <a:solidFill>
                          <a:srgbClr val="000000"/>
                        </a:solidFill>
                        <a:effectLst/>
                        <a:latin typeface="+mn-lt"/>
                      </a:endParaRPr>
                    </a:p>
                  </a:txBody>
                  <a:tcPr marL="85725" marR="9525" marT="9525" marB="0" anchor="ct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445948648"/>
                  </a:ext>
                </a:extLst>
              </a:tr>
              <a:tr h="244705">
                <a:tc gridSpan="3">
                  <a:txBody>
                    <a:bodyPr/>
                    <a:lstStyle/>
                    <a:p>
                      <a:pPr algn="l" fontAlgn="ctr"/>
                      <a:r>
                        <a:rPr lang="en-US" sz="900" b="0" u="none" strike="noStrike" noProof="0" dirty="0">
                          <a:solidFill>
                            <a:srgbClr val="000000"/>
                          </a:solidFill>
                          <a:effectLst/>
                        </a:rPr>
                        <a:t>b- Includes ATF, HTF, and gear oil</a:t>
                      </a:r>
                      <a:endParaRPr lang="en-US" sz="900" b="0" i="0" u="none" strike="noStrike" noProof="0" dirty="0">
                        <a:solidFill>
                          <a:srgbClr val="000000"/>
                        </a:solidFill>
                        <a:effectLst/>
                        <a:latin typeface="+mn-lt"/>
                      </a:endParaRPr>
                    </a:p>
                  </a:txBody>
                  <a:tcPr marL="85725" marR="9525" marT="9525" marB="0" anchor="ct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955910717"/>
                  </a:ext>
                </a:extLst>
              </a:tr>
            </a:tbl>
          </a:graphicData>
        </a:graphic>
      </p:graphicFrame>
    </p:spTree>
    <p:custDataLst>
      <p:tags r:id="rId1"/>
    </p:custDataLst>
    <p:extLst>
      <p:ext uri="{BB962C8B-B14F-4D97-AF65-F5344CB8AC3E}">
        <p14:creationId xmlns:p14="http://schemas.microsoft.com/office/powerpoint/2010/main" val="1012645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 Outlook</a:t>
            </a:r>
          </a:p>
        </p:txBody>
      </p:sp>
      <p:graphicFrame>
        <p:nvGraphicFramePr>
          <p:cNvPr id="6" name="Chart 5">
            <a:extLst>
              <a:ext uri="{FF2B5EF4-FFF2-40B4-BE49-F238E27FC236}">
                <a16:creationId xmlns:a16="http://schemas.microsoft.com/office/drawing/2014/main" id="{0869162A-9FB9-45B2-9139-AA81DEA72C49}"/>
              </a:ext>
            </a:extLst>
          </p:cNvPr>
          <p:cNvGraphicFramePr/>
          <p:nvPr>
            <p:extLst>
              <p:ext uri="{D42A27DB-BD31-4B8C-83A1-F6EECF244321}">
                <p14:modId xmlns:p14="http://schemas.microsoft.com/office/powerpoint/2010/main" val="3158330661"/>
              </p:ext>
            </p:extLst>
          </p:nvPr>
        </p:nvGraphicFramePr>
        <p:xfrm>
          <a:off x="6251059" y="1013111"/>
          <a:ext cx="5441431" cy="5216813"/>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B3B6D6A5-AEB5-46F0-8CB0-293A25FC1ACF}"/>
              </a:ext>
            </a:extLst>
          </p:cNvPr>
          <p:cNvSpPr txBox="1">
            <a:spLocks/>
          </p:cNvSpPr>
          <p:nvPr/>
        </p:nvSpPr>
        <p:spPr>
          <a:xfrm>
            <a:off x="499510" y="1013111"/>
            <a:ext cx="5601254" cy="5216813"/>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ea typeface="宋体" pitchFamily="2" charset="-122"/>
              </a:rPr>
              <a:t>Despite many future concerns about macroeconomics and political-economic issues, the mid- and long-term growth prospects for finished lubricant demand growth in Brazil remains positive.</a:t>
            </a:r>
          </a:p>
          <a:p>
            <a:pPr>
              <a:lnSpc>
                <a:spcPct val="100000"/>
              </a:lnSpc>
              <a:spcBef>
                <a:spcPts val="0"/>
              </a:spcBef>
              <a:spcAft>
                <a:spcPts val="600"/>
              </a:spcAft>
              <a:buClr>
                <a:srgbClr val="27638E"/>
              </a:buClr>
              <a:buSzPct val="110000"/>
              <a:buFont typeface="Wingdings" panose="05000000000000000000" pitchFamily="2" charset="2"/>
              <a:buChar char="l"/>
              <a:defRPr/>
            </a:pPr>
            <a:r>
              <a:rPr kumimoji="0" lang="en-US" sz="900" b="0" i="0" u="none" strike="noStrike" kern="1200" cap="none" spc="0" normalizeH="0" baseline="0" noProof="0" dirty="0">
                <a:ln>
                  <a:noFill/>
                </a:ln>
                <a:effectLst/>
                <a:uLnTx/>
                <a:uFillTx/>
                <a:ea typeface="+mn-ea"/>
                <a:cs typeface="+mn-cs"/>
              </a:rPr>
              <a:t>Brazilian finished</a:t>
            </a:r>
            <a:r>
              <a:rPr kumimoji="0" lang="en-US" sz="900" b="0" i="0" u="none" strike="noStrike" kern="1200" cap="none" spc="0" normalizeH="0" noProof="0" dirty="0">
                <a:ln>
                  <a:noFill/>
                </a:ln>
                <a:effectLst/>
                <a:uLnTx/>
                <a:uFillTx/>
                <a:ea typeface="+mn-ea"/>
                <a:cs typeface="+mn-cs"/>
              </a:rPr>
              <a:t> lubricant market is expected to grow at a CAGR of around 1.8% during 2020-2025 to reach 1,292 kilotonnes in 2025.</a:t>
            </a:r>
            <a:endParaRPr lang="en-US" sz="900" noProof="0" dirty="0"/>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lubricant demand growth rate is expected to fall marginally to 1.7% CAGR to reach around 1,407.2 kilotonnes in 2030.</a:t>
            </a:r>
            <a:endParaRPr kumimoji="0" lang="en-US" sz="900" b="0" i="0" u="none" strike="noStrike" kern="1200" cap="none" spc="0" normalizeH="0" baseline="0" noProof="0" dirty="0">
              <a:ln>
                <a:noFill/>
              </a:ln>
              <a:solidFill>
                <a:srgbClr val="FF0000"/>
              </a:solidFill>
              <a:effectLst/>
              <a:uLnTx/>
              <a:uFillTx/>
              <a:ea typeface="+mn-ea"/>
              <a:cs typeface="+mn-cs"/>
            </a:endParaRP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In the consumer market segment, lower viscosity multigrade oils, especially 0W-20 and 5W-30 are expected to grow faster, while demand for higher viscosity grades, namely 15W-40 and 20W-50 API grades, will continue to decline as engine parts become more precise and thus, require lower viscosity lubricants.</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consumer segment is expected to decrease in percentage share in the total volume of lubricant demand by 0.8%, going from 25.9% to 25.1% during 2020-2030. Despite that, the total consumer segment lubricant demand will grow at a CAGR of 1.4% reaching 353.2 kilotonnes in 2030.</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A similar trend can be foreseen for the commercial lubricants segment, as minimum API requirements will force the residual SAE 40 volumes (approximately 3% of the HDMO market) to migrate to 15W-40.</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New heavy-duty vehicles in most cases are recommended to use 10W-40 or 5W-30, which will also increase their market share during the forecast period. However, 15W-40 will continue to be the main viscosity grade from 2020 to 2030.</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commercial lubricants segment is expected to lose 2.1% share in total volume of lubricants during 2020-2030. The total volume will grow at a CAGR of 1.2% reaching 505.1 kilotonnes in 2030.</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In the industrial segment, process oils will lead the market, especially rubber process oils, which are aimed primarily at supplying the tire and automotive industries. Hydraulic fluids, which are mainly based on Group I basestocks and are primarily represented by AW68, will remain as the second-most-consumed industrial lubricant in Brazil during the forecast period.</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t>The industrial lubricants segment is expected to increase its percentage share in the total volume of lubricant demand by 2.9%, going from 36.1% in 2020 to 39% in 2030. The total volume will grow at a CAGR of 2.5% reaching 548.9 kilotonnes in 2030.</a:t>
            </a:r>
          </a:p>
        </p:txBody>
      </p:sp>
    </p:spTree>
    <p:custDataLst>
      <p:tags r:id="rId1"/>
    </p:custDataLst>
    <p:extLst>
      <p:ext uri="{BB962C8B-B14F-4D97-AF65-F5344CB8AC3E}">
        <p14:creationId xmlns:p14="http://schemas.microsoft.com/office/powerpoint/2010/main" val="18865970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522538" y="881592"/>
          <a:ext cx="4311650" cy="31379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2CCE9EC-BFBA-4ED7-92E8-AC355D7923B0}"/>
              </a:ext>
            </a:extLst>
          </p:cNvPr>
          <p:cNvGraphicFramePr/>
          <p:nvPr/>
        </p:nvGraphicFramePr>
        <p:xfrm>
          <a:off x="-130175" y="881592"/>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444500" y="3782854"/>
            <a:ext cx="3162300" cy="246221"/>
          </a:xfrm>
          <a:prstGeom prst="rect">
            <a:avLst/>
          </a:prstGeom>
          <a:noFill/>
        </p:spPr>
        <p:txBody>
          <a:bodyPr wrap="square" rtlCol="0">
            <a:spAutoFit/>
          </a:bodyPr>
          <a:lstStyle/>
          <a:p>
            <a:pPr algn="ctr"/>
            <a:r>
              <a:rPr lang="en-US" sz="1000" b="1" dirty="0">
                <a:latin typeface="+mj-lt"/>
              </a:rPr>
              <a:t>Total: 1,311.2 Kilotonnes</a:t>
            </a:r>
          </a:p>
        </p:txBody>
      </p:sp>
      <p:graphicFrame>
        <p:nvGraphicFramePr>
          <p:cNvPr id="9" name="Chart 8">
            <a:extLst>
              <a:ext uri="{FF2B5EF4-FFF2-40B4-BE49-F238E27FC236}">
                <a16:creationId xmlns:a16="http://schemas.microsoft.com/office/drawing/2014/main" id="{AC591756-028F-4958-AC35-FE9CCE971093}"/>
              </a:ext>
            </a:extLst>
          </p:cNvPr>
          <p:cNvGraphicFramePr/>
          <p:nvPr/>
        </p:nvGraphicFramePr>
        <p:xfrm>
          <a:off x="5278674" y="88159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extLst>
              <p:ext uri="{D42A27DB-BD31-4B8C-83A1-F6EECF244321}">
                <p14:modId xmlns:p14="http://schemas.microsoft.com/office/powerpoint/2010/main" val="1508663554"/>
              </p:ext>
            </p:extLst>
          </p:nvPr>
        </p:nvGraphicFramePr>
        <p:xfrm>
          <a:off x="8128000" y="881592"/>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3127910" y="3782854"/>
            <a:ext cx="3162300" cy="246221"/>
          </a:xfrm>
          <a:prstGeom prst="rect">
            <a:avLst/>
          </a:prstGeom>
          <a:noFill/>
        </p:spPr>
        <p:txBody>
          <a:bodyPr wrap="square" rtlCol="0">
            <a:spAutoFit/>
          </a:bodyPr>
          <a:lstStyle/>
          <a:p>
            <a:pPr algn="ctr"/>
            <a:r>
              <a:rPr lang="en-US" sz="1000" b="1" dirty="0">
                <a:latin typeface="+mj-lt"/>
              </a:rPr>
              <a:t>Total: 734.3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5899944" y="3782854"/>
            <a:ext cx="3162300" cy="246221"/>
          </a:xfrm>
          <a:prstGeom prst="rect">
            <a:avLst/>
          </a:prstGeom>
          <a:noFill/>
        </p:spPr>
        <p:txBody>
          <a:bodyPr wrap="square" rtlCol="0">
            <a:spAutoFit/>
          </a:bodyPr>
          <a:lstStyle/>
          <a:p>
            <a:pPr algn="ctr"/>
            <a:r>
              <a:rPr lang="en-US" sz="1000" b="1" dirty="0">
                <a:latin typeface="+mj-lt"/>
              </a:rPr>
              <a:t>Total: 514 Kilotonnes</a:t>
            </a:r>
          </a:p>
        </p:txBody>
      </p:sp>
      <p:sp>
        <p:nvSpPr>
          <p:cNvPr id="13" name="TextBox 12">
            <a:extLst>
              <a:ext uri="{FF2B5EF4-FFF2-40B4-BE49-F238E27FC236}">
                <a16:creationId xmlns:a16="http://schemas.microsoft.com/office/drawing/2014/main" id="{E054D5F6-2E68-4F81-A362-78C2B7E09F5F}"/>
              </a:ext>
            </a:extLst>
          </p:cNvPr>
          <p:cNvSpPr txBox="1"/>
          <p:nvPr/>
        </p:nvSpPr>
        <p:spPr>
          <a:xfrm>
            <a:off x="8630444" y="3782854"/>
            <a:ext cx="3162300" cy="246221"/>
          </a:xfrm>
          <a:prstGeom prst="rect">
            <a:avLst/>
          </a:prstGeom>
          <a:noFill/>
        </p:spPr>
        <p:txBody>
          <a:bodyPr wrap="square" rtlCol="0">
            <a:spAutoFit/>
          </a:bodyPr>
          <a:lstStyle/>
          <a:p>
            <a:pPr algn="ctr"/>
            <a:r>
              <a:rPr lang="en-US" sz="1000" b="1" dirty="0">
                <a:latin typeface="+mj-lt"/>
              </a:rPr>
              <a:t>Total: 467.7 Kilotonnes</a:t>
            </a: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569395" y="4557079"/>
            <a:ext cx="11041580" cy="1723549"/>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Brazilian finished lubricants demand is expected to be around 1,311.2 kilotonnes in 2025.</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From total lubricant demand, about 350.1 kilotonnes of 26.7% of the total lubricant demand is expected to be exempted from recycling. As a result, the total eligible lubricant demand for the used oil industry is 961.1 kilotonnes for 2025. </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Kline estimates used oil collection to be around 70% as the minimal percentage of collection is estimated at 47.5% of total eligible lubricant demand in 2025. Since this percentage was more than 50% in 2021, Kline does not estimate used oil collection to grow beyond 70% by 2025. </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From the total used oil expected to collected in the Brazilian market, around 91% or 467.7 kilotonnes of this total is estimated to be supplied for re-refining.</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It is estimated that around 8.6% of used oil not collected or 44 kilotonnes will be illegally disposed as fuel in 2025. </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In 2025, Brazilian re-refiners are expected to process a total of around 464 kilotonnes of used oils yielding (in average) 294.7 </a:t>
            </a:r>
            <a:r>
              <a:rPr lang="en-US" sz="900" dirty="0" err="1">
                <a:latin typeface="+mj-lt"/>
              </a:rPr>
              <a:t>kilotonnes</a:t>
            </a:r>
            <a:r>
              <a:rPr lang="en-US" sz="900" dirty="0">
                <a:latin typeface="+mj-lt"/>
              </a:rPr>
              <a:t> of re-refined basestocks (including API Group I and Group II) and around 173 kilotonnes of byproducts and losses.</a:t>
            </a:r>
          </a:p>
        </p:txBody>
      </p:sp>
      <p:sp>
        <p:nvSpPr>
          <p:cNvPr id="15" name="Title 1">
            <a:extLst>
              <a:ext uri="{FF2B5EF4-FFF2-40B4-BE49-F238E27FC236}">
                <a16:creationId xmlns:a16="http://schemas.microsoft.com/office/drawing/2014/main" id="{EAC9479F-D147-4A9E-B9AF-384445A6F4B5}"/>
              </a:ext>
            </a:extLst>
          </p:cNvPr>
          <p:cNvSpPr>
            <a:spLocks noGrp="1"/>
          </p:cNvSpPr>
          <p:nvPr>
            <p:ph type="title"/>
          </p:nvPr>
        </p:nvSpPr>
        <p:spPr>
          <a:xfrm>
            <a:off x="569395" y="286403"/>
            <a:ext cx="10972800" cy="400110"/>
          </a:xfrm>
        </p:spPr>
        <p:txBody>
          <a:bodyPr/>
          <a:lstStyle/>
          <a:p>
            <a:r>
              <a:rPr lang="en-US" dirty="0"/>
              <a:t>Used Oil Industry 2025</a:t>
            </a:r>
          </a:p>
        </p:txBody>
      </p:sp>
      <p:sp>
        <p:nvSpPr>
          <p:cNvPr id="17" name="Content Placeholder 2">
            <a:extLst>
              <a:ext uri="{FF2B5EF4-FFF2-40B4-BE49-F238E27FC236}">
                <a16:creationId xmlns:a16="http://schemas.microsoft.com/office/drawing/2014/main" id="{46CB54A1-36D0-4DF9-81D7-6D2689A726E8}"/>
              </a:ext>
            </a:extLst>
          </p:cNvPr>
          <p:cNvSpPr txBox="1">
            <a:spLocks/>
          </p:cNvSpPr>
          <p:nvPr/>
        </p:nvSpPr>
        <p:spPr>
          <a:xfrm>
            <a:off x="3936929" y="4095750"/>
            <a:ext cx="2229072"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illegal disposal as fuel</a:t>
            </a:r>
          </a:p>
        </p:txBody>
      </p:sp>
      <p:sp>
        <p:nvSpPr>
          <p:cNvPr id="18" name="Content Placeholder 2">
            <a:extLst>
              <a:ext uri="{FF2B5EF4-FFF2-40B4-BE49-F238E27FC236}">
                <a16:creationId xmlns:a16="http://schemas.microsoft.com/office/drawing/2014/main" id="{BA0C77BA-BF76-4B72-BF4E-C847EC3E193D}"/>
              </a:ext>
            </a:extLst>
          </p:cNvPr>
          <p:cNvSpPr txBox="1">
            <a:spLocks/>
          </p:cNvSpPr>
          <p:nvPr/>
        </p:nvSpPr>
        <p:spPr>
          <a:xfrm>
            <a:off x="8297935" y="4095750"/>
            <a:ext cx="3894065"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asphaltic residue, fuels, water and other losses</a:t>
            </a:r>
            <a:r>
              <a:rPr lang="en-US" sz="900" noProof="0" dirty="0">
                <a:latin typeface="Lucida Sans"/>
              </a:rPr>
              <a:t>.</a:t>
            </a:r>
            <a:endParaRPr lang="en-US" sz="900" dirty="0">
              <a:latin typeface="Lucida Sans"/>
            </a:endParaRPr>
          </a:p>
        </p:txBody>
      </p:sp>
      <p:sp>
        <p:nvSpPr>
          <p:cNvPr id="19" name="Content Placeholder 2">
            <a:extLst>
              <a:ext uri="{FF2B5EF4-FFF2-40B4-BE49-F238E27FC236}">
                <a16:creationId xmlns:a16="http://schemas.microsoft.com/office/drawing/2014/main" id="{3A8BE371-BEA0-4ED3-9B9C-A6F354FD9F05}"/>
              </a:ext>
            </a:extLst>
          </p:cNvPr>
          <p:cNvSpPr txBox="1">
            <a:spLocks/>
          </p:cNvSpPr>
          <p:nvPr/>
        </p:nvSpPr>
        <p:spPr>
          <a:xfrm>
            <a:off x="6166001" y="4095750"/>
            <a:ext cx="2229072"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illegal disposal as fuel</a:t>
            </a:r>
          </a:p>
        </p:txBody>
      </p:sp>
    </p:spTree>
    <p:extLst>
      <p:ext uri="{BB962C8B-B14F-4D97-AF65-F5344CB8AC3E}">
        <p14:creationId xmlns:p14="http://schemas.microsoft.com/office/powerpoint/2010/main" val="27305812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0967E65-72F2-4175-9B2D-2B44DEF2AA11}"/>
              </a:ext>
            </a:extLst>
          </p:cNvPr>
          <p:cNvGraphicFramePr/>
          <p:nvPr/>
        </p:nvGraphicFramePr>
        <p:xfrm>
          <a:off x="2522538" y="881592"/>
          <a:ext cx="4311650" cy="31379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2CCE9EC-BFBA-4ED7-92E8-AC355D7923B0}"/>
              </a:ext>
            </a:extLst>
          </p:cNvPr>
          <p:cNvGraphicFramePr/>
          <p:nvPr/>
        </p:nvGraphicFramePr>
        <p:xfrm>
          <a:off x="-130175" y="881592"/>
          <a:ext cx="4311650" cy="313795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DBE480C4-C0A7-4A25-916B-0D99651CA51D}"/>
              </a:ext>
            </a:extLst>
          </p:cNvPr>
          <p:cNvSpPr txBox="1"/>
          <p:nvPr/>
        </p:nvSpPr>
        <p:spPr>
          <a:xfrm>
            <a:off x="444500" y="3782854"/>
            <a:ext cx="3162300" cy="246221"/>
          </a:xfrm>
          <a:prstGeom prst="rect">
            <a:avLst/>
          </a:prstGeom>
          <a:noFill/>
        </p:spPr>
        <p:txBody>
          <a:bodyPr wrap="square" rtlCol="0">
            <a:spAutoFit/>
          </a:bodyPr>
          <a:lstStyle/>
          <a:p>
            <a:pPr algn="ctr"/>
            <a:r>
              <a:rPr lang="en-US" sz="1000" b="1" dirty="0">
                <a:latin typeface="+mj-lt"/>
              </a:rPr>
              <a:t>Total: 1,424.2 Kilotonnes</a:t>
            </a:r>
          </a:p>
        </p:txBody>
      </p:sp>
      <p:graphicFrame>
        <p:nvGraphicFramePr>
          <p:cNvPr id="9" name="Chart 8">
            <a:extLst>
              <a:ext uri="{FF2B5EF4-FFF2-40B4-BE49-F238E27FC236}">
                <a16:creationId xmlns:a16="http://schemas.microsoft.com/office/drawing/2014/main" id="{AC591756-028F-4958-AC35-FE9CCE971093}"/>
              </a:ext>
            </a:extLst>
          </p:cNvPr>
          <p:cNvGraphicFramePr/>
          <p:nvPr/>
        </p:nvGraphicFramePr>
        <p:xfrm>
          <a:off x="5278674" y="881592"/>
          <a:ext cx="4311650" cy="31379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0BE16C1C-DB89-4D96-88F6-1C3F188A5B61}"/>
              </a:ext>
            </a:extLst>
          </p:cNvPr>
          <p:cNvGraphicFramePr/>
          <p:nvPr>
            <p:extLst>
              <p:ext uri="{D42A27DB-BD31-4B8C-83A1-F6EECF244321}">
                <p14:modId xmlns:p14="http://schemas.microsoft.com/office/powerpoint/2010/main" val="3213773598"/>
              </p:ext>
            </p:extLst>
          </p:nvPr>
        </p:nvGraphicFramePr>
        <p:xfrm>
          <a:off x="8128000" y="881592"/>
          <a:ext cx="4311650" cy="313795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C6C9AD1A-570A-4726-A1D5-0247DC74DD29}"/>
              </a:ext>
            </a:extLst>
          </p:cNvPr>
          <p:cNvSpPr txBox="1"/>
          <p:nvPr/>
        </p:nvSpPr>
        <p:spPr>
          <a:xfrm>
            <a:off x="3127910" y="3782854"/>
            <a:ext cx="3162300" cy="246221"/>
          </a:xfrm>
          <a:prstGeom prst="rect">
            <a:avLst/>
          </a:prstGeom>
          <a:noFill/>
        </p:spPr>
        <p:txBody>
          <a:bodyPr wrap="square" rtlCol="0">
            <a:spAutoFit/>
          </a:bodyPr>
          <a:lstStyle/>
          <a:p>
            <a:pPr algn="ctr"/>
            <a:r>
              <a:rPr lang="en-US" sz="1000" b="1" dirty="0">
                <a:latin typeface="+mj-lt"/>
              </a:rPr>
              <a:t>Total: 811.8 Kilotonnes</a:t>
            </a:r>
          </a:p>
        </p:txBody>
      </p:sp>
      <p:sp>
        <p:nvSpPr>
          <p:cNvPr id="12" name="TextBox 11">
            <a:extLst>
              <a:ext uri="{FF2B5EF4-FFF2-40B4-BE49-F238E27FC236}">
                <a16:creationId xmlns:a16="http://schemas.microsoft.com/office/drawing/2014/main" id="{D798F249-E605-4098-BB6F-AE72BF9AFC9E}"/>
              </a:ext>
            </a:extLst>
          </p:cNvPr>
          <p:cNvSpPr txBox="1"/>
          <p:nvPr/>
        </p:nvSpPr>
        <p:spPr>
          <a:xfrm>
            <a:off x="5899944" y="3782854"/>
            <a:ext cx="3162300" cy="246221"/>
          </a:xfrm>
          <a:prstGeom prst="rect">
            <a:avLst/>
          </a:prstGeom>
          <a:noFill/>
        </p:spPr>
        <p:txBody>
          <a:bodyPr wrap="square" rtlCol="0">
            <a:spAutoFit/>
          </a:bodyPr>
          <a:lstStyle/>
          <a:p>
            <a:pPr algn="ctr"/>
            <a:r>
              <a:rPr lang="en-US" sz="1000" b="1" dirty="0">
                <a:latin typeface="+mj-lt"/>
              </a:rPr>
              <a:t>Total: 568.3 Kilotonnes</a:t>
            </a:r>
          </a:p>
        </p:txBody>
      </p:sp>
      <p:sp>
        <p:nvSpPr>
          <p:cNvPr id="13" name="TextBox 12">
            <a:extLst>
              <a:ext uri="{FF2B5EF4-FFF2-40B4-BE49-F238E27FC236}">
                <a16:creationId xmlns:a16="http://schemas.microsoft.com/office/drawing/2014/main" id="{E054D5F6-2E68-4F81-A362-78C2B7E09F5F}"/>
              </a:ext>
            </a:extLst>
          </p:cNvPr>
          <p:cNvSpPr txBox="1"/>
          <p:nvPr/>
        </p:nvSpPr>
        <p:spPr>
          <a:xfrm>
            <a:off x="8630444" y="3782854"/>
            <a:ext cx="3162300" cy="246221"/>
          </a:xfrm>
          <a:prstGeom prst="rect">
            <a:avLst/>
          </a:prstGeom>
          <a:noFill/>
        </p:spPr>
        <p:txBody>
          <a:bodyPr wrap="square" rtlCol="0">
            <a:spAutoFit/>
          </a:bodyPr>
          <a:lstStyle/>
          <a:p>
            <a:pPr algn="ctr"/>
            <a:r>
              <a:rPr lang="en-US" sz="1000" b="1" dirty="0">
                <a:latin typeface="+mj-lt"/>
              </a:rPr>
              <a:t>Total: 528.0 Kilotonnes</a:t>
            </a:r>
          </a:p>
        </p:txBody>
      </p:sp>
      <p:sp>
        <p:nvSpPr>
          <p:cNvPr id="14" name="Content Placeholder 2">
            <a:extLst>
              <a:ext uri="{FF2B5EF4-FFF2-40B4-BE49-F238E27FC236}">
                <a16:creationId xmlns:a16="http://schemas.microsoft.com/office/drawing/2014/main" id="{DE57DF49-29D4-489B-BD02-2B05A012D701}"/>
              </a:ext>
            </a:extLst>
          </p:cNvPr>
          <p:cNvSpPr txBox="1">
            <a:spLocks/>
          </p:cNvSpPr>
          <p:nvPr/>
        </p:nvSpPr>
        <p:spPr>
          <a:xfrm>
            <a:off x="575210" y="4564097"/>
            <a:ext cx="11041580" cy="1508105"/>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Brazilian finished lubricants demand is expected to be around 1,424.2 kilotonnes in 2030.</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From total lubricant demand, about 414.4 </a:t>
            </a:r>
            <a:r>
              <a:rPr lang="en-US" sz="900" dirty="0" err="1">
                <a:latin typeface="+mj-lt"/>
              </a:rPr>
              <a:t>kilotonnes</a:t>
            </a:r>
            <a:r>
              <a:rPr lang="en-US" sz="900" dirty="0">
                <a:latin typeface="+mj-lt"/>
              </a:rPr>
              <a:t> of 29.1% of total is expected to be exempted from recycling, thus, total eligible lubricant demand for the used oil industry is estimated at 1,010 kilotonnes in 2030. </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Kline estimates used oil collection to be around 70% as the minimal percentage of collection is estimated at 50% of total eligible lubricant demand in 2030. Since this percentage was more than 50% in 2021, Kline does not estimate used oil collection to grow beyond 70% by 2030. </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j-lt"/>
              </a:rPr>
              <a:t>It is estimated around 7% of used oil not collected or 37 kilotonnes will be illegally disposed as fuel in 2030. </a:t>
            </a:r>
          </a:p>
          <a:p>
            <a:pPr>
              <a:lnSpc>
                <a:spcPct val="100000"/>
              </a:lnSpc>
              <a:spcBef>
                <a:spcPts val="0"/>
              </a:spcBef>
              <a:spcAft>
                <a:spcPts val="300"/>
              </a:spcAft>
              <a:buClr>
                <a:srgbClr val="27638E"/>
              </a:buClr>
              <a:buSzPct val="110000"/>
              <a:buFont typeface="Wingdings" panose="05000000000000000000" pitchFamily="2" charset="2"/>
              <a:buChar char="l"/>
              <a:defRPr/>
            </a:pPr>
            <a:r>
              <a:rPr lang="en-US" sz="900" dirty="0">
                <a:latin typeface="+mj-lt"/>
              </a:rPr>
              <a:t>In 2030, Brazilian re-refiners are expected to process a total of around 528 kilotonnes of used oils yielding (in average) 334 </a:t>
            </a:r>
            <a:r>
              <a:rPr lang="en-US" sz="900" dirty="0" err="1">
                <a:latin typeface="+mj-lt"/>
              </a:rPr>
              <a:t>kilotonnes</a:t>
            </a:r>
            <a:r>
              <a:rPr lang="en-US" sz="900" dirty="0">
                <a:latin typeface="+mj-lt"/>
              </a:rPr>
              <a:t> of re-refined basestocks (including API Group I and Group II) and around 194 </a:t>
            </a:r>
            <a:r>
              <a:rPr lang="en-US" sz="900" dirty="0" err="1">
                <a:latin typeface="+mj-lt"/>
              </a:rPr>
              <a:t>kilotonnes</a:t>
            </a:r>
            <a:r>
              <a:rPr lang="en-US" sz="900" dirty="0">
                <a:latin typeface="+mj-lt"/>
              </a:rPr>
              <a:t> of byproducts and losses.</a:t>
            </a:r>
          </a:p>
        </p:txBody>
      </p:sp>
      <p:sp>
        <p:nvSpPr>
          <p:cNvPr id="15" name="Title 1">
            <a:extLst>
              <a:ext uri="{FF2B5EF4-FFF2-40B4-BE49-F238E27FC236}">
                <a16:creationId xmlns:a16="http://schemas.microsoft.com/office/drawing/2014/main" id="{EAC9479F-D147-4A9E-B9AF-384445A6F4B5}"/>
              </a:ext>
            </a:extLst>
          </p:cNvPr>
          <p:cNvSpPr>
            <a:spLocks noGrp="1"/>
          </p:cNvSpPr>
          <p:nvPr>
            <p:ph type="title"/>
          </p:nvPr>
        </p:nvSpPr>
        <p:spPr>
          <a:xfrm>
            <a:off x="569395" y="286403"/>
            <a:ext cx="10972800" cy="400110"/>
          </a:xfrm>
        </p:spPr>
        <p:txBody>
          <a:bodyPr/>
          <a:lstStyle/>
          <a:p>
            <a:r>
              <a:rPr lang="en-US" dirty="0"/>
              <a:t>Used Oil Industry 2030</a:t>
            </a:r>
          </a:p>
        </p:txBody>
      </p:sp>
      <p:sp>
        <p:nvSpPr>
          <p:cNvPr id="17" name="Content Placeholder 2">
            <a:extLst>
              <a:ext uri="{FF2B5EF4-FFF2-40B4-BE49-F238E27FC236}">
                <a16:creationId xmlns:a16="http://schemas.microsoft.com/office/drawing/2014/main" id="{BB314C30-4A00-4AD7-89FE-6660FCA6DD2A}"/>
              </a:ext>
            </a:extLst>
          </p:cNvPr>
          <p:cNvSpPr txBox="1">
            <a:spLocks/>
          </p:cNvSpPr>
          <p:nvPr/>
        </p:nvSpPr>
        <p:spPr>
          <a:xfrm>
            <a:off x="3936929" y="4057650"/>
            <a:ext cx="2229072"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illegal disposal as fuel</a:t>
            </a:r>
          </a:p>
        </p:txBody>
      </p:sp>
      <p:sp>
        <p:nvSpPr>
          <p:cNvPr id="18" name="Content Placeholder 2">
            <a:extLst>
              <a:ext uri="{FF2B5EF4-FFF2-40B4-BE49-F238E27FC236}">
                <a16:creationId xmlns:a16="http://schemas.microsoft.com/office/drawing/2014/main" id="{49501EB8-08C0-4161-896B-39989AA534CD}"/>
              </a:ext>
            </a:extLst>
          </p:cNvPr>
          <p:cNvSpPr txBox="1">
            <a:spLocks/>
          </p:cNvSpPr>
          <p:nvPr/>
        </p:nvSpPr>
        <p:spPr>
          <a:xfrm>
            <a:off x="8297935" y="4057650"/>
            <a:ext cx="3894065"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asphaltic residue, fuels, water and other losses</a:t>
            </a:r>
            <a:r>
              <a:rPr lang="en-US" sz="900" noProof="0" dirty="0">
                <a:latin typeface="Lucida Sans"/>
              </a:rPr>
              <a:t>.</a:t>
            </a:r>
            <a:endParaRPr lang="en-US" sz="900" dirty="0">
              <a:latin typeface="Lucida Sans"/>
            </a:endParaRPr>
          </a:p>
        </p:txBody>
      </p:sp>
      <p:sp>
        <p:nvSpPr>
          <p:cNvPr id="19" name="Content Placeholder 2">
            <a:extLst>
              <a:ext uri="{FF2B5EF4-FFF2-40B4-BE49-F238E27FC236}">
                <a16:creationId xmlns:a16="http://schemas.microsoft.com/office/drawing/2014/main" id="{22EEAE59-086B-48FC-8F93-4407B4C879E8}"/>
              </a:ext>
            </a:extLst>
          </p:cNvPr>
          <p:cNvSpPr txBox="1">
            <a:spLocks/>
          </p:cNvSpPr>
          <p:nvPr/>
        </p:nvSpPr>
        <p:spPr>
          <a:xfrm>
            <a:off x="6166001" y="4057650"/>
            <a:ext cx="2229072"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Clr>
                <a:srgbClr val="27638E"/>
              </a:buClr>
              <a:buSzPct val="110000"/>
              <a:buNone/>
              <a:defRPr/>
            </a:pPr>
            <a:r>
              <a:rPr lang="en-US" sz="900" dirty="0">
                <a:latin typeface="Lucida Sans"/>
              </a:rPr>
              <a:t>a- Mainly illegal disposal as fuel</a:t>
            </a:r>
          </a:p>
        </p:txBody>
      </p:sp>
    </p:spTree>
    <p:extLst>
      <p:ext uri="{BB962C8B-B14F-4D97-AF65-F5344CB8AC3E}">
        <p14:creationId xmlns:p14="http://schemas.microsoft.com/office/powerpoint/2010/main" val="1575940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Coverage</a:t>
            </a:r>
          </a:p>
        </p:txBody>
      </p:sp>
      <p:sp>
        <p:nvSpPr>
          <p:cNvPr id="4" name="TextBox 3">
            <a:extLst>
              <a:ext uri="{FF2B5EF4-FFF2-40B4-BE49-F238E27FC236}">
                <a16:creationId xmlns:a16="http://schemas.microsoft.com/office/drawing/2014/main" id="{2B75CCAF-CA44-44BB-B628-43272727A027}"/>
              </a:ext>
            </a:extLst>
          </p:cNvPr>
          <p:cNvSpPr txBox="1"/>
          <p:nvPr/>
        </p:nvSpPr>
        <p:spPr>
          <a:xfrm>
            <a:off x="569395" y="981075"/>
            <a:ext cx="11296650" cy="255903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27638E"/>
              </a:buClr>
              <a:buSzPct val="110000"/>
              <a:buFontTx/>
              <a:buNone/>
              <a:tabLst/>
              <a:defRPr/>
            </a:pPr>
            <a:r>
              <a:rPr kumimoji="0" lang="en-US"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rPr>
              <a:t>For the reader’s convenience, this report is organized into three main sections.</a:t>
            </a:r>
            <a:endParaRPr kumimoji="0" lang="en-I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Chapter 1 is the introduction, which provides the scope, methodology, and organization for this report. </a:t>
            </a:r>
            <a:endParaRPr kumimoji="0" lang="en-IN"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endParaRP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Chapter 2 is the executive summary providing the key highlights of the report. </a:t>
            </a:r>
            <a:endParaRPr kumimoji="0" lang="en-IN"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endParaRP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Chapter 3 is sub-divided into 12 chapters. Each chapter is an independent profile for the 12 regions/countries covered in the study. Each profile outlines the used oil material flow, regulatory scenario, used oil generation, collection, and handling practices, re-refining business and its attractiveness in the different markets. Each profile covers: </a:t>
            </a:r>
            <a:endParaRPr kumimoji="0" lang="en-IN"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endParaRP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Used oil material balances in terms of used oil generated, collected, and disposed of in different markets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Various routes to disposal of used oils</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Regulations </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Re-refining of used oil to </a:t>
            </a:r>
            <a:r>
              <a:rPr kumimoji="0" lang="en-US" sz="900" b="0" i="0" u="none" strike="noStrike" kern="1200" cap="none" spc="0" normalizeH="0" baseline="0" noProof="0" dirty="0" err="1">
                <a:ln>
                  <a:noFill/>
                </a:ln>
                <a:solidFill>
                  <a:srgbClr val="000000"/>
                </a:solidFill>
                <a:effectLst/>
                <a:uLnTx/>
                <a:uFillTx/>
                <a:latin typeface="Lucida Sans"/>
                <a:ea typeface="MS Mincho" panose="02020609040205080304" pitchFamily="49" charset="-128"/>
                <a:cs typeface="+mn-cs"/>
              </a:rPr>
              <a:t>basestocks</a:t>
            </a:r>
            <a:endPar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endParaRP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Consumption of re-refined </a:t>
            </a:r>
            <a:r>
              <a:rPr kumimoji="0" lang="en-US" sz="900" b="0" i="0" u="none" strike="noStrike" kern="1200" cap="none" spc="0" normalizeH="0" baseline="0" noProof="0" dirty="0" err="1">
                <a:ln>
                  <a:noFill/>
                </a:ln>
                <a:solidFill>
                  <a:srgbClr val="000000"/>
                </a:solidFill>
                <a:effectLst/>
                <a:uLnTx/>
                <a:uFillTx/>
                <a:latin typeface="Lucida Sans"/>
                <a:ea typeface="MS Mincho" panose="02020609040205080304" pitchFamily="49" charset="-128"/>
                <a:cs typeface="+mn-cs"/>
              </a:rPr>
              <a:t>basestocks</a:t>
            </a:r>
            <a:endPar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endParaRP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Major re-refiners of used oil</a:t>
            </a:r>
          </a:p>
          <a:p>
            <a:pPr marL="511175" marR="0" lvl="1" indent="-228600" algn="l" defTabSz="914400" rtl="0" eaLnBrk="1" fontAlgn="auto" latinLnBrk="0" hangingPunct="1">
              <a:lnSpc>
                <a:spcPct val="150000"/>
              </a:lnSpc>
              <a:spcBef>
                <a:spcPts val="0"/>
              </a:spcBef>
              <a:spcAft>
                <a:spcPts val="0"/>
              </a:spcAft>
              <a:buClr>
                <a:srgbClr val="27638E"/>
              </a:buClr>
              <a:buSzTx/>
              <a:buFont typeface="Times New Roman" panose="02020603050405020304" pitchFamily="18" charset="0"/>
              <a:buChar char="⸺"/>
              <a:tabLst/>
              <a:defRPr/>
            </a:pPr>
            <a:r>
              <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rPr>
              <a:t>Market trends and outlook for re-refined </a:t>
            </a:r>
            <a:r>
              <a:rPr kumimoji="0" lang="en-US" sz="900" b="0" i="0" u="none" strike="noStrike" kern="1200" cap="none" spc="0" normalizeH="0" baseline="0" noProof="0" dirty="0" err="1">
                <a:ln>
                  <a:noFill/>
                </a:ln>
                <a:solidFill>
                  <a:srgbClr val="000000"/>
                </a:solidFill>
                <a:effectLst/>
                <a:uLnTx/>
                <a:uFillTx/>
                <a:latin typeface="Lucida Sans"/>
                <a:ea typeface="MS Mincho" panose="02020609040205080304" pitchFamily="49" charset="-128"/>
                <a:cs typeface="+mn-cs"/>
              </a:rPr>
              <a:t>basestocks</a:t>
            </a:r>
            <a:endParaRPr kumimoji="0" lang="en-US" sz="900" b="0" i="0" u="none" strike="noStrike" kern="1200" cap="none" spc="0" normalizeH="0" baseline="0" noProof="0" dirty="0">
              <a:ln>
                <a:noFill/>
              </a:ln>
              <a:solidFill>
                <a:srgbClr val="000000"/>
              </a:solidFill>
              <a:effectLst/>
              <a:uLnTx/>
              <a:uFillTx/>
              <a:latin typeface="Lucida Sans"/>
              <a:ea typeface="MS Mincho" panose="02020609040205080304" pitchFamily="49" charset="-128"/>
              <a:cs typeface="+mn-cs"/>
            </a:endParaRPr>
          </a:p>
        </p:txBody>
      </p:sp>
    </p:spTree>
    <p:custDataLst>
      <p:tags r:id="rId1"/>
    </p:custDataLst>
    <p:extLst>
      <p:ext uri="{BB962C8B-B14F-4D97-AF65-F5344CB8AC3E}">
        <p14:creationId xmlns:p14="http://schemas.microsoft.com/office/powerpoint/2010/main" val="1732021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Used Oil Re-Refined Basestocks Capacity Outlook</a:t>
            </a:r>
          </a:p>
        </p:txBody>
      </p:sp>
      <p:sp>
        <p:nvSpPr>
          <p:cNvPr id="6" name="Content Placeholder 2">
            <a:extLst>
              <a:ext uri="{FF2B5EF4-FFF2-40B4-BE49-F238E27FC236}">
                <a16:creationId xmlns:a16="http://schemas.microsoft.com/office/drawing/2014/main" id="{76E21D33-FBDD-4481-929B-434D6D4FB935}"/>
              </a:ext>
            </a:extLst>
          </p:cNvPr>
          <p:cNvSpPr txBox="1">
            <a:spLocks/>
          </p:cNvSpPr>
          <p:nvPr/>
        </p:nvSpPr>
        <p:spPr>
          <a:xfrm>
            <a:off x="569394" y="4284171"/>
            <a:ext cx="10972801" cy="115416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effectLst/>
                <a:uLnTx/>
                <a:uFillTx/>
                <a:latin typeface="Lucida Sans"/>
                <a:ea typeface="+mn-ea"/>
                <a:cs typeface="+mn-cs"/>
              </a:rPr>
              <a:t>Total</a:t>
            </a:r>
            <a:r>
              <a:rPr kumimoji="0" lang="en-US" sz="900" b="0" i="0" u="none" strike="noStrike" kern="1200" cap="none" spc="0" normalizeH="0" noProof="0" dirty="0">
                <a:ln>
                  <a:noFill/>
                </a:ln>
                <a:effectLst/>
                <a:uLnTx/>
                <a:uFillTx/>
                <a:latin typeface="Lucida Sans"/>
                <a:ea typeface="+mn-ea"/>
                <a:cs typeface="+mn-cs"/>
              </a:rPr>
              <a:t> production capacity for re-refined basestocks in the Brazilian markets is estimated in around 300 kilotonnes per year </a:t>
            </a:r>
            <a:r>
              <a:rPr lang="en-US" sz="900" dirty="0">
                <a:latin typeface="Lucida Sans"/>
              </a:rPr>
              <a:t>including API Group I and API Group II basestocks.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effectLst/>
                <a:uLnTx/>
                <a:uFillTx/>
                <a:latin typeface="Lucida Sans"/>
                <a:ea typeface="+mn-ea"/>
                <a:cs typeface="+mn-cs"/>
              </a:rPr>
              <a:t>Lwart is, by far, the</a:t>
            </a:r>
            <a:r>
              <a:rPr kumimoji="0" lang="en-US" sz="900" b="0" i="0" u="none" strike="noStrike" kern="1200" cap="none" spc="0" normalizeH="0" noProof="0" dirty="0">
                <a:ln>
                  <a:noFill/>
                </a:ln>
                <a:effectLst/>
                <a:uLnTx/>
                <a:uFillTx/>
                <a:latin typeface="Lucida Sans"/>
                <a:ea typeface="+mn-ea"/>
                <a:cs typeface="+mn-cs"/>
              </a:rPr>
              <a:t> largest re-refiner in Brazil, </a:t>
            </a:r>
            <a:r>
              <a:rPr lang="en-US" sz="900" dirty="0">
                <a:latin typeface="Lucida Sans"/>
              </a:rPr>
              <a:t>accounting for over 40% of total production capacity; </a:t>
            </a:r>
            <a:r>
              <a:rPr kumimoji="0" lang="en-US" sz="900" b="0" i="0" u="none" strike="noStrike" kern="1200" cap="none" spc="0" normalizeH="0" noProof="0" dirty="0">
                <a:ln>
                  <a:noFill/>
                </a:ln>
                <a:effectLst/>
                <a:uLnTx/>
                <a:uFillTx/>
                <a:latin typeface="Lucida Sans"/>
                <a:ea typeface="+mn-ea"/>
                <a:cs typeface="+mn-cs"/>
              </a:rPr>
              <a:t>it is the sole producer of API Group II basestocks not only in Brazil but in the whole Latin American region.</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lang="en-US" sz="900" noProof="0" dirty="0">
                <a:latin typeface="Lucida Sans"/>
              </a:rPr>
              <a:t>Lubrasil, Petrolub, and Proluminas are the largest re-refiners of API Group I basestocks in the country and together account for around 65% of total production capacity of these basestocks in the Brazilian market.</a:t>
            </a:r>
          </a:p>
          <a:p>
            <a:pPr lvl="0">
              <a:lnSpc>
                <a:spcPct val="100000"/>
              </a:lnSpc>
              <a:spcBef>
                <a:spcPts val="0"/>
              </a:spcBef>
              <a:spcAft>
                <a:spcPts val="600"/>
              </a:spcAft>
              <a:buClr>
                <a:srgbClr val="27638E"/>
              </a:buClr>
              <a:buSzPct val="110000"/>
              <a:buFont typeface="Wingdings" panose="05000000000000000000" pitchFamily="2" charset="2"/>
              <a:buChar char="l"/>
              <a:defRPr/>
            </a:pPr>
            <a:r>
              <a:rPr lang="en-US" sz="900" dirty="0"/>
              <a:t>No significant changes in the overall Brazilian re-refining capacity impacting are expected in the foreseeable future.</a:t>
            </a:r>
            <a:endParaRPr kumimoji="0" lang="en-US" sz="900" b="0" i="0" u="none" strike="noStrike" kern="1200" cap="none" spc="0" normalizeH="0" baseline="0" noProof="0" dirty="0">
              <a:ln>
                <a:noFill/>
              </a:ln>
              <a:effectLst/>
              <a:uLnTx/>
              <a:uFillTx/>
              <a:latin typeface="Lucida Sans"/>
            </a:endParaRPr>
          </a:p>
        </p:txBody>
      </p:sp>
      <p:graphicFrame>
        <p:nvGraphicFramePr>
          <p:cNvPr id="7" name="Table 3">
            <a:extLst>
              <a:ext uri="{FF2B5EF4-FFF2-40B4-BE49-F238E27FC236}">
                <a16:creationId xmlns:a16="http://schemas.microsoft.com/office/drawing/2014/main" id="{52F54510-1C8C-4113-AEFC-179F76C37CD8}"/>
              </a:ext>
            </a:extLst>
          </p:cNvPr>
          <p:cNvGraphicFramePr>
            <a:graphicFrameLocks noGrp="1"/>
          </p:cNvGraphicFramePr>
          <p:nvPr/>
        </p:nvGraphicFramePr>
        <p:xfrm>
          <a:off x="2035667" y="1239373"/>
          <a:ext cx="7575058" cy="2721028"/>
        </p:xfrm>
        <a:graphic>
          <a:graphicData uri="http://schemas.openxmlformats.org/drawingml/2006/table">
            <a:tbl>
              <a:tblPr firstRow="1">
                <a:tableStyleId>{5C22544A-7EE6-4342-B048-85BDC9FD1C3A}</a:tableStyleId>
              </a:tblPr>
              <a:tblGrid>
                <a:gridCol w="2921183">
                  <a:extLst>
                    <a:ext uri="{9D8B030D-6E8A-4147-A177-3AD203B41FA5}">
                      <a16:colId xmlns:a16="http://schemas.microsoft.com/office/drawing/2014/main" val="3179253707"/>
                    </a:ext>
                  </a:extLst>
                </a:gridCol>
                <a:gridCol w="1215350">
                  <a:extLst>
                    <a:ext uri="{9D8B030D-6E8A-4147-A177-3AD203B41FA5}">
                      <a16:colId xmlns:a16="http://schemas.microsoft.com/office/drawing/2014/main" val="2331960324"/>
                    </a:ext>
                  </a:extLst>
                </a:gridCol>
                <a:gridCol w="1219200">
                  <a:extLst>
                    <a:ext uri="{9D8B030D-6E8A-4147-A177-3AD203B41FA5}">
                      <a16:colId xmlns:a16="http://schemas.microsoft.com/office/drawing/2014/main" val="2517212798"/>
                    </a:ext>
                  </a:extLst>
                </a:gridCol>
                <a:gridCol w="1162050">
                  <a:extLst>
                    <a:ext uri="{9D8B030D-6E8A-4147-A177-3AD203B41FA5}">
                      <a16:colId xmlns:a16="http://schemas.microsoft.com/office/drawing/2014/main" val="2720062467"/>
                    </a:ext>
                  </a:extLst>
                </a:gridCol>
                <a:gridCol w="1057275">
                  <a:extLst>
                    <a:ext uri="{9D8B030D-6E8A-4147-A177-3AD203B41FA5}">
                      <a16:colId xmlns:a16="http://schemas.microsoft.com/office/drawing/2014/main" val="2547296680"/>
                    </a:ext>
                  </a:extLst>
                </a:gridCol>
              </a:tblGrid>
              <a:tr h="322727">
                <a:tc gridSpan="5">
                  <a:txBody>
                    <a:bodyPr/>
                    <a:lstStyle/>
                    <a:p>
                      <a:r>
                        <a:rPr lang="en-US" sz="900" b="1" dirty="0">
                          <a:effectLst/>
                          <a:latin typeface="+mn-lt"/>
                        </a:rPr>
                        <a:t>MAJOR USED OIL RE-REFINERS IN BRAZIL, 2020-2030</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IN" dirty="0"/>
                    </a:p>
                  </a:txBody>
                  <a:tcPr/>
                </a:tc>
                <a:tc hMerge="1">
                  <a:txBody>
                    <a:bodyPr/>
                    <a:lstStyle/>
                    <a:p>
                      <a:endParaRPr lang="en-IN"/>
                    </a:p>
                  </a:txBody>
                  <a:tcPr/>
                </a:tc>
                <a:extLst>
                  <a:ext uri="{0D108BD9-81ED-4DB2-BD59-A6C34878D82A}">
                    <a16:rowId xmlns:a16="http://schemas.microsoft.com/office/drawing/2014/main" val="2647999941"/>
                  </a:ext>
                </a:extLst>
              </a:tr>
              <a:tr h="252519">
                <a:tc>
                  <a:txBody>
                    <a:bodyPr/>
                    <a:lstStyle/>
                    <a:p>
                      <a:endParaRPr lang="en-US" sz="900" b="1" dirty="0">
                        <a:solidFill>
                          <a:schemeClr val="tx1"/>
                        </a:solidFill>
                        <a:latin typeface="+mn-lt"/>
                      </a:endParaRPr>
                    </a:p>
                  </a:txBody>
                  <a:tcPr marL="45720" marR="45720" anchor="ct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tx1"/>
                          </a:solidFill>
                          <a:latin typeface="+mn-lt"/>
                        </a:rPr>
                        <a:t>RE-REFINED BASESTOCKS CAPACITY (KILOTONNES)</a:t>
                      </a: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US" sz="900" b="1"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252519">
                <a:tc>
                  <a:txBody>
                    <a:bodyPr/>
                    <a:lstStyle/>
                    <a:p>
                      <a:r>
                        <a:rPr lang="en-US" sz="900" b="1" dirty="0">
                          <a:solidFill>
                            <a:schemeClr val="tx1"/>
                          </a:solidFill>
                          <a:latin typeface="+mn-lt"/>
                        </a:rPr>
                        <a:t>COMPANY</a:t>
                      </a:r>
                    </a:p>
                  </a:txBody>
                  <a:tcPr marL="45720" marR="45720" anchor="ctr"/>
                </a:tc>
                <a:tc>
                  <a:txBody>
                    <a:bodyPr/>
                    <a:lstStyle/>
                    <a:p>
                      <a:pPr algn="ctr"/>
                      <a:r>
                        <a:rPr lang="en-US" sz="900" b="1" dirty="0">
                          <a:solidFill>
                            <a:schemeClr val="tx1"/>
                          </a:solidFill>
                          <a:latin typeface="+mn-lt"/>
                        </a:rPr>
                        <a:t>2020</a:t>
                      </a:r>
                    </a:p>
                  </a:txBody>
                  <a:tcPr marL="45720" marR="45720" anchor="ctr"/>
                </a:tc>
                <a:tc>
                  <a:txBody>
                    <a:bodyPr/>
                    <a:lstStyle/>
                    <a:p>
                      <a:pPr algn="ctr"/>
                      <a:r>
                        <a:rPr lang="en-US" sz="900" b="1" dirty="0">
                          <a:solidFill>
                            <a:schemeClr val="tx1"/>
                          </a:solidFill>
                          <a:latin typeface="+mn-lt"/>
                        </a:rPr>
                        <a:t>2021</a:t>
                      </a:r>
                    </a:p>
                  </a:txBody>
                  <a:tcPr marL="45720" marR="45720" anchor="ctr"/>
                </a:tc>
                <a:tc>
                  <a:txBody>
                    <a:bodyPr/>
                    <a:lstStyle/>
                    <a:p>
                      <a:pPr algn="ctr"/>
                      <a:r>
                        <a:rPr lang="en-US" sz="900" b="1" dirty="0">
                          <a:solidFill>
                            <a:schemeClr val="tx1"/>
                          </a:solidFill>
                          <a:latin typeface="+mn-lt"/>
                        </a:rPr>
                        <a:t>2025</a:t>
                      </a:r>
                    </a:p>
                  </a:txBody>
                  <a:tcPr marL="45720" marR="45720" anchor="ctr"/>
                </a:tc>
                <a:tc>
                  <a:txBody>
                    <a:bodyPr/>
                    <a:lstStyle/>
                    <a:p>
                      <a:pPr algn="ctr"/>
                      <a:r>
                        <a:rPr lang="en-US" sz="900" b="1" dirty="0">
                          <a:solidFill>
                            <a:schemeClr val="tx1"/>
                          </a:solidFill>
                          <a:latin typeface="+mn-lt"/>
                        </a:rPr>
                        <a:t>2030</a:t>
                      </a:r>
                    </a:p>
                  </a:txBody>
                  <a:tcPr marL="45720" marR="45720" anchor="ctr"/>
                </a:tc>
                <a:extLst>
                  <a:ext uri="{0D108BD9-81ED-4DB2-BD59-A6C34878D82A}">
                    <a16:rowId xmlns:a16="http://schemas.microsoft.com/office/drawing/2014/main" val="1557228252"/>
                  </a:ext>
                </a:extLst>
              </a:tr>
              <a:tr h="252519">
                <a:tc>
                  <a:txBody>
                    <a:bodyPr/>
                    <a:lstStyle/>
                    <a:p>
                      <a:pPr marL="85725" indent="0"/>
                      <a:r>
                        <a:rPr lang="en-US" sz="900" dirty="0">
                          <a:solidFill>
                            <a:schemeClr val="tx1"/>
                          </a:solidFill>
                          <a:latin typeface="+mn-lt"/>
                        </a:rPr>
                        <a:t> Lwart-a</a:t>
                      </a:r>
                    </a:p>
                  </a:txBody>
                  <a:tcPr marL="45720" marR="45720" anchor="ctr"/>
                </a:tc>
                <a:tc>
                  <a:txBody>
                    <a:bodyPr/>
                    <a:lstStyle/>
                    <a:p>
                      <a:pPr algn="ctr" rtl="0" fontAlgn="ctr"/>
                      <a:r>
                        <a:rPr lang="pt-BR" sz="900" b="0" u="none" strike="noStrike" dirty="0">
                          <a:solidFill>
                            <a:srgbClr val="000000"/>
                          </a:solidFill>
                          <a:effectLst/>
                          <a:latin typeface="+mn-lt"/>
                        </a:rPr>
                        <a:t>135.0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135.0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135.0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135.0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48090846"/>
                  </a:ext>
                </a:extLst>
              </a:tr>
              <a:tr h="252519">
                <a:tc>
                  <a:txBody>
                    <a:bodyPr/>
                    <a:lstStyle/>
                    <a:p>
                      <a:pPr marL="0" indent="0" algn="l" rtl="0" fontAlgn="ctr"/>
                      <a:r>
                        <a:rPr lang="en-US" sz="900" u="none" strike="noStrike" noProof="0" dirty="0">
                          <a:solidFill>
                            <a:schemeClr val="tx1"/>
                          </a:solidFill>
                          <a:effectLst/>
                          <a:latin typeface="+mn-lt"/>
                        </a:rPr>
                        <a:t>    Lubrasil-b</a:t>
                      </a:r>
                      <a:endParaRPr lang="en-US" sz="900" b="0" i="0" u="none" strike="noStrike" noProof="0" dirty="0">
                        <a:solidFill>
                          <a:schemeClr val="tx1"/>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679107894"/>
                  </a:ext>
                </a:extLst>
              </a:tr>
              <a:tr h="252519">
                <a:tc>
                  <a:txBody>
                    <a:bodyPr/>
                    <a:lstStyle/>
                    <a:p>
                      <a:pPr algn="l" rtl="0" fontAlgn="ctr"/>
                      <a:r>
                        <a:rPr lang="en-US" sz="900" u="none" strike="noStrike" noProof="0" dirty="0">
                          <a:solidFill>
                            <a:schemeClr val="tx1"/>
                          </a:solidFill>
                          <a:effectLst/>
                          <a:latin typeface="+mn-lt"/>
                        </a:rPr>
                        <a:t>    Petrolub-b</a:t>
                      </a:r>
                      <a:endParaRPr lang="en-US" sz="900" b="0" i="0" u="none" strike="noStrike" noProof="0" dirty="0">
                        <a:solidFill>
                          <a:schemeClr val="tx1"/>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39.0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10905082"/>
                  </a:ext>
                </a:extLst>
              </a:tr>
              <a:tr h="252519">
                <a:tc>
                  <a:txBody>
                    <a:bodyPr/>
                    <a:lstStyle/>
                    <a:p>
                      <a:pPr algn="l" rtl="0" fontAlgn="ctr"/>
                      <a:r>
                        <a:rPr lang="en-US" sz="900" u="none" strike="noStrike" noProof="0" dirty="0">
                          <a:solidFill>
                            <a:schemeClr val="tx1"/>
                          </a:solidFill>
                          <a:effectLst/>
                          <a:latin typeface="+mn-lt"/>
                        </a:rPr>
                        <a:t>    Proluminas-b</a:t>
                      </a:r>
                      <a:endParaRPr lang="en-US" sz="900" b="0" i="0" u="none" strike="noStrike" noProof="0" dirty="0">
                        <a:solidFill>
                          <a:schemeClr val="tx1"/>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27.0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27.0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27.0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27.0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507219846"/>
                  </a:ext>
                </a:extLst>
              </a:tr>
              <a:tr h="252519">
                <a:tc>
                  <a:txBody>
                    <a:bodyPr/>
                    <a:lstStyle/>
                    <a:p>
                      <a:pPr algn="l" rtl="0" fontAlgn="ctr"/>
                      <a:r>
                        <a:rPr lang="en-US" sz="900" u="none" strike="noStrike" noProof="0" dirty="0">
                          <a:solidFill>
                            <a:schemeClr val="tx1"/>
                          </a:solidFill>
                          <a:effectLst/>
                          <a:latin typeface="+mn-lt"/>
                        </a:rPr>
                        <a:t>    All other-b</a:t>
                      </a:r>
                      <a:endParaRPr lang="en-US" sz="900" b="0" i="0" u="none" strike="noStrike" noProof="0" dirty="0">
                        <a:solidFill>
                          <a:schemeClr val="tx1"/>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93.0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93.0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93.0</a:t>
                      </a:r>
                      <a:endParaRPr lang="pt-BR" sz="900" b="0" i="0" u="none" strike="noStrike" dirty="0">
                        <a:solidFill>
                          <a:srgbClr val="000000"/>
                        </a:solidFill>
                        <a:effectLst/>
                        <a:latin typeface="+mn-lt"/>
                      </a:endParaRPr>
                    </a:p>
                  </a:txBody>
                  <a:tcPr marL="9525" marR="9525" marT="9525" marB="0" anchor="ctr"/>
                </a:tc>
                <a:tc>
                  <a:txBody>
                    <a:bodyPr/>
                    <a:lstStyle/>
                    <a:p>
                      <a:pPr algn="ctr" rtl="0" fontAlgn="ctr"/>
                      <a:r>
                        <a:rPr lang="pt-BR" sz="900" b="0" u="none" strike="noStrike" dirty="0">
                          <a:solidFill>
                            <a:srgbClr val="000000"/>
                          </a:solidFill>
                          <a:effectLst/>
                          <a:latin typeface="+mn-lt"/>
                        </a:rPr>
                        <a:t>93.0</a:t>
                      </a:r>
                      <a:endParaRPr lang="pt-BR" sz="9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727475684"/>
                  </a:ext>
                </a:extLst>
              </a:tr>
              <a:tr h="252519">
                <a:tc>
                  <a:txBody>
                    <a:bodyPr/>
                    <a:lstStyle/>
                    <a:p>
                      <a:r>
                        <a:rPr lang="en-US" sz="900" b="1" dirty="0">
                          <a:solidFill>
                            <a:schemeClr val="tx1"/>
                          </a:solidFill>
                          <a:latin typeface="+mn-lt"/>
                        </a:rPr>
                        <a:t>Total</a:t>
                      </a:r>
                    </a:p>
                  </a:txBody>
                  <a:tcPr marL="45720" marR="45720" anchor="ctr"/>
                </a:tc>
                <a:tc>
                  <a:txBody>
                    <a:bodyPr/>
                    <a:lstStyle/>
                    <a:p>
                      <a:pPr algn="ctr"/>
                      <a:r>
                        <a:rPr lang="en-US" sz="900" b="1" dirty="0">
                          <a:solidFill>
                            <a:schemeClr val="tx1"/>
                          </a:solidFill>
                          <a:latin typeface="+mn-lt"/>
                        </a:rPr>
                        <a:t>334.0</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dirty="0">
                          <a:ln>
                            <a:noFill/>
                          </a:ln>
                          <a:solidFill>
                            <a:srgbClr val="000000"/>
                          </a:solidFill>
                          <a:effectLst/>
                          <a:uLnTx/>
                          <a:uFillTx/>
                          <a:latin typeface="+mn-lt"/>
                        </a:rPr>
                        <a:t>334.0</a:t>
                      </a:r>
                      <a:endParaRPr kumimoji="0" lang="en-US" sz="900" b="1"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dirty="0">
                          <a:ln>
                            <a:noFill/>
                          </a:ln>
                          <a:solidFill>
                            <a:srgbClr val="000000"/>
                          </a:solidFill>
                          <a:effectLst/>
                          <a:uLnTx/>
                          <a:uFillTx/>
                          <a:latin typeface="+mn-lt"/>
                        </a:rPr>
                        <a:t>334.0</a:t>
                      </a:r>
                      <a:endParaRPr kumimoji="0" lang="en-US" sz="900" b="1"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u="none" strike="noStrike" kern="1200" cap="none" spc="0" normalizeH="0" baseline="0" noProof="0" dirty="0">
                          <a:ln>
                            <a:noFill/>
                          </a:ln>
                          <a:solidFill>
                            <a:srgbClr val="000000"/>
                          </a:solidFill>
                          <a:effectLst/>
                          <a:uLnTx/>
                          <a:uFillTx/>
                          <a:latin typeface="+mn-lt"/>
                        </a:rPr>
                        <a:t>334.0</a:t>
                      </a:r>
                      <a:endParaRPr kumimoji="0" lang="en-US" sz="900" b="1" i="0" u="none" strike="noStrike" kern="1200" cap="none" spc="0" normalizeH="0" baseline="0" noProof="0" dirty="0">
                        <a:ln>
                          <a:noFill/>
                        </a:ln>
                        <a:solidFill>
                          <a:srgbClr val="000000"/>
                        </a:solidFill>
                        <a:effectLst/>
                        <a:uLnTx/>
                        <a:uFillTx/>
                        <a:latin typeface="+mn-lt"/>
                        <a:ea typeface="+mn-ea"/>
                        <a:cs typeface="+mn-cs"/>
                      </a:endParaRPr>
                    </a:p>
                  </a:txBody>
                  <a:tcPr marL="45720" marR="45720" anchor="ctr"/>
                </a:tc>
                <a:extLst>
                  <a:ext uri="{0D108BD9-81ED-4DB2-BD59-A6C34878D82A}">
                    <a16:rowId xmlns:a16="http://schemas.microsoft.com/office/drawing/2014/main" val="869931867"/>
                  </a:ext>
                </a:extLst>
              </a:tr>
              <a:tr h="378149">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a- Group II re-refinery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mn-lt"/>
                        </a:rPr>
                        <a:t>b- Group I re-refinery</a:t>
                      </a:r>
                    </a:p>
                  </a:txBody>
                  <a:tcPr marL="45720" marR="45720" anchor="ctr"/>
                </a:tc>
                <a:tc hMerge="1">
                  <a:txBody>
                    <a:bodyPr/>
                    <a:lstStyle/>
                    <a:p>
                      <a:pPr algn="r"/>
                      <a:endParaRPr lang="en-US" sz="1100"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dirty="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3044624929"/>
                  </a:ext>
                </a:extLst>
              </a:tr>
            </a:tbl>
          </a:graphicData>
        </a:graphic>
      </p:graphicFrame>
    </p:spTree>
    <p:custDataLst>
      <p:tags r:id="rId1"/>
    </p:custDataLst>
    <p:extLst>
      <p:ext uri="{BB962C8B-B14F-4D97-AF65-F5344CB8AC3E}">
        <p14:creationId xmlns:p14="http://schemas.microsoft.com/office/powerpoint/2010/main" val="375962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0045-5FE2-46FB-B174-E3C99D2B7D28}"/>
              </a:ext>
            </a:extLst>
          </p:cNvPr>
          <p:cNvSpPr>
            <a:spLocks noGrp="1"/>
          </p:cNvSpPr>
          <p:nvPr>
            <p:ph type="title"/>
          </p:nvPr>
        </p:nvSpPr>
        <p:spPr/>
        <p:txBody>
          <a:bodyPr/>
          <a:lstStyle/>
          <a:p>
            <a:r>
              <a:rPr lang="en-US" dirty="0"/>
              <a:t>Market Evaluation</a:t>
            </a:r>
          </a:p>
        </p:txBody>
      </p:sp>
      <p:sp>
        <p:nvSpPr>
          <p:cNvPr id="3" name="Content Placeholder 2">
            <a:extLst>
              <a:ext uri="{FF2B5EF4-FFF2-40B4-BE49-F238E27FC236}">
                <a16:creationId xmlns:a16="http://schemas.microsoft.com/office/drawing/2014/main" id="{33496B9E-7F1B-4BA8-A114-36FE7AD78041}"/>
              </a:ext>
            </a:extLst>
          </p:cNvPr>
          <p:cNvSpPr>
            <a:spLocks noGrp="1"/>
          </p:cNvSpPr>
          <p:nvPr>
            <p:ph sz="quarter" idx="16"/>
          </p:nvPr>
        </p:nvSpPr>
        <p:spPr>
          <a:xfrm>
            <a:off x="569395" y="840127"/>
            <a:ext cx="5220000" cy="5121274"/>
          </a:xfrm>
        </p:spPr>
        <p:txBody>
          <a:bodyPr wrap="square">
            <a:spAutoFit/>
          </a:bodyPr>
          <a:lstStyle/>
          <a:p>
            <a:pPr marL="0" indent="0">
              <a:buNone/>
            </a:pPr>
            <a:r>
              <a:rPr lang="en-US" sz="1200" b="1" dirty="0"/>
              <a:t>Opportunities</a:t>
            </a:r>
          </a:p>
          <a:p>
            <a:pPr>
              <a:buChar char=""/>
            </a:pPr>
            <a:r>
              <a:rPr lang="en-US" dirty="0"/>
              <a:t>In long term, the Brazilian finished lubricants market is expected to grow above global average particularly when compared to developed regions such as North America and Europe.</a:t>
            </a:r>
          </a:p>
          <a:p>
            <a:pPr>
              <a:buChar char=""/>
            </a:pPr>
            <a:r>
              <a:rPr lang="en-US" dirty="0"/>
              <a:t>This market growth is expected to create new opportunities in the used oil and the re-refining business in Brazil.</a:t>
            </a:r>
          </a:p>
          <a:p>
            <a:pPr>
              <a:buChar char=""/>
            </a:pPr>
            <a:r>
              <a:rPr lang="en-US" dirty="0"/>
              <a:t>Those opportunities arise from the market scenario and are based on two main drivers:</a:t>
            </a:r>
          </a:p>
          <a:p>
            <a:pPr lvl="1"/>
            <a:r>
              <a:rPr lang="en-US" dirty="0"/>
              <a:t>Brazilian market is a huge net importer of basestocks. It is expected that overall imports will increase in the long term.</a:t>
            </a:r>
          </a:p>
          <a:p>
            <a:pPr lvl="1"/>
            <a:r>
              <a:rPr lang="en-US" dirty="0"/>
              <a:t>Group I basestocks demand will continue to remain significant mainly in the industrial segment despite a declining trend in its demand.</a:t>
            </a:r>
          </a:p>
          <a:p>
            <a:pPr>
              <a:buChar char=""/>
            </a:pPr>
            <a:r>
              <a:rPr lang="en-US" dirty="0"/>
              <a:t>Basestocks imports account for almost 50% of the total basestocks demand in Brazil in 2020. Overall imports are expected to grow further as the demand for higher quality grades of basestocks is growing, mainly for Group II and Group III basestocks.</a:t>
            </a:r>
          </a:p>
          <a:p>
            <a:pPr>
              <a:buChar char=""/>
            </a:pPr>
            <a:r>
              <a:rPr lang="en-US" dirty="0"/>
              <a:t>As Brazil is expected to remain a net importer of basestocks, this will provide business opportunities for used oil re-refiners to market re-refined basestocks in order to reduce Brazil’s dependence on imports. </a:t>
            </a:r>
          </a:p>
          <a:p>
            <a:pPr>
              <a:buChar char=""/>
            </a:pPr>
            <a:r>
              <a:rPr lang="en-US" dirty="0"/>
              <a:t>In this sense, re-refining industry opportunities are two-fold; however, re-refiners need to be seen as a reliable supply alternative for finished lubricants blenders:</a:t>
            </a:r>
          </a:p>
          <a:p>
            <a:pPr lvl="1"/>
            <a:r>
              <a:rPr lang="en-US" dirty="0"/>
              <a:t>Usage of used oil as fuel needs to be controlled to increase used oil’s availability for re-refining.</a:t>
            </a:r>
          </a:p>
          <a:p>
            <a:pPr lvl="1"/>
            <a:r>
              <a:rPr lang="en-US" dirty="0"/>
              <a:t>Investments need to be made in used-oil processing technology to ensure a better quality of re-refined Group I basestocks.</a:t>
            </a:r>
          </a:p>
        </p:txBody>
      </p:sp>
      <p:sp>
        <p:nvSpPr>
          <p:cNvPr id="4" name="Content Placeholder 3">
            <a:extLst>
              <a:ext uri="{FF2B5EF4-FFF2-40B4-BE49-F238E27FC236}">
                <a16:creationId xmlns:a16="http://schemas.microsoft.com/office/drawing/2014/main" id="{C2C1ED18-CE4C-4EC3-B83B-5AC2FCD5F8DB}"/>
              </a:ext>
            </a:extLst>
          </p:cNvPr>
          <p:cNvSpPr>
            <a:spLocks noGrp="1"/>
          </p:cNvSpPr>
          <p:nvPr>
            <p:ph sz="quarter" idx="17"/>
          </p:nvPr>
        </p:nvSpPr>
        <p:spPr>
          <a:xfrm>
            <a:off x="6364246" y="840127"/>
            <a:ext cx="5220000" cy="5744521"/>
          </a:xfrm>
        </p:spPr>
        <p:txBody>
          <a:bodyPr wrap="square">
            <a:spAutoFit/>
          </a:bodyPr>
          <a:lstStyle/>
          <a:p>
            <a:pPr marL="0" indent="0">
              <a:buNone/>
            </a:pPr>
            <a:r>
              <a:rPr lang="en-US" sz="1200" b="1" dirty="0"/>
              <a:t>Challenges</a:t>
            </a:r>
          </a:p>
          <a:p>
            <a:pPr>
              <a:buChar char=""/>
            </a:pPr>
            <a:r>
              <a:rPr lang="en-US" dirty="0"/>
              <a:t>Used oil collection is a big challenge, fundamentally due to the lack of inspection to and fiscalization from Brazilian main regulators preventing used oil's usage as a fuel for burning in the country.</a:t>
            </a:r>
          </a:p>
          <a:p>
            <a:pPr>
              <a:buChar char=""/>
            </a:pPr>
            <a:r>
              <a:rPr lang="en-US" dirty="0"/>
              <a:t>Overall data transparency is increasing in the country and mandated by the Government and main regulators. For example, ANP (the Brazilian National Agency of Petroleum, Natural Gas and Biofuels) is demanding more detailed information on collection, processing, production, and sales of used oil from collectors and re-refiners. However, industry players do not believe that inspection and imposition of penalties have grown.</a:t>
            </a:r>
          </a:p>
          <a:p>
            <a:pPr>
              <a:buChar char=""/>
            </a:pPr>
            <a:r>
              <a:rPr lang="en-US" dirty="0"/>
              <a:t>Further, due to a difficult economic situation and poor infrastructure, it is not possible for authorities to check the used oil disposal in remote areas. As a result, there are still areas in Brazil where used oil is seldom collected.</a:t>
            </a:r>
          </a:p>
          <a:p>
            <a:pPr>
              <a:buChar char=""/>
            </a:pPr>
            <a:r>
              <a:rPr lang="en-US" dirty="0"/>
              <a:t>Also, long-term fundamentals in the Brazilian market point out for a tight supply-demand balance for used oils market in the country which is expected to cap the maximum production of re-refined basestocks.</a:t>
            </a:r>
          </a:p>
          <a:p>
            <a:pPr>
              <a:buChar char=""/>
            </a:pPr>
            <a:r>
              <a:rPr lang="en-US" dirty="0"/>
              <a:t>The growing imports of API Group I and Group II basestocks, mainly from the U.S., is also a big challenge for Brazilian re-refiners due to very favorable logistics, shorter transit time, huge overcapacity in the North American market, and competitive production costs for Group I and Group II basestocks compared to other regions.</a:t>
            </a:r>
          </a:p>
          <a:p>
            <a:pPr>
              <a:buChar char=""/>
            </a:pPr>
            <a:r>
              <a:rPr lang="en-US" dirty="0"/>
              <a:t>Re-refiners should continue investing to upgrade their production technology to improve the quality of their Group I basestocks, which, in several cases, is still seen as an inferior product when compared to virgin Group I basestocks.</a:t>
            </a:r>
          </a:p>
          <a:p>
            <a:pPr>
              <a:buChar char=""/>
            </a:pPr>
            <a:r>
              <a:rPr lang="en-US" dirty="0"/>
              <a:t>Re-refiners could look to produce Group II basestocks to better compete in a growing segment of the market. This would be the only way to meet the increasing performance requirements from OEMs (Original Equipment Manufacturers) and ANP’s continuous increase in the API service category levels. </a:t>
            </a:r>
          </a:p>
        </p:txBody>
      </p:sp>
    </p:spTree>
    <p:extLst>
      <p:ext uri="{BB962C8B-B14F-4D97-AF65-F5344CB8AC3E}">
        <p14:creationId xmlns:p14="http://schemas.microsoft.com/office/powerpoint/2010/main" val="2566651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78369D-AC4D-4C77-B1E6-023075066791}"/>
              </a:ext>
            </a:extLst>
          </p:cNvPr>
          <p:cNvSpPr>
            <a:spLocks noGrp="1"/>
          </p:cNvSpPr>
          <p:nvPr>
            <p:ph type="body" sz="quarter" idx="12"/>
          </p:nvPr>
        </p:nvSpPr>
        <p:spPr/>
        <p:txBody>
          <a:bodyPr/>
          <a:lstStyle/>
          <a:p>
            <a:r>
              <a:rPr lang="en-US" dirty="0"/>
              <a:t>China</a:t>
            </a:r>
          </a:p>
        </p:txBody>
      </p:sp>
    </p:spTree>
    <p:custDataLst>
      <p:tags r:id="rId1"/>
    </p:custDataLst>
    <p:extLst>
      <p:ext uri="{BB962C8B-B14F-4D97-AF65-F5344CB8AC3E}">
        <p14:creationId xmlns:p14="http://schemas.microsoft.com/office/powerpoint/2010/main" val="14045349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D7F0E-07BB-4B82-9F37-215901CF3DEF}"/>
              </a:ext>
            </a:extLst>
          </p:cNvPr>
          <p:cNvSpPr>
            <a:spLocks noGrp="1"/>
          </p:cNvSpPr>
          <p:nvPr>
            <p:ph type="title"/>
          </p:nvPr>
        </p:nvSpPr>
        <p:spPr/>
        <p:txBody>
          <a:bodyPr/>
          <a:lstStyle/>
          <a:p>
            <a:r>
              <a:rPr lang="en-US"/>
              <a:t>China Market Synopsis</a:t>
            </a:r>
          </a:p>
        </p:txBody>
      </p:sp>
      <p:graphicFrame>
        <p:nvGraphicFramePr>
          <p:cNvPr id="9" name="Content Placeholder 8">
            <a:extLst>
              <a:ext uri="{FF2B5EF4-FFF2-40B4-BE49-F238E27FC236}">
                <a16:creationId xmlns:a16="http://schemas.microsoft.com/office/drawing/2014/main" id="{96D6758A-6596-4610-B911-80DD574AC4A4}"/>
              </a:ext>
            </a:extLst>
          </p:cNvPr>
          <p:cNvGraphicFramePr>
            <a:graphicFrameLocks noGrp="1"/>
          </p:cNvGraphicFramePr>
          <p:nvPr>
            <p:ph sz="quarter" idx="19"/>
          </p:nvPr>
        </p:nvGraphicFramePr>
        <p:xfrm>
          <a:off x="285750" y="1026921"/>
          <a:ext cx="3746062" cy="2435226"/>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5">
            <a:extLst>
              <a:ext uri="{FF2B5EF4-FFF2-40B4-BE49-F238E27FC236}">
                <a16:creationId xmlns:a16="http://schemas.microsoft.com/office/drawing/2014/main" id="{C7572416-FAAC-47B3-92A1-DC2B8D5ECABE}"/>
              </a:ext>
            </a:extLst>
          </p:cNvPr>
          <p:cNvSpPr>
            <a:spLocks noGrp="1"/>
          </p:cNvSpPr>
          <p:nvPr>
            <p:ph sz="quarter" idx="21"/>
          </p:nvPr>
        </p:nvSpPr>
        <p:spPr>
          <a:xfrm>
            <a:off x="7914034" y="1026921"/>
            <a:ext cx="3749235" cy="2354491"/>
          </a:xfrm>
        </p:spPr>
        <p:txBody>
          <a:bodyPr/>
          <a:lstStyle/>
          <a:p>
            <a:pPr marL="0" indent="0">
              <a:lnSpc>
                <a:spcPct val="100000"/>
              </a:lnSpc>
              <a:spcAft>
                <a:spcPts val="600"/>
              </a:spcAft>
              <a:buClr>
                <a:srgbClr val="27638E"/>
              </a:buClr>
              <a:buNone/>
              <a:defRPr/>
            </a:pPr>
            <a:r>
              <a:rPr lang="en-US" sz="1000" b="1" dirty="0">
                <a:latin typeface="+mj-lt"/>
              </a:rPr>
              <a:t>Used Oil Regulations</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dirty="0">
                <a:latin typeface="+mn-lt"/>
              </a:rPr>
              <a:t>Used oil industry in China is regulated through administration policies and national standards. These include </a:t>
            </a:r>
            <a:r>
              <a:rPr lang="en-US" altLang="zh-CN" sz="900" dirty="0">
                <a:latin typeface="+mn-lt"/>
              </a:rPr>
              <a:t>National Hazardous Waste Catalogue (2021 version), Technical Guides for Collection and Re-refining of Used Oil (GB/T17145-1997), among others.</a:t>
            </a:r>
            <a:r>
              <a:rPr lang="en-US" sz="900" dirty="0">
                <a:latin typeface="+mn-lt"/>
              </a:rPr>
              <a:t> </a:t>
            </a:r>
          </a:p>
          <a:p>
            <a:pPr>
              <a:lnSpc>
                <a:spcPct val="100000"/>
              </a:lnSpc>
              <a:spcAft>
                <a:spcPts val="600"/>
              </a:spcAft>
              <a:buFont typeface="Wingdings" panose="05000000000000000000" pitchFamily="2" charset="2"/>
              <a:buChar char=""/>
              <a:defRPr/>
            </a:pPr>
            <a:r>
              <a:rPr lang="en-US" altLang="zh-CN" sz="900" dirty="0">
                <a:latin typeface="+mn-lt"/>
              </a:rPr>
              <a:t>Generators should entrust an entity with Hazardous Waste Operation Permit, issued by Ecology and Environment Bureau (EEB) at/above county level, to collect, dispose or recycle used oil. </a:t>
            </a:r>
          </a:p>
          <a:p>
            <a:pPr>
              <a:lnSpc>
                <a:spcPct val="100000"/>
              </a:lnSpc>
              <a:spcAft>
                <a:spcPts val="600"/>
              </a:spcAft>
              <a:buFont typeface="Wingdings" panose="05000000000000000000" pitchFamily="2" charset="2"/>
              <a:buChar char=""/>
              <a:defRPr/>
            </a:pPr>
            <a:r>
              <a:rPr lang="en-US" altLang="zh-CN" sz="900" dirty="0">
                <a:latin typeface="+mn-lt"/>
              </a:rPr>
              <a:t>Used oil collectors should have Waste Operation Permit for collecting used oil. </a:t>
            </a:r>
          </a:p>
          <a:p>
            <a:pPr>
              <a:lnSpc>
                <a:spcPct val="100000"/>
              </a:lnSpc>
              <a:spcAft>
                <a:spcPts val="600"/>
              </a:spcAft>
              <a:buFont typeface="Wingdings" panose="05000000000000000000" pitchFamily="2" charset="2"/>
              <a:buChar char=""/>
              <a:defRPr/>
            </a:pPr>
            <a:r>
              <a:rPr kumimoji="0" lang="en-US" altLang="zh-CN" sz="900" i="0" u="none" strike="noStrike" kern="1200" cap="none" spc="0" normalizeH="0" baseline="0" dirty="0">
                <a:ln>
                  <a:noFill/>
                </a:ln>
                <a:solidFill>
                  <a:srgbClr val="000000"/>
                </a:solidFill>
                <a:effectLst/>
                <a:uLnTx/>
                <a:uFillTx/>
                <a:latin typeface="+mn-lt"/>
                <a:ea typeface="+mn-ea"/>
                <a:cs typeface="+mn-cs"/>
              </a:rPr>
              <a:t>Re-refiners must be licensed with Hazardous Waste Comprehensive Operation Permit</a:t>
            </a:r>
            <a:r>
              <a:rPr kumimoji="0" lang="en-US" altLang="zh-CN" i="0" u="none" strike="noStrike" kern="1200" cap="none" spc="0" normalizeH="0" baseline="0" dirty="0">
                <a:ln>
                  <a:noFill/>
                </a:ln>
                <a:solidFill>
                  <a:srgbClr val="000000"/>
                </a:solidFill>
                <a:effectLst/>
                <a:uLnTx/>
                <a:uFillTx/>
                <a:latin typeface="+mn-lt"/>
                <a:ea typeface="+mn-ea"/>
                <a:cs typeface="+mn-cs"/>
              </a:rPr>
              <a:t>.</a:t>
            </a:r>
            <a:endParaRPr lang="en-US" altLang="zh-CN" sz="900" dirty="0">
              <a:latin typeface="+mn-lt"/>
            </a:endParaRPr>
          </a:p>
        </p:txBody>
      </p:sp>
      <p:sp>
        <p:nvSpPr>
          <p:cNvPr id="15" name="Content Placeholder 14">
            <a:extLst>
              <a:ext uri="{FF2B5EF4-FFF2-40B4-BE49-F238E27FC236}">
                <a16:creationId xmlns:a16="http://schemas.microsoft.com/office/drawing/2014/main" id="{8AC0B1B6-AB67-4987-AAFB-D8FD62B3C907}"/>
              </a:ext>
            </a:extLst>
          </p:cNvPr>
          <p:cNvSpPr>
            <a:spLocks noGrp="1"/>
          </p:cNvSpPr>
          <p:nvPr>
            <p:ph sz="quarter" idx="20"/>
          </p:nvPr>
        </p:nvSpPr>
        <p:spPr>
          <a:xfrm>
            <a:off x="4178257" y="1026921"/>
            <a:ext cx="3685173" cy="2631490"/>
          </a:xfrm>
        </p:spPr>
        <p:txBody>
          <a:bodyPr/>
          <a:lstStyle/>
          <a:p>
            <a:pPr marL="0" indent="0">
              <a:lnSpc>
                <a:spcPct val="100000"/>
              </a:lnSpc>
              <a:spcBef>
                <a:spcPts val="0"/>
              </a:spcBef>
              <a:spcAft>
                <a:spcPts val="600"/>
              </a:spcAft>
              <a:buClr>
                <a:srgbClr val="27638E"/>
              </a:buClr>
              <a:buSzPct val="110000"/>
              <a:buNone/>
              <a:defRPr/>
            </a:pPr>
            <a:r>
              <a:rPr lang="en-US" sz="1000" b="1" dirty="0">
                <a:latin typeface="+mj-lt"/>
              </a:rPr>
              <a:t>Used Oil Material Balance</a:t>
            </a:r>
          </a:p>
          <a:p>
            <a:pPr>
              <a:lnSpc>
                <a:spcPct val="100000"/>
              </a:lnSpc>
              <a:spcBef>
                <a:spcPts val="0"/>
              </a:spcBef>
              <a:spcAft>
                <a:spcPts val="600"/>
              </a:spcAft>
              <a:buClr>
                <a:srgbClr val="27638E"/>
              </a:buClr>
              <a:buSzPct val="110000"/>
              <a:buFont typeface="Wingdings" panose="05000000000000000000" pitchFamily="2" charset="2"/>
              <a:buChar char="l"/>
              <a:defRPr/>
            </a:pPr>
            <a:r>
              <a:rPr lang="en-US" sz="900" dirty="0">
                <a:latin typeface="+mn-lt"/>
              </a:rPr>
              <a:t>Used oil generation increased by 7.3% in 2021, which is in line with 6.9% increase in lube demand in 2021.</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latin typeface="+mn-lt"/>
              </a:rPr>
              <a:t>83% of the total generated used oil is collected in 2021. remaining used oil is not collected because either the oil has a high concentration of impurities, or it is economically unfeasible to do so. The uncollected used oil is placed into landfilling or poured into water or sewer. </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latin typeface="+mn-lt"/>
              </a:rPr>
              <a:t>Collectors need to have Hazardous Waste Operating Permit in China. However, unlicensed collectors still play a role in China’s collection market. These collectors usually sell used oil to licensed collectors or re-refiners and processors.</a:t>
            </a:r>
          </a:p>
          <a:p>
            <a:pPr>
              <a:lnSpc>
                <a:spcPct val="100000"/>
              </a:lnSpc>
              <a:spcAft>
                <a:spcPts val="600"/>
              </a:spcAft>
              <a:buFont typeface="Wingdings" panose="05000000000000000000" pitchFamily="2" charset="2"/>
              <a:buChar char=""/>
              <a:defRPr/>
            </a:pPr>
            <a:r>
              <a:rPr lang="en-US" sz="900" dirty="0">
                <a:latin typeface="+mn-lt"/>
              </a:rPr>
              <a:t>46% of used oil collected is re-refined into </a:t>
            </a:r>
            <a:r>
              <a:rPr lang="en-US" sz="900" dirty="0" err="1">
                <a:latin typeface="+mn-lt"/>
              </a:rPr>
              <a:t>basestocks</a:t>
            </a:r>
            <a:r>
              <a:rPr lang="en-US" sz="900" dirty="0">
                <a:latin typeface="+mn-lt"/>
              </a:rPr>
              <a:t>, mainly Group I </a:t>
            </a:r>
            <a:r>
              <a:rPr lang="en-US" sz="900" dirty="0" err="1">
                <a:latin typeface="+mn-lt"/>
              </a:rPr>
              <a:t>basestocks</a:t>
            </a:r>
            <a:r>
              <a:rPr lang="en-US" sz="900" dirty="0">
                <a:latin typeface="+mn-lt"/>
              </a:rPr>
              <a:t>. Remaining used oil is used as fuel or incinerated.</a:t>
            </a:r>
          </a:p>
        </p:txBody>
      </p:sp>
      <p:sp>
        <p:nvSpPr>
          <p:cNvPr id="17" name="Content Placeholder 14">
            <a:extLst>
              <a:ext uri="{FF2B5EF4-FFF2-40B4-BE49-F238E27FC236}">
                <a16:creationId xmlns:a16="http://schemas.microsoft.com/office/drawing/2014/main" id="{3B021B02-BAD2-46B7-8ABE-C20F7BDF8430}"/>
              </a:ext>
            </a:extLst>
          </p:cNvPr>
          <p:cNvSpPr txBox="1">
            <a:spLocks/>
          </p:cNvSpPr>
          <p:nvPr/>
        </p:nvSpPr>
        <p:spPr>
          <a:xfrm>
            <a:off x="4178258" y="3824951"/>
            <a:ext cx="3583503" cy="2139047"/>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None/>
              <a:tabLst/>
              <a:defRPr/>
            </a:pPr>
            <a:r>
              <a:rPr kumimoji="0" lang="en-US" sz="1000" b="1" i="0" u="none" strike="noStrike" kern="1200" cap="none" spc="0" normalizeH="0" baseline="0" noProof="0" dirty="0">
                <a:ln>
                  <a:noFill/>
                </a:ln>
                <a:solidFill>
                  <a:srgbClr val="000000"/>
                </a:solidFill>
                <a:effectLst/>
                <a:uLnTx/>
                <a:uFillTx/>
                <a:latin typeface="Lucida Sans"/>
                <a:ea typeface="+mn-ea"/>
                <a:cs typeface="+mn-cs"/>
              </a:rPr>
              <a:t>Used Oil Re-refining</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The yield of re-refineries in China is around 67%. </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Re-refined </a:t>
            </a:r>
            <a:r>
              <a:rPr kumimoji="0" lang="en-US" altLang="zh-CN"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 are mainly produced by local private refineries with no API/OEM certifications. Thus, major blenders are not willing to inform their clients that they are using re-refined </a:t>
            </a:r>
            <a:r>
              <a:rPr kumimoji="0" lang="en-US" altLang="zh-CN"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 Some </a:t>
            </a:r>
            <a:r>
              <a:rPr kumimoji="0" lang="en-US" altLang="zh-CN"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 re-refiners also produce and sell lubricants by themselves, or even sell </a:t>
            </a:r>
            <a:r>
              <a:rPr kumimoji="0" lang="en-US" altLang="zh-CN"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 as total-loss oils to low-end markets such as agriculture.</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l"/>
              <a:tabLst/>
              <a:defRPr/>
            </a:pPr>
            <a:r>
              <a:rPr kumimoji="0" lang="en-US" sz="900" b="0" i="0" u="none" strike="noStrike" kern="1200" cap="none" spc="0" normalizeH="0" baseline="0" noProof="0" dirty="0">
                <a:ln>
                  <a:noFill/>
                </a:ln>
                <a:solidFill>
                  <a:srgbClr val="000000"/>
                </a:solidFill>
                <a:effectLst/>
                <a:uLnTx/>
                <a:uFillTx/>
                <a:latin typeface="Lucida Sans"/>
                <a:ea typeface="+mn-ea"/>
                <a:cs typeface="+mn-cs"/>
              </a:rPr>
              <a:t>No significant changes in the re-refining capacity in China. A used oil project with an 80 KT production capacity of Group II </a:t>
            </a:r>
            <a:r>
              <a:rPr kumimoji="0" lang="en-US"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sz="900" b="0" i="0" u="none" strike="noStrike" kern="1200" cap="none" spc="0" normalizeH="0" baseline="0" noProof="0" dirty="0">
                <a:ln>
                  <a:noFill/>
                </a:ln>
                <a:solidFill>
                  <a:srgbClr val="000000"/>
                </a:solidFill>
                <a:effectLst/>
                <a:uLnTx/>
                <a:uFillTx/>
                <a:latin typeface="Lucida Sans"/>
                <a:ea typeface="+mn-ea"/>
                <a:cs typeface="+mn-cs"/>
              </a:rPr>
              <a:t> is under construction; however, the commissioning date is not clear yet.</a:t>
            </a:r>
          </a:p>
        </p:txBody>
      </p:sp>
      <p:sp>
        <p:nvSpPr>
          <p:cNvPr id="18" name="Content Placeholder 5">
            <a:extLst>
              <a:ext uri="{FF2B5EF4-FFF2-40B4-BE49-F238E27FC236}">
                <a16:creationId xmlns:a16="http://schemas.microsoft.com/office/drawing/2014/main" id="{A12B89E5-514A-4A7C-9937-A46C94E839A9}"/>
              </a:ext>
            </a:extLst>
          </p:cNvPr>
          <p:cNvSpPr txBox="1">
            <a:spLocks/>
          </p:cNvSpPr>
          <p:nvPr/>
        </p:nvSpPr>
        <p:spPr>
          <a:xfrm>
            <a:off x="7914034" y="3697107"/>
            <a:ext cx="3749234" cy="2633093"/>
          </a:xfrm>
          <a:prstGeom prst="rect">
            <a:avLst/>
          </a:prstGeom>
        </p:spPr>
        <p:txBody>
          <a:bodyPr wrap="square">
            <a:spAutoFit/>
          </a:bodyPr>
          <a:lstStyle>
            <a:lvl1pPr marL="228600" indent="-228600" algn="l" defTabSz="914400" rtl="0" eaLnBrk="1" latinLnBrk="0" hangingPunct="1">
              <a:lnSpc>
                <a:spcPct val="150000"/>
              </a:lnSpc>
              <a:spcBef>
                <a:spcPts val="0"/>
              </a:spcBef>
              <a:buClr>
                <a:schemeClr val="accent1"/>
              </a:buClr>
              <a:buSzPct val="11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1pPr>
            <a:lvl2pPr marL="511175" indent="-228600" algn="l" defTabSz="914400" rtl="0" eaLnBrk="1" latinLnBrk="0" hangingPunct="1">
              <a:lnSpc>
                <a:spcPct val="150000"/>
              </a:lnSpc>
              <a:spcBef>
                <a:spcPts val="0"/>
              </a:spcBef>
              <a:buClr>
                <a:schemeClr val="accent1"/>
              </a:buClr>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2pPr>
            <a:lvl3pPr marL="747713" indent="-228600" algn="l" defTabSz="914400" rtl="0" eaLnBrk="1" latinLnBrk="0" hangingPunct="1">
              <a:lnSpc>
                <a:spcPct val="150000"/>
              </a:lnSpc>
              <a:spcBef>
                <a:spcPts val="0"/>
              </a:spcBef>
              <a:buClr>
                <a:schemeClr val="accent1"/>
              </a:buClr>
              <a:buSzPct val="90000"/>
              <a:buFont typeface="Wingdings" panose="05000000000000000000" pitchFamily="2" charset="2"/>
              <a:buChar char="l"/>
              <a:defRPr sz="900" kern="1200">
                <a:solidFill>
                  <a:schemeClr val="tx1"/>
                </a:solidFill>
                <a:latin typeface="Lucida Sans" panose="020B0602030504020204" pitchFamily="34" charset="0"/>
                <a:ea typeface="+mn-ea"/>
                <a:cs typeface="+mn-cs"/>
              </a:defRPr>
            </a:lvl3pPr>
            <a:lvl4pPr marL="1031875" indent="-228600" algn="l" defTabSz="914400" rtl="0" eaLnBrk="1" latinLnBrk="0" hangingPunct="1">
              <a:lnSpc>
                <a:spcPct val="150000"/>
              </a:lnSpc>
              <a:spcBef>
                <a:spcPts val="0"/>
              </a:spcBef>
              <a:buClr>
                <a:schemeClr val="accent1"/>
              </a:buClr>
              <a:buSzPct val="70000"/>
              <a:buFont typeface="Times New Roman" panose="02020603050405020304" pitchFamily="18" charset="0"/>
              <a:buChar char="⸺"/>
              <a:defRPr sz="9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None/>
              <a:tabLst/>
              <a:defRPr/>
            </a:pPr>
            <a:r>
              <a:rPr kumimoji="0" lang="en-US" altLang="zh-CN" sz="1000" b="1" i="0" u="none" strike="noStrike" kern="1200" cap="none" spc="0" normalizeH="0" baseline="0" noProof="0" dirty="0">
                <a:ln>
                  <a:noFill/>
                </a:ln>
                <a:solidFill>
                  <a:srgbClr val="000000"/>
                </a:solidFill>
                <a:effectLst/>
                <a:uLnTx/>
                <a:uFillTx/>
                <a:latin typeface="Lucida Sans"/>
                <a:ea typeface="+mn-ea"/>
                <a:cs typeface="+mn-cs"/>
              </a:rPr>
              <a:t>Opportunities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Collectors could collect high-quality used oil more easily from generators at a lower price if unlicensed collectors phase out in a well-regulated market.</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Re-refiners would enjoy better chances to develop their </a:t>
            </a:r>
            <a:r>
              <a:rPr kumimoji="0" lang="en-US" altLang="zh-CN"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 businesses with the volume and quality of used oils trending higher. Some leading re-refiners are likely to forward-integrate to the lubricant blending business increasing their profitability.</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Re-refiners can upgrade to produce Group II </a:t>
            </a:r>
            <a:r>
              <a:rPr kumimoji="0" lang="en-US" altLang="zh-CN"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 as re-refined Group II </a:t>
            </a:r>
            <a:r>
              <a:rPr kumimoji="0" lang="en-US" altLang="zh-CN"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 have a price edge over virgin Group II </a:t>
            </a:r>
            <a:r>
              <a:rPr kumimoji="0" lang="en-US" altLang="zh-CN"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a:t>
            </a:r>
          </a:p>
          <a:p>
            <a:pPr marL="0" marR="0" lvl="0" indent="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None/>
              <a:tabLst/>
              <a:defRPr/>
            </a:pPr>
            <a:r>
              <a:rPr kumimoji="0" lang="en-US" altLang="zh-CN" sz="1000" b="1" i="0" u="none" strike="noStrike" kern="1200" cap="none" spc="0" normalizeH="0" baseline="0" noProof="0" dirty="0">
                <a:ln>
                  <a:noFill/>
                </a:ln>
                <a:solidFill>
                  <a:srgbClr val="000000"/>
                </a:solidFill>
                <a:effectLst/>
                <a:uLnTx/>
                <a:uFillTx/>
                <a:latin typeface="Lucida Sans"/>
                <a:ea typeface="+mn-ea"/>
                <a:cs typeface="+mn-cs"/>
              </a:rPr>
              <a:t>Challenges</a:t>
            </a:r>
          </a:p>
          <a:p>
            <a:pPr marL="228600" marR="0" lvl="0" indent="-228600" algn="l" defTabSz="914400" rtl="0" eaLnBrk="1" fontAlgn="auto" latinLnBrk="0" hangingPunct="1">
              <a:lnSpc>
                <a:spcPct val="100000"/>
              </a:lnSpc>
              <a:spcBef>
                <a:spcPts val="0"/>
              </a:spcBef>
              <a:spcAft>
                <a:spcPts val="600"/>
              </a:spcAft>
              <a:buClr>
                <a:srgbClr val="27638E"/>
              </a:buClr>
              <a:buSzPct val="110000"/>
              <a:buFont typeface="Wingdings" panose="05000000000000000000" pitchFamily="2" charset="2"/>
              <a:buChar char=""/>
              <a:tabLst/>
              <a:defRPr/>
            </a:pP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Lubricant blenders hesitate to use re-refined </a:t>
            </a:r>
            <a:r>
              <a:rPr kumimoji="0" lang="en-US" altLang="zh-CN" sz="900" b="0" i="0" u="none" strike="noStrike" kern="1200" cap="none" spc="0" normalizeH="0" baseline="0" noProof="0" dirty="0" err="1">
                <a:ln>
                  <a:noFill/>
                </a:ln>
                <a:solidFill>
                  <a:srgbClr val="000000"/>
                </a:solidFill>
                <a:effectLst/>
                <a:uLnTx/>
                <a:uFillTx/>
                <a:latin typeface="Lucida Sans"/>
                <a:ea typeface="+mn-ea"/>
                <a:cs typeface="+mn-cs"/>
              </a:rPr>
              <a:t>basestocks</a:t>
            </a:r>
            <a:r>
              <a:rPr kumimoji="0" lang="en-US" altLang="zh-CN" sz="900" b="0" i="0" u="none" strike="noStrike" kern="1200" cap="none" spc="0" normalizeH="0" baseline="0" noProof="0" dirty="0">
                <a:ln>
                  <a:noFill/>
                </a:ln>
                <a:solidFill>
                  <a:srgbClr val="000000"/>
                </a:solidFill>
                <a:effectLst/>
                <a:uLnTx/>
                <a:uFillTx/>
                <a:latin typeface="Lucida Sans"/>
                <a:ea typeface="+mn-ea"/>
                <a:cs typeface="+mn-cs"/>
              </a:rPr>
              <a:t> as end users have concerns about the quality and performance.</a:t>
            </a:r>
            <a:endParaRPr kumimoji="0" lang="en-US" sz="900" b="0" i="0" u="none" strike="noStrike" kern="1200" cap="none" spc="0" normalizeH="0" baseline="0" noProof="0" dirty="0">
              <a:ln>
                <a:noFill/>
              </a:ln>
              <a:solidFill>
                <a:srgbClr val="000000"/>
              </a:solidFill>
              <a:effectLst/>
              <a:uLnTx/>
              <a:uFillTx/>
              <a:latin typeface="Lucida Sans"/>
              <a:ea typeface="+mn-ea"/>
              <a:cs typeface="+mn-cs"/>
            </a:endParaRPr>
          </a:p>
        </p:txBody>
      </p:sp>
      <p:graphicFrame>
        <p:nvGraphicFramePr>
          <p:cNvPr id="11" name="Table 3">
            <a:extLst>
              <a:ext uri="{FF2B5EF4-FFF2-40B4-BE49-F238E27FC236}">
                <a16:creationId xmlns:a16="http://schemas.microsoft.com/office/drawing/2014/main" id="{4201BEE3-9F42-4985-A91E-BFB1D8D07F82}"/>
              </a:ext>
            </a:extLst>
          </p:cNvPr>
          <p:cNvGraphicFramePr>
            <a:graphicFrameLocks noGrp="1"/>
          </p:cNvGraphicFramePr>
          <p:nvPr/>
        </p:nvGraphicFramePr>
        <p:xfrm>
          <a:off x="299731" y="3703014"/>
          <a:ext cx="3751131" cy="2621280"/>
        </p:xfrm>
        <a:graphic>
          <a:graphicData uri="http://schemas.openxmlformats.org/drawingml/2006/table">
            <a:tbl>
              <a:tblPr firstRow="1">
                <a:tableStyleId>{5C22544A-7EE6-4342-B048-85BDC9FD1C3A}</a:tableStyleId>
              </a:tblPr>
              <a:tblGrid>
                <a:gridCol w="1943609">
                  <a:extLst>
                    <a:ext uri="{9D8B030D-6E8A-4147-A177-3AD203B41FA5}">
                      <a16:colId xmlns:a16="http://schemas.microsoft.com/office/drawing/2014/main" val="3179253707"/>
                    </a:ext>
                  </a:extLst>
                </a:gridCol>
                <a:gridCol w="645472">
                  <a:extLst>
                    <a:ext uri="{9D8B030D-6E8A-4147-A177-3AD203B41FA5}">
                      <a16:colId xmlns:a16="http://schemas.microsoft.com/office/drawing/2014/main" val="2517212798"/>
                    </a:ext>
                  </a:extLst>
                </a:gridCol>
                <a:gridCol w="514350">
                  <a:extLst>
                    <a:ext uri="{9D8B030D-6E8A-4147-A177-3AD203B41FA5}">
                      <a16:colId xmlns:a16="http://schemas.microsoft.com/office/drawing/2014/main" val="2720062467"/>
                    </a:ext>
                  </a:extLst>
                </a:gridCol>
                <a:gridCol w="647700">
                  <a:extLst>
                    <a:ext uri="{9D8B030D-6E8A-4147-A177-3AD203B41FA5}">
                      <a16:colId xmlns:a16="http://schemas.microsoft.com/office/drawing/2014/main" val="2547296680"/>
                    </a:ext>
                  </a:extLst>
                </a:gridCol>
              </a:tblGrid>
              <a:tr h="192334">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effectLst/>
                        </a:rPr>
                        <a:t>MAJOR USED OIL RE-REFINERS IN CHINA, 2021-2030</a:t>
                      </a:r>
                      <a:endParaRPr lang="en-US" sz="800" dirty="0">
                        <a:latin typeface="+mn-lt"/>
                      </a:endParaRPr>
                    </a:p>
                  </a:txBody>
                  <a:tcPr marL="45720" marR="45720"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effectLst/>
                        </a:rPr>
                        <a:t>MAJOR USED OIL RE-REFINERS IN CHINA, 2020-2030</a:t>
                      </a:r>
                      <a:endParaRPr lang="en-US" sz="900">
                        <a:latin typeface="+mn-lt"/>
                      </a:endParaRPr>
                    </a:p>
                  </a:txBody>
                  <a:tcPr marL="45720" marR="4572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47999941"/>
                  </a:ext>
                </a:extLst>
              </a:tr>
              <a:tr h="302240">
                <a:tc>
                  <a:txBody>
                    <a:bodyPr/>
                    <a:lstStyle/>
                    <a:p>
                      <a:endParaRPr lang="en-US" sz="800" b="1" dirty="0">
                        <a:solidFill>
                          <a:schemeClr val="tx1"/>
                        </a:solidFill>
                        <a:latin typeface="+mn-lt"/>
                      </a:endParaRPr>
                    </a:p>
                  </a:txBody>
                  <a:tcPr marL="45720" marR="45720"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1"/>
                          </a:solidFill>
                        </a:rPr>
                        <a:t>RE-REFINED BASESTOCKS CAPACITY (KILOTONNES)</a:t>
                      </a:r>
                      <a:endParaRPr lang="en-US" sz="800" b="1" dirty="0">
                        <a:solidFill>
                          <a:schemeClr val="tx1"/>
                        </a:solidFill>
                        <a:latin typeface="+mn-lt"/>
                      </a:endParaRPr>
                    </a:p>
                  </a:txBody>
                  <a:tcPr marL="45720" marR="45720" anchor="ctr"/>
                </a:tc>
                <a:tc hMerge="1">
                  <a:txBody>
                    <a:bodyPr/>
                    <a:lstStyle/>
                    <a:p>
                      <a:endParaRPr lang="en-US" sz="900" b="1">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4149384710"/>
                  </a:ext>
                </a:extLst>
              </a:tr>
              <a:tr h="192334">
                <a:tc>
                  <a:txBody>
                    <a:bodyPr/>
                    <a:lstStyle/>
                    <a:p>
                      <a:r>
                        <a:rPr lang="en-US" sz="800" b="1" dirty="0">
                          <a:solidFill>
                            <a:schemeClr val="tx1"/>
                          </a:solidFill>
                        </a:rPr>
                        <a:t>Company</a:t>
                      </a:r>
                      <a:endParaRPr lang="en-US" sz="800" b="1" dirty="0">
                        <a:solidFill>
                          <a:schemeClr val="tx1"/>
                        </a:solidFill>
                        <a:latin typeface="+mn-lt"/>
                      </a:endParaRPr>
                    </a:p>
                  </a:txBody>
                  <a:tcPr marL="45720" marR="45720" anchor="ctr"/>
                </a:tc>
                <a:tc>
                  <a:txBody>
                    <a:bodyPr/>
                    <a:lstStyle/>
                    <a:p>
                      <a:pPr algn="ctr"/>
                      <a:r>
                        <a:rPr lang="en-US" sz="800" b="1">
                          <a:solidFill>
                            <a:schemeClr val="tx1"/>
                          </a:solidFill>
                        </a:rPr>
                        <a:t>2021</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2025</a:t>
                      </a:r>
                      <a:endParaRPr lang="en-US" sz="800" b="1">
                        <a:solidFill>
                          <a:schemeClr val="tx1"/>
                        </a:solidFill>
                        <a:latin typeface="+mn-lt"/>
                      </a:endParaRPr>
                    </a:p>
                  </a:txBody>
                  <a:tcPr marL="45720" marR="45720" anchor="ctr"/>
                </a:tc>
                <a:tc>
                  <a:txBody>
                    <a:bodyPr/>
                    <a:lstStyle/>
                    <a:p>
                      <a:pPr algn="ctr"/>
                      <a:r>
                        <a:rPr lang="en-US" sz="800" b="1">
                          <a:solidFill>
                            <a:schemeClr val="tx1"/>
                          </a:solidFill>
                        </a:rPr>
                        <a:t>2030</a:t>
                      </a:r>
                      <a:endParaRPr lang="en-US" sz="800" b="1">
                        <a:solidFill>
                          <a:schemeClr val="tx1"/>
                        </a:solidFill>
                        <a:latin typeface="+mn-lt"/>
                      </a:endParaRPr>
                    </a:p>
                  </a:txBody>
                  <a:tcPr marL="45720" marR="45720" anchor="ctr"/>
                </a:tc>
                <a:extLst>
                  <a:ext uri="{0D108BD9-81ED-4DB2-BD59-A6C34878D82A}">
                    <a16:rowId xmlns:a16="http://schemas.microsoft.com/office/drawing/2014/main" val="1557228252"/>
                  </a:ext>
                </a:extLst>
              </a:tr>
              <a:tr h="192334">
                <a:tc>
                  <a:txBody>
                    <a:bodyPr/>
                    <a:lstStyle/>
                    <a:p>
                      <a:r>
                        <a:rPr lang="en-US" sz="800" dirty="0">
                          <a:solidFill>
                            <a:schemeClr val="tx1"/>
                          </a:solidFill>
                        </a:rPr>
                        <a:t>Hebei </a:t>
                      </a:r>
                      <a:r>
                        <a:rPr lang="en-US" sz="800" dirty="0" err="1">
                          <a:solidFill>
                            <a:schemeClr val="tx1"/>
                          </a:solidFill>
                        </a:rPr>
                        <a:t>Jingu</a:t>
                      </a:r>
                      <a:r>
                        <a:rPr lang="en-US" sz="800" dirty="0">
                          <a:solidFill>
                            <a:schemeClr val="tx1"/>
                          </a:solidFill>
                        </a:rPr>
                        <a:t> Renewable Resources</a:t>
                      </a:r>
                      <a:endParaRPr lang="en-US" sz="800" dirty="0">
                        <a:solidFill>
                          <a:schemeClr val="tx1"/>
                        </a:solidFill>
                        <a:latin typeface="+mn-lt"/>
                      </a:endParaRPr>
                    </a:p>
                  </a:txBody>
                  <a:tcPr marL="45720" marR="45720" anchor="ctr"/>
                </a:tc>
                <a:tc>
                  <a:txBody>
                    <a:bodyPr/>
                    <a:lstStyle/>
                    <a:p>
                      <a:pPr algn="ctr"/>
                      <a:r>
                        <a:rPr lang="en-US" sz="800">
                          <a:solidFill>
                            <a:schemeClr val="tx1"/>
                          </a:solidFill>
                        </a:rPr>
                        <a:t>235.0</a:t>
                      </a:r>
                      <a:endParaRPr lang="en-US" sz="800">
                        <a:solidFill>
                          <a:schemeClr val="tx1"/>
                        </a:solidFill>
                        <a:latin typeface="+mn-lt"/>
                      </a:endParaRPr>
                    </a:p>
                  </a:txBody>
                  <a:tcPr marL="45720" marR="45720" anchor="ctr"/>
                </a:tc>
                <a:tc>
                  <a:txBody>
                    <a:bodyPr/>
                    <a:lstStyle/>
                    <a:p>
                      <a:pPr algn="ctr"/>
                      <a:r>
                        <a:rPr lang="en-US" sz="800" dirty="0">
                          <a:solidFill>
                            <a:schemeClr val="tx1"/>
                          </a:solidFill>
                        </a:rPr>
                        <a:t>235.0</a:t>
                      </a:r>
                      <a:endParaRPr lang="en-US" sz="800" dirty="0">
                        <a:solidFill>
                          <a:schemeClr val="tx1"/>
                        </a:solidFill>
                        <a:latin typeface="+mn-lt"/>
                      </a:endParaRPr>
                    </a:p>
                  </a:txBody>
                  <a:tcPr marL="45720" marR="45720" anchor="ctr"/>
                </a:tc>
                <a:tc>
                  <a:txBody>
                    <a:bodyPr/>
                    <a:lstStyle/>
                    <a:p>
                      <a:pPr algn="ctr"/>
                      <a:r>
                        <a:rPr lang="en-US" sz="800">
                          <a:solidFill>
                            <a:schemeClr val="tx1"/>
                          </a:solidFill>
                        </a:rPr>
                        <a:t>235.0</a:t>
                      </a:r>
                      <a:endParaRPr lang="en-US" sz="800">
                        <a:solidFill>
                          <a:schemeClr val="tx1"/>
                        </a:solidFill>
                        <a:latin typeface="+mn-lt"/>
                      </a:endParaRPr>
                    </a:p>
                  </a:txBody>
                  <a:tcPr marL="45720" marR="45720" anchor="ctr"/>
                </a:tc>
                <a:extLst>
                  <a:ext uri="{0D108BD9-81ED-4DB2-BD59-A6C34878D82A}">
                    <a16:rowId xmlns:a16="http://schemas.microsoft.com/office/drawing/2014/main" val="1848090846"/>
                  </a:ext>
                </a:extLst>
              </a:tr>
              <a:tr h="192334">
                <a:tc>
                  <a:txBody>
                    <a:bodyPr/>
                    <a:lstStyle/>
                    <a:p>
                      <a:r>
                        <a:rPr lang="en-US" sz="800" dirty="0" err="1">
                          <a:solidFill>
                            <a:schemeClr val="tx1"/>
                          </a:solidFill>
                        </a:rPr>
                        <a:t>Dongying</a:t>
                      </a:r>
                      <a:r>
                        <a:rPr lang="en-US" sz="800" dirty="0">
                          <a:solidFill>
                            <a:schemeClr val="tx1"/>
                          </a:solidFill>
                        </a:rPr>
                        <a:t> </a:t>
                      </a:r>
                      <a:r>
                        <a:rPr lang="en-US" sz="800" dirty="0" err="1">
                          <a:solidFill>
                            <a:schemeClr val="tx1"/>
                          </a:solidFill>
                        </a:rPr>
                        <a:t>Guo’an</a:t>
                      </a:r>
                      <a:r>
                        <a:rPr lang="en-US" sz="800" dirty="0">
                          <a:solidFill>
                            <a:schemeClr val="tx1"/>
                          </a:solidFill>
                        </a:rPr>
                        <a:t> Chemical</a:t>
                      </a:r>
                      <a:endParaRPr lang="en-US" sz="800" dirty="0">
                        <a:solidFill>
                          <a:schemeClr val="tx1"/>
                        </a:solidFill>
                        <a:latin typeface="+mn-lt"/>
                      </a:endParaRPr>
                    </a:p>
                  </a:txBody>
                  <a:tcPr marL="45720" marR="45720" anchor="ctr"/>
                </a:tc>
                <a:tc>
                  <a:txBody>
                    <a:bodyPr/>
                    <a:lstStyle/>
                    <a:p>
                      <a:pPr algn="ctr"/>
                      <a:r>
                        <a:rPr lang="en-US" sz="800">
                          <a:solidFill>
                            <a:schemeClr val="tx1"/>
                          </a:solidFill>
                        </a:rPr>
                        <a:t>135.0</a:t>
                      </a:r>
                      <a:endParaRPr lang="en-US" sz="800">
                        <a:solidFill>
                          <a:schemeClr val="tx1"/>
                        </a:solidFill>
                        <a:latin typeface="+mn-lt"/>
                      </a:endParaRPr>
                    </a:p>
                  </a:txBody>
                  <a:tcPr marL="45720" marR="45720" anchor="ctr"/>
                </a:tc>
                <a:tc>
                  <a:txBody>
                    <a:bodyPr/>
                    <a:lstStyle/>
                    <a:p>
                      <a:pPr algn="ctr"/>
                      <a:r>
                        <a:rPr lang="en-US" sz="800" dirty="0">
                          <a:solidFill>
                            <a:schemeClr val="tx1"/>
                          </a:solidFill>
                        </a:rPr>
                        <a:t>135.0</a:t>
                      </a:r>
                      <a:endParaRPr lang="en-US" sz="800" dirty="0">
                        <a:solidFill>
                          <a:schemeClr val="tx1"/>
                        </a:solidFill>
                        <a:latin typeface="+mn-lt"/>
                      </a:endParaRPr>
                    </a:p>
                  </a:txBody>
                  <a:tcPr marL="45720" marR="45720" anchor="ctr"/>
                </a:tc>
                <a:tc>
                  <a:txBody>
                    <a:bodyPr/>
                    <a:lstStyle/>
                    <a:p>
                      <a:pPr algn="ctr"/>
                      <a:r>
                        <a:rPr lang="en-US" sz="800">
                          <a:solidFill>
                            <a:schemeClr val="tx1"/>
                          </a:solidFill>
                        </a:rPr>
                        <a:t>135.0</a:t>
                      </a:r>
                      <a:endParaRPr lang="en-US" sz="800">
                        <a:solidFill>
                          <a:schemeClr val="tx1"/>
                        </a:solidFill>
                        <a:latin typeface="+mn-lt"/>
                      </a:endParaRPr>
                    </a:p>
                  </a:txBody>
                  <a:tcPr marL="45720" marR="45720" anchor="ctr"/>
                </a:tc>
                <a:extLst>
                  <a:ext uri="{0D108BD9-81ED-4DB2-BD59-A6C34878D82A}">
                    <a16:rowId xmlns:a16="http://schemas.microsoft.com/office/drawing/2014/main" val="3679107894"/>
                  </a:ext>
                </a:extLst>
              </a:tr>
              <a:tr h="192334">
                <a:tc>
                  <a:txBody>
                    <a:bodyPr/>
                    <a:lstStyle/>
                    <a:p>
                      <a:r>
                        <a:rPr lang="en-US" sz="800">
                          <a:solidFill>
                            <a:schemeClr val="tx1"/>
                          </a:solidFill>
                        </a:rPr>
                        <a:t>Yantai Liheng Environmental Tech.</a:t>
                      </a:r>
                      <a:endParaRPr lang="en-US" sz="800">
                        <a:solidFill>
                          <a:schemeClr val="tx1"/>
                        </a:solidFill>
                        <a:latin typeface="+mn-lt"/>
                      </a:endParaRPr>
                    </a:p>
                  </a:txBody>
                  <a:tcPr marL="45720" marR="45720" anchor="ctr"/>
                </a:tc>
                <a:tc>
                  <a:txBody>
                    <a:bodyPr/>
                    <a:lstStyle/>
                    <a:p>
                      <a:pPr algn="ctr"/>
                      <a:r>
                        <a:rPr lang="en-US" sz="800" dirty="0">
                          <a:solidFill>
                            <a:schemeClr val="tx1"/>
                          </a:solidFill>
                        </a:rPr>
                        <a:t>70.0</a:t>
                      </a:r>
                      <a:endParaRPr lang="en-US" sz="800" dirty="0">
                        <a:solidFill>
                          <a:schemeClr val="tx1"/>
                        </a:solidFill>
                        <a:latin typeface="+mn-lt"/>
                      </a:endParaRPr>
                    </a:p>
                  </a:txBody>
                  <a:tcPr marL="45720" marR="45720" anchor="ctr"/>
                </a:tc>
                <a:tc>
                  <a:txBody>
                    <a:bodyPr/>
                    <a:lstStyle/>
                    <a:p>
                      <a:pPr algn="ctr"/>
                      <a:r>
                        <a:rPr lang="en-US" sz="800">
                          <a:solidFill>
                            <a:schemeClr val="tx1"/>
                          </a:solidFill>
                        </a:rPr>
                        <a:t>70.0</a:t>
                      </a:r>
                      <a:endParaRPr lang="en-US" sz="800">
                        <a:solidFill>
                          <a:schemeClr val="tx1"/>
                        </a:solidFill>
                        <a:latin typeface="+mn-lt"/>
                      </a:endParaRPr>
                    </a:p>
                  </a:txBody>
                  <a:tcPr marL="45720" marR="45720" anchor="ctr"/>
                </a:tc>
                <a:tc>
                  <a:txBody>
                    <a:bodyPr/>
                    <a:lstStyle/>
                    <a:p>
                      <a:pPr algn="ctr"/>
                      <a:r>
                        <a:rPr lang="en-US" sz="800" dirty="0">
                          <a:solidFill>
                            <a:schemeClr val="tx1"/>
                          </a:solidFill>
                        </a:rPr>
                        <a:t>70.0</a:t>
                      </a:r>
                      <a:endParaRPr lang="en-US" sz="800" dirty="0">
                        <a:solidFill>
                          <a:schemeClr val="tx1"/>
                        </a:solidFill>
                        <a:latin typeface="+mn-lt"/>
                      </a:endParaRPr>
                    </a:p>
                  </a:txBody>
                  <a:tcPr marL="45720" marR="45720" anchor="ctr"/>
                </a:tc>
                <a:extLst>
                  <a:ext uri="{0D108BD9-81ED-4DB2-BD59-A6C34878D82A}">
                    <a16:rowId xmlns:a16="http://schemas.microsoft.com/office/drawing/2014/main" val="310905082"/>
                  </a:ext>
                </a:extLst>
              </a:tr>
              <a:tr h="302240">
                <a:tc>
                  <a:txBody>
                    <a:bodyPr/>
                    <a:lstStyle/>
                    <a:p>
                      <a:r>
                        <a:rPr lang="en-US" sz="800">
                          <a:solidFill>
                            <a:schemeClr val="tx1"/>
                          </a:solidFill>
                        </a:rPr>
                        <a:t>Xinjiang Juli Environment Protection Tech.-a</a:t>
                      </a:r>
                      <a:endParaRPr lang="en-US" sz="800">
                        <a:solidFill>
                          <a:schemeClr val="tx1"/>
                        </a:solidFill>
                        <a:latin typeface="+mn-lt"/>
                      </a:endParaRPr>
                    </a:p>
                  </a:txBody>
                  <a:tcPr marL="45720" marR="45720" anchor="ctr"/>
                </a:tc>
                <a:tc>
                  <a:txBody>
                    <a:bodyPr/>
                    <a:lstStyle/>
                    <a:p>
                      <a:pPr algn="ctr"/>
                      <a:r>
                        <a:rPr lang="en-US" altLang="zh-CN" sz="800"/>
                        <a:t>33.0</a:t>
                      </a:r>
                      <a:endParaRPr lang="zh-CN" altLang="en-US" sz="800">
                        <a:latin typeface="+mn-lt"/>
                      </a:endParaRPr>
                    </a:p>
                  </a:txBody>
                  <a:tcPr anchor="ctr"/>
                </a:tc>
                <a:tc>
                  <a:txBody>
                    <a:bodyPr/>
                    <a:lstStyle/>
                    <a:p>
                      <a:pPr algn="ctr"/>
                      <a:r>
                        <a:rPr lang="en-US" altLang="zh-CN" sz="800" dirty="0"/>
                        <a:t>33.0</a:t>
                      </a:r>
                      <a:endParaRPr lang="zh-CN" altLang="en-US" sz="800" dirty="0">
                        <a:latin typeface="+mn-lt"/>
                      </a:endParaRPr>
                    </a:p>
                  </a:txBody>
                  <a:tcPr anchor="ctr"/>
                </a:tc>
                <a:tc>
                  <a:txBody>
                    <a:bodyPr/>
                    <a:lstStyle/>
                    <a:p>
                      <a:pPr algn="ctr"/>
                      <a:r>
                        <a:rPr lang="en-US" altLang="zh-CN" sz="800" dirty="0"/>
                        <a:t>33.0</a:t>
                      </a:r>
                      <a:endParaRPr lang="zh-CN" altLang="en-US" sz="800" dirty="0">
                        <a:latin typeface="+mn-lt"/>
                      </a:endParaRPr>
                    </a:p>
                  </a:txBody>
                  <a:tcPr anchor="ctr"/>
                </a:tc>
                <a:extLst>
                  <a:ext uri="{0D108BD9-81ED-4DB2-BD59-A6C34878D82A}">
                    <a16:rowId xmlns:a16="http://schemas.microsoft.com/office/drawing/2014/main" val="3259050483"/>
                  </a:ext>
                </a:extLst>
              </a:tr>
              <a:tr h="192334">
                <a:tc>
                  <a:txBody>
                    <a:bodyPr/>
                    <a:lstStyle/>
                    <a:p>
                      <a:r>
                        <a:rPr lang="en-US" sz="800">
                          <a:solidFill>
                            <a:schemeClr val="tx1"/>
                          </a:solidFill>
                        </a:rPr>
                        <a:t>All other-b</a:t>
                      </a:r>
                      <a:endParaRPr lang="en-US" sz="800">
                        <a:solidFill>
                          <a:schemeClr val="tx1"/>
                        </a:solidFill>
                        <a:latin typeface="+mn-lt"/>
                      </a:endParaRPr>
                    </a:p>
                  </a:txBody>
                  <a:tcPr marL="45720" marR="45720" anchor="ctr"/>
                </a:tc>
                <a:tc>
                  <a:txBody>
                    <a:bodyPr/>
                    <a:lstStyle/>
                    <a:p>
                      <a:pPr algn="ctr"/>
                      <a:r>
                        <a:rPr lang="en-US" sz="800" dirty="0">
                          <a:solidFill>
                            <a:schemeClr val="tx1"/>
                          </a:solidFill>
                        </a:rPr>
                        <a:t>867.0</a:t>
                      </a:r>
                      <a:endParaRPr lang="en-US" sz="800" dirty="0">
                        <a:solidFill>
                          <a:schemeClr val="tx1"/>
                        </a:solidFill>
                        <a:latin typeface="+mn-lt"/>
                      </a:endParaRPr>
                    </a:p>
                  </a:txBody>
                  <a:tcPr marL="45720" marR="45720" anchor="ctr"/>
                </a:tc>
                <a:tc>
                  <a:txBody>
                    <a:bodyPr/>
                    <a:lstStyle/>
                    <a:p>
                      <a:pPr algn="ctr"/>
                      <a:r>
                        <a:rPr lang="en-US" sz="800">
                          <a:solidFill>
                            <a:schemeClr val="tx1"/>
                          </a:solidFill>
                        </a:rPr>
                        <a:t>920.6</a:t>
                      </a:r>
                      <a:endParaRPr lang="en-US" sz="800">
                        <a:solidFill>
                          <a:schemeClr val="tx1"/>
                        </a:solidFill>
                        <a:latin typeface="+mn-lt"/>
                      </a:endParaRPr>
                    </a:p>
                  </a:txBody>
                  <a:tcPr marL="45720" marR="45720" anchor="ctr"/>
                </a:tc>
                <a:tc>
                  <a:txBody>
                    <a:bodyPr/>
                    <a:lstStyle/>
                    <a:p>
                      <a:pPr algn="ctr"/>
                      <a:r>
                        <a:rPr lang="en-US" sz="800" dirty="0">
                          <a:solidFill>
                            <a:schemeClr val="tx1"/>
                          </a:solidFill>
                        </a:rPr>
                        <a:t>920.6</a:t>
                      </a:r>
                      <a:endParaRPr lang="en-US" sz="800" dirty="0">
                        <a:solidFill>
                          <a:schemeClr val="tx1"/>
                        </a:solidFill>
                        <a:latin typeface="+mn-lt"/>
                      </a:endParaRPr>
                    </a:p>
                  </a:txBody>
                  <a:tcPr marL="45720" marR="45720" anchor="ctr"/>
                </a:tc>
                <a:extLst>
                  <a:ext uri="{0D108BD9-81ED-4DB2-BD59-A6C34878D82A}">
                    <a16:rowId xmlns:a16="http://schemas.microsoft.com/office/drawing/2014/main" val="4235197012"/>
                  </a:ext>
                </a:extLst>
              </a:tr>
              <a:tr h="192334">
                <a:tc>
                  <a:txBody>
                    <a:bodyPr/>
                    <a:lstStyle/>
                    <a:p>
                      <a:r>
                        <a:rPr lang="en-US" sz="800" b="1">
                          <a:solidFill>
                            <a:schemeClr val="tx1"/>
                          </a:solidFill>
                        </a:rPr>
                        <a:t>Total</a:t>
                      </a:r>
                      <a:endParaRPr lang="en-US" sz="800" b="1">
                        <a:solidFill>
                          <a:schemeClr val="tx1"/>
                        </a:solidFill>
                        <a:latin typeface="+mn-lt"/>
                      </a:endParaRPr>
                    </a:p>
                  </a:txBody>
                  <a:tcPr marL="45720" marR="45720" anchor="ctr"/>
                </a:tc>
                <a:tc>
                  <a:txBody>
                    <a:bodyPr/>
                    <a:lstStyle/>
                    <a:p>
                      <a:pPr algn="ctr"/>
                      <a:r>
                        <a:rPr lang="en-US" sz="800" b="1">
                          <a:solidFill>
                            <a:schemeClr val="tx1"/>
                          </a:solidFill>
                        </a:rPr>
                        <a:t>1,340.0</a:t>
                      </a:r>
                      <a:endParaRPr lang="en-US" sz="800" b="1">
                        <a:solidFill>
                          <a:schemeClr val="tx1"/>
                        </a:solidFill>
                        <a:latin typeface="+mn-lt"/>
                      </a:endParaRPr>
                    </a:p>
                  </a:txBody>
                  <a:tcPr marL="45720" marR="45720" anchor="ctr"/>
                </a:tc>
                <a:tc>
                  <a:txBody>
                    <a:bodyPr/>
                    <a:lstStyle/>
                    <a:p>
                      <a:pPr algn="ctr"/>
                      <a:r>
                        <a:rPr lang="en-US" sz="800" b="1">
                          <a:solidFill>
                            <a:schemeClr val="tx1"/>
                          </a:solidFill>
                        </a:rPr>
                        <a:t>1,393.6</a:t>
                      </a:r>
                      <a:endParaRPr lang="en-US" sz="800" b="1">
                        <a:solidFill>
                          <a:schemeClr val="tx1"/>
                        </a:solidFill>
                        <a:latin typeface="+mn-lt"/>
                      </a:endParaRPr>
                    </a:p>
                  </a:txBody>
                  <a:tcPr marL="45720" marR="45720" anchor="ctr"/>
                </a:tc>
                <a:tc>
                  <a:txBody>
                    <a:bodyPr/>
                    <a:lstStyle/>
                    <a:p>
                      <a:pPr algn="ctr"/>
                      <a:r>
                        <a:rPr lang="en-US" sz="800" b="1" dirty="0">
                          <a:solidFill>
                            <a:schemeClr val="tx1"/>
                          </a:solidFill>
                        </a:rPr>
                        <a:t>1,393.6</a:t>
                      </a:r>
                      <a:endParaRPr lang="en-US" sz="800" b="1" dirty="0">
                        <a:solidFill>
                          <a:schemeClr val="tx1"/>
                        </a:solidFill>
                        <a:latin typeface="+mn-lt"/>
                      </a:endParaRPr>
                    </a:p>
                  </a:txBody>
                  <a:tcPr marL="45720" marR="45720" anchor="ctr"/>
                </a:tc>
                <a:extLst>
                  <a:ext uri="{0D108BD9-81ED-4DB2-BD59-A6C34878D82A}">
                    <a16:rowId xmlns:a16="http://schemas.microsoft.com/office/drawing/2014/main" val="869931867"/>
                  </a:ext>
                </a:extLst>
              </a:tr>
              <a:tr h="412145">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rPr>
                        <a:t>a- Group II re-refinery.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rPr>
                        <a:t>b- Includes Shanxi </a:t>
                      </a:r>
                      <a:r>
                        <a:rPr lang="en-US" sz="800" dirty="0" err="1">
                          <a:solidFill>
                            <a:schemeClr val="tx1"/>
                          </a:solidFill>
                        </a:rPr>
                        <a:t>Kejiada</a:t>
                      </a:r>
                      <a:r>
                        <a:rPr lang="en-US" sz="800" dirty="0">
                          <a:solidFill>
                            <a:schemeClr val="tx1"/>
                          </a:solidFill>
                        </a:rPr>
                        <a:t> Energy, Zibo </a:t>
                      </a:r>
                      <a:r>
                        <a:rPr lang="en-US" sz="800" dirty="0" err="1">
                          <a:solidFill>
                            <a:schemeClr val="tx1"/>
                          </a:solidFill>
                        </a:rPr>
                        <a:t>Zhongtai</a:t>
                      </a:r>
                      <a:r>
                        <a:rPr lang="en-US" sz="800" dirty="0">
                          <a:solidFill>
                            <a:schemeClr val="tx1"/>
                          </a:solidFill>
                        </a:rPr>
                        <a:t> Environmental Technology, etc.</a:t>
                      </a:r>
                      <a:endParaRPr lang="en-US" sz="800" dirty="0">
                        <a:solidFill>
                          <a:schemeClr val="tx1"/>
                        </a:solidFill>
                        <a:latin typeface="+mn-lt"/>
                      </a:endParaRPr>
                    </a:p>
                  </a:txBody>
                  <a:tcPr marL="45720" marR="45720" anchor="ct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pPr algn="r"/>
                      <a:endParaRPr lang="en-US" sz="1100">
                        <a:solidFill>
                          <a:schemeClr val="tx1"/>
                        </a:solidFill>
                        <a:latin typeface="Lucida Sans" panose="020B0602030504020204" pitchFamily="34" charset="0"/>
                      </a:endParaRPr>
                    </a:p>
                  </a:txBody>
                  <a:tcPr marL="45720" marR="45720" anchor="ctr">
                    <a:solidFill>
                      <a:schemeClr val="bg2">
                        <a:lumMod val="40000"/>
                        <a:lumOff val="60000"/>
                      </a:schemeClr>
                    </a:solidFill>
                  </a:tcPr>
                </a:tc>
                <a:tc hMerge="1">
                  <a:txBody>
                    <a:bodyPr/>
                    <a:lstStyle/>
                    <a:p>
                      <a:endParaRPr lang="en-IN"/>
                    </a:p>
                  </a:txBody>
                  <a:tcPr/>
                </a:tc>
                <a:extLst>
                  <a:ext uri="{0D108BD9-81ED-4DB2-BD59-A6C34878D82A}">
                    <a16:rowId xmlns:a16="http://schemas.microsoft.com/office/drawing/2014/main" val="3044624929"/>
                  </a:ext>
                </a:extLst>
              </a:tr>
            </a:tbl>
          </a:graphicData>
        </a:graphic>
      </p:graphicFrame>
      <p:cxnSp>
        <p:nvCxnSpPr>
          <p:cNvPr id="12" name="Straight Connector 11">
            <a:extLst>
              <a:ext uri="{FF2B5EF4-FFF2-40B4-BE49-F238E27FC236}">
                <a16:creationId xmlns:a16="http://schemas.microsoft.com/office/drawing/2014/main" id="{6BF4FFE5-F802-40B2-A5CA-497E0A4D3F4D}"/>
              </a:ext>
            </a:extLst>
          </p:cNvPr>
          <p:cNvCxnSpPr>
            <a:cxnSpLocks/>
          </p:cNvCxnSpPr>
          <p:nvPr/>
        </p:nvCxnSpPr>
        <p:spPr>
          <a:xfrm>
            <a:off x="336000" y="3657829"/>
            <a:ext cx="11520000"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2677F57-ABB3-4047-894F-A748FD024223}"/>
              </a:ext>
            </a:extLst>
          </p:cNvPr>
          <p:cNvCxnSpPr>
            <a:cxnSpLocks/>
          </p:cNvCxnSpPr>
          <p:nvPr/>
        </p:nvCxnSpPr>
        <p:spPr>
          <a:xfrm>
            <a:off x="7872955" y="110219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534E849-A0E2-4C01-973E-06651E795FAD}"/>
              </a:ext>
            </a:extLst>
          </p:cNvPr>
          <p:cNvCxnSpPr>
            <a:cxnSpLocks/>
          </p:cNvCxnSpPr>
          <p:nvPr/>
        </p:nvCxnSpPr>
        <p:spPr>
          <a:xfrm>
            <a:off x="4105034" y="1039781"/>
            <a:ext cx="0" cy="5189832"/>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5090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Economic Background</a:t>
            </a: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947954" y="686513"/>
            <a:ext cx="5920196" cy="5883021"/>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latin typeface="+mn-lt"/>
              </a:rPr>
              <a:t>In</a:t>
            </a:r>
            <a:r>
              <a:rPr lang="zh-CN" altLang="en-US" dirty="0">
                <a:latin typeface="+mn-lt"/>
              </a:rPr>
              <a:t> </a:t>
            </a:r>
            <a:r>
              <a:rPr lang="en-US" altLang="zh-CN" dirty="0">
                <a:latin typeface="+mn-lt"/>
              </a:rPr>
              <a:t>2020,</a:t>
            </a:r>
            <a:r>
              <a:rPr lang="zh-CN" altLang="en-US" dirty="0">
                <a:latin typeface="+mn-lt"/>
              </a:rPr>
              <a:t> </a:t>
            </a:r>
            <a:r>
              <a:rPr lang="en-US" altLang="zh-CN" dirty="0">
                <a:latin typeface="+mn-lt"/>
              </a:rPr>
              <a:t>China’s gross domestic product (GDP) exceeded CNY 101.6 trillion (USD 14.72 trillion), up by 2.3% from 2019, which has been the slowest since 1990 due to the </a:t>
            </a:r>
            <a:r>
              <a:rPr lang="en-US" dirty="0">
                <a:latin typeface="+mn-lt"/>
              </a:rPr>
              <a:t>unprecedented disruption caused by the </a:t>
            </a:r>
            <a:r>
              <a:rPr lang="en-US" altLang="zh-CN" dirty="0">
                <a:latin typeface="+mn-lt"/>
              </a:rPr>
              <a:t>COVID-19 pandemic </a:t>
            </a:r>
            <a:r>
              <a:rPr lang="en-US" dirty="0">
                <a:latin typeface="+mn-lt"/>
              </a:rPr>
              <a:t>upon the overall economy. China’s GDP growth target is to be over 6% in 2021. </a:t>
            </a:r>
          </a:p>
          <a:p>
            <a:r>
              <a:rPr lang="en-US" dirty="0">
                <a:latin typeface="+mn-lt"/>
              </a:rPr>
              <a:t>During Q1 2020, GDP registered a 6.8% contraction, while total imports and exports were down by 8.5% in USD terms as </a:t>
            </a:r>
            <a:r>
              <a:rPr lang="en-US" altLang="zh-CN" dirty="0">
                <a:latin typeface="+mn-lt"/>
              </a:rPr>
              <a:t>China completely stayed in lockdown</a:t>
            </a:r>
            <a:r>
              <a:rPr lang="en-US" dirty="0">
                <a:latin typeface="+mn-lt"/>
              </a:rPr>
              <a:t>. Total retail sales of consumer goods dropped substantially by 19% year-on-year, and total fixed-asset investment declined 16.1%. S</a:t>
            </a:r>
            <a:r>
              <a:rPr lang="en-US" altLang="zh-CN" dirty="0">
                <a:latin typeface="+mn-lt"/>
              </a:rPr>
              <a:t>ince Q2, </a:t>
            </a:r>
            <a:r>
              <a:rPr lang="en-US" dirty="0">
                <a:latin typeface="+mn-lt"/>
              </a:rPr>
              <a:t>GDP rebound gradually, with a 3.2% like-for-like growth rate, because business activities recovered as the travel ban lifted and strong government incentives were released to boost the economical growth. In the second half of 2020, the GDP growth rate continued to rise, reaching 4.9% in Q3 and 7.0% in Q4, respectively. The economy in China was already back to normal performance by the end of 2020.</a:t>
            </a:r>
          </a:p>
          <a:p>
            <a:r>
              <a:rPr lang="en-US" altLang="zh-CN" dirty="0">
                <a:latin typeface="+mn-lt"/>
              </a:rPr>
              <a:t>GDP growth was 18.3% in Q1 2021 and 7.9% in Q2 2021. However, in Q3 2021, GDP growth was only 4.9%. From Q1 to Q3, the GDP growth was 9.8%. IMF foresees that China’s overall GDP growth in 2021 will be 8.0%. In 2021, the impact of COVID-19 was quite limited thanks to the large portion of the population already vaccinated. However, the growing price of raw materials and power supply shortage in the second half of 2021 limited the GDP growth.</a:t>
            </a:r>
          </a:p>
          <a:p>
            <a:r>
              <a:rPr lang="en-US" altLang="zh-CN" dirty="0">
                <a:latin typeface="+mn-lt"/>
              </a:rPr>
              <a:t>China and the United States have been engaged in a trade conflict through increasing tariffs and other measures since 2018. Affected by trade tensions, China’s GDP grew by 6.2% in Q2 2019, registering the slowest quarterly growth rate since 1992. By August 2021, China’s total imports from the United States had achieved only 62% of targets under the phase one trade agreement. </a:t>
            </a:r>
          </a:p>
          <a:p>
            <a:r>
              <a:rPr lang="en-US" altLang="zh-CN" dirty="0">
                <a:latin typeface="+mn-lt"/>
              </a:rPr>
              <a:t>However, the Chinese government has been embracing globalization. In November 2018, customs tariffs were further cut for 1,585 items across industrial sectors, and a total of 94 commodities were subject to zero export tariffs as of January 1, 2019. By August 2021, China had signed 19 free trade agreements involving 26 countries and regions. Trade between China and these countries and regions thereby entered the age of zero tariffs. Moreover, China took the lead to develop The Regional Comprehensive Economic Partnership (RCEP), which is a free trade agreement with 15 Asia-Pacific countries.</a:t>
            </a:r>
          </a:p>
        </p:txBody>
      </p:sp>
      <p:graphicFrame>
        <p:nvGraphicFramePr>
          <p:cNvPr id="9" name="Table 3">
            <a:extLst>
              <a:ext uri="{FF2B5EF4-FFF2-40B4-BE49-F238E27FC236}">
                <a16:creationId xmlns:a16="http://schemas.microsoft.com/office/drawing/2014/main" id="{B0771042-3A48-4F0C-9F15-02336B00BDB4}"/>
              </a:ext>
            </a:extLst>
          </p:cNvPr>
          <p:cNvGraphicFramePr>
            <a:graphicFrameLocks noGrp="1"/>
          </p:cNvGraphicFramePr>
          <p:nvPr/>
        </p:nvGraphicFramePr>
        <p:xfrm>
          <a:off x="569395" y="858946"/>
          <a:ext cx="5123769" cy="4519544"/>
        </p:xfrm>
        <a:graphic>
          <a:graphicData uri="http://schemas.openxmlformats.org/drawingml/2006/table">
            <a:tbl>
              <a:tblPr firstRow="1">
                <a:tableStyleId>{5C22544A-7EE6-4342-B048-85BDC9FD1C3A}</a:tableStyleId>
              </a:tblPr>
              <a:tblGrid>
                <a:gridCol w="2337647">
                  <a:extLst>
                    <a:ext uri="{9D8B030D-6E8A-4147-A177-3AD203B41FA5}">
                      <a16:colId xmlns:a16="http://schemas.microsoft.com/office/drawing/2014/main" val="3179253707"/>
                    </a:ext>
                  </a:extLst>
                </a:gridCol>
                <a:gridCol w="1393061">
                  <a:extLst>
                    <a:ext uri="{9D8B030D-6E8A-4147-A177-3AD203B41FA5}">
                      <a16:colId xmlns:a16="http://schemas.microsoft.com/office/drawing/2014/main" val="2331960324"/>
                    </a:ext>
                  </a:extLst>
                </a:gridCol>
                <a:gridCol w="1393061">
                  <a:extLst>
                    <a:ext uri="{9D8B030D-6E8A-4147-A177-3AD203B41FA5}">
                      <a16:colId xmlns:a16="http://schemas.microsoft.com/office/drawing/2014/main" val="2517212798"/>
                    </a:ext>
                  </a:extLst>
                </a:gridCol>
              </a:tblGrid>
              <a:tr h="308524">
                <a:tc gridSpan="3">
                  <a:txBody>
                    <a:bodyPr/>
                    <a:lstStyle/>
                    <a:p>
                      <a:r>
                        <a:rPr lang="en-US" sz="900" dirty="0"/>
                        <a:t>SELECTED ECONOMIC CHARACTERISTICS OF COUNTRY, 2020 AND 2021</a:t>
                      </a:r>
                      <a:endParaRPr lang="en-US" sz="900" dirty="0">
                        <a:latin typeface="+mn-lt"/>
                      </a:endParaRPr>
                    </a:p>
                  </a:txBody>
                  <a:tcPr marL="45720" marR="45720" anchor="ctr"/>
                </a:tc>
                <a:tc hMerge="1">
                  <a:txBody>
                    <a:bodyPr/>
                    <a:lstStyle/>
                    <a:p>
                      <a:endParaRPr lang="en-US" sz="100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82820">
                <a:tc>
                  <a:txBody>
                    <a:bodyPr/>
                    <a:lstStyle/>
                    <a:p>
                      <a:r>
                        <a:rPr lang="en-US" sz="900" dirty="0">
                          <a:solidFill>
                            <a:schemeClr val="tx1"/>
                          </a:solidFill>
                        </a:rPr>
                        <a:t>KEY INDICATOR</a:t>
                      </a:r>
                      <a:endParaRPr lang="en-US" sz="900" dirty="0">
                        <a:solidFill>
                          <a:schemeClr val="tx1"/>
                        </a:solidFill>
                        <a:latin typeface="+mn-lt"/>
                      </a:endParaRPr>
                    </a:p>
                  </a:txBody>
                  <a:tcPr marL="45720" marR="45720" anchor="ctr"/>
                </a:tc>
                <a:tc>
                  <a:txBody>
                    <a:bodyPr/>
                    <a:lstStyle/>
                    <a:p>
                      <a:pPr algn="ctr"/>
                      <a:r>
                        <a:rPr lang="en-US" sz="900" b="1" dirty="0">
                          <a:solidFill>
                            <a:schemeClr val="tx1"/>
                          </a:solidFill>
                        </a:rPr>
                        <a:t>2020</a:t>
                      </a:r>
                      <a:endParaRPr lang="en-US" sz="900" b="1" dirty="0">
                        <a:solidFill>
                          <a:schemeClr val="tx1"/>
                        </a:solidFill>
                        <a:latin typeface="+mn-lt"/>
                      </a:endParaRPr>
                    </a:p>
                  </a:txBody>
                  <a:tcPr marL="45720" marR="45720" anchor="ctr"/>
                </a:tc>
                <a:tc>
                  <a:txBody>
                    <a:bodyPr/>
                    <a:lstStyle/>
                    <a:p>
                      <a:pPr algn="ctr"/>
                      <a:r>
                        <a:rPr lang="en-US" sz="900" b="1" dirty="0">
                          <a:solidFill>
                            <a:schemeClr val="tx1"/>
                          </a:solidFill>
                        </a:rPr>
                        <a:t>2021-e</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382820">
                <a:tc>
                  <a:txBody>
                    <a:bodyPr/>
                    <a:lstStyle/>
                    <a:p>
                      <a:pPr algn="l">
                        <a:spcBef>
                          <a:spcPts val="200"/>
                        </a:spcBef>
                        <a:spcAft>
                          <a:spcPts val="200"/>
                        </a:spcAft>
                      </a:pPr>
                      <a:r>
                        <a:rPr lang="en-US" sz="900" b="1" dirty="0">
                          <a:solidFill>
                            <a:schemeClr val="tx1"/>
                          </a:solidFill>
                          <a:effectLst/>
                        </a:rPr>
                        <a:t>Population (Billion)</a:t>
                      </a:r>
                      <a:endParaRPr lang="en-IN" sz="90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1.41</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1.41</a:t>
                      </a:r>
                      <a:endParaRPr lang="en-US" sz="900" dirty="0">
                        <a:solidFill>
                          <a:schemeClr val="tx1"/>
                        </a:solidFill>
                        <a:latin typeface="+mn-lt"/>
                      </a:endParaRPr>
                    </a:p>
                  </a:txBody>
                  <a:tcPr marL="45720" marR="45720" anchor="ctr"/>
                </a:tc>
                <a:extLst>
                  <a:ext uri="{0D108BD9-81ED-4DB2-BD59-A6C34878D82A}">
                    <a16:rowId xmlns:a16="http://schemas.microsoft.com/office/drawing/2014/main" val="1557228252"/>
                  </a:ext>
                </a:extLst>
              </a:tr>
              <a:tr h="382820">
                <a:tc>
                  <a:txBody>
                    <a:bodyPr/>
                    <a:lstStyle/>
                    <a:p>
                      <a:pPr algn="l">
                        <a:spcBef>
                          <a:spcPts val="200"/>
                        </a:spcBef>
                        <a:spcAft>
                          <a:spcPts val="200"/>
                        </a:spcAft>
                      </a:pPr>
                      <a:r>
                        <a:rPr lang="en-US" sz="900" dirty="0">
                          <a:solidFill>
                            <a:srgbClr val="000000"/>
                          </a:solidFill>
                          <a:effectLst/>
                        </a:rPr>
                        <a:t>GDP at current prices (USD Trillion)</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14.72</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15.90</a:t>
                      </a:r>
                      <a:endParaRPr lang="en-US" sz="900" dirty="0">
                        <a:solidFill>
                          <a:schemeClr val="tx1"/>
                        </a:solidFill>
                        <a:latin typeface="+mn-lt"/>
                      </a:endParaRPr>
                    </a:p>
                  </a:txBody>
                  <a:tcPr marL="45720" marR="45720" anchor="ctr"/>
                </a:tc>
                <a:extLst>
                  <a:ext uri="{0D108BD9-81ED-4DB2-BD59-A6C34878D82A}">
                    <a16:rowId xmlns:a16="http://schemas.microsoft.com/office/drawing/2014/main" val="1187709248"/>
                  </a:ext>
                </a:extLst>
              </a:tr>
              <a:tr h="382820">
                <a:tc>
                  <a:txBody>
                    <a:bodyPr/>
                    <a:lstStyle/>
                    <a:p>
                      <a:pPr algn="l">
                        <a:spcBef>
                          <a:spcPts val="200"/>
                        </a:spcBef>
                        <a:spcAft>
                          <a:spcPts val="200"/>
                        </a:spcAft>
                      </a:pPr>
                      <a:r>
                        <a:rPr lang="en-US" sz="900" dirty="0">
                          <a:solidFill>
                            <a:srgbClr val="000000"/>
                          </a:solidFill>
                          <a:effectLst/>
                        </a:rPr>
                        <a:t>GDP per capita, current prices (USD)</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10,500.40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NA</a:t>
                      </a:r>
                      <a:endParaRPr lang="en-US" sz="900" dirty="0">
                        <a:solidFill>
                          <a:schemeClr val="tx1"/>
                        </a:solidFill>
                        <a:latin typeface="+mn-lt"/>
                      </a:endParaRPr>
                    </a:p>
                  </a:txBody>
                  <a:tcPr marL="45720" marR="45720" anchor="ctr"/>
                </a:tc>
                <a:extLst>
                  <a:ext uri="{0D108BD9-81ED-4DB2-BD59-A6C34878D82A}">
                    <a16:rowId xmlns:a16="http://schemas.microsoft.com/office/drawing/2014/main" val="1529696452"/>
                  </a:ext>
                </a:extLst>
              </a:tr>
              <a:tr h="382820">
                <a:tc>
                  <a:txBody>
                    <a:bodyPr/>
                    <a:lstStyle/>
                    <a:p>
                      <a:pPr algn="l">
                        <a:spcBef>
                          <a:spcPts val="200"/>
                        </a:spcBef>
                        <a:spcAft>
                          <a:spcPts val="200"/>
                        </a:spcAft>
                      </a:pPr>
                      <a:r>
                        <a:rPr lang="en-US" sz="900" dirty="0">
                          <a:solidFill>
                            <a:srgbClr val="000000"/>
                          </a:solidFill>
                          <a:effectLst/>
                        </a:rPr>
                        <a:t>GDP growth rate, constant prices (Annual % change)</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altLang="zh-CN" sz="900" dirty="0">
                          <a:solidFill>
                            <a:schemeClr val="tx1"/>
                          </a:solidFill>
                        </a:rPr>
                        <a:t>1.9%</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8.0%</a:t>
                      </a:r>
                      <a:endParaRPr lang="en-US" sz="900" dirty="0">
                        <a:solidFill>
                          <a:schemeClr val="tx1"/>
                        </a:solidFill>
                        <a:latin typeface="+mn-lt"/>
                      </a:endParaRPr>
                    </a:p>
                  </a:txBody>
                  <a:tcPr marL="45720" marR="45720" anchor="ctr"/>
                </a:tc>
                <a:extLst>
                  <a:ext uri="{0D108BD9-81ED-4DB2-BD59-A6C34878D82A}">
                    <a16:rowId xmlns:a16="http://schemas.microsoft.com/office/drawing/2014/main" val="1996132547"/>
                  </a:ext>
                </a:extLst>
              </a:tr>
              <a:tr h="382820">
                <a:tc>
                  <a:txBody>
                    <a:bodyPr/>
                    <a:lstStyle/>
                    <a:p>
                      <a:pPr algn="l">
                        <a:spcBef>
                          <a:spcPts val="200"/>
                        </a:spcBef>
                        <a:spcAft>
                          <a:spcPts val="200"/>
                        </a:spcAft>
                      </a:pPr>
                      <a:r>
                        <a:rPr lang="en-US" sz="900" dirty="0">
                          <a:solidFill>
                            <a:srgbClr val="000000"/>
                          </a:solidFill>
                          <a:effectLst/>
                        </a:rPr>
                        <a:t>Inflation, average consumer prices (Annual % change)</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2.90%</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1.5% (October 2021)</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382820">
                <a:tc>
                  <a:txBody>
                    <a:bodyPr/>
                    <a:lstStyle/>
                    <a:p>
                      <a:pPr algn="l">
                        <a:spcBef>
                          <a:spcPts val="200"/>
                        </a:spcBef>
                        <a:spcAft>
                          <a:spcPts val="200"/>
                        </a:spcAft>
                      </a:pPr>
                      <a:r>
                        <a:rPr lang="en-US" sz="900" dirty="0">
                          <a:solidFill>
                            <a:srgbClr val="000000"/>
                          </a:solidFill>
                          <a:effectLst/>
                        </a:rPr>
                        <a:t>Current account balance (% Of GDP)</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1.86%</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NA</a:t>
                      </a:r>
                      <a:endParaRPr lang="en-US" sz="900" dirty="0">
                        <a:solidFill>
                          <a:schemeClr val="tx1"/>
                        </a:solidFill>
                        <a:latin typeface="+mn-lt"/>
                      </a:endParaRPr>
                    </a:p>
                  </a:txBody>
                  <a:tcPr marL="45720" marR="45720" anchor="ctr"/>
                </a:tc>
                <a:extLst>
                  <a:ext uri="{0D108BD9-81ED-4DB2-BD59-A6C34878D82A}">
                    <a16:rowId xmlns:a16="http://schemas.microsoft.com/office/drawing/2014/main" val="2965892685"/>
                  </a:ext>
                </a:extLst>
              </a:tr>
              <a:tr h="382820">
                <a:tc>
                  <a:txBody>
                    <a:bodyPr/>
                    <a:lstStyle/>
                    <a:p>
                      <a:pPr algn="l">
                        <a:spcBef>
                          <a:spcPts val="200"/>
                        </a:spcBef>
                        <a:spcAft>
                          <a:spcPts val="200"/>
                        </a:spcAft>
                      </a:pPr>
                      <a:r>
                        <a:rPr lang="en-IN" sz="900" b="1" dirty="0">
                          <a:effectLst/>
                        </a:rPr>
                        <a:t>Share in Real GDP</a:t>
                      </a:r>
                      <a:endParaRPr lang="en-IN" sz="900" b="1"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Till </a:t>
                      </a:r>
                      <a:r>
                        <a:rPr lang="en-US" altLang="zh-CN" sz="900" dirty="0">
                          <a:solidFill>
                            <a:schemeClr val="tx1"/>
                          </a:solidFill>
                        </a:rPr>
                        <a:t>Q3 2021</a:t>
                      </a:r>
                      <a:endParaRPr lang="en-US" sz="900" dirty="0">
                        <a:solidFill>
                          <a:schemeClr val="tx1"/>
                        </a:solidFill>
                        <a:latin typeface="+mn-lt"/>
                      </a:endParaRPr>
                    </a:p>
                  </a:txBody>
                  <a:tcPr marL="45720" marR="45720" anchor="ctr"/>
                </a:tc>
                <a:extLst>
                  <a:ext uri="{0D108BD9-81ED-4DB2-BD59-A6C34878D82A}">
                    <a16:rowId xmlns:a16="http://schemas.microsoft.com/office/drawing/2014/main" val="3753679206"/>
                  </a:ext>
                </a:extLst>
              </a:tr>
              <a:tr h="382820">
                <a:tc>
                  <a:txBody>
                    <a:bodyPr/>
                    <a:lstStyle/>
                    <a:p>
                      <a:pPr algn="l">
                        <a:spcBef>
                          <a:spcPts val="200"/>
                        </a:spcBef>
                        <a:spcAft>
                          <a:spcPts val="200"/>
                        </a:spcAft>
                      </a:pPr>
                      <a:r>
                        <a:rPr lang="en-IN" sz="900" b="1" dirty="0">
                          <a:solidFill>
                            <a:schemeClr val="tx1"/>
                          </a:solidFill>
                          <a:effectLst/>
                        </a:rPr>
                        <a:t> </a:t>
                      </a:r>
                      <a:r>
                        <a:rPr lang="en-US" sz="900" b="1" dirty="0">
                          <a:solidFill>
                            <a:schemeClr val="tx1"/>
                          </a:solidFill>
                          <a:effectLst/>
                        </a:rPr>
                        <a:t> </a:t>
                      </a:r>
                      <a:r>
                        <a:rPr lang="en-US" sz="900" b="0" dirty="0">
                          <a:solidFill>
                            <a:schemeClr val="tx1"/>
                          </a:solidFill>
                          <a:effectLst/>
                        </a:rPr>
                        <a:t>Services (%)</a:t>
                      </a:r>
                      <a:endParaRPr lang="en-IN" sz="900" b="0" dirty="0">
                        <a:solidFill>
                          <a:schemeClr val="tx1"/>
                        </a:solidFill>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54.5%</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54.8</a:t>
                      </a:r>
                      <a:r>
                        <a:rPr lang="en-US" altLang="zh-CN" sz="900" dirty="0">
                          <a:solidFill>
                            <a:schemeClr val="tx1"/>
                          </a:solidFill>
                        </a:rPr>
                        <a:t>%</a:t>
                      </a:r>
                      <a:endParaRPr lang="en-US" sz="900" dirty="0">
                        <a:solidFill>
                          <a:schemeClr val="tx1"/>
                        </a:solidFill>
                        <a:latin typeface="+mn-lt"/>
                      </a:endParaRPr>
                    </a:p>
                  </a:txBody>
                  <a:tcPr marL="45720" marR="45720" anchor="ctr"/>
                </a:tc>
                <a:extLst>
                  <a:ext uri="{0D108BD9-81ED-4DB2-BD59-A6C34878D82A}">
                    <a16:rowId xmlns:a16="http://schemas.microsoft.com/office/drawing/2014/main" val="3134077448"/>
                  </a:ext>
                </a:extLst>
              </a:tr>
              <a:tr h="382820">
                <a:tc>
                  <a:txBody>
                    <a:bodyPr/>
                    <a:lstStyle/>
                    <a:p>
                      <a:pPr algn="l">
                        <a:spcBef>
                          <a:spcPts val="200"/>
                        </a:spcBef>
                        <a:spcAft>
                          <a:spcPts val="200"/>
                        </a:spcAft>
                      </a:pPr>
                      <a:r>
                        <a:rPr lang="en-US" sz="900" dirty="0">
                          <a:solidFill>
                            <a:srgbClr val="000000"/>
                          </a:solidFill>
                          <a:effectLst/>
                        </a:rPr>
                        <a:t>  Industry (%)</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37.8%</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39.0</a:t>
                      </a:r>
                      <a:r>
                        <a:rPr lang="en-US" altLang="zh-CN" sz="900" dirty="0">
                          <a:solidFill>
                            <a:schemeClr val="tx1"/>
                          </a:solidFill>
                        </a:rPr>
                        <a:t>%</a:t>
                      </a:r>
                      <a:endParaRPr lang="en-US" sz="900" dirty="0">
                        <a:solidFill>
                          <a:schemeClr val="tx1"/>
                        </a:solidFill>
                        <a:latin typeface="+mn-lt"/>
                      </a:endParaRPr>
                    </a:p>
                  </a:txBody>
                  <a:tcPr marL="45720" marR="45720" anchor="ctr"/>
                </a:tc>
                <a:extLst>
                  <a:ext uri="{0D108BD9-81ED-4DB2-BD59-A6C34878D82A}">
                    <a16:rowId xmlns:a16="http://schemas.microsoft.com/office/drawing/2014/main" val="1032216647"/>
                  </a:ext>
                </a:extLst>
              </a:tr>
              <a:tr h="382820">
                <a:tc>
                  <a:txBody>
                    <a:bodyPr/>
                    <a:lstStyle/>
                    <a:p>
                      <a:pPr algn="l">
                        <a:spcBef>
                          <a:spcPts val="200"/>
                        </a:spcBef>
                        <a:spcAft>
                          <a:spcPts val="200"/>
                        </a:spcAft>
                      </a:pPr>
                      <a:r>
                        <a:rPr lang="en-US" sz="900" dirty="0">
                          <a:solidFill>
                            <a:srgbClr val="000000"/>
                          </a:solidFill>
                          <a:effectLst/>
                        </a:rPr>
                        <a:t>  Agriculture (%)</a:t>
                      </a:r>
                      <a:endParaRPr lang="en-IN" sz="900" dirty="0">
                        <a:effectLst/>
                        <a:latin typeface="+mn-lt"/>
                        <a:ea typeface="Calibri" panose="020F0502020204030204" pitchFamily="34" charset="0"/>
                        <a:cs typeface="Times New Roman" panose="02020603050405020304" pitchFamily="18" charset="0"/>
                      </a:endParaRPr>
                    </a:p>
                  </a:txBody>
                  <a:tcPr marL="73025" marR="73025" marT="0" marB="0" anchor="ctr"/>
                </a:tc>
                <a:tc>
                  <a:txBody>
                    <a:bodyPr/>
                    <a:lstStyle/>
                    <a:p>
                      <a:pPr algn="ctr"/>
                      <a:r>
                        <a:rPr lang="en-US" sz="900" dirty="0">
                          <a:solidFill>
                            <a:schemeClr val="tx1"/>
                          </a:solidFill>
                        </a:rPr>
                        <a:t>7.7%</a:t>
                      </a:r>
                      <a:endParaRPr lang="en-US" sz="900" dirty="0">
                        <a:solidFill>
                          <a:schemeClr val="tx1"/>
                        </a:solidFill>
                        <a:latin typeface="+mn-lt"/>
                      </a:endParaRPr>
                    </a:p>
                  </a:txBody>
                  <a:tcPr marL="45720" marR="45720" anchor="ctr"/>
                </a:tc>
                <a:tc>
                  <a:txBody>
                    <a:bodyPr/>
                    <a:lstStyle/>
                    <a:p>
                      <a:pPr algn="ctr"/>
                      <a:r>
                        <a:rPr lang="en-US" sz="900" dirty="0">
                          <a:solidFill>
                            <a:schemeClr val="tx1"/>
                          </a:solidFill>
                        </a:rPr>
                        <a:t>6.2%</a:t>
                      </a:r>
                      <a:endParaRPr lang="en-US" sz="900" dirty="0">
                        <a:solidFill>
                          <a:schemeClr val="tx1"/>
                        </a:solidFill>
                        <a:latin typeface="+mn-lt"/>
                      </a:endParaRPr>
                    </a:p>
                  </a:txBody>
                  <a:tcPr marL="45720" marR="45720" anchor="ctr"/>
                </a:tc>
                <a:extLst>
                  <a:ext uri="{0D108BD9-81ED-4DB2-BD59-A6C34878D82A}">
                    <a16:rowId xmlns:a16="http://schemas.microsoft.com/office/drawing/2014/main" val="1157954907"/>
                  </a:ext>
                </a:extLst>
              </a:tr>
            </a:tbl>
          </a:graphicData>
        </a:graphic>
      </p:graphicFrame>
      <p:sp>
        <p:nvSpPr>
          <p:cNvPr id="10" name="Content Placeholder 2">
            <a:extLst>
              <a:ext uri="{FF2B5EF4-FFF2-40B4-BE49-F238E27FC236}">
                <a16:creationId xmlns:a16="http://schemas.microsoft.com/office/drawing/2014/main" id="{CC5E8B53-A4E6-45CD-ABC9-367E92AEEF47}"/>
              </a:ext>
            </a:extLst>
          </p:cNvPr>
          <p:cNvSpPr txBox="1">
            <a:spLocks/>
          </p:cNvSpPr>
          <p:nvPr/>
        </p:nvSpPr>
        <p:spPr>
          <a:xfrm>
            <a:off x="521770" y="5474724"/>
            <a:ext cx="5245689" cy="230832"/>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lang="en-US" sz="900" dirty="0">
                <a:latin typeface="Lucida Sans"/>
              </a:rPr>
              <a:t>Source: National Statistics Bureau of China, IMF World Economic Outlook, The World Bank </a:t>
            </a:r>
            <a:endParaRPr kumimoji="0" lang="en-IN" sz="900" b="0" i="0" u="none" strike="noStrike" kern="1200" cap="none" spc="0" normalizeH="0" baseline="0" noProof="0" dirty="0">
              <a:ln>
                <a:noFill/>
              </a:ln>
              <a:effectLst/>
              <a:uLnTx/>
              <a:uFillTx/>
              <a:latin typeface="Lucida Sans"/>
              <a:ea typeface="+mn-ea"/>
              <a:cs typeface="+mn-cs"/>
            </a:endParaRPr>
          </a:p>
        </p:txBody>
      </p:sp>
      <p:grpSp>
        <p:nvGrpSpPr>
          <p:cNvPr id="6" name="Group 5">
            <a:extLst>
              <a:ext uri="{FF2B5EF4-FFF2-40B4-BE49-F238E27FC236}">
                <a16:creationId xmlns:a16="http://schemas.microsoft.com/office/drawing/2014/main" id="{EA9BF7D8-0FEA-4C0F-8E97-1BDD514C04CD}"/>
              </a:ext>
            </a:extLst>
          </p:cNvPr>
          <p:cNvGrpSpPr/>
          <p:nvPr/>
        </p:nvGrpSpPr>
        <p:grpSpPr>
          <a:xfrm>
            <a:off x="4676677" y="5939188"/>
            <a:ext cx="1090782" cy="246221"/>
            <a:chOff x="10831993" y="6206610"/>
            <a:chExt cx="1090782" cy="246221"/>
          </a:xfrm>
        </p:grpSpPr>
        <p:sp>
          <p:nvSpPr>
            <p:cNvPr id="7" name="Freeform: Shape 6">
              <a:extLst>
                <a:ext uri="{FF2B5EF4-FFF2-40B4-BE49-F238E27FC236}">
                  <a16:creationId xmlns:a16="http://schemas.microsoft.com/office/drawing/2014/main" id="{340E010B-DBE1-40BB-BF98-767C70FB2EC1}"/>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930C9AE5-EBD7-4FBA-AE2A-4C091B6372CA}"/>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41479157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Economic Background </a:t>
            </a: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658812" y="972916"/>
            <a:ext cx="10801351" cy="3182281"/>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latin typeface="+mn-lt"/>
              </a:rPr>
              <a:t>According to the National Bureau of Statistics, the total value of China’s industrial sectors exceeded CNY 38.4 trillion (USD 5.6 trillion) in 2020, increasing 2.6% compared to 2019. However, the growth was lower than 2019, when the year-on-year growth was 5.7%. The 13th Five-Year Plan for National Economy and Social Development approved in March 2015 aims to bring in reforms on the supply side of industrial sectors to upgrade equipment and manufacturing technology while removing the surplus production capacity. </a:t>
            </a:r>
          </a:p>
          <a:p>
            <a:endParaRPr lang="en-US" altLang="zh-CN" dirty="0">
              <a:latin typeface="+mn-lt"/>
            </a:endParaRPr>
          </a:p>
          <a:p>
            <a:r>
              <a:rPr lang="en-US" altLang="zh-CN" dirty="0">
                <a:latin typeface="+mn-lt"/>
              </a:rPr>
              <a:t>Privately owned companies and companies engaged in joint ventures with foreign companies are eligible to import crude oil directly, based on the application on the annual crude-oil import quota. According to the Ministry of Commerce (MOC), the approved crude oil import quota for privately owned companies totaled 184.55 million tonnes in 2020, 11.17% higher than 2019. The total import quota for 2021 approved by MOC reduced to 177.14 million tonnes, 4% lower than 2020.</a:t>
            </a:r>
          </a:p>
          <a:p>
            <a:endParaRPr lang="en-US" altLang="zh-CN" dirty="0">
              <a:latin typeface="+mn-lt"/>
            </a:endParaRPr>
          </a:p>
          <a:p>
            <a:r>
              <a:rPr lang="en-US" altLang="zh-CN" dirty="0">
                <a:latin typeface="+mn-lt"/>
              </a:rPr>
              <a:t>China currently applies an import duty of 6% on the cost-insurance-freight value of imported basestocks and finished lubricants and 6.5% on the cost-insurance-freight value of imported lubricant additives. There is no import tariff on basestocks from South Korea as per the agreement reached in 2015.</a:t>
            </a:r>
            <a:r>
              <a:rPr lang="zh-CN" altLang="en-US" dirty="0">
                <a:latin typeface="+mn-lt"/>
              </a:rPr>
              <a:t> </a:t>
            </a:r>
            <a:r>
              <a:rPr lang="en-US" altLang="zh-CN" dirty="0">
                <a:latin typeface="+mn-lt"/>
              </a:rPr>
              <a:t>China also has FTA with ASEAN. Therefore, basestocks from Singapore, Thailand, Malaysia, and Indonesia do not need to pay custom duty. 6% custom duty is imposed on basestocks imported from for the most favored nations, i.e. Japan, the UAE, Qatar, and Taiwan. For other countries, the custom duty is 17% on imports of </a:t>
            </a:r>
            <a:r>
              <a:rPr lang="en-US" altLang="zh-CN" dirty="0" err="1">
                <a:latin typeface="+mn-lt"/>
              </a:rPr>
              <a:t>basestocks</a:t>
            </a:r>
            <a:r>
              <a:rPr lang="en-US" altLang="zh-CN" dirty="0">
                <a:latin typeface="+mn-lt"/>
              </a:rPr>
              <a:t>.</a:t>
            </a:r>
          </a:p>
          <a:p>
            <a:endParaRPr lang="en-US" altLang="zh-CN" dirty="0">
              <a:latin typeface="+mn-lt"/>
            </a:endParaRPr>
          </a:p>
          <a:p>
            <a:r>
              <a:rPr lang="en-US" altLang="zh-CN" dirty="0">
                <a:latin typeface="+mn-lt"/>
              </a:rPr>
              <a:t>The consumption tax on finished lubricants has remained CNY 1.52 per liter in recent years. Meanwhile, value-added tax rates for basestocks, finished lubricants, and additives were cut twice, from 17% to 16% on May 1, 2018, and 16% to 13% on April 1, 2019. No further adjustment happened in 2020 and 2021.</a:t>
            </a:r>
          </a:p>
        </p:txBody>
      </p:sp>
    </p:spTree>
    <p:custDataLst>
      <p:tags r:id="rId1"/>
    </p:custDataLst>
    <p:extLst>
      <p:ext uri="{BB962C8B-B14F-4D97-AF65-F5344CB8AC3E}">
        <p14:creationId xmlns:p14="http://schemas.microsoft.com/office/powerpoint/2010/main" val="24231791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Population</a:t>
            </a:r>
          </a:p>
        </p:txBody>
      </p:sp>
      <p:sp>
        <p:nvSpPr>
          <p:cNvPr id="13" name="文本框 12">
            <a:extLst>
              <a:ext uri="{FF2B5EF4-FFF2-40B4-BE49-F238E27FC236}">
                <a16:creationId xmlns:a16="http://schemas.microsoft.com/office/drawing/2014/main" id="{5CDA042C-CAE1-4F68-904E-AF9E8B731AA2}"/>
              </a:ext>
            </a:extLst>
          </p:cNvPr>
          <p:cNvSpPr txBox="1"/>
          <p:nvPr/>
        </p:nvSpPr>
        <p:spPr>
          <a:xfrm>
            <a:off x="472948" y="3865897"/>
            <a:ext cx="11246104" cy="2351285"/>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Though significantly impacted by COVID-19, the Chinese automotive industry (passenger and commercial) grew in 2020. Sales and production volume increased by 3.5% and 2.7%, respectively. In 2021, sales in the automotive industry grew by 7.7% and vehicle production by 8.4%. </a:t>
            </a:r>
          </a:p>
          <a:p>
            <a:r>
              <a:rPr lang="en-US" altLang="zh-CN" dirty="0"/>
              <a:t>In 2020, COVID-19 negatively impacted the sales and production of passenger vehicles and buses, with sales of passenger vehicles and buses declining 5.9% and 5.5%, respectively. The production of passenger vehicles and buses declined 6.4% and 4.0%, respectively. </a:t>
            </a:r>
          </a:p>
          <a:p>
            <a:r>
              <a:rPr lang="en-US" altLang="zh-CN" dirty="0"/>
              <a:t>In 2021, passenger car sales are expected to grow at 7% to reach 21.6 million units. The growth could be even higher if the supply shortage of chips can be solved in Q4 2021. From Q1 to Q3, sales of passenger cars increased 11% compared to 2020, but in Q3, sales of passenger cars decreased by 12% compared to Q3 2020.</a:t>
            </a:r>
          </a:p>
          <a:p>
            <a:r>
              <a:rPr lang="en-US" altLang="zh-CN" dirty="0"/>
              <a:t>In 2020, COVID-19 stimulated the sales of two-wheelers, which increased 10.3%. Growth was driven by people’s concern of coronavirus transmission in public transportation. The export of motorcycles also showed an upward tendency, as China controlled the pandemic much earlier than other countries. In 2021, motorcycle sales are expected to grow to 19.1 million units, with a growth rate of around 12%. From Q1 to Q3 2021, sales of motorcycles increased 17% compared to 2020. However, starting August, the growth pace slowed down. In September 2021, sales of motorcycles declined 8%. Since around 40% to 50% of sales are exported, the production recovery in export markets in Q3 2021 gradually reduced the dependence on motorcycles produced in China.</a:t>
            </a:r>
          </a:p>
        </p:txBody>
      </p:sp>
      <p:graphicFrame>
        <p:nvGraphicFramePr>
          <p:cNvPr id="18" name="Chart 5">
            <a:extLst>
              <a:ext uri="{FF2B5EF4-FFF2-40B4-BE49-F238E27FC236}">
                <a16:creationId xmlns:a16="http://schemas.microsoft.com/office/drawing/2014/main" id="{0DA37954-5C3B-4D8F-A724-9AB4C8B43216}"/>
              </a:ext>
            </a:extLst>
          </p:cNvPr>
          <p:cNvGraphicFramePr/>
          <p:nvPr/>
        </p:nvGraphicFramePr>
        <p:xfrm>
          <a:off x="6339996" y="875761"/>
          <a:ext cx="5077096" cy="28008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7">
            <a:extLst>
              <a:ext uri="{FF2B5EF4-FFF2-40B4-BE49-F238E27FC236}">
                <a16:creationId xmlns:a16="http://schemas.microsoft.com/office/drawing/2014/main" id="{E347A9C7-26E6-48E8-89A3-D5E45D41D04C}"/>
              </a:ext>
            </a:extLst>
          </p:cNvPr>
          <p:cNvGraphicFramePr/>
          <p:nvPr/>
        </p:nvGraphicFramePr>
        <p:xfrm>
          <a:off x="784744" y="875762"/>
          <a:ext cx="4907480" cy="280088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6">
            <a:extLst>
              <a:ext uri="{FF2B5EF4-FFF2-40B4-BE49-F238E27FC236}">
                <a16:creationId xmlns:a16="http://schemas.microsoft.com/office/drawing/2014/main" id="{98B48149-F227-4D80-AC99-E44CAB237722}"/>
              </a:ext>
            </a:extLst>
          </p:cNvPr>
          <p:cNvSpPr txBox="1"/>
          <p:nvPr/>
        </p:nvSpPr>
        <p:spPr>
          <a:xfrm>
            <a:off x="658813" y="998124"/>
            <a:ext cx="1000576" cy="230832"/>
          </a:xfrm>
          <a:prstGeom prst="rect">
            <a:avLst/>
          </a:prstGeom>
          <a:noFill/>
        </p:spPr>
        <p:txBody>
          <a:bodyPr wrap="square" rtlCol="0">
            <a:spAutoFit/>
          </a:bodyPr>
          <a:lstStyle/>
          <a:p>
            <a:pPr algn="l"/>
            <a:r>
              <a:rPr lang="en-US" sz="900" dirty="0">
                <a:solidFill>
                  <a:schemeClr val="tx1">
                    <a:lumMod val="75000"/>
                    <a:lumOff val="25000"/>
                  </a:schemeClr>
                </a:solidFill>
                <a:latin typeface="+mj-lt"/>
              </a:rPr>
              <a:t>Million units</a:t>
            </a:r>
            <a:endParaRPr lang="en-IN" sz="900" dirty="0">
              <a:solidFill>
                <a:schemeClr val="tx1">
                  <a:lumMod val="75000"/>
                  <a:lumOff val="25000"/>
                </a:schemeClr>
              </a:solidFill>
              <a:latin typeface="+mj-lt"/>
            </a:endParaRPr>
          </a:p>
        </p:txBody>
      </p:sp>
      <p:sp>
        <p:nvSpPr>
          <p:cNvPr id="21" name="TextBox 6">
            <a:extLst>
              <a:ext uri="{FF2B5EF4-FFF2-40B4-BE49-F238E27FC236}">
                <a16:creationId xmlns:a16="http://schemas.microsoft.com/office/drawing/2014/main" id="{FC0557C0-A339-4732-8317-275673359EC8}"/>
              </a:ext>
            </a:extLst>
          </p:cNvPr>
          <p:cNvSpPr txBox="1"/>
          <p:nvPr/>
        </p:nvSpPr>
        <p:spPr>
          <a:xfrm>
            <a:off x="6140858" y="998124"/>
            <a:ext cx="1000576" cy="230832"/>
          </a:xfrm>
          <a:prstGeom prst="rect">
            <a:avLst/>
          </a:prstGeom>
          <a:noFill/>
        </p:spPr>
        <p:txBody>
          <a:bodyPr wrap="square" rtlCol="0">
            <a:spAutoFit/>
          </a:bodyPr>
          <a:lstStyle/>
          <a:p>
            <a:pPr algn="l"/>
            <a:r>
              <a:rPr lang="en-US" sz="900" dirty="0">
                <a:solidFill>
                  <a:schemeClr val="tx1">
                    <a:lumMod val="75000"/>
                    <a:lumOff val="25000"/>
                  </a:schemeClr>
                </a:solidFill>
                <a:latin typeface="+mj-lt"/>
              </a:rPr>
              <a:t>Million units</a:t>
            </a:r>
            <a:endParaRPr lang="en-IN" sz="900" dirty="0">
              <a:solidFill>
                <a:schemeClr val="tx1">
                  <a:lumMod val="75000"/>
                  <a:lumOff val="25000"/>
                </a:schemeClr>
              </a:solidFill>
              <a:latin typeface="+mj-lt"/>
            </a:endParaRPr>
          </a:p>
        </p:txBody>
      </p:sp>
      <p:grpSp>
        <p:nvGrpSpPr>
          <p:cNvPr id="8" name="Group 7">
            <a:extLst>
              <a:ext uri="{FF2B5EF4-FFF2-40B4-BE49-F238E27FC236}">
                <a16:creationId xmlns:a16="http://schemas.microsoft.com/office/drawing/2014/main" id="{CBA07E25-26B5-40A7-A9A6-3DD88E0D6FB0}"/>
              </a:ext>
            </a:extLst>
          </p:cNvPr>
          <p:cNvGrpSpPr/>
          <p:nvPr/>
        </p:nvGrpSpPr>
        <p:grpSpPr>
          <a:xfrm>
            <a:off x="10256149" y="6160664"/>
            <a:ext cx="1090782" cy="246221"/>
            <a:chOff x="10831993" y="6206610"/>
            <a:chExt cx="1090782" cy="246221"/>
          </a:xfrm>
        </p:grpSpPr>
        <p:sp>
          <p:nvSpPr>
            <p:cNvPr id="9" name="Freeform: Shape 8">
              <a:extLst>
                <a:ext uri="{FF2B5EF4-FFF2-40B4-BE49-F238E27FC236}">
                  <a16:creationId xmlns:a16="http://schemas.microsoft.com/office/drawing/2014/main" id="{DD1CBAB8-6756-4C60-9D69-9B1715A049D6}"/>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Rectangle 9">
              <a:extLst>
                <a:ext uri="{FF2B5EF4-FFF2-40B4-BE49-F238E27FC236}">
                  <a16:creationId xmlns:a16="http://schemas.microsoft.com/office/drawing/2014/main" id="{10D9ACEB-6662-470B-9E48-4C79CA3ACEB6}"/>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33579696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Vehicle Population </a:t>
            </a:r>
          </a:p>
        </p:txBody>
      </p:sp>
      <p:sp>
        <p:nvSpPr>
          <p:cNvPr id="13" name="文本框 12">
            <a:extLst>
              <a:ext uri="{FF2B5EF4-FFF2-40B4-BE49-F238E27FC236}">
                <a16:creationId xmlns:a16="http://schemas.microsoft.com/office/drawing/2014/main" id="{5CDA042C-CAE1-4F68-904E-AF9E8B731AA2}"/>
              </a:ext>
            </a:extLst>
          </p:cNvPr>
          <p:cNvSpPr txBox="1"/>
          <p:nvPr/>
        </p:nvSpPr>
        <p:spPr>
          <a:xfrm>
            <a:off x="563266" y="772158"/>
            <a:ext cx="11133433" cy="5741636"/>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The sales and production of trucks increases 21.7% and 22.9%, respectively, in 2020. The sales of new trucks that comply with National IV emission standards grew 8.4% year-on-year (YOY) and reached 3.4 million units in 2020, despite a slight decline in 2019 and 2020. The positive change is driven by governments’ plan for phasing out National III standard trucks and enhanced regulations on overloading.</a:t>
            </a:r>
          </a:p>
          <a:p>
            <a:pPr lvl="1"/>
            <a:r>
              <a:rPr lang="en-US" altLang="zh-CN" dirty="0"/>
              <a:t>Many heavy trucks compliant to the National III standard (referred to as type III trucks) were disposed of by the end of 2020 due to the government push. Major cities, including Shanghai and Beijing, banned National III trucks from operating. In some cities, even National IV trucks are banned in certain areas during select periods. </a:t>
            </a:r>
          </a:p>
          <a:p>
            <a:pPr lvl="1"/>
            <a:r>
              <a:rPr lang="en-US" altLang="zh-CN" dirty="0"/>
              <a:t>Stricter regulations on overloading are pushing new truck sales. Starting 2020, overloaded trucks have been banned from entering expressways.</a:t>
            </a:r>
          </a:p>
          <a:p>
            <a:pPr lvl="1"/>
            <a:r>
              <a:rPr lang="en-US" altLang="zh-CN" dirty="0"/>
              <a:t>National VI emissions standard, which was implemented after July 2020 for trucks in use in cities, led significant growth in new truck sales, especially heavy trucks in 2020.</a:t>
            </a:r>
          </a:p>
          <a:p>
            <a:pPr lvl="1"/>
            <a:r>
              <a:rPr lang="en-US" altLang="zh-CN" dirty="0"/>
              <a:t>The change of highway toll fee is expected to drive the sales of medium and heavy trucks. Starting 2020, the highway toll is charged according to the number of axles of the vehicle instead of the overall weight of the vehicle and the load it carries. Light trucks no longer have the advantage of saving on tolls.</a:t>
            </a:r>
          </a:p>
          <a:p>
            <a:pPr lvl="1"/>
            <a:endParaRPr lang="en-US" altLang="zh-CN" dirty="0"/>
          </a:p>
          <a:p>
            <a:r>
              <a:rPr lang="en-US" altLang="zh-CN" dirty="0"/>
              <a:t>In 2021, sales of trucks are expected to decline around 4% compared to 2020. Sales of heavy and medium trucks are expected to decline around 7%. From Q1 to Q3 2021, sales of trucks already declined by around 1.6%. Truck dealers reduced the price of National V standard trucks significantly in the first half of 2021 before the implementation of National VI standards. The logistic demand is also weak due to high raw material prices, leading to lower demand for trucks.</a:t>
            </a:r>
          </a:p>
          <a:p>
            <a:pPr lvl="1"/>
            <a:endParaRPr lang="en-US" altLang="zh-CN" dirty="0"/>
          </a:p>
          <a:p>
            <a:r>
              <a:rPr lang="en-US" altLang="zh-CN" dirty="0"/>
              <a:t>In 2020, new energy vehicles (NEVs) kept growth momentum, despite the decline in conventional automobiles due to COVID-19. NEV sales increased 10.9% in 2020. Sales of NEVs led by battery electric vehicles (BEVs) have soared from 247,500 units in 2015 to 1.1 million units in 2020, registering a CAGR of 35.2%. Electric vehicles are expected to account for 7% and 18% of the total vehicle parc in China by 2023 and 2028, respectively. Government push is the key reason to drive the growth in sales of NEVs. Policies on government subsidies for the promotion and application of NEVs will be extended to the end of 2022, further declining successively 10%, 20%, and 30% in 2020, 2021, and 2022.</a:t>
            </a:r>
          </a:p>
          <a:p>
            <a:pPr lvl="1"/>
            <a:r>
              <a:rPr lang="en-US" altLang="zh-CN" dirty="0"/>
              <a:t>Consumer vehicles take the lead in e-mobility penetration, accounting for 91% of the total NEV sales in 2020, up from 63% in 2015. </a:t>
            </a:r>
          </a:p>
          <a:p>
            <a:pPr lvl="1"/>
            <a:r>
              <a:rPr lang="en-US" altLang="zh-CN" dirty="0"/>
              <a:t>In the commercial segment, e-mobility penetration is constrained by long-distance travel and heavy-load vehicle features. Therefore, electric commercial vehicles are developing faster in the light-duty logistics truck and bus segments. These vehicles typically travel shorter distances and are lightly loaded, so they are better-suited to electric power. However, the sales volume of electric trucks has been declining in recent years, due to the decrease in government subsidy for these vehicles. The newest policy in 2020 has reduced subsidies for major electric truck types by around 10%. In 2025, the penetration rate of electric trucks in the light trucks segment is estimated to reach 3%. New energy buses are undoubtedly a trend for the future, especially for city buses. </a:t>
            </a:r>
          </a:p>
          <a:p>
            <a:pPr lvl="1"/>
            <a:endParaRPr lang="en-US" altLang="zh-CN" dirty="0"/>
          </a:p>
          <a:p>
            <a:r>
              <a:rPr lang="en-US" altLang="zh-CN" dirty="0"/>
              <a:t>In 2021, sales growth of NEVs continue. From Q1 to Q3 2021, in the passenger car segment, NEV sales increased by 199% compared to 2020, with BEVs growing 215% and PHEVs growing 141%. From Q1 to Q3 2021, in commercial vehicles, NEVs also increased 55% compared to 2020.</a:t>
            </a:r>
          </a:p>
        </p:txBody>
      </p:sp>
    </p:spTree>
    <p:custDataLst>
      <p:tags r:id="rId1"/>
    </p:custDataLst>
    <p:extLst>
      <p:ext uri="{BB962C8B-B14F-4D97-AF65-F5344CB8AC3E}">
        <p14:creationId xmlns:p14="http://schemas.microsoft.com/office/powerpoint/2010/main" val="13981788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Finished Lubricant Market</a:t>
            </a:r>
          </a:p>
        </p:txBody>
      </p:sp>
      <p:graphicFrame>
        <p:nvGraphicFramePr>
          <p:cNvPr id="6" name="Chart 5">
            <a:extLst>
              <a:ext uri="{FF2B5EF4-FFF2-40B4-BE49-F238E27FC236}">
                <a16:creationId xmlns:a16="http://schemas.microsoft.com/office/drawing/2014/main" id="{D486B27F-F0EA-4A9A-903E-0E826AA90848}"/>
              </a:ext>
            </a:extLst>
          </p:cNvPr>
          <p:cNvGraphicFramePr/>
          <p:nvPr/>
        </p:nvGraphicFramePr>
        <p:xfrm>
          <a:off x="569394" y="826681"/>
          <a:ext cx="5166243" cy="207413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3F302B4-5A04-4125-8526-436B6BABA033}"/>
              </a:ext>
            </a:extLst>
          </p:cNvPr>
          <p:cNvSpPr txBox="1"/>
          <p:nvPr/>
        </p:nvSpPr>
        <p:spPr>
          <a:xfrm>
            <a:off x="1220712" y="2956845"/>
            <a:ext cx="3602965" cy="246221"/>
          </a:xfrm>
          <a:prstGeom prst="rect">
            <a:avLst/>
          </a:prstGeom>
          <a:noFill/>
        </p:spPr>
        <p:txBody>
          <a:bodyPr wrap="square" rtlCol="0">
            <a:spAutoFit/>
          </a:bodyPr>
          <a:lstStyle/>
          <a:p>
            <a:pPr algn="ctr"/>
            <a:r>
              <a:rPr lang="en-US" sz="1000" b="1" dirty="0">
                <a:latin typeface="+mj-lt"/>
              </a:rPr>
              <a:t>Total: 6,517.3 Kilotonnes</a:t>
            </a:r>
          </a:p>
        </p:txBody>
      </p:sp>
      <p:sp>
        <p:nvSpPr>
          <p:cNvPr id="14" name="Content Placeholder 2">
            <a:extLst>
              <a:ext uri="{FF2B5EF4-FFF2-40B4-BE49-F238E27FC236}">
                <a16:creationId xmlns:a16="http://schemas.microsoft.com/office/drawing/2014/main" id="{6BC4D1E2-0101-4DC4-B51E-674A8A1ADE38}"/>
              </a:ext>
            </a:extLst>
          </p:cNvPr>
          <p:cNvSpPr txBox="1">
            <a:spLocks/>
          </p:cNvSpPr>
          <p:nvPr/>
        </p:nvSpPr>
        <p:spPr>
          <a:xfrm>
            <a:off x="525304" y="3203066"/>
            <a:ext cx="11141392" cy="2974532"/>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Finished lubricant demand in China was 6,517.3 KT in 2020, down significantly 12.9% from 2019, because of the outbreak of COVID-19 in 2020. In 2021, finished lubricant demand is estimated at 6,967.4 KT, an 6.9% increase compared to 2020.</a:t>
            </a:r>
          </a:p>
          <a:p>
            <a:r>
              <a:rPr lang="en-US" altLang="zh-CN" dirty="0"/>
              <a:t>Industrial lubricants remained the best performer among the three segments and was the largest segment for lubricant demand in 2020. In 2020, it accounted for 47% of the total lubricant demand, which is 8.4% lower than the 2019 demand. Its performance is closely related to industrial output and fixed investment.</a:t>
            </a:r>
            <a:r>
              <a:rPr lang="zh-CN" altLang="en-US" dirty="0"/>
              <a:t> </a:t>
            </a:r>
            <a:r>
              <a:rPr lang="en-US" altLang="zh-CN" dirty="0"/>
              <a:t>The average manufacturing purchasing manager’s index (PMI) was 49.9, compared to 45.9 in Q1 2020 and 49.7 in 2019. Driven by the government’s stimulus, the growth in infrastructure investment in 2020 was 0.9% compared to 2019. In 2021, industrial lubricants grew 5%.</a:t>
            </a:r>
          </a:p>
          <a:p>
            <a:r>
              <a:rPr lang="en-US" altLang="zh-CN" dirty="0"/>
              <a:t>Commercial automotive lubricants, the second leading segment, declined 17.9% in 2020, primarily due to the lockdown in Q1 2020. HDMO is the predominant product category, representing 71% of the total volume in 2020, mainly due to its large consumption in on-highway commercial vehicles. With continuous product upgrades, multigrade HDMO has been increasingly replacing monograde in recent years, reaching a leading 93% of the total HDMO supply in 2020. In 2021, commercial automotive lubricants grew 7.8%.</a:t>
            </a:r>
          </a:p>
          <a:p>
            <a:r>
              <a:rPr lang="en-US" dirty="0"/>
              <a:t>Demand for consumer automotive lubricants totaled 1,310.4 KT in 2020, down 13.9% from 2019 mainly because of the lockdown in Q1 2020 </a:t>
            </a:r>
            <a:r>
              <a:rPr lang="en-US" altLang="zh-CN" dirty="0"/>
              <a:t>and the persistent concerns regarding traveling</a:t>
            </a:r>
            <a:r>
              <a:rPr lang="en-US" dirty="0"/>
              <a:t>, which led to a decline of miles driven by passenger vehicles. </a:t>
            </a:r>
            <a:r>
              <a:rPr lang="en-US" altLang="zh-CN" dirty="0"/>
              <a:t>In addition, most passenger vehicle owners using full synthetic PCMO tend to change oil based on time,</a:t>
            </a:r>
            <a:r>
              <a:rPr lang="zh-CN" altLang="en-US" dirty="0"/>
              <a:t> </a:t>
            </a:r>
            <a:r>
              <a:rPr lang="en-US" altLang="zh-CN" dirty="0"/>
              <a:t>at</a:t>
            </a:r>
            <a:r>
              <a:rPr lang="zh-CN" altLang="en-US" dirty="0"/>
              <a:t> </a:t>
            </a:r>
            <a:r>
              <a:rPr lang="en-US" altLang="zh-CN" dirty="0"/>
              <a:t>least</a:t>
            </a:r>
            <a:r>
              <a:rPr lang="zh-CN" altLang="en-US" dirty="0"/>
              <a:t> </a:t>
            </a:r>
            <a:r>
              <a:rPr lang="en-US" altLang="zh-CN" dirty="0"/>
              <a:t>once</a:t>
            </a:r>
            <a:r>
              <a:rPr lang="zh-CN" altLang="en-US" dirty="0"/>
              <a:t> </a:t>
            </a:r>
            <a:r>
              <a:rPr lang="en-US" altLang="zh-CN" dirty="0"/>
              <a:t>or</a:t>
            </a:r>
            <a:r>
              <a:rPr lang="zh-CN" altLang="en-US" dirty="0"/>
              <a:t> </a:t>
            </a:r>
            <a:r>
              <a:rPr lang="en-US" altLang="zh-CN" dirty="0"/>
              <a:t>twice</a:t>
            </a:r>
            <a:r>
              <a:rPr lang="zh-CN" altLang="en-US" dirty="0"/>
              <a:t> </a:t>
            </a:r>
            <a:r>
              <a:rPr lang="en-US" altLang="zh-CN" dirty="0"/>
              <a:t>a</a:t>
            </a:r>
            <a:r>
              <a:rPr lang="zh-CN" altLang="en-US" dirty="0"/>
              <a:t> </a:t>
            </a:r>
            <a:r>
              <a:rPr lang="en-US" altLang="zh-CN" dirty="0"/>
              <a:t>year, rather than on real mileage, which partially hedged this segment from a decline. Demand for MCO products, 2T/4T, continued its declining trend at around 18.3% in 2020. Rebounding sales of motorcycles, including growing electric motorcycle sales, did not balance the negative impact of the prolonged oil drain interval (ODI). In 2021, consumer automotive lubricants are estimated to grow 10.1% compared to 2020.</a:t>
            </a:r>
          </a:p>
        </p:txBody>
      </p:sp>
      <p:sp>
        <p:nvSpPr>
          <p:cNvPr id="3" name="矩形 2">
            <a:extLst>
              <a:ext uri="{FF2B5EF4-FFF2-40B4-BE49-F238E27FC236}">
                <a16:creationId xmlns:a16="http://schemas.microsoft.com/office/drawing/2014/main" id="{7F3FA2FE-45CD-446F-84FB-1C53096F7ABA}"/>
              </a:ext>
            </a:extLst>
          </p:cNvPr>
          <p:cNvSpPr/>
          <p:nvPr/>
        </p:nvSpPr>
        <p:spPr>
          <a:xfrm>
            <a:off x="1363663" y="6177598"/>
            <a:ext cx="8494712" cy="39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dirty="0">
                <a:solidFill>
                  <a:schemeClr val="tx1"/>
                </a:solidFill>
              </a:rPr>
              <a:t>a: all other included automatic transmission fluid, grease, process oil, metalworking fluid, turbine and circulating oils, refrigeration oil, compressor fluid, slide way oil, chain oil, knitting machine oil, paper machine oil, spindle oil, bearing oil, and heat transfer fluid, among others </a:t>
            </a:r>
            <a:endParaRPr lang="zh-CN" altLang="en-US" sz="900">
              <a:solidFill>
                <a:schemeClr val="tx1"/>
              </a:solidFill>
            </a:endParaRPr>
          </a:p>
        </p:txBody>
      </p:sp>
      <p:graphicFrame>
        <p:nvGraphicFramePr>
          <p:cNvPr id="16" name="Chart 9">
            <a:extLst>
              <a:ext uri="{FF2B5EF4-FFF2-40B4-BE49-F238E27FC236}">
                <a16:creationId xmlns:a16="http://schemas.microsoft.com/office/drawing/2014/main" id="{41EA3C85-F09E-4754-80DE-1C94229FA127}"/>
              </a:ext>
            </a:extLst>
          </p:cNvPr>
          <p:cNvGraphicFramePr/>
          <p:nvPr>
            <p:extLst>
              <p:ext uri="{D42A27DB-BD31-4B8C-83A1-F6EECF244321}">
                <p14:modId xmlns:p14="http://schemas.microsoft.com/office/powerpoint/2010/main" val="1339095569"/>
              </p:ext>
            </p:extLst>
          </p:nvPr>
        </p:nvGraphicFramePr>
        <p:xfrm>
          <a:off x="5790682" y="826681"/>
          <a:ext cx="5438272" cy="2339066"/>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0">
            <a:extLst>
              <a:ext uri="{FF2B5EF4-FFF2-40B4-BE49-F238E27FC236}">
                <a16:creationId xmlns:a16="http://schemas.microsoft.com/office/drawing/2014/main" id="{CED5D9D5-E525-43D0-83A8-9865EF8E5461}"/>
              </a:ext>
            </a:extLst>
          </p:cNvPr>
          <p:cNvSpPr txBox="1"/>
          <p:nvPr/>
        </p:nvSpPr>
        <p:spPr>
          <a:xfrm>
            <a:off x="5853112" y="988764"/>
            <a:ext cx="485775" cy="230832"/>
          </a:xfrm>
          <a:prstGeom prst="rect">
            <a:avLst/>
          </a:prstGeom>
          <a:noFill/>
        </p:spPr>
        <p:txBody>
          <a:bodyPr wrap="square" rtlCol="0">
            <a:spAutoFit/>
          </a:bodyPr>
          <a:lstStyle/>
          <a:p>
            <a:pPr algn="l"/>
            <a:r>
              <a:rPr lang="en-US" sz="900" dirty="0">
                <a:solidFill>
                  <a:schemeClr val="tx1">
                    <a:lumMod val="75000"/>
                    <a:lumOff val="25000"/>
                  </a:schemeClr>
                </a:solidFill>
                <a:latin typeface="+mj-lt"/>
              </a:rPr>
              <a:t>KT</a:t>
            </a:r>
            <a:endParaRPr lang="en-IN" sz="900" dirty="0">
              <a:solidFill>
                <a:schemeClr val="tx1">
                  <a:lumMod val="75000"/>
                  <a:lumOff val="25000"/>
                </a:schemeClr>
              </a:solidFill>
              <a:latin typeface="+mj-lt"/>
            </a:endParaRPr>
          </a:p>
        </p:txBody>
      </p:sp>
    </p:spTree>
    <p:custDataLst>
      <p:tags r:id="rId1"/>
    </p:custDataLst>
    <p:extLst>
      <p:ext uri="{BB962C8B-B14F-4D97-AF65-F5344CB8AC3E}">
        <p14:creationId xmlns:p14="http://schemas.microsoft.com/office/powerpoint/2010/main" val="20503922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Lubricant Blenders</a:t>
            </a:r>
          </a:p>
        </p:txBody>
      </p:sp>
      <p:sp>
        <p:nvSpPr>
          <p:cNvPr id="8" name="Content Placeholder 2">
            <a:extLst>
              <a:ext uri="{FF2B5EF4-FFF2-40B4-BE49-F238E27FC236}">
                <a16:creationId xmlns:a16="http://schemas.microsoft.com/office/drawing/2014/main" id="{CB9A59A5-3FEB-49CC-BC46-6C8DC62824DD}"/>
              </a:ext>
            </a:extLst>
          </p:cNvPr>
          <p:cNvSpPr txBox="1">
            <a:spLocks/>
          </p:cNvSpPr>
          <p:nvPr/>
        </p:nvSpPr>
        <p:spPr>
          <a:xfrm>
            <a:off x="667171" y="896955"/>
            <a:ext cx="4379912" cy="4828886"/>
          </a:xfrm>
          <a:prstGeom prst="rect">
            <a:avLst/>
          </a:prstGeom>
          <a:noFill/>
          <a:ln w="12700">
            <a:noFill/>
            <a:prstDash val="solid"/>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buClr>
                <a:srgbClr val="27638E"/>
              </a:buClr>
              <a:buSzPct val="110000"/>
              <a:buNone/>
              <a:tabLst/>
              <a:defRPr/>
            </a:pPr>
            <a:r>
              <a:rPr kumimoji="0" lang="en-US" altLang="zh-CN" sz="1100" b="1" i="0" u="none" strike="noStrike" kern="1200" cap="none" spc="0" normalizeH="0" baseline="0" noProof="0" dirty="0">
                <a:ln>
                  <a:noFill/>
                </a:ln>
                <a:solidFill>
                  <a:schemeClr val="tx2"/>
                </a:solidFill>
                <a:effectLst/>
                <a:uLnTx/>
                <a:uFillTx/>
                <a:ea typeface="+mn-ea"/>
                <a:cs typeface="+mn-cs"/>
              </a:rPr>
              <a:t>Lubricant blender market</a:t>
            </a:r>
            <a:endParaRPr kumimoji="0" lang="en-US" altLang="zh-CN" b="0" i="0" u="none" strike="noStrike" kern="1200" cap="none" spc="0" normalizeH="0" baseline="0" noProof="0" dirty="0">
              <a:ln>
                <a:noFill/>
              </a:ln>
              <a:solidFill>
                <a:schemeClr val="tx2"/>
              </a:solidFill>
              <a:effectLst/>
              <a:uLnTx/>
              <a:uFillTx/>
              <a:ea typeface="+mn-ea"/>
              <a:cs typeface="+mn-cs"/>
            </a:endParaRPr>
          </a:p>
          <a:p>
            <a:pPr marR="0" lvl="0" fontAlgn="auto">
              <a:lnSpc>
                <a:spcPct val="150000"/>
              </a:lnSpc>
              <a:spcBef>
                <a:spcPts val="0"/>
              </a:spcBef>
              <a:buClr>
                <a:schemeClr val="accent1"/>
              </a:buClr>
              <a:buSzPct val="110000"/>
              <a:buFont typeface="Wingdings" panose="05000000000000000000" pitchFamily="2" charset="2"/>
              <a:buChar char=""/>
              <a:tabLst/>
              <a:defRPr/>
            </a:pPr>
            <a:r>
              <a:rPr lang="en-US" altLang="zh-CN" sz="900" dirty="0"/>
              <a:t>The lubricant market landscape in China is fragmented, with around 900 blenders, including multinational blenders, state-owned local blenders, and private blenders.</a:t>
            </a:r>
          </a:p>
          <a:p>
            <a:pPr marR="0" lvl="0" fontAlgn="auto">
              <a:lnSpc>
                <a:spcPct val="150000"/>
              </a:lnSpc>
              <a:spcBef>
                <a:spcPts val="0"/>
              </a:spcBef>
              <a:buClr>
                <a:schemeClr val="accent1"/>
              </a:buClr>
              <a:buSzPct val="110000"/>
              <a:buFont typeface="Wingdings" panose="05000000000000000000" pitchFamily="2" charset="2"/>
              <a:buChar char=""/>
              <a:tabLst/>
              <a:defRPr/>
            </a:pPr>
            <a:r>
              <a:rPr lang="en-US" altLang="zh-CN" sz="900" dirty="0"/>
              <a:t>Sinopec and PetroChina are the two largest blenders in the Chinese lubricant market, with market shares of 20% and 19% in 2020, respectively. They are state-owned and have several blending facilities across China. Both companies focus on the commercial and industrial segments of the lubricants market. They also have captive </a:t>
            </a:r>
            <a:r>
              <a:rPr lang="en-US" altLang="zh-CN" sz="900" dirty="0" err="1"/>
              <a:t>basestocks</a:t>
            </a:r>
            <a:r>
              <a:rPr lang="en-US" altLang="zh-CN" sz="900" dirty="0"/>
              <a:t> production, mainly producing Group I and Group II </a:t>
            </a:r>
            <a:r>
              <a:rPr lang="en-US" altLang="zh-CN" sz="900" dirty="0" err="1"/>
              <a:t>basestocks</a:t>
            </a:r>
            <a:r>
              <a:rPr lang="en-US" altLang="zh-CN" sz="900" dirty="0"/>
              <a:t>.</a:t>
            </a:r>
          </a:p>
          <a:p>
            <a:pPr marR="0" lvl="0" fontAlgn="auto">
              <a:lnSpc>
                <a:spcPct val="150000"/>
              </a:lnSpc>
              <a:spcBef>
                <a:spcPts val="0"/>
              </a:spcBef>
              <a:buClr>
                <a:schemeClr val="accent1"/>
              </a:buClr>
              <a:buSzPct val="110000"/>
              <a:buFont typeface="Wingdings" panose="05000000000000000000" pitchFamily="2" charset="2"/>
              <a:buChar char=""/>
              <a:tabLst/>
              <a:defRPr/>
            </a:pPr>
            <a:r>
              <a:rPr lang="en-US" altLang="zh-CN" sz="900" dirty="0"/>
              <a:t>Shell, ExxonMobil, and BP are the three major multinational blenders, with market shares of 10%, 6%, and 5% in 2020, respectively. Total and Fuchs have a smaller presence in China, with market shares of 3% in 2020, each. Multinational blenders mainly focus on the consumer segment of the lubricants industry.</a:t>
            </a:r>
          </a:p>
          <a:p>
            <a:pPr marR="0" lvl="0" fontAlgn="auto">
              <a:lnSpc>
                <a:spcPct val="150000"/>
              </a:lnSpc>
              <a:spcBef>
                <a:spcPts val="0"/>
              </a:spcBef>
              <a:buClr>
                <a:schemeClr val="accent1"/>
              </a:buClr>
              <a:buSzPct val="110000"/>
              <a:buFont typeface="Wingdings" panose="05000000000000000000" pitchFamily="2" charset="2"/>
              <a:buChar char=""/>
              <a:tabLst/>
              <a:defRPr/>
            </a:pPr>
            <a:r>
              <a:rPr lang="en-US" altLang="zh-CN" sz="900" dirty="0"/>
              <a:t>There are hundreds of local private blenders in China, but most of them have small production capacities. Leading private blenders include </a:t>
            </a:r>
            <a:r>
              <a:rPr lang="en-US" altLang="zh-CN" sz="900" dirty="0" err="1"/>
              <a:t>Tongyi</a:t>
            </a:r>
            <a:r>
              <a:rPr lang="en-US" altLang="zh-CN" sz="900" dirty="0"/>
              <a:t>, </a:t>
            </a:r>
            <a:r>
              <a:rPr lang="en-US" altLang="zh-CN" sz="900" dirty="0" err="1"/>
              <a:t>Yuangen</a:t>
            </a:r>
            <a:r>
              <a:rPr lang="en-US" altLang="zh-CN" sz="900" dirty="0"/>
              <a:t>, and </a:t>
            </a:r>
            <a:r>
              <a:rPr lang="en-US" altLang="zh-CN" sz="900" dirty="0" err="1"/>
              <a:t>Lopal</a:t>
            </a:r>
            <a:r>
              <a:rPr lang="en-US" altLang="zh-CN" sz="900" dirty="0"/>
              <a:t>. After being divested by Shell, </a:t>
            </a:r>
            <a:r>
              <a:rPr lang="en-US" altLang="zh-CN" sz="900" dirty="0" err="1"/>
              <a:t>Tongyi</a:t>
            </a:r>
            <a:r>
              <a:rPr lang="en-US" altLang="zh-CN" sz="900" dirty="0"/>
              <a:t> now is the largest local private blender, with around 4% market share in 2020. However, the other private blenders are very small, with each having less than 1% market share in 2020. In terms of products, local private blenders focus on commercial and industrial lubricants.</a:t>
            </a:r>
          </a:p>
        </p:txBody>
      </p:sp>
      <p:sp>
        <p:nvSpPr>
          <p:cNvPr id="9" name="Content Placeholder 2">
            <a:extLst>
              <a:ext uri="{FF2B5EF4-FFF2-40B4-BE49-F238E27FC236}">
                <a16:creationId xmlns:a16="http://schemas.microsoft.com/office/drawing/2014/main" id="{E6A9C318-AD16-46B4-B2BA-756BCFC8F308}"/>
              </a:ext>
            </a:extLst>
          </p:cNvPr>
          <p:cNvSpPr txBox="1">
            <a:spLocks/>
          </p:cNvSpPr>
          <p:nvPr/>
        </p:nvSpPr>
        <p:spPr>
          <a:xfrm>
            <a:off x="5392510" y="820755"/>
            <a:ext cx="6496278" cy="2812950"/>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27638E"/>
              </a:buClr>
              <a:buSzPct val="110000"/>
              <a:buNone/>
              <a:defRPr/>
            </a:pPr>
            <a:r>
              <a:rPr kumimoji="0" lang="en-US" altLang="zh-CN" sz="1100" b="1" i="0" u="none" strike="noStrike" kern="1200" cap="none" spc="0" normalizeH="0" baseline="0" noProof="0" dirty="0">
                <a:ln>
                  <a:noFill/>
                </a:ln>
                <a:solidFill>
                  <a:schemeClr val="tx2"/>
                </a:solidFill>
                <a:effectLst/>
                <a:uLnTx/>
                <a:uFillTx/>
                <a:ea typeface="+mn-ea"/>
                <a:cs typeface="+mn-cs"/>
              </a:rPr>
              <a:t>Usage </a:t>
            </a:r>
            <a:r>
              <a:rPr lang="en-US" altLang="zh-CN" sz="1100" b="1" dirty="0">
                <a:solidFill>
                  <a:schemeClr val="tx2"/>
                </a:solidFill>
              </a:rPr>
              <a:t>of re-refined </a:t>
            </a:r>
            <a:r>
              <a:rPr lang="en-US" altLang="zh-CN" sz="1100" b="1" dirty="0" err="1">
                <a:solidFill>
                  <a:schemeClr val="tx2"/>
                </a:solidFill>
              </a:rPr>
              <a:t>basestocks</a:t>
            </a:r>
            <a:endParaRPr lang="en-US" altLang="zh-CN" sz="1100" dirty="0">
              <a:solidFill>
                <a:schemeClr val="tx2"/>
              </a:solidFill>
            </a:endParaRPr>
          </a:p>
          <a:p>
            <a:pPr>
              <a:lnSpc>
                <a:spcPct val="150000"/>
              </a:lnSpc>
              <a:spcBef>
                <a:spcPts val="0"/>
              </a:spcBef>
              <a:buClr>
                <a:schemeClr val="accent1"/>
              </a:buClr>
              <a:buSzPct val="110000"/>
              <a:buFont typeface="Wingdings" panose="05000000000000000000" pitchFamily="2" charset="2"/>
              <a:buChar char=""/>
              <a:defRPr/>
            </a:pPr>
            <a:r>
              <a:rPr lang="en-US" altLang="zh-CN" sz="900" dirty="0"/>
              <a:t>Local private blenders such as </a:t>
            </a:r>
            <a:r>
              <a:rPr lang="en-US" altLang="zh-CN" sz="900" dirty="0" err="1"/>
              <a:t>Tongyi</a:t>
            </a:r>
            <a:r>
              <a:rPr lang="en-US" altLang="zh-CN" sz="900" dirty="0"/>
              <a:t> use re-refined Group I </a:t>
            </a:r>
            <a:r>
              <a:rPr lang="en-US" altLang="zh-CN" sz="900" dirty="0" err="1"/>
              <a:t>basestocks</a:t>
            </a:r>
            <a:r>
              <a:rPr lang="en-US" altLang="zh-CN" sz="900" dirty="0"/>
              <a:t> due to two possible reasons: </a:t>
            </a:r>
            <a:endParaRPr lang="zh-CN" altLang="zh-CN" sz="900" dirty="0"/>
          </a:p>
          <a:p>
            <a:pPr marL="511175" lvl="1">
              <a:lnSpc>
                <a:spcPct val="150000"/>
              </a:lnSpc>
              <a:spcBef>
                <a:spcPts val="0"/>
              </a:spcBef>
              <a:buClr>
                <a:schemeClr val="accent1"/>
              </a:buClr>
              <a:buSzPct val="110000"/>
              <a:buFont typeface="Times New Roman" panose="02020603050405020304" pitchFamily="18" charset="0"/>
              <a:buChar char="⸺"/>
              <a:defRPr/>
            </a:pPr>
            <a:r>
              <a:rPr lang="en-US" altLang="zh-CN" sz="900" dirty="0"/>
              <a:t>These blenders generally use Group I </a:t>
            </a:r>
            <a:r>
              <a:rPr lang="en-US" altLang="zh-CN" sz="900" dirty="0" err="1"/>
              <a:t>basestocks</a:t>
            </a:r>
            <a:r>
              <a:rPr lang="en-US" altLang="zh-CN" sz="900" dirty="0"/>
              <a:t> as they focus on industrial lubricants. However, as many Group I refineries have closed or upgraded to produce Group II </a:t>
            </a:r>
            <a:r>
              <a:rPr lang="en-US" altLang="zh-CN" sz="900" dirty="0" err="1"/>
              <a:t>basestocks</a:t>
            </a:r>
            <a:r>
              <a:rPr lang="en-US" altLang="zh-CN" sz="900" dirty="0"/>
              <a:t> in recent years, there is a shortage in the supply of Group I </a:t>
            </a:r>
            <a:r>
              <a:rPr lang="en-US" altLang="zh-CN" sz="900" dirty="0" err="1"/>
              <a:t>basestocks</a:t>
            </a:r>
            <a:r>
              <a:rPr lang="en-US" altLang="zh-CN" sz="900" dirty="0"/>
              <a:t>. Re-refined </a:t>
            </a:r>
            <a:r>
              <a:rPr lang="en-US" altLang="zh-CN" sz="900" dirty="0" err="1"/>
              <a:t>basestocks</a:t>
            </a:r>
            <a:r>
              <a:rPr lang="en-US" altLang="zh-CN" sz="900" dirty="0"/>
              <a:t> can partially fill this demand-supply gap.</a:t>
            </a:r>
            <a:endParaRPr lang="zh-CN" altLang="zh-CN" sz="900" dirty="0"/>
          </a:p>
          <a:p>
            <a:pPr marL="511175" lvl="1">
              <a:lnSpc>
                <a:spcPct val="150000"/>
              </a:lnSpc>
              <a:spcBef>
                <a:spcPts val="0"/>
              </a:spcBef>
              <a:buClr>
                <a:schemeClr val="accent1"/>
              </a:buClr>
              <a:buSzPct val="110000"/>
              <a:buFont typeface="Times New Roman" panose="02020603050405020304" pitchFamily="18" charset="0"/>
              <a:buChar char="⸺"/>
              <a:defRPr/>
            </a:pPr>
            <a:r>
              <a:rPr lang="en-US" altLang="zh-CN" sz="900" dirty="0"/>
              <a:t>These blenders are price-sensitive and favor low-priced re-refined Group I </a:t>
            </a:r>
            <a:r>
              <a:rPr lang="en-US" altLang="zh-CN" sz="900" dirty="0" err="1"/>
              <a:t>basestocks</a:t>
            </a:r>
            <a:r>
              <a:rPr lang="en-US" altLang="zh-CN" sz="900" dirty="0"/>
              <a:t>.</a:t>
            </a:r>
          </a:p>
          <a:p>
            <a:pPr>
              <a:lnSpc>
                <a:spcPct val="150000"/>
              </a:lnSpc>
              <a:spcBef>
                <a:spcPts val="0"/>
              </a:spcBef>
              <a:buClr>
                <a:schemeClr val="accent1"/>
              </a:buClr>
              <a:buSzPct val="110000"/>
              <a:buFont typeface="Wingdings" panose="05000000000000000000" pitchFamily="2" charset="2"/>
              <a:buChar char=""/>
              <a:defRPr/>
            </a:pPr>
            <a:r>
              <a:rPr lang="en-US" altLang="zh-CN" sz="900" dirty="0"/>
              <a:t>At present, most of the major blenders, including both multinationals and locals, do not claim in public to use re-refined </a:t>
            </a:r>
            <a:r>
              <a:rPr lang="en-US" altLang="zh-CN" sz="900" dirty="0" err="1"/>
              <a:t>basestocks</a:t>
            </a:r>
            <a:r>
              <a:rPr lang="en-US" altLang="zh-CN" sz="900" dirty="0"/>
              <a:t>, as many end users still hold a negative impression on the quality of lubricants produced using re-refined </a:t>
            </a:r>
            <a:r>
              <a:rPr lang="en-US" altLang="zh-CN" sz="900" dirty="0" err="1"/>
              <a:t>basestocks</a:t>
            </a:r>
            <a:r>
              <a:rPr lang="en-US" altLang="zh-CN" sz="900" dirty="0"/>
              <a:t>. Currently, major blenders use re-refined </a:t>
            </a:r>
            <a:r>
              <a:rPr lang="en-US" altLang="zh-CN" sz="900" dirty="0" err="1"/>
              <a:t>basestocks</a:t>
            </a:r>
            <a:r>
              <a:rPr lang="en-US" altLang="zh-CN" sz="900" dirty="0"/>
              <a:t> but in low quantities as they do not want their clients to know that.</a:t>
            </a:r>
          </a:p>
          <a:p>
            <a:pPr>
              <a:lnSpc>
                <a:spcPct val="150000"/>
              </a:lnSpc>
              <a:spcBef>
                <a:spcPts val="0"/>
              </a:spcBef>
              <a:buClr>
                <a:schemeClr val="accent1"/>
              </a:buClr>
              <a:buSzPct val="110000"/>
              <a:buFont typeface="Wingdings" panose="05000000000000000000" pitchFamily="2" charset="2"/>
              <a:buChar char=""/>
              <a:defRPr/>
            </a:pPr>
            <a:r>
              <a:rPr lang="en-US" altLang="zh-CN" sz="900" dirty="0"/>
              <a:t>Approval from OEMs are not required by lubricant blenders for re-refiners that</a:t>
            </a:r>
            <a:r>
              <a:rPr lang="zh-CN" altLang="en-US" sz="900" dirty="0"/>
              <a:t> </a:t>
            </a:r>
            <a:r>
              <a:rPr lang="en-US" altLang="zh-CN" sz="900" dirty="0"/>
              <a:t>produce re-refined </a:t>
            </a:r>
            <a:r>
              <a:rPr lang="en-US" altLang="zh-CN" sz="900" dirty="0" err="1"/>
              <a:t>basestocks</a:t>
            </a:r>
            <a:r>
              <a:rPr lang="en-US" altLang="zh-CN" sz="900" dirty="0"/>
              <a:t>, mainly because a majority of re-refined </a:t>
            </a:r>
            <a:r>
              <a:rPr lang="en-US" altLang="zh-CN" sz="900" dirty="0" err="1"/>
              <a:t>basestocks</a:t>
            </a:r>
            <a:r>
              <a:rPr lang="en-US" altLang="zh-CN" sz="900" dirty="0"/>
              <a:t> are still Group I.</a:t>
            </a:r>
          </a:p>
        </p:txBody>
      </p:sp>
      <p:sp>
        <p:nvSpPr>
          <p:cNvPr id="10" name="Content Placeholder 2">
            <a:extLst>
              <a:ext uri="{FF2B5EF4-FFF2-40B4-BE49-F238E27FC236}">
                <a16:creationId xmlns:a16="http://schemas.microsoft.com/office/drawing/2014/main" id="{44D49620-F2CB-4114-A895-90B9739BC928}"/>
              </a:ext>
            </a:extLst>
          </p:cNvPr>
          <p:cNvSpPr txBox="1">
            <a:spLocks/>
          </p:cNvSpPr>
          <p:nvPr/>
        </p:nvSpPr>
        <p:spPr>
          <a:xfrm>
            <a:off x="5392511" y="3675382"/>
            <a:ext cx="6496277" cy="2258952"/>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27638E"/>
              </a:buClr>
              <a:buSzPct val="110000"/>
              <a:buNone/>
              <a:defRPr/>
            </a:pPr>
            <a:r>
              <a:rPr kumimoji="0" lang="en-US" altLang="zh-CN" sz="1100" b="1" i="0" u="none" strike="noStrike" kern="1200" cap="none" spc="0" normalizeH="0" baseline="0" noProof="0" dirty="0">
                <a:ln>
                  <a:noFill/>
                </a:ln>
                <a:solidFill>
                  <a:schemeClr val="tx2"/>
                </a:solidFill>
                <a:effectLst/>
                <a:uLnTx/>
                <a:uFillTx/>
                <a:ea typeface="+mn-ea"/>
                <a:cs typeface="+mn-cs"/>
              </a:rPr>
              <a:t>Future Trends</a:t>
            </a:r>
            <a:endParaRPr lang="en-US" altLang="zh-CN" sz="1100" dirty="0">
              <a:solidFill>
                <a:schemeClr val="tx2"/>
              </a:solidFill>
            </a:endParaRPr>
          </a:p>
          <a:p>
            <a:pPr>
              <a:lnSpc>
                <a:spcPct val="150000"/>
              </a:lnSpc>
              <a:spcBef>
                <a:spcPts val="0"/>
              </a:spcBef>
              <a:buClr>
                <a:schemeClr val="accent1"/>
              </a:buClr>
              <a:buSzPct val="110000"/>
              <a:buFont typeface="Wingdings" panose="05000000000000000000" pitchFamily="2" charset="2"/>
              <a:buChar char=""/>
              <a:defRPr/>
            </a:pPr>
            <a:r>
              <a:rPr lang="en-US" altLang="zh-CN" sz="900" dirty="0"/>
              <a:t>In the past two years, some re-refiners such as Shandong Zibo Zhongtai Environmental Technology have started operating in a closed-loop business model. Reasons for this trend are that re-refiners intend to secure high-quality used oil from lubricant customers and can maximize their profit margins by expanding their business size.</a:t>
            </a:r>
          </a:p>
          <a:p>
            <a:pPr>
              <a:lnSpc>
                <a:spcPct val="150000"/>
              </a:lnSpc>
              <a:spcBef>
                <a:spcPts val="0"/>
              </a:spcBef>
              <a:buClr>
                <a:schemeClr val="accent1"/>
              </a:buClr>
              <a:buSzPct val="110000"/>
              <a:buFont typeface="Wingdings" panose="05000000000000000000" pitchFamily="2" charset="2"/>
              <a:buChar char=""/>
              <a:defRPr/>
            </a:pPr>
            <a:r>
              <a:rPr lang="en-US" altLang="zh-CN" sz="900" dirty="0"/>
              <a:t>Lubricant end users are expected to be more open to using lubricants made from re-refined basestocks as public awareness improves. As a result, lubricant blenders may tend to be more open to using re-refined basestocks in China. On June 17, 2019, Tongyi became the strategic shareholder of Dongying Guo’an (Guo’an), a used oil re-refiner. Tongyi is expected to use its network to collect used oil and supply it to Guo’an. In turn, Guo’an will provide re-refined basestocks to Tongyi to produce lubricants.</a:t>
            </a:r>
          </a:p>
        </p:txBody>
      </p:sp>
      <p:sp>
        <p:nvSpPr>
          <p:cNvPr id="13" name="文本框 12">
            <a:extLst>
              <a:ext uri="{FF2B5EF4-FFF2-40B4-BE49-F238E27FC236}">
                <a16:creationId xmlns:a16="http://schemas.microsoft.com/office/drawing/2014/main" id="{7E83BC4E-DF43-4CEA-812A-5AF38AB30A98}"/>
              </a:ext>
            </a:extLst>
          </p:cNvPr>
          <p:cNvSpPr txBox="1"/>
          <p:nvPr/>
        </p:nvSpPr>
        <p:spPr>
          <a:xfrm>
            <a:off x="826570" y="5916997"/>
            <a:ext cx="10894119" cy="369332"/>
          </a:xfrm>
          <a:prstGeom prst="rect">
            <a:avLst/>
          </a:prstGeom>
          <a:noFill/>
        </p:spPr>
        <p:txBody>
          <a:bodyPr wrap="square">
            <a:spAutoFit/>
          </a:bodyPr>
          <a:lstStyle/>
          <a:p>
            <a:pPr>
              <a:lnSpc>
                <a:spcPct val="100000"/>
              </a:lnSpc>
              <a:spcBef>
                <a:spcPts val="0"/>
              </a:spcBef>
              <a:spcAft>
                <a:spcPts val="600"/>
              </a:spcAft>
              <a:buClr>
                <a:srgbClr val="27638E"/>
              </a:buClr>
              <a:buSzPct val="110000"/>
              <a:defRPr/>
            </a:pPr>
            <a:r>
              <a:rPr lang="en-US" altLang="zh-CN" sz="900" dirty="0">
                <a:solidFill>
                  <a:srgbClr val="000000"/>
                </a:solidFill>
                <a:latin typeface="Lucida Sans"/>
              </a:rPr>
              <a:t>Note: Closed loop business refers to those re-refiners that collect used oil from their lubricant customers and produce re-refined basestocks, which are used to produce finished lubricants. The finished lubricants are then sold to the customers from whom the re-refiners have procured used oil. </a:t>
            </a:r>
          </a:p>
        </p:txBody>
      </p:sp>
    </p:spTree>
    <p:custDataLst>
      <p:tags r:id="rId1"/>
    </p:custDataLst>
    <p:extLst>
      <p:ext uri="{BB962C8B-B14F-4D97-AF65-F5344CB8AC3E}">
        <p14:creationId xmlns:p14="http://schemas.microsoft.com/office/powerpoint/2010/main" val="88477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DDD70CB9-F352-4936-9777-A90C52DCE182}"/>
              </a:ext>
            </a:extLst>
          </p:cNvPr>
          <p:cNvSpPr>
            <a:spLocks noGrp="1"/>
          </p:cNvSpPr>
          <p:nvPr>
            <p:ph sz="quarter" idx="13"/>
          </p:nvPr>
        </p:nvSpPr>
        <p:spPr>
          <a:xfrm>
            <a:off x="569395" y="985141"/>
            <a:ext cx="11223555" cy="1728037"/>
          </a:xfrm>
        </p:spPr>
        <p:txBody>
          <a:bodyPr/>
          <a:lstStyle/>
          <a:p>
            <a:pPr marR="0" lvl="0" algn="l" defTabSz="914400" rtl="0" eaLnBrk="1" fontAlgn="auto" latinLnBrk="0" hangingPunct="1">
              <a:lnSpc>
                <a:spcPct val="150000"/>
              </a:lnSpc>
              <a:spcBef>
                <a:spcPts val="0"/>
              </a:spcBef>
              <a:spcAft>
                <a:spcPts val="0"/>
              </a:spcAft>
              <a:buClr>
                <a:srgbClr val="27638E"/>
              </a:buClr>
              <a:buSzPct val="110000"/>
              <a:tabLst/>
              <a:defRPr/>
            </a:pPr>
            <a:r>
              <a:rPr lang="en-US" sz="900" dirty="0">
                <a:solidFill>
                  <a:srgbClr val="000000"/>
                </a:solidFill>
                <a:latin typeface="Lucida Sans" panose="020B0602030504020204" pitchFamily="34" charset="0"/>
              </a:rPr>
              <a:t>The report is based primarily on a series of interviews with approximately 250 individuals, including used oil collectors and processors including re-refiners,</a:t>
            </a:r>
            <a:r>
              <a:rPr lang="en-US" dirty="0">
                <a:solidFill>
                  <a:srgbClr val="000000"/>
                </a:solidFill>
              </a:rPr>
              <a:t> automotive garages and workshops,</a:t>
            </a:r>
            <a:r>
              <a:rPr lang="en-US" sz="900" dirty="0">
                <a:solidFill>
                  <a:srgbClr val="000000"/>
                </a:solidFill>
                <a:latin typeface="Lucida Sans" panose="020B0602030504020204" pitchFamily="34" charset="0"/>
              </a:rPr>
              <a:t> and government agencies globally. It also draws on an analysis of statistical data from government, trade, and industry associations; and non-confidential information from Kline’s database.</a:t>
            </a:r>
            <a:endParaRPr kumimoji="0" lang="en-IN" sz="900" b="0" i="0" u="none" strike="noStrike" kern="1200" cap="none" spc="0" normalizeH="0" baseline="0" noProof="0" dirty="0">
              <a:ln>
                <a:noFill/>
              </a:ln>
              <a:solidFill>
                <a:srgbClr val="000000"/>
              </a:solidFill>
              <a:effectLst/>
              <a:uLnTx/>
              <a:uFillTx/>
              <a:latin typeface="Lucida Sans" panose="020B0602030504020204" pitchFamily="34" charset="0"/>
              <a:ea typeface="+mn-ea"/>
              <a:cs typeface="+mn-cs"/>
            </a:endParaRPr>
          </a:p>
          <a:p>
            <a:r>
              <a:rPr lang="en-US" dirty="0"/>
              <a:t>This analysis also draws on secondary sources such as: (1) product literature and websites of re-refiners; (2) data from various environmental regulation authorities; (3) an analysis of statistical data from government, trade, and industry organizations; and (4) non-confidential data from Kline &amp; Company’s previous work in this industry, including syndicated studies.</a:t>
            </a:r>
          </a:p>
          <a:p>
            <a:r>
              <a:rPr lang="en-US" dirty="0">
                <a:solidFill>
                  <a:srgbClr val="000000"/>
                </a:solidFill>
              </a:rPr>
              <a:t>Unless otherwise specified, all volumes </a:t>
            </a:r>
            <a:r>
              <a:rPr lang="en-US" sz="900" dirty="0">
                <a:solidFill>
                  <a:srgbClr val="000000"/>
                </a:solidFill>
                <a:latin typeface="Lucida Sans" panose="020B0602030504020204" pitchFamily="34" charset="0"/>
              </a:rPr>
              <a:t>are provided in tons or kilotons while prices are provided in U.S. dollars per Kg (USD/Kg). </a:t>
            </a:r>
          </a:p>
          <a:p>
            <a:r>
              <a:rPr lang="en-US" sz="900" dirty="0">
                <a:solidFill>
                  <a:srgbClr val="000000"/>
                </a:solidFill>
                <a:latin typeface="Lucida Sans" panose="020B0602030504020204" pitchFamily="34" charset="0"/>
              </a:rPr>
              <a:t>Forecasts are provided for 2025 and 2030.</a:t>
            </a:r>
          </a:p>
          <a:p>
            <a:pPr marL="228600" marR="0" lvl="0" indent="-228600" algn="l" defTabSz="914400" rtl="0" eaLnBrk="1" fontAlgn="auto" latinLnBrk="0" hangingPunct="1">
              <a:lnSpc>
                <a:spcPct val="150000"/>
              </a:lnSpc>
              <a:spcBef>
                <a:spcPts val="0"/>
              </a:spcBef>
              <a:spcAft>
                <a:spcPts val="0"/>
              </a:spcAft>
              <a:buClr>
                <a:srgbClr val="27638E"/>
              </a:buClr>
              <a:buSzPct val="110000"/>
              <a:buFont typeface="Wingdings" panose="05000000000000000000" pitchFamily="2" charset="2"/>
              <a:buChar char=""/>
              <a:tabLst/>
              <a:defRPr/>
            </a:pPr>
            <a:r>
              <a:rPr lang="en-US" sz="900" dirty="0">
                <a:solidFill>
                  <a:srgbClr val="000000"/>
                </a:solidFill>
                <a:latin typeface="Lucida Sans" panose="020B0602030504020204" pitchFamily="34" charset="0"/>
              </a:rPr>
              <a:t>The data presented in this report is as accurate as possible within the general scope of the survey but may vary by product and application. Overall, we believe that the data presented is within 10% to 15% of the true values.</a:t>
            </a:r>
          </a:p>
        </p:txBody>
      </p:sp>
    </p:spTree>
    <p:custDataLst>
      <p:tags r:id="rId1"/>
    </p:custDataLst>
    <p:extLst>
      <p:ext uri="{BB962C8B-B14F-4D97-AF65-F5344CB8AC3E}">
        <p14:creationId xmlns:p14="http://schemas.microsoft.com/office/powerpoint/2010/main" val="15715112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Summary of Used Oil Regulations</a:t>
            </a:r>
          </a:p>
        </p:txBody>
      </p:sp>
      <p:graphicFrame>
        <p:nvGraphicFramePr>
          <p:cNvPr id="3" name="Table 3">
            <a:extLst>
              <a:ext uri="{FF2B5EF4-FFF2-40B4-BE49-F238E27FC236}">
                <a16:creationId xmlns:a16="http://schemas.microsoft.com/office/drawing/2014/main" id="{127C7730-617A-4F96-B550-A7855B9539AC}"/>
              </a:ext>
            </a:extLst>
          </p:cNvPr>
          <p:cNvGraphicFramePr>
            <a:graphicFrameLocks noGrp="1"/>
          </p:cNvGraphicFramePr>
          <p:nvPr/>
        </p:nvGraphicFramePr>
        <p:xfrm>
          <a:off x="569395" y="980161"/>
          <a:ext cx="10836274" cy="4554777"/>
        </p:xfrm>
        <a:graphic>
          <a:graphicData uri="http://schemas.openxmlformats.org/drawingml/2006/table">
            <a:tbl>
              <a:tblPr firstRow="1">
                <a:tableStyleId>{5C22544A-7EE6-4342-B048-85BDC9FD1C3A}</a:tableStyleId>
              </a:tblPr>
              <a:tblGrid>
                <a:gridCol w="6546914">
                  <a:extLst>
                    <a:ext uri="{9D8B030D-6E8A-4147-A177-3AD203B41FA5}">
                      <a16:colId xmlns:a16="http://schemas.microsoft.com/office/drawing/2014/main" val="3179253707"/>
                    </a:ext>
                  </a:extLst>
                </a:gridCol>
                <a:gridCol w="4289360">
                  <a:extLst>
                    <a:ext uri="{9D8B030D-6E8A-4147-A177-3AD203B41FA5}">
                      <a16:colId xmlns:a16="http://schemas.microsoft.com/office/drawing/2014/main" val="2331960324"/>
                    </a:ext>
                  </a:extLst>
                </a:gridCol>
              </a:tblGrid>
              <a:tr h="285860">
                <a:tc gridSpan="2">
                  <a:txBody>
                    <a:bodyPr/>
                    <a:lstStyle/>
                    <a:p>
                      <a:r>
                        <a:rPr lang="en-US" sz="900" dirty="0"/>
                        <a:t>SUMMARY OF REGULATIONS</a:t>
                      </a:r>
                      <a:endParaRPr lang="en-US" sz="900" dirty="0">
                        <a:latin typeface="+mn-lt"/>
                      </a:endParaRPr>
                    </a:p>
                  </a:txBody>
                  <a:tcPr marL="45720" marR="45720" anchor="ct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299762">
                <a:tc>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299762">
                <a:tc>
                  <a:txBody>
                    <a:bodyPr/>
                    <a:lstStyle/>
                    <a:p>
                      <a:pPr marL="0" indent="0" algn="l" fontAlgn="ctr"/>
                      <a:r>
                        <a:rPr lang="en-US" sz="900" u="none" strike="noStrike" dirty="0">
                          <a:effectLst/>
                        </a:rPr>
                        <a:t>1.</a:t>
                      </a:r>
                      <a:r>
                        <a:rPr lang="en-US" sz="900" u="none" strike="noStrike" baseline="0" dirty="0">
                          <a:effectLst/>
                        </a:rPr>
                        <a:t> </a:t>
                      </a:r>
                      <a:r>
                        <a:rPr lang="en-US" sz="900" u="none" strike="noStrike" dirty="0">
                          <a:effectLst/>
                        </a:rPr>
                        <a:t>Do regulations exist specifically for used oil?</a:t>
                      </a:r>
                      <a:endParaRPr lang="en-GB" sz="900" b="0" i="0" u="none" strike="noStrike" dirty="0">
                        <a:effectLst/>
                        <a:latin typeface="+mn-lt"/>
                      </a:endParaRPr>
                    </a:p>
                  </a:txBody>
                  <a:tcPr marL="108000" marR="36000" marT="36000" marB="36000" anchor="ctr"/>
                </a:tc>
                <a:tc>
                  <a:txBody>
                    <a:bodyPr/>
                    <a:lstStyle/>
                    <a:p>
                      <a:pPr algn="l"/>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1557228252"/>
                  </a:ext>
                </a:extLst>
              </a:tr>
              <a:tr h="299762">
                <a:tc>
                  <a:txBody>
                    <a:bodyPr/>
                    <a:lstStyle/>
                    <a:p>
                      <a:pPr algn="l" fontAlgn="ctr"/>
                      <a:r>
                        <a:rPr lang="en-US" sz="900" u="none" strike="noStrike" dirty="0">
                          <a:effectLst/>
                        </a:rPr>
                        <a:t>2.</a:t>
                      </a:r>
                      <a:r>
                        <a:rPr lang="en-US" sz="900" u="none" strike="noStrike" baseline="0" dirty="0">
                          <a:effectLst/>
                        </a:rPr>
                        <a:t> H</a:t>
                      </a:r>
                      <a:r>
                        <a:rPr lang="en-US" sz="900" u="none" strike="noStrike" dirty="0">
                          <a:effectLst/>
                        </a:rPr>
                        <a:t>ow is used oil classified i.e. hazardous waste, special waste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Hazardous waste</a:t>
                      </a:r>
                      <a:endParaRPr lang="en-US" sz="900" dirty="0">
                        <a:solidFill>
                          <a:schemeClr val="tx1"/>
                        </a:solidFill>
                        <a:latin typeface="+mn-lt"/>
                      </a:endParaRPr>
                    </a:p>
                  </a:txBody>
                  <a:tcPr marL="45720" marR="45720" anchor="ctr"/>
                </a:tc>
                <a:extLst>
                  <a:ext uri="{0D108BD9-81ED-4DB2-BD59-A6C34878D82A}">
                    <a16:rowId xmlns:a16="http://schemas.microsoft.com/office/drawing/2014/main" val="1640954900"/>
                  </a:ext>
                </a:extLst>
              </a:tr>
              <a:tr h="299762">
                <a:tc>
                  <a:txBody>
                    <a:bodyPr/>
                    <a:lstStyle/>
                    <a:p>
                      <a:pPr algn="l" fontAlgn="ctr"/>
                      <a:r>
                        <a:rPr lang="en-US" sz="900" u="none" strike="noStrike" dirty="0">
                          <a:effectLst/>
                        </a:rPr>
                        <a:t>3. Are there any requirements on who can collect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2965892685"/>
                  </a:ext>
                </a:extLst>
              </a:tr>
              <a:tr h="353699">
                <a:tc>
                  <a:txBody>
                    <a:bodyPr/>
                    <a:lstStyle/>
                    <a:p>
                      <a:pPr algn="l" fontAlgn="ctr"/>
                      <a:r>
                        <a:rPr lang="en-US" sz="900" u="none" strike="noStrike" dirty="0">
                          <a:effectLst/>
                        </a:rPr>
                        <a:t>4. Does the country</a:t>
                      </a:r>
                      <a:r>
                        <a:rPr lang="en-US" sz="900" u="none" strike="noStrike" baseline="0" dirty="0">
                          <a:effectLst/>
                        </a:rPr>
                        <a:t> </a:t>
                      </a:r>
                      <a:r>
                        <a:rPr lang="en-US" sz="900" u="none" strike="noStrike" dirty="0">
                          <a:effectLst/>
                        </a:rPr>
                        <a:t>have association(s) managing the collection and disposal of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China Recycling Oil Committee of China National Resources Recycling Association</a:t>
                      </a:r>
                      <a:endParaRPr lang="en-US" sz="900" dirty="0">
                        <a:solidFill>
                          <a:schemeClr val="tx1"/>
                        </a:solidFill>
                        <a:latin typeface="+mn-lt"/>
                      </a:endParaRPr>
                    </a:p>
                  </a:txBody>
                  <a:tcPr marL="45720" marR="45720" anchor="ctr"/>
                </a:tc>
                <a:extLst>
                  <a:ext uri="{0D108BD9-81ED-4DB2-BD59-A6C34878D82A}">
                    <a16:rowId xmlns:a16="http://schemas.microsoft.com/office/drawing/2014/main" val="115455050"/>
                  </a:ext>
                </a:extLst>
              </a:tr>
              <a:tr h="299762">
                <a:tc>
                  <a:txBody>
                    <a:bodyPr/>
                    <a:lstStyle/>
                    <a:p>
                      <a:pPr algn="l" fontAlgn="ctr"/>
                      <a:r>
                        <a:rPr lang="en-US" sz="900" u="none" strike="noStrike" dirty="0">
                          <a:effectLst/>
                        </a:rPr>
                        <a:t>5. Does a levy charged on sales of lubricants to support used oil collection associations?</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880495867"/>
                  </a:ext>
                </a:extLst>
              </a:tr>
              <a:tr h="299762">
                <a:tc>
                  <a:txBody>
                    <a:bodyPr/>
                    <a:lstStyle/>
                    <a:p>
                      <a:pPr algn="l" fontAlgn="ctr"/>
                      <a:r>
                        <a:rPr lang="en-US" sz="900" u="none" strike="noStrike" dirty="0">
                          <a:effectLst/>
                        </a:rPr>
                        <a:t>6. Are there any requirements for how used oil generators manage used oil? </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1759476409"/>
                  </a:ext>
                </a:extLst>
              </a:tr>
              <a:tr h="299762">
                <a:tc>
                  <a:txBody>
                    <a:bodyPr/>
                    <a:lstStyle/>
                    <a:p>
                      <a:pPr algn="l" fontAlgn="ctr"/>
                      <a:r>
                        <a:rPr lang="en-US" sz="900" u="none" strike="noStrike" dirty="0">
                          <a:effectLst/>
                        </a:rPr>
                        <a:t>7. Are there requirements for oil manufacturers, marketers, or retailers to take back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a:t>
                      </a:r>
                      <a:endParaRPr lang="en-US" sz="900" dirty="0">
                        <a:solidFill>
                          <a:schemeClr val="tx1"/>
                        </a:solidFill>
                        <a:latin typeface="+mn-lt"/>
                      </a:endParaRPr>
                    </a:p>
                  </a:txBody>
                  <a:tcPr marL="45720" marR="45720" anchor="ctr"/>
                </a:tc>
                <a:extLst>
                  <a:ext uri="{0D108BD9-81ED-4DB2-BD59-A6C34878D82A}">
                    <a16:rowId xmlns:a16="http://schemas.microsoft.com/office/drawing/2014/main" val="3816860988"/>
                  </a:ext>
                </a:extLst>
              </a:tr>
              <a:tr h="353699">
                <a:tc>
                  <a:txBody>
                    <a:bodyPr/>
                    <a:lstStyle/>
                    <a:p>
                      <a:pPr algn="l" fontAlgn="ctr"/>
                      <a:r>
                        <a:rPr lang="en-US" sz="900" u="none" strike="noStrike" dirty="0">
                          <a:effectLst/>
                        </a:rPr>
                        <a:t>8. Do any requirements/legislation exist around different types of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National standard for used engine oil, used gear oil, used hydraulic fluids etc. and required to be stored separately</a:t>
                      </a:r>
                      <a:endParaRPr lang="en-US" sz="900" dirty="0">
                        <a:solidFill>
                          <a:schemeClr val="tx1"/>
                        </a:solidFill>
                        <a:latin typeface="+mn-lt"/>
                      </a:endParaRPr>
                    </a:p>
                  </a:txBody>
                  <a:tcPr marL="45720" marR="45720" anchor="ctr"/>
                </a:tc>
                <a:extLst>
                  <a:ext uri="{0D108BD9-81ED-4DB2-BD59-A6C34878D82A}">
                    <a16:rowId xmlns:a16="http://schemas.microsoft.com/office/drawing/2014/main" val="3237072835"/>
                  </a:ext>
                </a:extLst>
              </a:tr>
              <a:tr h="354787">
                <a:tc>
                  <a:txBody>
                    <a:bodyPr/>
                    <a:lstStyle/>
                    <a:p>
                      <a:pPr algn="l" fontAlgn="ctr"/>
                      <a:r>
                        <a:rPr lang="en-US" sz="900" u="none" strike="noStrike" dirty="0">
                          <a:effectLst/>
                        </a:rPr>
                        <a:t>9. Does the country have requirements or regulations regarding the export or import of used oil?</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Yes, export of used oil is allowed but import is fully banned since 2020</a:t>
                      </a:r>
                      <a:endParaRPr lang="en-US" sz="900" dirty="0">
                        <a:solidFill>
                          <a:schemeClr val="tx1"/>
                        </a:solidFill>
                        <a:latin typeface="+mn-lt"/>
                      </a:endParaRPr>
                    </a:p>
                  </a:txBody>
                  <a:tcPr marL="45720" marR="45720" anchor="ctr"/>
                </a:tc>
                <a:extLst>
                  <a:ext uri="{0D108BD9-81ED-4DB2-BD59-A6C34878D82A}">
                    <a16:rowId xmlns:a16="http://schemas.microsoft.com/office/drawing/2014/main" val="4056522245"/>
                  </a:ext>
                </a:extLst>
              </a:tr>
              <a:tr h="374702">
                <a:tc>
                  <a:txBody>
                    <a:bodyPr/>
                    <a:lstStyle/>
                    <a:p>
                      <a:pPr algn="l" fontAlgn="ctr"/>
                      <a:r>
                        <a:rPr lang="en-US" sz="900" u="none" strike="noStrike" dirty="0">
                          <a:effectLst/>
                        </a:rPr>
                        <a:t>10. Does the country have any legislation that requires used oil to be re-refined?</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Encouraged but not mandatory, used oil can also be incinerated, placed in a landfill or processed as raw materials and fuel</a:t>
                      </a:r>
                      <a:endParaRPr lang="en-US" sz="900" dirty="0">
                        <a:solidFill>
                          <a:schemeClr val="tx1"/>
                        </a:solidFill>
                        <a:latin typeface="+mn-lt"/>
                      </a:endParaRPr>
                    </a:p>
                  </a:txBody>
                  <a:tcPr marL="45720" marR="45720" anchor="ctr"/>
                </a:tc>
                <a:extLst>
                  <a:ext uri="{0D108BD9-81ED-4DB2-BD59-A6C34878D82A}">
                    <a16:rowId xmlns:a16="http://schemas.microsoft.com/office/drawing/2014/main" val="1750050038"/>
                  </a:ext>
                </a:extLst>
              </a:tr>
              <a:tr h="354787">
                <a:tc>
                  <a:txBody>
                    <a:bodyPr/>
                    <a:lstStyle/>
                    <a:p>
                      <a:pPr algn="l" fontAlgn="ctr"/>
                      <a:r>
                        <a:rPr lang="en-US" sz="900" u="none" strike="noStrike" dirty="0">
                          <a:effectLst/>
                        </a:rPr>
                        <a:t>11. Does the country have legislation that requires lubricating oil to contain a percentage of re-refined basestock?</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 related regulations only exist for eligibility of tax benefits</a:t>
                      </a:r>
                      <a:endParaRPr lang="en-US" sz="900" dirty="0">
                        <a:solidFill>
                          <a:schemeClr val="tx1"/>
                        </a:solidFill>
                        <a:latin typeface="+mn-lt"/>
                      </a:endParaRPr>
                    </a:p>
                  </a:txBody>
                  <a:tcPr marL="45720" marR="45720" anchor="ctr"/>
                </a:tc>
                <a:extLst>
                  <a:ext uri="{0D108BD9-81ED-4DB2-BD59-A6C34878D82A}">
                    <a16:rowId xmlns:a16="http://schemas.microsoft.com/office/drawing/2014/main" val="75479728"/>
                  </a:ext>
                </a:extLst>
              </a:tr>
              <a:tr h="35478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12. Does the country allow used oil to be burned as a fuel (cement kilns, industrial boilers or furnaces, power plants, etc.)?</a:t>
                      </a:r>
                      <a:endParaRPr lang="en-GB" sz="900" b="0" i="0" u="none" strike="noStrike" dirty="0">
                        <a:effectLst/>
                        <a:latin typeface="+mn-lt"/>
                      </a:endParaRPr>
                    </a:p>
                  </a:txBody>
                  <a:tcPr marL="108000" marR="36000" marT="36000" marB="36000" anchor="ctr"/>
                </a:tc>
                <a:tc>
                  <a:txBody>
                    <a:bodyPr/>
                    <a:lstStyle/>
                    <a:p>
                      <a:r>
                        <a:rPr lang="en-US" sz="900" dirty="0">
                          <a:solidFill>
                            <a:schemeClr val="tx1"/>
                          </a:solidFill>
                        </a:rPr>
                        <a:t>No, used oil need to be processed/pre-treated before burning as fuel</a:t>
                      </a:r>
                      <a:endParaRPr lang="en-US" sz="900" dirty="0">
                        <a:solidFill>
                          <a:schemeClr val="tx1"/>
                        </a:solidFill>
                        <a:latin typeface="+mn-lt"/>
                      </a:endParaRPr>
                    </a:p>
                  </a:txBody>
                  <a:tcPr marL="45720" marR="45720" anchor="ctr"/>
                </a:tc>
                <a:extLst>
                  <a:ext uri="{0D108BD9-81ED-4DB2-BD59-A6C34878D82A}">
                    <a16:rowId xmlns:a16="http://schemas.microsoft.com/office/drawing/2014/main" val="1125260150"/>
                  </a:ext>
                </a:extLst>
              </a:tr>
            </a:tbl>
          </a:graphicData>
        </a:graphic>
      </p:graphicFrame>
      <p:grpSp>
        <p:nvGrpSpPr>
          <p:cNvPr id="4" name="Group 3">
            <a:extLst>
              <a:ext uri="{FF2B5EF4-FFF2-40B4-BE49-F238E27FC236}">
                <a16:creationId xmlns:a16="http://schemas.microsoft.com/office/drawing/2014/main" id="{1F5E5DBE-7D23-4093-A9A8-AC7FE11828F4}"/>
              </a:ext>
            </a:extLst>
          </p:cNvPr>
          <p:cNvGrpSpPr/>
          <p:nvPr/>
        </p:nvGrpSpPr>
        <p:grpSpPr>
          <a:xfrm>
            <a:off x="10256149" y="6160664"/>
            <a:ext cx="1090782" cy="246221"/>
            <a:chOff x="10831993" y="6206610"/>
            <a:chExt cx="1090782" cy="246221"/>
          </a:xfrm>
        </p:grpSpPr>
        <p:sp>
          <p:nvSpPr>
            <p:cNvPr id="5" name="Freeform: Shape 4">
              <a:extLst>
                <a:ext uri="{FF2B5EF4-FFF2-40B4-BE49-F238E27FC236}">
                  <a16:creationId xmlns:a16="http://schemas.microsoft.com/office/drawing/2014/main" id="{2AA66B85-A9CC-4321-B3D2-5C0D00DD5C0A}"/>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069CB1E5-FAF4-44B4-9C49-CF99CBE17345}"/>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custDataLst>
      <p:tags r:id="rId1"/>
    </p:custDataLst>
    <p:extLst>
      <p:ext uri="{BB962C8B-B14F-4D97-AF65-F5344CB8AC3E}">
        <p14:creationId xmlns:p14="http://schemas.microsoft.com/office/powerpoint/2010/main" val="30525244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EBFF-0B79-412A-8369-A2B07A4F7622}"/>
              </a:ext>
            </a:extLst>
          </p:cNvPr>
          <p:cNvSpPr>
            <a:spLocks noGrp="1"/>
          </p:cNvSpPr>
          <p:nvPr>
            <p:ph type="title"/>
          </p:nvPr>
        </p:nvSpPr>
        <p:spPr/>
        <p:txBody>
          <a:bodyPr/>
          <a:lstStyle/>
          <a:p>
            <a:r>
              <a:rPr lang="en-US" dirty="0"/>
              <a:t>Summary of Used Oil Regulations </a:t>
            </a:r>
            <a:endParaRPr lang="en-IN" dirty="0"/>
          </a:p>
        </p:txBody>
      </p:sp>
      <p:graphicFrame>
        <p:nvGraphicFramePr>
          <p:cNvPr id="3" name="Table 3">
            <a:extLst>
              <a:ext uri="{FF2B5EF4-FFF2-40B4-BE49-F238E27FC236}">
                <a16:creationId xmlns:a16="http://schemas.microsoft.com/office/drawing/2014/main" id="{7B3B6F86-7F08-4D3D-B2EF-8749A0CA97B1}"/>
              </a:ext>
            </a:extLst>
          </p:cNvPr>
          <p:cNvGraphicFramePr>
            <a:graphicFrameLocks noGrp="1"/>
          </p:cNvGraphicFramePr>
          <p:nvPr/>
        </p:nvGraphicFramePr>
        <p:xfrm>
          <a:off x="569395" y="976911"/>
          <a:ext cx="10836274" cy="4546881"/>
        </p:xfrm>
        <a:graphic>
          <a:graphicData uri="http://schemas.openxmlformats.org/drawingml/2006/table">
            <a:tbl>
              <a:tblPr firstRow="1">
                <a:tableStyleId>{5C22544A-7EE6-4342-B048-85BDC9FD1C3A}</a:tableStyleId>
              </a:tblPr>
              <a:tblGrid>
                <a:gridCol w="2709068">
                  <a:extLst>
                    <a:ext uri="{9D8B030D-6E8A-4147-A177-3AD203B41FA5}">
                      <a16:colId xmlns:a16="http://schemas.microsoft.com/office/drawing/2014/main" val="3179253707"/>
                    </a:ext>
                  </a:extLst>
                </a:gridCol>
                <a:gridCol w="2772569">
                  <a:extLst>
                    <a:ext uri="{9D8B030D-6E8A-4147-A177-3AD203B41FA5}">
                      <a16:colId xmlns:a16="http://schemas.microsoft.com/office/drawing/2014/main" val="1357552302"/>
                    </a:ext>
                  </a:extLst>
                </a:gridCol>
                <a:gridCol w="5354637">
                  <a:extLst>
                    <a:ext uri="{9D8B030D-6E8A-4147-A177-3AD203B41FA5}">
                      <a16:colId xmlns:a16="http://schemas.microsoft.com/office/drawing/2014/main" val="2331960324"/>
                    </a:ext>
                  </a:extLst>
                </a:gridCol>
              </a:tblGrid>
              <a:tr h="294972">
                <a:tc gridSpan="3">
                  <a:txBody>
                    <a:bodyPr/>
                    <a:lstStyle/>
                    <a:p>
                      <a:r>
                        <a:rPr lang="en-US" altLang="zh-CN" sz="900" dirty="0"/>
                        <a:t>SUMMARY OF REGULATIONS</a:t>
                      </a:r>
                      <a:endParaRPr lang="en-US" altLang="zh-CN" sz="900" dirty="0">
                        <a:latin typeface="+mn-lt"/>
                      </a:endParaRPr>
                    </a:p>
                  </a:txBody>
                  <a:tcPr marL="45720" marR="45720" anchor="ctr"/>
                </a:tc>
                <a:tc hMerge="1">
                  <a:txBody>
                    <a:bodyPr/>
                    <a:lstStyle/>
                    <a:p>
                      <a:endParaRPr lang="en-IN"/>
                    </a:p>
                  </a:txBody>
                  <a:tcPr/>
                </a:tc>
                <a:tc hMerge="1">
                  <a:txBody>
                    <a:bodyPr/>
                    <a:lstStyle/>
                    <a:p>
                      <a:endParaRPr lang="en-US" sz="1000">
                        <a:latin typeface="+mn-lt"/>
                      </a:endParaRPr>
                    </a:p>
                  </a:txBody>
                  <a:tcPr marL="45720" marR="45720" anchor="ctr"/>
                </a:tc>
                <a:extLst>
                  <a:ext uri="{0D108BD9-81ED-4DB2-BD59-A6C34878D82A}">
                    <a16:rowId xmlns:a16="http://schemas.microsoft.com/office/drawing/2014/main" val="2647999941"/>
                  </a:ext>
                </a:extLst>
              </a:tr>
              <a:tr h="334193">
                <a:tc gridSpan="2">
                  <a:txBody>
                    <a:bodyPr/>
                    <a:lstStyle/>
                    <a:p>
                      <a:r>
                        <a:rPr lang="en-US" sz="900" b="1" dirty="0">
                          <a:solidFill>
                            <a:schemeClr val="tx1"/>
                          </a:solidFill>
                        </a:rPr>
                        <a:t>QUESTION</a:t>
                      </a:r>
                      <a:endParaRPr lang="en-US" sz="900" b="1" dirty="0">
                        <a:solidFill>
                          <a:schemeClr val="tx1"/>
                        </a:solidFill>
                        <a:latin typeface="+mn-lt"/>
                      </a:endParaRPr>
                    </a:p>
                  </a:txBody>
                  <a:tcPr marL="45720" marR="45720" anchor="ctr"/>
                </a:tc>
                <a:tc hMerge="1">
                  <a:txBody>
                    <a:bodyPr/>
                    <a:lstStyle/>
                    <a:p>
                      <a:endParaRPr lang="en-IN"/>
                    </a:p>
                  </a:txBody>
                  <a:tcPr/>
                </a:tc>
                <a:tc>
                  <a:txBody>
                    <a:bodyPr/>
                    <a:lstStyle/>
                    <a:p>
                      <a:r>
                        <a:rPr lang="en-US" sz="900" b="1" dirty="0">
                          <a:solidFill>
                            <a:schemeClr val="tx1"/>
                          </a:solidFill>
                        </a:rPr>
                        <a:t>ANSWER</a:t>
                      </a:r>
                      <a:endParaRPr lang="en-US" sz="900" b="1" dirty="0">
                        <a:solidFill>
                          <a:schemeClr val="tx1"/>
                        </a:solidFill>
                        <a:latin typeface="+mn-lt"/>
                      </a:endParaRPr>
                    </a:p>
                  </a:txBody>
                  <a:tcPr marL="45720" marR="45720" anchor="ctr"/>
                </a:tc>
                <a:extLst>
                  <a:ext uri="{0D108BD9-81ED-4DB2-BD59-A6C34878D82A}">
                    <a16:rowId xmlns:a16="http://schemas.microsoft.com/office/drawing/2014/main" val="4149384710"/>
                  </a:ext>
                </a:extLst>
              </a:tr>
              <a:tr h="992673">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13. If used oil can be burned as a fuel, is the fuel burner subject to a different and more stringent set of air emissions requirements (relative to operating without burning used oil as a fuel) or must the fuel burner install additional pollution control equipment or energy recovery equipment before it can burn the used oil?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rPr>
                        <a:t>No, they share the same set of air emissions requirements, but energy recovery equipment is encouraged by the government for burner to increase the total energy efficiency</a:t>
                      </a:r>
                      <a:endParaRPr lang="en-US" sz="900" dirty="0">
                        <a:solidFill>
                          <a:schemeClr val="tx1"/>
                        </a:solidFill>
                        <a:latin typeface="+mn-lt"/>
                      </a:endParaRPr>
                    </a:p>
                  </a:txBody>
                  <a:tcPr marL="45720" marR="45720" anchor="ctr"/>
                </a:tc>
                <a:extLst>
                  <a:ext uri="{0D108BD9-81ED-4DB2-BD59-A6C34878D82A}">
                    <a16:rowId xmlns:a16="http://schemas.microsoft.com/office/drawing/2014/main" val="3283290818"/>
                  </a:ext>
                </a:extLst>
              </a:tr>
              <a:tr h="468007">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14. Is used oil allowed to be placed in a landfill?</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rPr>
                        <a:t>Yes, but pre-treatment is required to remove the ignitability and reactivity of used oil</a:t>
                      </a:r>
                      <a:endParaRPr lang="en-US" sz="900" dirty="0">
                        <a:solidFill>
                          <a:schemeClr val="tx1"/>
                        </a:solidFill>
                        <a:latin typeface="+mn-lt"/>
                      </a:endParaRPr>
                    </a:p>
                  </a:txBody>
                  <a:tcPr marL="45720" marR="45720" anchor="ctr"/>
                </a:tc>
                <a:extLst>
                  <a:ext uri="{0D108BD9-81ED-4DB2-BD59-A6C34878D82A}">
                    <a16:rowId xmlns:a16="http://schemas.microsoft.com/office/drawing/2014/main" val="2258432784"/>
                  </a:ext>
                </a:extLst>
              </a:tr>
              <a:tr h="585008">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15. Does the country have legislation that gives incentives, financial subsidies, or priority to any particular used oil disposition e.g., re-refining, fuel for burning, landfill etc.</a:t>
                      </a:r>
                      <a:endParaRPr lang="en-GB" sz="900" b="0" i="0" u="none" strike="noStrike" dirty="0">
                        <a:effectLst/>
                        <a:latin typeface="+mn-lt"/>
                      </a:endParaRPr>
                    </a:p>
                  </a:txBody>
                  <a:tcPr marL="108000" marR="36000" marT="36000" marB="36000" anchor="ctr"/>
                </a:tc>
                <a:tc hMerge="1">
                  <a:txBody>
                    <a:bodyPr/>
                    <a:lstStyle/>
                    <a:p>
                      <a:endParaRPr lang="en-IN"/>
                    </a:p>
                  </a:txBody>
                  <a:tcPr/>
                </a:tc>
                <a:tc>
                  <a:txBody>
                    <a:bodyPr/>
                    <a:lstStyle/>
                    <a:p>
                      <a:r>
                        <a:rPr lang="en-US" sz="900" dirty="0">
                          <a:solidFill>
                            <a:schemeClr val="tx1"/>
                          </a:solidFill>
                        </a:rPr>
                        <a:t>Yes, </a:t>
                      </a:r>
                      <a:r>
                        <a:rPr lang="en-US" altLang="zh-CN" sz="900" dirty="0">
                          <a:solidFill>
                            <a:schemeClr val="tx1"/>
                          </a:solidFill>
                        </a:rPr>
                        <a:t>exemption of </a:t>
                      </a:r>
                      <a:r>
                        <a:rPr lang="en-US" sz="900" dirty="0">
                          <a:solidFill>
                            <a:schemeClr val="tx1"/>
                          </a:solidFill>
                        </a:rPr>
                        <a:t>consumption tax and 50% VAT refund for qualified processors and re-refiners, and reduced income tax rate for collectors, processors, and re-refiners</a:t>
                      </a:r>
                      <a:endParaRPr lang="en-US" sz="900" dirty="0">
                        <a:solidFill>
                          <a:schemeClr val="tx1"/>
                        </a:solidFill>
                        <a:latin typeface="+mn-lt"/>
                      </a:endParaRPr>
                    </a:p>
                  </a:txBody>
                  <a:tcPr marL="45720" marR="45720" anchor="ctr"/>
                </a:tc>
                <a:extLst>
                  <a:ext uri="{0D108BD9-81ED-4DB2-BD59-A6C34878D82A}">
                    <a16:rowId xmlns:a16="http://schemas.microsoft.com/office/drawing/2014/main" val="3423722158"/>
                  </a:ext>
                </a:extLst>
              </a:tr>
              <a:tr h="468007">
                <a:tc row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900" u="none" strike="noStrike" dirty="0">
                          <a:effectLst/>
                        </a:rPr>
                        <a:t>16. Please indicate whether used oil can be legally used (i.e., regulations do not prohibit) for the following purposes (assuming that used oil is not being mixed first with a hazardous waste):</a:t>
                      </a:r>
                      <a:endParaRPr lang="en-GB" sz="900" b="0" i="0" u="none" strike="noStrike" dirty="0">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  Burning in space heaters</a:t>
                      </a:r>
                      <a:endParaRPr lang="en-GB" sz="900" u="none" strike="noStrike" kern="1200" dirty="0">
                        <a:solidFill>
                          <a:schemeClr val="dk1"/>
                        </a:solidFill>
                        <a:effectLst/>
                        <a:latin typeface="+mn-lt"/>
                        <a:ea typeface="+mn-ea"/>
                        <a:cs typeface="+mn-cs"/>
                      </a:endParaRPr>
                    </a:p>
                  </a:txBody>
                  <a:tcPr marL="108000" marR="36000" marT="36000" marB="36000" anchor="ctr"/>
                </a:tc>
                <a:tc rowSpan="3">
                  <a:txBody>
                    <a:bodyPr/>
                    <a:lstStyle/>
                    <a:p>
                      <a:pPr marL="0" algn="l" defTabSz="914400" rtl="0" eaLnBrk="1" latinLnBrk="0" hangingPunct="1"/>
                      <a:r>
                        <a:rPr lang="en-GB" sz="900" kern="1200" dirty="0">
                          <a:solidFill>
                            <a:schemeClr val="tx1"/>
                          </a:solidFill>
                        </a:rPr>
                        <a:t>No such regulations to prohibit</a:t>
                      </a:r>
                      <a:endParaRPr lang="en-GB" sz="900" kern="1200" dirty="0">
                        <a:solidFill>
                          <a:schemeClr val="tx1"/>
                        </a:solidFill>
                        <a:latin typeface="+mn-lt"/>
                        <a:ea typeface="+mn-ea"/>
                        <a:cs typeface="+mn-cs"/>
                      </a:endParaRPr>
                    </a:p>
                  </a:txBody>
                  <a:tcPr marL="72000" marR="72000" marT="36000" marB="36000" anchor="ctr"/>
                </a:tc>
                <a:extLst>
                  <a:ext uri="{0D108BD9-81ED-4DB2-BD59-A6C34878D82A}">
                    <a16:rowId xmlns:a16="http://schemas.microsoft.com/office/drawing/2014/main" val="2237739610"/>
                  </a:ext>
                </a:extLst>
              </a:tr>
              <a:tr h="468007">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ii. Blending with crude oil at a refinery</a:t>
                      </a:r>
                      <a:endParaRPr lang="en-GB" sz="900" u="none" strike="noStrike" kern="1200" dirty="0">
                        <a:solidFill>
                          <a:schemeClr val="dk1"/>
                        </a:solidFill>
                        <a:effectLst/>
                        <a:latin typeface="+mn-lt"/>
                        <a:ea typeface="+mn-ea"/>
                        <a:cs typeface="+mn-cs"/>
                      </a:endParaRPr>
                    </a:p>
                  </a:txBody>
                  <a:tcPr marL="108000" marR="36000" marT="36000" marB="36000" anchor="ctr"/>
                </a:tc>
                <a:tc vMerge="1">
                  <a:txBody>
                    <a:bodyPr/>
                    <a:lstStyle/>
                    <a:p>
                      <a:pPr marL="0" algn="l" defTabSz="914400" rtl="0" eaLnBrk="1" latinLnBrk="0" hangingPunct="1"/>
                      <a:endParaRPr lang="en-GB" sz="900" kern="1200">
                        <a:solidFill>
                          <a:schemeClr val="tx1"/>
                        </a:solidFill>
                        <a:highlight>
                          <a:srgbClr val="FFFF00"/>
                        </a:highlight>
                        <a:latin typeface="+mn-lt"/>
                        <a:ea typeface="+mn-ea"/>
                        <a:cs typeface="+mn-cs"/>
                      </a:endParaRPr>
                    </a:p>
                  </a:txBody>
                  <a:tcPr marL="72000" marR="72000" marT="36000" marB="36000" anchor="ctr"/>
                </a:tc>
                <a:extLst>
                  <a:ext uri="{0D108BD9-81ED-4DB2-BD59-A6C34878D82A}">
                    <a16:rowId xmlns:a16="http://schemas.microsoft.com/office/drawing/2014/main" val="3218735477"/>
                  </a:ext>
                </a:extLst>
              </a:tr>
              <a:tr h="468007">
                <a:tc vMerge="1">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GB" sz="900" b="0" i="0" u="none" strike="noStrike">
                        <a:effectLst/>
                        <a:latin typeface="+mn-lt"/>
                      </a:endParaRPr>
                    </a:p>
                  </a:txBody>
                  <a:tcPr marL="108000" marR="36000" marT="36000" marB="36000" anchor="ctr"/>
                </a:tc>
                <a:tc>
                  <a:txBody>
                    <a:bodyPr/>
                    <a:lstStyle/>
                    <a:p>
                      <a:pPr algn="l" fontAlgn="ctr"/>
                      <a:r>
                        <a:rPr lang="en-US" sz="900" u="none" strike="noStrike" kern="1200" dirty="0">
                          <a:solidFill>
                            <a:schemeClr val="dk1"/>
                          </a:solidFill>
                          <a:effectLst/>
                        </a:rPr>
                        <a:t>iii. Dust suppressant</a:t>
                      </a:r>
                      <a:endParaRPr lang="en-GB" sz="900" u="none" strike="noStrike" kern="1200" dirty="0">
                        <a:solidFill>
                          <a:schemeClr val="dk1"/>
                        </a:solidFill>
                        <a:effectLst/>
                        <a:latin typeface="+mn-lt"/>
                        <a:ea typeface="+mn-ea"/>
                        <a:cs typeface="+mn-cs"/>
                      </a:endParaRPr>
                    </a:p>
                  </a:txBody>
                  <a:tcPr marL="108000" marR="36000" marT="36000" marB="36000" anchor="ctr"/>
                </a:tc>
                <a:tc vMerge="1">
                  <a:txBody>
                    <a:bodyPr/>
                    <a:lstStyle/>
                    <a:p>
                      <a:pPr marL="0" algn="l" defTabSz="914400" rtl="0" eaLnBrk="1" latinLnBrk="0" hangingPunct="1"/>
                      <a:endParaRPr lang="en-GB" sz="900" kern="1200">
                        <a:solidFill>
                          <a:schemeClr val="tx1"/>
                        </a:solidFill>
                        <a:highlight>
                          <a:srgbClr val="FFFF00"/>
                        </a:highlight>
                        <a:latin typeface="+mn-lt"/>
                        <a:ea typeface="+mn-ea"/>
                        <a:cs typeface="+mn-cs"/>
                      </a:endParaRPr>
                    </a:p>
                  </a:txBody>
                  <a:tcPr marL="72000" marR="72000" marT="36000" marB="36000" anchor="ctr"/>
                </a:tc>
                <a:extLst>
                  <a:ext uri="{0D108BD9-81ED-4DB2-BD59-A6C34878D82A}">
                    <a16:rowId xmlns:a16="http://schemas.microsoft.com/office/drawing/2014/main" val="3107706899"/>
                  </a:ext>
                </a:extLst>
              </a:tr>
              <a:tr h="468007">
                <a:tc gridSpan="2">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900" kern="1200" dirty="0"/>
                        <a:t>17. Are there companies/associations advocating in </a:t>
                      </a:r>
                      <a:r>
                        <a:rPr lang="en-US" sz="900" u="none" strike="noStrike" dirty="0">
                          <a:effectLst/>
                        </a:rPr>
                        <a:t>used oil </a:t>
                      </a:r>
                      <a:r>
                        <a:rPr lang="en-GB" sz="900" kern="1200" dirty="0"/>
                        <a:t>category?</a:t>
                      </a:r>
                      <a:endParaRPr lang="en-GB" sz="900" kern="1200" dirty="0">
                        <a:solidFill>
                          <a:schemeClr val="dk1"/>
                        </a:solidFill>
                        <a:latin typeface="+mn-lt"/>
                        <a:ea typeface="+mn-ea"/>
                        <a:cs typeface="+mn-cs"/>
                      </a:endParaRPr>
                    </a:p>
                  </a:txBody>
                  <a:tcPr marL="108000" marR="36000" marT="36000" marB="36000" anchor="ctr"/>
                </a:tc>
                <a:tc hMerge="1">
                  <a:txBody>
                    <a:bodyPr/>
                    <a:lstStyle/>
                    <a:p>
                      <a:endParaRPr lang="en-IN"/>
                    </a:p>
                  </a:txBody>
                  <a:tcPr/>
                </a:tc>
                <a:tc>
                  <a:txBody>
                    <a:bodyPr/>
                    <a:lstStyle/>
                    <a:p>
                      <a:r>
                        <a:rPr lang="en-US" sz="900" dirty="0">
                          <a:solidFill>
                            <a:schemeClr val="tx1"/>
                          </a:solidFill>
                        </a:rPr>
                        <a:t>Yes</a:t>
                      </a:r>
                      <a:endParaRPr lang="en-US" sz="900" dirty="0">
                        <a:solidFill>
                          <a:schemeClr val="tx1"/>
                        </a:solidFill>
                        <a:latin typeface="+mn-lt"/>
                      </a:endParaRPr>
                    </a:p>
                  </a:txBody>
                  <a:tcPr marL="45720" marR="45720" anchor="ctr"/>
                </a:tc>
                <a:extLst>
                  <a:ext uri="{0D108BD9-81ED-4DB2-BD59-A6C34878D82A}">
                    <a16:rowId xmlns:a16="http://schemas.microsoft.com/office/drawing/2014/main" val="2995436736"/>
                  </a:ext>
                </a:extLst>
              </a:tr>
            </a:tbl>
          </a:graphicData>
        </a:graphic>
      </p:graphicFrame>
    </p:spTree>
    <p:extLst>
      <p:ext uri="{BB962C8B-B14F-4D97-AF65-F5344CB8AC3E}">
        <p14:creationId xmlns:p14="http://schemas.microsoft.com/office/powerpoint/2010/main" val="19766662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List of National Regulations and Policy Overview</a:t>
            </a:r>
          </a:p>
        </p:txBody>
      </p:sp>
      <p:sp>
        <p:nvSpPr>
          <p:cNvPr id="4" name="Content Placeholder 2">
            <a:extLst>
              <a:ext uri="{FF2B5EF4-FFF2-40B4-BE49-F238E27FC236}">
                <a16:creationId xmlns:a16="http://schemas.microsoft.com/office/drawing/2014/main" id="{0A46B7B9-49CC-4E54-A76C-1986E2B35C52}"/>
              </a:ext>
            </a:extLst>
          </p:cNvPr>
          <p:cNvSpPr txBox="1">
            <a:spLocks/>
          </p:cNvSpPr>
          <p:nvPr/>
        </p:nvSpPr>
        <p:spPr>
          <a:xfrm>
            <a:off x="569395" y="989871"/>
            <a:ext cx="5094619" cy="5155257"/>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b="1" dirty="0"/>
              <a:t>Key Used Oil Regulations</a:t>
            </a:r>
          </a:p>
          <a:p>
            <a:pPr marL="0" indent="0">
              <a:lnSpc>
                <a:spcPct val="100000"/>
              </a:lnSpc>
              <a:spcBef>
                <a:spcPts val="0"/>
              </a:spcBef>
              <a:spcAft>
                <a:spcPts val="600"/>
              </a:spcAft>
              <a:buClr>
                <a:srgbClr val="27638E"/>
              </a:buClr>
              <a:buSzPct val="110000"/>
              <a:buNone/>
              <a:defRPr/>
            </a:pPr>
            <a:r>
              <a:rPr lang="en-US" altLang="zh-CN" sz="900" b="1" dirty="0"/>
              <a:t>i. Administration Policies</a:t>
            </a:r>
            <a:endParaRPr lang="en-US" altLang="zh-CN" sz="900" dirty="0">
              <a:solidFill>
                <a:schemeClr val="tx1"/>
              </a:solidFill>
              <a:latin typeface="+mn-lt"/>
            </a:endParaRP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National Hazardous Waste Catalogue (2021 version)</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Solid Waste Pollution Prevention and Control Law of People’s Republic of China (2020 Amendment)</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Announcement on Comprehensive Solid Waste Import Ban 2020</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Management Measures on Hazardous Waste Export Approval 2008 (2019 Amendment)</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Administrative Measures on Hazardous Waste Operating Permit 2004 (2016 Amendment)</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Hazardous Waste Disposal Fee System 2003</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Management Measures for Hazardous Waste Transfer Forms 1999</a:t>
            </a:r>
          </a:p>
          <a:p>
            <a:pPr marL="0" indent="0">
              <a:lnSpc>
                <a:spcPct val="100000"/>
              </a:lnSpc>
              <a:spcBef>
                <a:spcPts val="0"/>
              </a:spcBef>
              <a:spcAft>
                <a:spcPts val="600"/>
              </a:spcAft>
              <a:buClr>
                <a:srgbClr val="27638E"/>
              </a:buClr>
              <a:buSzPct val="110000"/>
              <a:buNone/>
              <a:defRPr/>
            </a:pPr>
            <a:r>
              <a:rPr lang="en-US" altLang="zh-CN" sz="900" b="1" dirty="0"/>
              <a:t>ii. National Standards</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Technical Guides for Collection and Re-refining of Used Oil (GB/T17145-1997)</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Technical Specifications for Pollution Control of Used Mineral Oil Recovery, Recycle and Reuse (HJ607-2011)</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Standard for Pollution Control on Hazardous Wastes Storage (GB 18597-2001)</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Standard of Pollution Control on the Hazardous Waste Landfill (GB 18598-2019)</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Standard of Pollution Control on Hazardous Waste Incineration (GB 18484-2020)</a:t>
            </a:r>
          </a:p>
          <a:p>
            <a:pPr marL="0" marR="0" lvl="0" indent="0" fontAlgn="auto">
              <a:lnSpc>
                <a:spcPct val="100000"/>
              </a:lnSpc>
              <a:spcBef>
                <a:spcPts val="0"/>
              </a:spcBef>
              <a:spcAft>
                <a:spcPts val="600"/>
              </a:spcAft>
              <a:buClr>
                <a:srgbClr val="27638E"/>
              </a:buClr>
              <a:buSzPct val="110000"/>
              <a:buNone/>
              <a:tabLst/>
              <a:defRPr/>
            </a:pPr>
            <a:r>
              <a:rPr lang="en-US" altLang="zh-CN" sz="900" b="1" dirty="0"/>
              <a:t>iii. Tax Benefits</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Announcement on Policy Issues Regarding Corporate Income Tax of Third-party Enterprises Conducting Pollution Prevention 2019</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Catalogue of Value-Added Tax Benefits for Products and Services of Resources Comprehensive Utilization 2015</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Notice of State Taxation Administration and Ministry of Finance on Exemption of Consumption Tax on Re-refining Products of Waste Mineral Oil 2013</a:t>
            </a:r>
          </a:p>
        </p:txBody>
      </p:sp>
      <p:sp>
        <p:nvSpPr>
          <p:cNvPr id="13" name="Content Placeholder 2">
            <a:extLst>
              <a:ext uri="{FF2B5EF4-FFF2-40B4-BE49-F238E27FC236}">
                <a16:creationId xmlns:a16="http://schemas.microsoft.com/office/drawing/2014/main" id="{43199557-CC60-4F2E-A5F5-0E2EDAC56122}"/>
              </a:ext>
            </a:extLst>
          </p:cNvPr>
          <p:cNvSpPr txBox="1">
            <a:spLocks/>
          </p:cNvSpPr>
          <p:nvPr/>
        </p:nvSpPr>
        <p:spPr>
          <a:xfrm>
            <a:off x="6200775" y="1227995"/>
            <a:ext cx="5220000" cy="4878259"/>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Clr>
                <a:schemeClr val="tx1"/>
              </a:buClr>
              <a:buSzPct val="100000"/>
              <a:buNone/>
            </a:pPr>
            <a:r>
              <a:rPr lang="en-US" altLang="zh-CN" sz="900" b="1" dirty="0"/>
              <a:t>i. Generation</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Use oil generators should entrust an entity licensed with Hazardous Waste Operation Permit to collect and dispose of used oil. Generators are allowed to conduct re-refining or disposal themselves only if Comprehensive Operation Permit is granted.</a:t>
            </a:r>
          </a:p>
          <a:p>
            <a:pPr marL="0" indent="0">
              <a:lnSpc>
                <a:spcPct val="100000"/>
              </a:lnSpc>
              <a:spcBef>
                <a:spcPts val="0"/>
              </a:spcBef>
              <a:spcAft>
                <a:spcPts val="600"/>
              </a:spcAft>
              <a:buClr>
                <a:schemeClr val="tx1"/>
              </a:buClr>
              <a:buSzPct val="100000"/>
              <a:buNone/>
            </a:pPr>
            <a:r>
              <a:rPr lang="en-US" altLang="zh-CN" sz="900" b="1" dirty="0"/>
              <a:t>ii. Classification (Hazardous waste)</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Used oil is classified as hazardous waste</a:t>
            </a:r>
          </a:p>
          <a:p>
            <a:pPr marL="0" marR="0" lvl="0" indent="0" algn="l" defTabSz="914400" rtl="0" eaLnBrk="1" fontAlgn="auto" latinLnBrk="0" hangingPunct="1">
              <a:lnSpc>
                <a:spcPct val="100000"/>
              </a:lnSpc>
              <a:spcBef>
                <a:spcPts val="0"/>
              </a:spcBef>
              <a:spcAft>
                <a:spcPts val="600"/>
              </a:spcAft>
              <a:buClr>
                <a:srgbClr val="27638E"/>
              </a:buClr>
              <a:buSzPct val="110000"/>
              <a:buNone/>
              <a:tabLst/>
              <a:defRPr/>
            </a:pPr>
            <a:r>
              <a:rPr lang="en-US" altLang="zh-CN" sz="900" b="1" dirty="0"/>
              <a:t>iii. Collection</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Hazardous Waste Operation Permit is a must for used oil collection. Two types of Operation Permit are available: one is Collection Operation Permit, for use oil collection from automobile maintenance sector only, and the other one is Comprehensive Operation Permit, for collection, storage and disposal (re-refining) of used oil from all sources.</a:t>
            </a:r>
            <a:endParaRPr lang="en-US" sz="900" dirty="0"/>
          </a:p>
          <a:p>
            <a:pPr marL="0" indent="0">
              <a:lnSpc>
                <a:spcPct val="100000"/>
              </a:lnSpc>
              <a:spcBef>
                <a:spcPts val="0"/>
              </a:spcBef>
              <a:spcAft>
                <a:spcPts val="600"/>
              </a:spcAft>
              <a:buClr>
                <a:schemeClr val="tx1"/>
              </a:buClr>
              <a:buSzPct val="100000"/>
              <a:buNone/>
            </a:pPr>
            <a:r>
              <a:rPr lang="en-US" sz="900" b="1" dirty="0"/>
              <a:t>iv. Transportation and Storage</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sz="900" dirty="0"/>
              <a:t>Hazardous Waste Transfer Form should be filled out and submitted to county/provincial-level Environment and Ecology Authority before transfer</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sz="900" dirty="0"/>
              <a:t>Vehicles to be licensed with Road Transport Permit for Dangerous Goods and storage facility to be licensed with Hazardous Waste Operating Permit</a:t>
            </a:r>
          </a:p>
          <a:p>
            <a:pPr marL="0" indent="0">
              <a:lnSpc>
                <a:spcPct val="100000"/>
              </a:lnSpc>
              <a:spcBef>
                <a:spcPts val="0"/>
              </a:spcBef>
              <a:spcAft>
                <a:spcPts val="600"/>
              </a:spcAft>
              <a:buClr>
                <a:schemeClr val="tx1"/>
              </a:buClr>
              <a:buSzPct val="100000"/>
              <a:buNone/>
            </a:pPr>
            <a:r>
              <a:rPr lang="en-US" sz="900" b="1" dirty="0"/>
              <a:t>v. Disposal – Re-refining</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sz="900" dirty="0"/>
              <a:t>Re-refiners should obtain Hazardous Waste Comprehensive Operation Permit and meet requirements </a:t>
            </a:r>
            <a:r>
              <a:rPr lang="en-US" altLang="zh-CN" sz="900" dirty="0"/>
              <a:t>of re-refining capacity, facilities, and environmental protection</a:t>
            </a:r>
            <a:endParaRPr lang="en-US" sz="900" dirty="0"/>
          </a:p>
          <a:p>
            <a:pPr marL="0" indent="0">
              <a:lnSpc>
                <a:spcPct val="100000"/>
              </a:lnSpc>
              <a:spcBef>
                <a:spcPts val="0"/>
              </a:spcBef>
              <a:spcAft>
                <a:spcPts val="600"/>
              </a:spcAft>
              <a:buClr>
                <a:schemeClr val="tx1"/>
              </a:buClr>
              <a:buSzPct val="100000"/>
              <a:buNone/>
            </a:pPr>
            <a:r>
              <a:rPr lang="en-US" sz="900" b="1" dirty="0"/>
              <a:t>vi. Disposal – Fuel</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Used oil is not legally allowed to be used as fuel for any industry; however, it is allowed to burn diesel and other types of oil processed from used oil </a:t>
            </a:r>
            <a:endParaRPr lang="en-US" sz="900" dirty="0"/>
          </a:p>
          <a:p>
            <a:pPr marL="0" indent="0">
              <a:lnSpc>
                <a:spcPct val="100000"/>
              </a:lnSpc>
              <a:spcBef>
                <a:spcPts val="0"/>
              </a:spcBef>
              <a:spcAft>
                <a:spcPts val="600"/>
              </a:spcAft>
              <a:buClr>
                <a:schemeClr val="tx1"/>
              </a:buClr>
              <a:buSzPct val="100000"/>
              <a:buNone/>
            </a:pPr>
            <a:r>
              <a:rPr lang="en-US" sz="900" b="1" dirty="0"/>
              <a:t>vii. Disposal – Other </a:t>
            </a:r>
          </a:p>
          <a:p>
            <a:pPr>
              <a:lnSpc>
                <a:spcPct val="100000"/>
              </a:lnSpc>
              <a:spcBef>
                <a:spcPts val="0"/>
              </a:spcBef>
              <a:spcAft>
                <a:spcPts val="600"/>
              </a:spcAft>
              <a:buClr>
                <a:schemeClr val="accent1"/>
              </a:buClr>
              <a:buSzPct val="110000"/>
              <a:buFont typeface="Wingdings" panose="05000000000000000000" pitchFamily="2" charset="2"/>
              <a:buChar char=""/>
              <a:defRPr/>
            </a:pPr>
            <a:r>
              <a:rPr lang="en-US" altLang="zh-CN" sz="900" dirty="0"/>
              <a:t>Other major disposal ways are burning and landfill, which should be operated with Hazardous Waste Comprehensive Operating Permit</a:t>
            </a:r>
            <a:endParaRPr lang="en-US" sz="900" dirty="0"/>
          </a:p>
        </p:txBody>
      </p:sp>
    </p:spTree>
    <p:custDataLst>
      <p:tags r:id="rId1"/>
    </p:custDataLst>
    <p:extLst>
      <p:ext uri="{BB962C8B-B14F-4D97-AF65-F5344CB8AC3E}">
        <p14:creationId xmlns:p14="http://schemas.microsoft.com/office/powerpoint/2010/main" val="23499898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6D769-2150-49BB-8BFD-92C16A0DB8FB}"/>
              </a:ext>
            </a:extLst>
          </p:cNvPr>
          <p:cNvSpPr>
            <a:spLocks noGrp="1"/>
          </p:cNvSpPr>
          <p:nvPr>
            <p:ph type="title"/>
          </p:nvPr>
        </p:nvSpPr>
        <p:spPr/>
        <p:txBody>
          <a:bodyPr/>
          <a:lstStyle/>
          <a:p>
            <a:r>
              <a:rPr lang="en-US" altLang="zh-CN" dirty="0"/>
              <a:t>Details of National Regulations</a:t>
            </a:r>
            <a:endParaRPr lang="zh-CN" altLang="en-US"/>
          </a:p>
        </p:txBody>
      </p:sp>
      <p:sp>
        <p:nvSpPr>
          <p:cNvPr id="4" name="Content Placeholder 2">
            <a:extLst>
              <a:ext uri="{FF2B5EF4-FFF2-40B4-BE49-F238E27FC236}">
                <a16:creationId xmlns:a16="http://schemas.microsoft.com/office/drawing/2014/main" id="{FD0CC0F9-DF03-4EB5-9A9C-74231BF37D18}"/>
              </a:ext>
            </a:extLst>
          </p:cNvPr>
          <p:cNvSpPr txBox="1">
            <a:spLocks/>
          </p:cNvSpPr>
          <p:nvPr/>
        </p:nvSpPr>
        <p:spPr>
          <a:xfrm>
            <a:off x="668249" y="876126"/>
            <a:ext cx="5094619" cy="4221027"/>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buClr>
                <a:srgbClr val="000000"/>
              </a:buClr>
              <a:buSzPct val="100000"/>
              <a:buFontTx/>
              <a:buNone/>
              <a:tabLst/>
              <a:defRPr/>
            </a:pPr>
            <a:r>
              <a:rPr kumimoji="0" lang="en-US" altLang="zh-CN" sz="900" b="1" i="0" u="none" strike="noStrike" kern="1200" cap="none" spc="0" normalizeH="0" baseline="0" noProof="0" dirty="0">
                <a:ln>
                  <a:noFill/>
                </a:ln>
                <a:solidFill>
                  <a:srgbClr val="000000"/>
                </a:solidFill>
                <a:effectLst/>
                <a:uLnTx/>
                <a:uFillTx/>
                <a:ea typeface="+mn-ea"/>
                <a:cs typeface="+mn-cs"/>
              </a:rPr>
              <a:t>i. Generation</a:t>
            </a:r>
          </a:p>
          <a:p>
            <a:pPr>
              <a:lnSpc>
                <a:spcPct val="150000"/>
              </a:lnSpc>
              <a:spcBef>
                <a:spcPts val="0"/>
              </a:spcBef>
              <a:buClr>
                <a:schemeClr val="accent1"/>
              </a:buClr>
              <a:buSzPct val="110000"/>
              <a:buFont typeface="Wingdings" panose="05000000000000000000" pitchFamily="2" charset="2"/>
              <a:buChar char=""/>
              <a:defRPr/>
            </a:pPr>
            <a:r>
              <a:rPr lang="en-US" altLang="zh-CN" sz="900" dirty="0"/>
              <a:t>Generators should entrust an entity with Hazardous Waste Operation Permit, issued by Ecology and Environment Bureau (EEB) at/above county level, to collect, dispose of or recycle used oil. Generators are also allowed to conduct collection and disposal of used oil itself if it is having Hazardous Waste Operation Permit and equipped with related facilities.</a:t>
            </a:r>
          </a:p>
          <a:p>
            <a:pPr>
              <a:lnSpc>
                <a:spcPct val="150000"/>
              </a:lnSpc>
              <a:spcBef>
                <a:spcPts val="0"/>
              </a:spcBef>
              <a:buClr>
                <a:schemeClr val="accent1"/>
              </a:buClr>
              <a:buSzPct val="110000"/>
              <a:buFont typeface="Wingdings" panose="05000000000000000000" pitchFamily="2" charset="2"/>
              <a:buChar char=""/>
              <a:defRPr/>
            </a:pPr>
            <a:r>
              <a:rPr lang="en-US" altLang="zh-CN" sz="900" dirty="0"/>
              <a:t>Generators are required to categorize used oils into two levels, based on oil type, appearance, viscosity level, water content and flash level, degree of contamination, and store different levels of used oil in separate tanks.</a:t>
            </a:r>
          </a:p>
          <a:p>
            <a:pPr>
              <a:lnSpc>
                <a:spcPct val="150000"/>
              </a:lnSpc>
              <a:spcBef>
                <a:spcPts val="0"/>
              </a:spcBef>
              <a:buClr>
                <a:schemeClr val="accent1"/>
              </a:buClr>
              <a:buSzPct val="110000"/>
              <a:buFont typeface="Wingdings" panose="05000000000000000000" pitchFamily="2" charset="2"/>
              <a:buChar char=""/>
              <a:defRPr/>
            </a:pPr>
            <a:r>
              <a:rPr lang="en-US" altLang="zh-CN" sz="900" dirty="0"/>
              <a:t>Generators are required to set up a Used Oil Management Standing Book and submit Used Oil Management Plan and materials related to nature, quantity, flow, storage, and disposal of used oil to local EEB on a yearly basis. The provincial and city level EEB provides annual inspection on generators’ used oil management.</a:t>
            </a:r>
          </a:p>
          <a:p>
            <a:pPr>
              <a:lnSpc>
                <a:spcPct val="150000"/>
              </a:lnSpc>
              <a:spcBef>
                <a:spcPts val="0"/>
              </a:spcBef>
              <a:buClr>
                <a:schemeClr val="accent1"/>
              </a:buClr>
              <a:buSzPct val="110000"/>
              <a:buFont typeface="Wingdings" panose="05000000000000000000" pitchFamily="2" charset="2"/>
              <a:buChar char=""/>
              <a:defRPr/>
            </a:pPr>
            <a:r>
              <a:rPr lang="en-US" altLang="zh-CN" sz="900" dirty="0"/>
              <a:t>Generators are required to pay disposal fee to collectors based on guiding prices provided by local governments and negotiation between both parties.</a:t>
            </a:r>
          </a:p>
          <a:p>
            <a:pPr marL="0" marR="0" lvl="0" indent="0" algn="l" defTabSz="914400" rtl="0" eaLnBrk="1" fontAlgn="auto" latinLnBrk="0" hangingPunct="1">
              <a:lnSpc>
                <a:spcPct val="150000"/>
              </a:lnSpc>
              <a:spcBef>
                <a:spcPts val="0"/>
              </a:spcBef>
              <a:buClr>
                <a:srgbClr val="000000"/>
              </a:buClr>
              <a:buSzPct val="100000"/>
              <a:buFontTx/>
              <a:buNone/>
              <a:tabLst/>
              <a:defRPr/>
            </a:pPr>
            <a:endParaRPr kumimoji="0" lang="en-US" altLang="zh-CN" sz="900" b="1"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50000"/>
              </a:lnSpc>
              <a:spcBef>
                <a:spcPts val="0"/>
              </a:spcBef>
              <a:buClr>
                <a:srgbClr val="000000"/>
              </a:buClr>
              <a:buSzPct val="100000"/>
              <a:buFontTx/>
              <a:buNone/>
              <a:tabLst/>
              <a:defRPr/>
            </a:pPr>
            <a:r>
              <a:rPr kumimoji="0" lang="en-US" altLang="zh-CN" sz="900" b="1" i="0" u="none" strike="noStrike" kern="1200" cap="none" spc="0" normalizeH="0" baseline="0" noProof="0" dirty="0">
                <a:ln>
                  <a:noFill/>
                </a:ln>
                <a:solidFill>
                  <a:srgbClr val="000000"/>
                </a:solidFill>
                <a:effectLst/>
                <a:uLnTx/>
                <a:uFillTx/>
                <a:ea typeface="+mn-ea"/>
                <a:cs typeface="+mn-cs"/>
              </a:rPr>
              <a:t>ii. Classification (Hazardous waste)</a:t>
            </a:r>
          </a:p>
          <a:p>
            <a:pPr>
              <a:lnSpc>
                <a:spcPct val="150000"/>
              </a:lnSpc>
              <a:spcBef>
                <a:spcPts val="0"/>
              </a:spcBef>
              <a:buClr>
                <a:schemeClr val="accent1"/>
              </a:buClr>
              <a:buSzPct val="110000"/>
              <a:buFont typeface="Wingdings" panose="05000000000000000000" pitchFamily="2" charset="2"/>
              <a:buChar char=""/>
              <a:defRPr/>
            </a:pPr>
            <a:r>
              <a:rPr lang="en-US" altLang="zh-CN" sz="900" dirty="0"/>
              <a:t>According to the National Hazardous Waste Catalogue (2021 version), used mineral oil and waste containing mineral oil are classified as hazardous waste with toxicity and ignitability.</a:t>
            </a:r>
          </a:p>
        </p:txBody>
      </p:sp>
      <p:sp>
        <p:nvSpPr>
          <p:cNvPr id="5" name="Content Placeholder 2">
            <a:extLst>
              <a:ext uri="{FF2B5EF4-FFF2-40B4-BE49-F238E27FC236}">
                <a16:creationId xmlns:a16="http://schemas.microsoft.com/office/drawing/2014/main" id="{7D78B19A-80FA-4BA2-A0BB-A8A3029CC4FA}"/>
              </a:ext>
            </a:extLst>
          </p:cNvPr>
          <p:cNvSpPr txBox="1">
            <a:spLocks/>
          </p:cNvSpPr>
          <p:nvPr/>
        </p:nvSpPr>
        <p:spPr>
          <a:xfrm>
            <a:off x="6375069" y="876126"/>
            <a:ext cx="5094619" cy="4798108"/>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buClr>
                <a:srgbClr val="27638E"/>
              </a:buClr>
              <a:buSzPct val="110000"/>
              <a:buFontTx/>
              <a:buNone/>
              <a:tabLst/>
              <a:defRPr/>
            </a:pPr>
            <a:r>
              <a:rPr kumimoji="0" lang="en-US" altLang="zh-CN" sz="900" b="1" i="0" u="none" strike="noStrike" kern="1200" cap="none" spc="0" normalizeH="0" baseline="0" noProof="0" dirty="0">
                <a:ln>
                  <a:noFill/>
                </a:ln>
                <a:solidFill>
                  <a:srgbClr val="000000"/>
                </a:solidFill>
                <a:effectLst/>
                <a:uLnTx/>
                <a:uFillTx/>
                <a:ea typeface="+mn-ea"/>
                <a:cs typeface="+mn-cs"/>
              </a:rPr>
              <a:t>iii. Collection</a:t>
            </a:r>
          </a:p>
          <a:p>
            <a:pPr>
              <a:lnSpc>
                <a:spcPct val="150000"/>
              </a:lnSpc>
              <a:spcBef>
                <a:spcPts val="0"/>
              </a:spcBef>
              <a:buClr>
                <a:schemeClr val="accent1"/>
              </a:buClr>
              <a:buSzPct val="110000"/>
              <a:buFont typeface="Wingdings" panose="05000000000000000000" pitchFamily="2" charset="2"/>
              <a:buChar char=""/>
              <a:defRPr/>
            </a:pPr>
            <a:r>
              <a:rPr lang="en-US" altLang="zh-CN" sz="900" dirty="0"/>
              <a:t>Hazardous Waste Operation Permit is a must for collection activities of all kinds of hazardous waste, including used oil. Two types of permit, Collection Operation Permit and Comprehensive Operation Permit, are available for different businesses types.</a:t>
            </a:r>
          </a:p>
          <a:p>
            <a:pPr marL="511175" lvl="1">
              <a:lnSpc>
                <a:spcPct val="150000"/>
              </a:lnSpc>
              <a:spcBef>
                <a:spcPts val="0"/>
              </a:spcBef>
              <a:buClr>
                <a:schemeClr val="accent1"/>
              </a:buClr>
              <a:buSzPct val="110000"/>
              <a:buFont typeface="Times New Roman" panose="02020603050405020304" pitchFamily="18" charset="0"/>
              <a:buChar char="⸺"/>
              <a:defRPr/>
            </a:pPr>
            <a:r>
              <a:rPr lang="en-US" altLang="zh-CN" sz="900" b="1" dirty="0"/>
              <a:t>Collection Operation Permit </a:t>
            </a:r>
            <a:r>
              <a:rPr lang="en-US" altLang="zh-CN" sz="900" dirty="0"/>
              <a:t>allows companies to collect used mineral oil from automobile maintenance industry only. The permit is valid for three years.</a:t>
            </a:r>
          </a:p>
          <a:p>
            <a:pPr marL="511175" lvl="1">
              <a:lnSpc>
                <a:spcPct val="150000"/>
              </a:lnSpc>
              <a:spcBef>
                <a:spcPts val="0"/>
              </a:spcBef>
              <a:buClr>
                <a:schemeClr val="accent1"/>
              </a:buClr>
              <a:buSzPct val="110000"/>
              <a:buFont typeface="Times New Roman" panose="02020603050405020304" pitchFamily="18" charset="0"/>
              <a:buChar char="⸺"/>
              <a:defRPr/>
            </a:pPr>
            <a:r>
              <a:rPr lang="en-US" altLang="zh-CN" sz="900" b="1" dirty="0"/>
              <a:t>Comprehensive Operation Permit </a:t>
            </a:r>
            <a:r>
              <a:rPr lang="en-US" altLang="zh-CN" sz="900" dirty="0"/>
              <a:t>allows companies to collect and dispose of used oil from other industries in addition to automobile maintenance. The permit is valid for five years. </a:t>
            </a:r>
          </a:p>
          <a:p>
            <a:pPr marL="511175" lvl="1">
              <a:lnSpc>
                <a:spcPct val="150000"/>
              </a:lnSpc>
              <a:spcBef>
                <a:spcPts val="0"/>
              </a:spcBef>
              <a:buClr>
                <a:schemeClr val="accent1"/>
              </a:buClr>
              <a:buSzPct val="110000"/>
              <a:buFont typeface="Times New Roman" panose="02020603050405020304" pitchFamily="18" charset="0"/>
              <a:buChar char="⸺"/>
              <a:defRPr/>
            </a:pPr>
            <a:r>
              <a:rPr lang="en-US" altLang="zh-CN" sz="900" dirty="0"/>
              <a:t>Companies with Collection Operation Permit is allowed to receive disposal fee from used oil generators and transfer used oil to disposition companies with Comprehensive Operation Permit.</a:t>
            </a:r>
          </a:p>
          <a:p>
            <a:pPr marL="0" marR="0" lvl="0" indent="0" algn="l" defTabSz="914400" rtl="0" eaLnBrk="1" fontAlgn="auto" latinLnBrk="0" hangingPunct="1">
              <a:lnSpc>
                <a:spcPct val="150000"/>
              </a:lnSpc>
              <a:spcBef>
                <a:spcPts val="0"/>
              </a:spcBef>
              <a:buClr>
                <a:srgbClr val="27638E"/>
              </a:buClr>
              <a:buSzPct val="110000"/>
              <a:buNone/>
              <a:tabLst/>
              <a:defRPr/>
            </a:pPr>
            <a:endParaRPr lang="en-US" altLang="zh-CN" sz="900" dirty="0">
              <a:solidFill>
                <a:srgbClr val="000000"/>
              </a:solidFill>
            </a:endParaRPr>
          </a:p>
          <a:p>
            <a:pPr marL="0" marR="0" lvl="0" indent="0" algn="l" defTabSz="914400" rtl="0" eaLnBrk="1" fontAlgn="auto" latinLnBrk="0" hangingPunct="1">
              <a:lnSpc>
                <a:spcPct val="150000"/>
              </a:lnSpc>
              <a:spcBef>
                <a:spcPts val="0"/>
              </a:spcBef>
              <a:buClr>
                <a:srgbClr val="000000"/>
              </a:buClr>
              <a:buSzPct val="100000"/>
              <a:buFontTx/>
              <a:buNone/>
              <a:tabLst/>
              <a:defRPr/>
            </a:pPr>
            <a:r>
              <a:rPr kumimoji="0" lang="en-US" altLang="zh-CN" sz="900" b="1" i="0" u="none" strike="noStrike" kern="1200" cap="none" spc="0" normalizeH="0" baseline="0" noProof="0" dirty="0">
                <a:ln>
                  <a:noFill/>
                </a:ln>
                <a:solidFill>
                  <a:srgbClr val="000000"/>
                </a:solidFill>
                <a:effectLst/>
                <a:uLnTx/>
                <a:uFillTx/>
                <a:ea typeface="+mn-ea"/>
                <a:cs typeface="+mn-cs"/>
              </a:rPr>
              <a:t>iv. Transportation and Storage</a:t>
            </a:r>
          </a:p>
          <a:p>
            <a:pPr>
              <a:lnSpc>
                <a:spcPct val="150000"/>
              </a:lnSpc>
              <a:spcBef>
                <a:spcPts val="0"/>
              </a:spcBef>
              <a:buClr>
                <a:schemeClr val="accent1"/>
              </a:buClr>
              <a:buSzPct val="110000"/>
              <a:buFont typeface="Wingdings" panose="05000000000000000000" pitchFamily="2" charset="2"/>
              <a:buChar char=""/>
              <a:defRPr/>
            </a:pPr>
            <a:r>
              <a:rPr lang="en-US" altLang="zh-CN" sz="900" dirty="0"/>
              <a:t>Used oil must be transported by special-designed vehicles with Road Transport Permit for Dangerous Goods issued by Municipal Road Transportation Administration. </a:t>
            </a:r>
          </a:p>
          <a:p>
            <a:pPr>
              <a:lnSpc>
                <a:spcPct val="150000"/>
              </a:lnSpc>
              <a:spcBef>
                <a:spcPts val="0"/>
              </a:spcBef>
              <a:buClr>
                <a:schemeClr val="accent1"/>
              </a:buClr>
              <a:buSzPct val="110000"/>
              <a:buFont typeface="Wingdings" panose="05000000000000000000" pitchFamily="2" charset="2"/>
              <a:buChar char=""/>
              <a:defRPr/>
            </a:pPr>
            <a:r>
              <a:rPr lang="en-US" altLang="zh-CN" sz="900" dirty="0"/>
              <a:t>Companies with facilities for storing over 5 tons of used oil every batch or storing used oil for over 90 working days should obtain Hazardous Waste Comprehensive Operation Permit issued by EEB at/above county level. The limit of storage period is one year. </a:t>
            </a:r>
          </a:p>
        </p:txBody>
      </p:sp>
      <p:grpSp>
        <p:nvGrpSpPr>
          <p:cNvPr id="6" name="Group 5">
            <a:extLst>
              <a:ext uri="{FF2B5EF4-FFF2-40B4-BE49-F238E27FC236}">
                <a16:creationId xmlns:a16="http://schemas.microsoft.com/office/drawing/2014/main" id="{C30770EE-5105-46E7-BB13-EB7D267F63CE}"/>
              </a:ext>
            </a:extLst>
          </p:cNvPr>
          <p:cNvGrpSpPr/>
          <p:nvPr/>
        </p:nvGrpSpPr>
        <p:grpSpPr>
          <a:xfrm>
            <a:off x="10256149" y="6160664"/>
            <a:ext cx="1090782" cy="246221"/>
            <a:chOff x="10831993" y="6206610"/>
            <a:chExt cx="1090782" cy="246221"/>
          </a:xfrm>
        </p:grpSpPr>
        <p:sp>
          <p:nvSpPr>
            <p:cNvPr id="7" name="Freeform: Shape 6">
              <a:extLst>
                <a:ext uri="{FF2B5EF4-FFF2-40B4-BE49-F238E27FC236}">
                  <a16:creationId xmlns:a16="http://schemas.microsoft.com/office/drawing/2014/main" id="{71285AE1-1F63-4894-8526-9A0EE0EF5FEC}"/>
                </a:ext>
              </a:extLst>
            </p:cNvPr>
            <p:cNvSpPr>
              <a:spLocks noChangeAspect="1"/>
            </p:cNvSpPr>
            <p:nvPr/>
          </p:nvSpPr>
          <p:spPr>
            <a:xfrm>
              <a:off x="10831993" y="6206610"/>
              <a:ext cx="243248" cy="240333"/>
            </a:xfrm>
            <a:custGeom>
              <a:avLst/>
              <a:gdLst>
                <a:gd name="connsiteX0" fmla="*/ 494493 w 740393"/>
                <a:gd name="connsiteY0" fmla="*/ 370537 h 740963"/>
                <a:gd name="connsiteX1" fmla="*/ 487826 w 740393"/>
                <a:gd name="connsiteY1" fmla="*/ 353392 h 740963"/>
                <a:gd name="connsiteX2" fmla="*/ 378288 w 740393"/>
                <a:gd name="connsiteY2" fmla="*/ 243854 h 740963"/>
                <a:gd name="connsiteX3" fmla="*/ 344951 w 740393"/>
                <a:gd name="connsiteY3" fmla="*/ 277192 h 740963"/>
                <a:gd name="connsiteX4" fmla="*/ 415436 w 740393"/>
                <a:gd name="connsiteY4" fmla="*/ 347677 h 740963"/>
                <a:gd name="connsiteX5" fmla="*/ 23006 w 740393"/>
                <a:gd name="connsiteY5" fmla="*/ 347677 h 740963"/>
                <a:gd name="connsiteX6" fmla="*/ 8718 w 740393"/>
                <a:gd name="connsiteY6" fmla="*/ 352439 h 740963"/>
                <a:gd name="connsiteX7" fmla="*/ 8718 w 740393"/>
                <a:gd name="connsiteY7" fmla="*/ 352439 h 740963"/>
                <a:gd name="connsiteX8" fmla="*/ 146 w 740393"/>
                <a:gd name="connsiteY8" fmla="*/ 371489 h 740963"/>
                <a:gd name="connsiteX9" fmla="*/ 182073 w 740393"/>
                <a:gd name="connsiteY9" fmla="*/ 690577 h 740963"/>
                <a:gd name="connsiteX10" fmla="*/ 727856 w 740393"/>
                <a:gd name="connsiteY10" fmla="*/ 467692 h 740963"/>
                <a:gd name="connsiteX11" fmla="*/ 369716 w 740393"/>
                <a:gd name="connsiteY11" fmla="*/ 14 h 740963"/>
                <a:gd name="connsiteX12" fmla="*/ 369716 w 740393"/>
                <a:gd name="connsiteY12" fmla="*/ 47639 h 740963"/>
                <a:gd name="connsiteX13" fmla="*/ 669753 w 740393"/>
                <a:gd name="connsiteY13" fmla="*/ 250522 h 740963"/>
                <a:gd name="connsiteX14" fmla="*/ 598316 w 740393"/>
                <a:gd name="connsiteY14" fmla="*/ 599137 h 740963"/>
                <a:gd name="connsiteX15" fmla="*/ 249701 w 740393"/>
                <a:gd name="connsiteY15" fmla="*/ 670574 h 740963"/>
                <a:gd name="connsiteX16" fmla="*/ 47771 w 740393"/>
                <a:gd name="connsiteY16" fmla="*/ 394349 h 740963"/>
                <a:gd name="connsiteX17" fmla="*/ 412578 w 740393"/>
                <a:gd name="connsiteY17" fmla="*/ 394349 h 740963"/>
                <a:gd name="connsiteX18" fmla="*/ 342093 w 740393"/>
                <a:gd name="connsiteY18" fmla="*/ 464834 h 740963"/>
                <a:gd name="connsiteX19" fmla="*/ 375431 w 740393"/>
                <a:gd name="connsiteY19" fmla="*/ 498172 h 740963"/>
                <a:gd name="connsiteX20" fmla="*/ 487826 w 740393"/>
                <a:gd name="connsiteY20" fmla="*/ 385777 h 740963"/>
                <a:gd name="connsiteX21" fmla="*/ 494493 w 740393"/>
                <a:gd name="connsiteY21" fmla="*/ 370537 h 74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393" h="740963">
                  <a:moveTo>
                    <a:pt x="494493" y="370537"/>
                  </a:moveTo>
                  <a:cubicBezTo>
                    <a:pt x="494493" y="364822"/>
                    <a:pt x="492588" y="359107"/>
                    <a:pt x="487826" y="353392"/>
                  </a:cubicBezTo>
                  <a:cubicBezTo>
                    <a:pt x="451631" y="317197"/>
                    <a:pt x="414483" y="280049"/>
                    <a:pt x="378288" y="243854"/>
                  </a:cubicBezTo>
                  <a:cubicBezTo>
                    <a:pt x="356381" y="221947"/>
                    <a:pt x="323043" y="255284"/>
                    <a:pt x="344951" y="277192"/>
                  </a:cubicBezTo>
                  <a:cubicBezTo>
                    <a:pt x="368763" y="301004"/>
                    <a:pt x="391623" y="323864"/>
                    <a:pt x="415436" y="347677"/>
                  </a:cubicBezTo>
                  <a:cubicBezTo>
                    <a:pt x="284943" y="347677"/>
                    <a:pt x="153498" y="347677"/>
                    <a:pt x="23006" y="347677"/>
                  </a:cubicBezTo>
                  <a:cubicBezTo>
                    <a:pt x="17291" y="347677"/>
                    <a:pt x="11576" y="349582"/>
                    <a:pt x="8718" y="352439"/>
                  </a:cubicBezTo>
                  <a:cubicBezTo>
                    <a:pt x="8718" y="352439"/>
                    <a:pt x="8718" y="352439"/>
                    <a:pt x="8718" y="352439"/>
                  </a:cubicBezTo>
                  <a:cubicBezTo>
                    <a:pt x="3003" y="356249"/>
                    <a:pt x="-807" y="362917"/>
                    <a:pt x="146" y="371489"/>
                  </a:cubicBezTo>
                  <a:cubicBezTo>
                    <a:pt x="3003" y="501982"/>
                    <a:pt x="68726" y="623902"/>
                    <a:pt x="182073" y="690577"/>
                  </a:cubicBezTo>
                  <a:cubicBezTo>
                    <a:pt x="387813" y="813449"/>
                    <a:pt x="664991" y="701054"/>
                    <a:pt x="727856" y="467692"/>
                  </a:cubicBezTo>
                  <a:cubicBezTo>
                    <a:pt x="790721" y="232424"/>
                    <a:pt x="608793" y="4777"/>
                    <a:pt x="369716" y="14"/>
                  </a:cubicBezTo>
                  <a:cubicBezTo>
                    <a:pt x="339236" y="-938"/>
                    <a:pt x="339236" y="46687"/>
                    <a:pt x="369716" y="47639"/>
                  </a:cubicBezTo>
                  <a:cubicBezTo>
                    <a:pt x="501161" y="50497"/>
                    <a:pt x="621176" y="127649"/>
                    <a:pt x="669753" y="250522"/>
                  </a:cubicBezTo>
                  <a:cubicBezTo>
                    <a:pt x="717378" y="369584"/>
                    <a:pt x="687851" y="508649"/>
                    <a:pt x="598316" y="599137"/>
                  </a:cubicBezTo>
                  <a:cubicBezTo>
                    <a:pt x="507828" y="689624"/>
                    <a:pt x="368763" y="718199"/>
                    <a:pt x="249701" y="670574"/>
                  </a:cubicBezTo>
                  <a:cubicBezTo>
                    <a:pt x="134448" y="624854"/>
                    <a:pt x="58248" y="515317"/>
                    <a:pt x="47771" y="394349"/>
                  </a:cubicBezTo>
                  <a:cubicBezTo>
                    <a:pt x="169691" y="394349"/>
                    <a:pt x="290658" y="394349"/>
                    <a:pt x="412578" y="394349"/>
                  </a:cubicBezTo>
                  <a:cubicBezTo>
                    <a:pt x="388766" y="418162"/>
                    <a:pt x="365906" y="441022"/>
                    <a:pt x="342093" y="464834"/>
                  </a:cubicBezTo>
                  <a:cubicBezTo>
                    <a:pt x="320186" y="486742"/>
                    <a:pt x="354476" y="520079"/>
                    <a:pt x="375431" y="498172"/>
                  </a:cubicBezTo>
                  <a:cubicBezTo>
                    <a:pt x="412578" y="461024"/>
                    <a:pt x="449726" y="423877"/>
                    <a:pt x="487826" y="385777"/>
                  </a:cubicBezTo>
                  <a:cubicBezTo>
                    <a:pt x="492588" y="381967"/>
                    <a:pt x="494493" y="376252"/>
                    <a:pt x="494493" y="370537"/>
                  </a:cubicBezTo>
                  <a:close/>
                </a:path>
              </a:pathLst>
            </a:custGeom>
            <a:solidFill>
              <a:schemeClr val="bg2">
                <a:lumMod val="50000"/>
              </a:scheme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Rectangle 7">
              <a:extLst>
                <a:ext uri="{FF2B5EF4-FFF2-40B4-BE49-F238E27FC236}">
                  <a16:creationId xmlns:a16="http://schemas.microsoft.com/office/drawing/2014/main" id="{EEC3769A-BD90-44CB-8FC1-225E9BE14029}"/>
                </a:ext>
              </a:extLst>
            </p:cNvPr>
            <p:cNvSpPr/>
            <p:nvPr/>
          </p:nvSpPr>
          <p:spPr>
            <a:xfrm>
              <a:off x="11027115" y="6206610"/>
              <a:ext cx="895660"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i="1" dirty="0">
                  <a:solidFill>
                    <a:schemeClr val="bg2">
                      <a:lumMod val="50000"/>
                    </a:schemeClr>
                  </a:solidFill>
                  <a:latin typeface="Lucida Sans" panose="020B0602030504020204" pitchFamily="34" charset="0"/>
                </a:rPr>
                <a:t>Continued…</a:t>
              </a:r>
            </a:p>
          </p:txBody>
        </p:sp>
      </p:grpSp>
    </p:spTree>
    <p:extLst>
      <p:ext uri="{BB962C8B-B14F-4D97-AF65-F5344CB8AC3E}">
        <p14:creationId xmlns:p14="http://schemas.microsoft.com/office/powerpoint/2010/main" val="6124981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6D769-2150-49BB-8BFD-92C16A0DB8FB}"/>
              </a:ext>
            </a:extLst>
          </p:cNvPr>
          <p:cNvSpPr>
            <a:spLocks noGrp="1"/>
          </p:cNvSpPr>
          <p:nvPr>
            <p:ph type="title"/>
          </p:nvPr>
        </p:nvSpPr>
        <p:spPr/>
        <p:txBody>
          <a:bodyPr/>
          <a:lstStyle/>
          <a:p>
            <a:r>
              <a:rPr lang="en-US" altLang="zh-CN" dirty="0"/>
              <a:t>Details of National Regulations</a:t>
            </a:r>
            <a:endParaRPr lang="zh-CN" altLang="en-US"/>
          </a:p>
        </p:txBody>
      </p:sp>
      <p:sp>
        <p:nvSpPr>
          <p:cNvPr id="4" name="Content Placeholder 2">
            <a:extLst>
              <a:ext uri="{FF2B5EF4-FFF2-40B4-BE49-F238E27FC236}">
                <a16:creationId xmlns:a16="http://schemas.microsoft.com/office/drawing/2014/main" id="{FD0CC0F9-DF03-4EB5-9A9C-74231BF37D18}"/>
              </a:ext>
            </a:extLst>
          </p:cNvPr>
          <p:cNvSpPr txBox="1">
            <a:spLocks/>
          </p:cNvSpPr>
          <p:nvPr/>
        </p:nvSpPr>
        <p:spPr>
          <a:xfrm>
            <a:off x="569395" y="1039425"/>
            <a:ext cx="5071515" cy="4133696"/>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200"/>
              </a:spcBef>
              <a:spcAft>
                <a:spcPts val="30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ea typeface="+mn-ea"/>
                <a:cs typeface="+mn-cs"/>
              </a:rPr>
              <a:t>v. </a:t>
            </a:r>
            <a:r>
              <a:rPr kumimoji="0" lang="en-GB" altLang="zh-CN" sz="900" b="1" i="0" u="none" strike="noStrike" kern="1200" cap="none" spc="0" normalizeH="0" baseline="0" noProof="0" dirty="0">
                <a:ln>
                  <a:noFill/>
                </a:ln>
                <a:solidFill>
                  <a:srgbClr val="000000"/>
                </a:solidFill>
                <a:effectLst/>
                <a:uLnTx/>
                <a:uFillTx/>
                <a:ea typeface="+mn-ea"/>
                <a:cs typeface="+mn-cs"/>
              </a:rPr>
              <a:t>Disposal – Re-refining</a:t>
            </a:r>
          </a:p>
          <a:p>
            <a:pPr marL="0" marR="0" lvl="0" indent="0" algn="l" defTabSz="914400" rtl="0" eaLnBrk="1" fontAlgn="auto" latinLnBrk="0" hangingPunct="1">
              <a:lnSpc>
                <a:spcPct val="100000"/>
              </a:lnSpc>
              <a:spcBef>
                <a:spcPts val="200"/>
              </a:spcBef>
              <a:spcAft>
                <a:spcPts val="300"/>
              </a:spcAft>
              <a:buClr>
                <a:srgbClr val="27638E"/>
              </a:buClr>
              <a:buSzPct val="110000"/>
              <a:buFont typeface="Arial" panose="020B0604020202020204" pitchFamily="34" charset="0"/>
              <a:buNone/>
              <a:tabLst/>
              <a:defRPr/>
            </a:pPr>
            <a:r>
              <a:rPr kumimoji="0" lang="en-US" altLang="zh-CN" sz="900" b="1" i="0" u="none" strike="noStrike" kern="1200" cap="none" spc="0" normalizeH="0" baseline="0" dirty="0">
                <a:ln>
                  <a:noFill/>
                </a:ln>
                <a:solidFill>
                  <a:srgbClr val="000000"/>
                </a:solidFill>
                <a:effectLst/>
                <a:uLnTx/>
                <a:uFillTx/>
                <a:ea typeface="+mn-ea"/>
                <a:cs typeface="+mn-cs"/>
              </a:rPr>
              <a:t>Re-refiners must be licensed with Hazardous Waste Comprehensive Operation Permit and meet following requirements</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A minimum annual feed capacity of 10 KT is required for single re-refining project established before 2016, and 30 KT for new or expanded projects established after 2016.</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Maximum energy consumption of producing re-refined basestocks should not be more than 900 kWh/tonne.</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Re-refiners should be equipped with re-refining, testing, and experiment facilities, and a tail gas treatment system in accordance with disposal capacity and environmental-protection requirements.</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Sulfuric acid/Bentonite acid-leached method is banned for re-refining used oil.</a:t>
            </a:r>
          </a:p>
          <a:p>
            <a:pPr marL="0" marR="0" lvl="0" indent="0" algn="l" defTabSz="914400" rtl="0" eaLnBrk="1" fontAlgn="auto" latinLnBrk="0" hangingPunct="1">
              <a:lnSpc>
                <a:spcPct val="100000"/>
              </a:lnSpc>
              <a:spcBef>
                <a:spcPts val="200"/>
              </a:spcBef>
              <a:spcAft>
                <a:spcPts val="300"/>
              </a:spcAft>
              <a:buClr>
                <a:srgbClr val="27638E"/>
              </a:buClr>
              <a:buSzPct val="110000"/>
              <a:buFont typeface="Arial" panose="020B0604020202020204" pitchFamily="34" charset="0"/>
              <a:buNone/>
              <a:tabLst/>
              <a:defRPr/>
            </a:pPr>
            <a:r>
              <a:rPr kumimoji="0" lang="en-US" altLang="zh-CN" sz="900" b="1" i="0" u="none" strike="noStrike" kern="1200" cap="none" spc="0" normalizeH="0" baseline="0" dirty="0">
                <a:ln>
                  <a:noFill/>
                </a:ln>
                <a:solidFill>
                  <a:srgbClr val="000000"/>
                </a:solidFill>
                <a:effectLst/>
                <a:uLnTx/>
                <a:uFillTx/>
                <a:ea typeface="+mn-ea"/>
                <a:cs typeface="+mn-cs"/>
              </a:rPr>
              <a:t>Re-refiners can enjoy tax benefits if certain requirements are met</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50% VAT refund and exemption of consumption tax for sales of re-refined end products (basestocks) if the products contain over 90% of used oil and the re-refining process meets a minimum yield of 65% (1.0 ton of used oil should produce 0.65 ton of re-refined basestocks)</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Reduced corporate income tax to 15% (originally 20%) </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Exemption of business tax for disposal fees paid by generators</a:t>
            </a:r>
          </a:p>
        </p:txBody>
      </p:sp>
      <p:sp>
        <p:nvSpPr>
          <p:cNvPr id="5" name="Content Placeholder 2">
            <a:extLst>
              <a:ext uri="{FF2B5EF4-FFF2-40B4-BE49-F238E27FC236}">
                <a16:creationId xmlns:a16="http://schemas.microsoft.com/office/drawing/2014/main" id="{7D78B19A-80FA-4BA2-A0BB-A8A3029CC4FA}"/>
              </a:ext>
            </a:extLst>
          </p:cNvPr>
          <p:cNvSpPr txBox="1">
            <a:spLocks/>
          </p:cNvSpPr>
          <p:nvPr/>
        </p:nvSpPr>
        <p:spPr>
          <a:xfrm>
            <a:off x="6175999" y="1039425"/>
            <a:ext cx="5285786" cy="2992486"/>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200"/>
              </a:spcBef>
              <a:spcAft>
                <a:spcPts val="300"/>
              </a:spcAft>
              <a:buClrTx/>
              <a:buSzTx/>
              <a:buFontTx/>
              <a:buNone/>
              <a:tabLst/>
              <a:defRPr/>
            </a:pPr>
            <a:r>
              <a:rPr lang="en-US" altLang="zh-CN" sz="900" b="1" dirty="0">
                <a:solidFill>
                  <a:srgbClr val="000000"/>
                </a:solidFill>
              </a:rPr>
              <a:t>v</a:t>
            </a:r>
            <a:r>
              <a:rPr kumimoji="0" lang="en-US" altLang="zh-CN" sz="900" b="1" i="0" u="none" strike="noStrike" kern="1200" cap="none" spc="0" normalizeH="0" baseline="0" noProof="0" dirty="0">
                <a:ln>
                  <a:noFill/>
                </a:ln>
                <a:solidFill>
                  <a:srgbClr val="000000"/>
                </a:solidFill>
                <a:effectLst/>
                <a:uLnTx/>
                <a:uFillTx/>
                <a:ea typeface="+mn-ea"/>
                <a:cs typeface="+mn-cs"/>
              </a:rPr>
              <a:t>i. </a:t>
            </a:r>
            <a:r>
              <a:rPr kumimoji="0" lang="en-GB" altLang="zh-CN" sz="900" b="1" i="0" u="none" strike="noStrike" kern="1200" cap="none" spc="0" normalizeH="0" baseline="0" noProof="0" dirty="0">
                <a:ln>
                  <a:noFill/>
                </a:ln>
                <a:solidFill>
                  <a:srgbClr val="000000"/>
                </a:solidFill>
                <a:effectLst/>
                <a:uLnTx/>
                <a:uFillTx/>
                <a:ea typeface="+mn-ea"/>
                <a:cs typeface="+mn-cs"/>
              </a:rPr>
              <a:t>Disposal – Fuel</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Used oil is not allowed to be directly used as fuel by any company without pre-treatment. </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Oil products after processing of used oil, such as diesel, is allowed to be used as industrial fuel.</a:t>
            </a:r>
          </a:p>
          <a:p>
            <a:pPr marL="0" indent="0">
              <a:lnSpc>
                <a:spcPct val="125000"/>
              </a:lnSpc>
              <a:spcBef>
                <a:spcPts val="200"/>
              </a:spcBef>
              <a:spcAft>
                <a:spcPts val="300"/>
              </a:spcAft>
              <a:buClr>
                <a:srgbClr val="000000"/>
              </a:buClr>
              <a:buSzPct val="100000"/>
              <a:buNone/>
              <a:defRPr/>
            </a:pPr>
            <a:r>
              <a:rPr kumimoji="0" lang="en-US" altLang="zh-CN" sz="900" b="1" i="0" u="none" strike="noStrike" kern="1200" cap="none" spc="0" normalizeH="0" baseline="0" noProof="0" dirty="0">
                <a:ln>
                  <a:noFill/>
                </a:ln>
                <a:solidFill>
                  <a:srgbClr val="000000"/>
                </a:solidFill>
                <a:effectLst/>
                <a:uLnTx/>
                <a:uFillTx/>
                <a:ea typeface="+mn-ea"/>
                <a:cs typeface="+mn-cs"/>
              </a:rPr>
              <a:t>vii. </a:t>
            </a:r>
            <a:r>
              <a:rPr lang="en-GB" altLang="zh-CN" sz="900" b="1" i="0" u="none" strike="noStrike" dirty="0">
                <a:effectLst/>
              </a:rPr>
              <a:t>Disposal – Others</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Disposers that conduct burning and landfill of used oil are supposed to receive disposal fees from used oil generators. </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Companies must obtain Hazardous Waste Comprehensive Operating Permit for burning or landfill of used oil. </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Burning and landfill facilities must be equipped with pre-treatment and exhaust gas/liquid purification systems. </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Co-processing of used oil in cement kiln has been officially allowed since 2014.</a:t>
            </a:r>
          </a:p>
        </p:txBody>
      </p:sp>
    </p:spTree>
    <p:extLst>
      <p:ext uri="{BB962C8B-B14F-4D97-AF65-F5344CB8AC3E}">
        <p14:creationId xmlns:p14="http://schemas.microsoft.com/office/powerpoint/2010/main" val="35703867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D0CC0F9-DF03-4EB5-9A9C-74231BF37D18}"/>
              </a:ext>
            </a:extLst>
          </p:cNvPr>
          <p:cNvSpPr txBox="1">
            <a:spLocks/>
          </p:cNvSpPr>
          <p:nvPr/>
        </p:nvSpPr>
        <p:spPr>
          <a:xfrm>
            <a:off x="569395" y="1005792"/>
            <a:ext cx="5094619" cy="3828612"/>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50000"/>
              </a:lnSpc>
              <a:spcBef>
                <a:spcPts val="0"/>
              </a:spcBef>
              <a:buClrTx/>
              <a:buSzTx/>
              <a:buFontTx/>
              <a:buNone/>
              <a:tabLst/>
              <a:defRPr/>
            </a:pPr>
            <a:r>
              <a:rPr kumimoji="0" lang="en-GB" altLang="zh-CN" b="1" i="0" u="none" strike="noStrike" kern="1200" cap="none" spc="0" normalizeH="0" baseline="0" noProof="0" dirty="0">
                <a:ln>
                  <a:noFill/>
                </a:ln>
                <a:solidFill>
                  <a:srgbClr val="000000"/>
                </a:solidFill>
                <a:effectLst/>
                <a:uLnTx/>
                <a:uFillTx/>
                <a:ea typeface="+mn-ea"/>
                <a:cs typeface="+mn-cs"/>
              </a:rPr>
              <a:t>Key Influencers</a:t>
            </a:r>
          </a:p>
          <a:p>
            <a:pPr marL="0" indent="0">
              <a:lnSpc>
                <a:spcPct val="150000"/>
              </a:lnSpc>
              <a:spcBef>
                <a:spcPts val="0"/>
              </a:spcBef>
              <a:buClr>
                <a:schemeClr val="tx1"/>
              </a:buClr>
              <a:buSzPct val="100000"/>
              <a:buNone/>
            </a:pPr>
            <a:r>
              <a:rPr lang="en-US" altLang="zh-CN" sz="900" b="1" dirty="0"/>
              <a:t>i. Public Sector</a:t>
            </a:r>
          </a:p>
          <a:p>
            <a:pPr>
              <a:lnSpc>
                <a:spcPct val="150000"/>
              </a:lnSpc>
              <a:spcBef>
                <a:spcPts val="0"/>
              </a:spcBef>
              <a:buClr>
                <a:schemeClr val="accent1"/>
              </a:buClr>
              <a:buSzPct val="110000"/>
              <a:buFont typeface="Wingdings" panose="05000000000000000000" pitchFamily="2" charset="2"/>
              <a:buChar char=""/>
              <a:defRPr/>
            </a:pPr>
            <a:r>
              <a:rPr lang="en-US" altLang="zh-CN" sz="900" dirty="0"/>
              <a:t>Ministry of Ecology and Environment and local EEB</a:t>
            </a:r>
            <a:endParaRPr kumimoji="0" lang="en-US" altLang="zh-CN" sz="900" b="0" i="0" u="none" strike="noStrike" kern="1200" cap="none" spc="0" normalizeH="0" baseline="0" dirty="0">
              <a:ln>
                <a:noFill/>
              </a:ln>
              <a:solidFill>
                <a:srgbClr val="000000"/>
              </a:solidFill>
              <a:effectLst/>
              <a:uLnTx/>
              <a:uFillTx/>
              <a:ea typeface="+mn-ea"/>
              <a:cs typeface="+mn-cs"/>
            </a:endParaRPr>
          </a:p>
          <a:p>
            <a:pPr marL="0" marR="0" lvl="0" indent="0" algn="l" defTabSz="914400" rtl="0" eaLnBrk="1" fontAlgn="ctr" latinLnBrk="0" hangingPunct="1">
              <a:lnSpc>
                <a:spcPct val="150000"/>
              </a:lnSpc>
              <a:spcBef>
                <a:spcPts val="0"/>
              </a:spcBef>
              <a:buClrTx/>
              <a:buSzTx/>
              <a:buFontTx/>
              <a:buNone/>
              <a:tabLst/>
              <a:defRPr/>
            </a:pPr>
            <a:r>
              <a:rPr lang="en-US" altLang="zh-CN" sz="900" b="1" dirty="0"/>
              <a:t>ii. Private Sector</a:t>
            </a:r>
            <a:endParaRPr kumimoji="0" lang="en-US" altLang="zh-CN" sz="900" b="0" u="none" strike="noStrike" kern="1200" cap="none" spc="0" normalizeH="0" baseline="0" noProof="0" dirty="0">
              <a:ln>
                <a:noFill/>
              </a:ln>
              <a:solidFill>
                <a:srgbClr val="000000"/>
              </a:solidFill>
              <a:effectLst/>
              <a:uLnTx/>
              <a:uFillTx/>
              <a:ea typeface="+mn-ea"/>
              <a:cs typeface="+mn-cs"/>
            </a:endParaRPr>
          </a:p>
          <a:p>
            <a:pPr>
              <a:lnSpc>
                <a:spcPct val="150000"/>
              </a:lnSpc>
              <a:spcBef>
                <a:spcPts val="0"/>
              </a:spcBef>
              <a:buClr>
                <a:schemeClr val="accent1"/>
              </a:buClr>
              <a:buSzPct val="110000"/>
              <a:buFont typeface="Wingdings" panose="05000000000000000000" pitchFamily="2" charset="2"/>
              <a:buChar char=""/>
              <a:defRPr/>
            </a:pPr>
            <a:r>
              <a:rPr lang="en-US" altLang="zh-CN" sz="900" dirty="0"/>
              <a:t>China Recycling Oil Committee of China National Resources Recycling Association has four major responsibilities:</a:t>
            </a:r>
          </a:p>
          <a:p>
            <a:pPr marL="511175" marR="0" lvl="1" fontAlgn="auto">
              <a:lnSpc>
                <a:spcPct val="150000"/>
              </a:lnSpc>
              <a:spcBef>
                <a:spcPts val="0"/>
              </a:spcBef>
              <a:buClr>
                <a:schemeClr val="accent1"/>
              </a:buClr>
              <a:buSzPct val="110000"/>
              <a:buFont typeface="Times New Roman" panose="02020603050405020304" pitchFamily="18" charset="0"/>
              <a:buChar char="⸺"/>
              <a:tabLst/>
              <a:defRPr/>
            </a:pPr>
            <a:r>
              <a:rPr lang="en-US" altLang="zh-CN" sz="900" dirty="0">
                <a:latin typeface="Lucida Sans" panose="020B0602030504020204" pitchFamily="34" charset="0"/>
              </a:rPr>
              <a:t>Undertake researches on policies and regulations regarding used oil collection, processing, and recycling</a:t>
            </a:r>
          </a:p>
          <a:p>
            <a:pPr marL="511175" marR="0" lvl="1" fontAlgn="auto">
              <a:lnSpc>
                <a:spcPct val="150000"/>
              </a:lnSpc>
              <a:spcBef>
                <a:spcPts val="0"/>
              </a:spcBef>
              <a:buClr>
                <a:schemeClr val="accent1"/>
              </a:buClr>
              <a:buSzPct val="110000"/>
              <a:buFont typeface="Times New Roman" panose="02020603050405020304" pitchFamily="18" charset="0"/>
              <a:buChar char="⸺"/>
              <a:tabLst/>
              <a:defRPr/>
            </a:pPr>
            <a:r>
              <a:rPr lang="en-US" altLang="zh-CN" sz="900" dirty="0">
                <a:latin typeface="Lucida Sans" panose="020B0602030504020204" pitchFamily="34" charset="0"/>
              </a:rPr>
              <a:t>Organize evaluation and promotion of new technologies and products</a:t>
            </a:r>
          </a:p>
          <a:p>
            <a:pPr marL="511175" marR="0" lvl="1" fontAlgn="auto">
              <a:lnSpc>
                <a:spcPct val="150000"/>
              </a:lnSpc>
              <a:spcBef>
                <a:spcPts val="0"/>
              </a:spcBef>
              <a:buClr>
                <a:schemeClr val="accent1"/>
              </a:buClr>
              <a:buSzPct val="110000"/>
              <a:buFont typeface="Times New Roman" panose="02020603050405020304" pitchFamily="18" charset="0"/>
              <a:buChar char="⸺"/>
              <a:tabLst/>
              <a:defRPr/>
            </a:pPr>
            <a:r>
              <a:rPr lang="en-US" altLang="zh-CN" sz="900" dirty="0">
                <a:latin typeface="Lucida Sans" panose="020B0602030504020204" pitchFamily="34" charset="0"/>
              </a:rPr>
              <a:t>Provide services around training, information exchange, and consultation of integrated utilization of used oil </a:t>
            </a:r>
          </a:p>
          <a:p>
            <a:pPr marL="511175" marR="0" lvl="1" fontAlgn="auto">
              <a:lnSpc>
                <a:spcPct val="150000"/>
              </a:lnSpc>
              <a:spcBef>
                <a:spcPts val="0"/>
              </a:spcBef>
              <a:buClr>
                <a:schemeClr val="accent1"/>
              </a:buClr>
              <a:buSzPct val="110000"/>
              <a:buFont typeface="Times New Roman" panose="02020603050405020304" pitchFamily="18" charset="0"/>
              <a:buChar char="⸺"/>
              <a:tabLst/>
              <a:defRPr/>
            </a:pPr>
            <a:r>
              <a:rPr lang="en-US" altLang="zh-CN" sz="900" dirty="0">
                <a:latin typeface="Lucida Sans" panose="020B0602030504020204" pitchFamily="34" charset="0"/>
              </a:rPr>
              <a:t>Develop international communication and cooperation in the used oil industry</a:t>
            </a:r>
          </a:p>
          <a:p>
            <a:pPr>
              <a:lnSpc>
                <a:spcPct val="150000"/>
              </a:lnSpc>
              <a:spcBef>
                <a:spcPts val="0"/>
              </a:spcBef>
              <a:buClr>
                <a:schemeClr val="accent1"/>
              </a:buClr>
              <a:buSzPct val="110000"/>
              <a:buFont typeface="Wingdings" panose="05000000000000000000" pitchFamily="2" charset="2"/>
              <a:buChar char=""/>
              <a:defRPr/>
            </a:pPr>
            <a:r>
              <a:rPr lang="en-US" altLang="zh-CN" sz="900" dirty="0"/>
              <a:t>Eight leading re-refiners/disposal companies shortlisted as “demonstrative companies” by Ministry of Industry and Information Technology: Jilin Jialuxi Recycled Resources Utilization, Yantai Liheng Environmetal Technology, Hunan Hongwang Environmental Technology, Jiangsu Senmao Energy Development,</a:t>
            </a:r>
            <a:r>
              <a:rPr lang="zh-CN" altLang="en-US" sz="900" dirty="0"/>
              <a:t> </a:t>
            </a:r>
            <a:r>
              <a:rPr lang="en-US" altLang="zh-CN" sz="900" dirty="0"/>
              <a:t>Anhui Guofu Lubricant Industry, Dongying Guoan Chemical, Hubei Aiguo Chemical, and Xinjiang Juli Environmental Technology.</a:t>
            </a:r>
          </a:p>
        </p:txBody>
      </p:sp>
      <p:sp>
        <p:nvSpPr>
          <p:cNvPr id="5" name="Content Placeholder 2">
            <a:extLst>
              <a:ext uri="{FF2B5EF4-FFF2-40B4-BE49-F238E27FC236}">
                <a16:creationId xmlns:a16="http://schemas.microsoft.com/office/drawing/2014/main" id="{7D78B19A-80FA-4BA2-A0BB-A8A3029CC4FA}"/>
              </a:ext>
            </a:extLst>
          </p:cNvPr>
          <p:cNvSpPr txBox="1">
            <a:spLocks/>
          </p:cNvSpPr>
          <p:nvPr/>
        </p:nvSpPr>
        <p:spPr>
          <a:xfrm>
            <a:off x="6267506" y="1005792"/>
            <a:ext cx="5094619" cy="4867358"/>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50000"/>
              </a:lnSpc>
              <a:spcBef>
                <a:spcPts val="0"/>
              </a:spcBef>
              <a:buClrTx/>
              <a:buSzTx/>
              <a:buFontTx/>
              <a:buNone/>
              <a:tabLst/>
              <a:defRPr/>
            </a:pPr>
            <a:r>
              <a:rPr kumimoji="0" lang="en-US" altLang="zh-CN" b="1" i="0" u="none" strike="noStrike" kern="1200" cap="none" spc="0" normalizeH="0" baseline="0" noProof="0" dirty="0">
                <a:ln>
                  <a:noFill/>
                </a:ln>
                <a:solidFill>
                  <a:srgbClr val="000000"/>
                </a:solidFill>
                <a:effectLst/>
                <a:uLnTx/>
                <a:uFillTx/>
                <a:ea typeface="+mn-ea"/>
                <a:cs typeface="+mn-cs"/>
              </a:rPr>
              <a:t>Regulation Impacts</a:t>
            </a:r>
            <a:endParaRPr kumimoji="0" lang="en-GB" altLang="zh-CN" b="1"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50000"/>
              </a:lnSpc>
              <a:spcBef>
                <a:spcPts val="0"/>
              </a:spcBef>
              <a:buClrTx/>
              <a:buSzTx/>
              <a:buFontTx/>
              <a:buNone/>
              <a:tabLst/>
              <a:defRPr/>
            </a:pPr>
            <a:r>
              <a:rPr kumimoji="0" lang="en-US" altLang="zh-CN" sz="900" b="1" i="0" u="none" strike="noStrike" kern="1200" cap="none" spc="0" normalizeH="0" baseline="0" noProof="0" dirty="0">
                <a:ln>
                  <a:noFill/>
                </a:ln>
                <a:solidFill>
                  <a:srgbClr val="000000"/>
                </a:solidFill>
                <a:effectLst/>
                <a:uLnTx/>
                <a:uFillTx/>
                <a:ea typeface="+mn-ea"/>
                <a:cs typeface="+mn-cs"/>
              </a:rPr>
              <a:t>i. Impact of Current Regulations</a:t>
            </a:r>
          </a:p>
          <a:p>
            <a:pPr marL="0" marR="0" lvl="0" indent="0" algn="l" defTabSz="914400" rtl="0" eaLnBrk="1" fontAlgn="auto" latinLnBrk="0" hangingPunct="1">
              <a:lnSpc>
                <a:spcPct val="150000"/>
              </a:lnSpc>
              <a:spcBef>
                <a:spcPts val="0"/>
              </a:spcBef>
              <a:buClr>
                <a:srgbClr val="27638E"/>
              </a:buClr>
              <a:buSzPct val="110000"/>
              <a:buFont typeface="Arial" panose="020B0604020202020204" pitchFamily="34" charset="0"/>
              <a:buNone/>
              <a:tabLst/>
              <a:defRPr/>
            </a:pPr>
            <a:r>
              <a:rPr kumimoji="0" lang="en-US" altLang="zh-CN" sz="900" b="1" i="0" u="none" strike="noStrike" kern="1200" cap="none" spc="0" normalizeH="0" baseline="0" dirty="0">
                <a:ln>
                  <a:noFill/>
                </a:ln>
                <a:solidFill>
                  <a:srgbClr val="000000"/>
                </a:solidFill>
                <a:effectLst/>
                <a:uLnTx/>
                <a:uFillTx/>
                <a:ea typeface="+mn-ea"/>
                <a:cs typeface="+mn-cs"/>
              </a:rPr>
              <a:t>Low impact mainly due to </a:t>
            </a:r>
            <a:r>
              <a:rPr lang="en-US" altLang="zh-CN" sz="900" b="1" dirty="0">
                <a:solidFill>
                  <a:srgbClr val="000000"/>
                </a:solidFill>
              </a:rPr>
              <a:t>outdated regulations, unclear responsibility bodies, and light punishment for misconduct</a:t>
            </a:r>
            <a:endParaRPr kumimoji="0" lang="en-US" altLang="zh-CN" sz="900" b="1" i="0" u="none" strike="noStrike" kern="1200" cap="none" spc="0" normalizeH="0" baseline="0" dirty="0">
              <a:ln>
                <a:noFill/>
              </a:ln>
              <a:solidFill>
                <a:srgbClr val="000000"/>
              </a:solidFill>
              <a:effectLst/>
              <a:uLnTx/>
              <a:uFillTx/>
              <a:ea typeface="+mn-ea"/>
              <a:cs typeface="+mn-cs"/>
            </a:endParaRPr>
          </a:p>
          <a:p>
            <a:pPr>
              <a:lnSpc>
                <a:spcPct val="150000"/>
              </a:lnSpc>
              <a:spcBef>
                <a:spcPts val="0"/>
              </a:spcBef>
              <a:buClr>
                <a:schemeClr val="accent1"/>
              </a:buClr>
              <a:buSzPct val="110000"/>
              <a:buFont typeface="Wingdings" panose="05000000000000000000" pitchFamily="2" charset="2"/>
              <a:buChar char=""/>
              <a:defRPr/>
            </a:pPr>
            <a:r>
              <a:rPr lang="en-US" altLang="zh-CN" sz="900" dirty="0"/>
              <a:t>Many regulations and standards are not renewed in time to accommodate industry changes, and one-fit-for-all rules fail to consider different situations, leading to ineffective enforcement of regulations.</a:t>
            </a:r>
          </a:p>
          <a:p>
            <a:pPr>
              <a:lnSpc>
                <a:spcPct val="150000"/>
              </a:lnSpc>
              <a:spcBef>
                <a:spcPts val="0"/>
              </a:spcBef>
              <a:buClr>
                <a:schemeClr val="accent1"/>
              </a:buClr>
              <a:buSzPct val="110000"/>
              <a:buFont typeface="Wingdings" panose="05000000000000000000" pitchFamily="2" charset="2"/>
              <a:buChar char=""/>
              <a:defRPr/>
            </a:pPr>
            <a:r>
              <a:rPr lang="en-US" altLang="zh-CN" sz="900" dirty="0"/>
              <a:t>Responsibility body for every task is not clearly stated in some regulations, such as Measures for Management of Hazardous Waste Transfer Forms 1999, rendering it difficult to hold a specific party accountable for misconducts.</a:t>
            </a:r>
          </a:p>
          <a:p>
            <a:pPr>
              <a:lnSpc>
                <a:spcPct val="150000"/>
              </a:lnSpc>
              <a:spcBef>
                <a:spcPts val="0"/>
              </a:spcBef>
              <a:buClr>
                <a:schemeClr val="accent1"/>
              </a:buClr>
              <a:buSzPct val="110000"/>
              <a:buFont typeface="Wingdings" panose="05000000000000000000" pitchFamily="2" charset="2"/>
              <a:buChar char=""/>
              <a:defRPr/>
            </a:pPr>
            <a:r>
              <a:rPr lang="en-US" altLang="zh-CN" sz="900" dirty="0"/>
              <a:t>Existing penalties are either fines under CNY 100,000 or administrative warnings, far from enough to prevent illegal activities.</a:t>
            </a:r>
          </a:p>
          <a:p>
            <a:pPr marL="0" marR="0" lvl="0" indent="0" algn="l" defTabSz="914400" rtl="0" eaLnBrk="1" fontAlgn="auto" latinLnBrk="0" hangingPunct="1">
              <a:lnSpc>
                <a:spcPct val="150000"/>
              </a:lnSpc>
              <a:spcBef>
                <a:spcPts val="0"/>
              </a:spcBef>
              <a:buClr>
                <a:srgbClr val="27638E"/>
              </a:buClr>
              <a:buSzPct val="110000"/>
              <a:buNone/>
              <a:tabLst/>
              <a:defRPr/>
            </a:pPr>
            <a:endParaRPr lang="en-US" altLang="zh-CN" sz="900" dirty="0"/>
          </a:p>
          <a:p>
            <a:pPr marL="0" marR="0" lvl="0" indent="0" algn="l" defTabSz="914400" rtl="0" eaLnBrk="1" fontAlgn="auto" latinLnBrk="0" hangingPunct="1">
              <a:lnSpc>
                <a:spcPct val="150000"/>
              </a:lnSpc>
              <a:spcBef>
                <a:spcPts val="0"/>
              </a:spcBef>
              <a:buClrTx/>
              <a:buSzTx/>
              <a:buFontTx/>
              <a:buNone/>
              <a:tabLst/>
              <a:defRPr/>
            </a:pPr>
            <a:r>
              <a:rPr kumimoji="0" lang="en-US" altLang="zh-CN" sz="900" b="1" i="0" u="none" strike="noStrike" kern="1200" cap="none" spc="0" normalizeH="0" baseline="0" noProof="0" dirty="0">
                <a:ln>
                  <a:noFill/>
                </a:ln>
                <a:solidFill>
                  <a:srgbClr val="000000"/>
                </a:solidFill>
                <a:effectLst/>
                <a:uLnTx/>
                <a:uFillTx/>
                <a:ea typeface="+mn-ea"/>
                <a:cs typeface="+mn-cs"/>
              </a:rPr>
              <a:t>ii. Probable Future Regulations</a:t>
            </a:r>
          </a:p>
          <a:p>
            <a:pPr marL="0" marR="0" lvl="0" indent="0" algn="l" defTabSz="914400" rtl="0" eaLnBrk="1" fontAlgn="auto" latinLnBrk="0" hangingPunct="1">
              <a:lnSpc>
                <a:spcPct val="150000"/>
              </a:lnSpc>
              <a:spcBef>
                <a:spcPts val="0"/>
              </a:spcBef>
              <a:buClr>
                <a:srgbClr val="27638E"/>
              </a:buClr>
              <a:buSzPct val="110000"/>
              <a:buFont typeface="Arial" panose="020B0604020202020204" pitchFamily="34" charset="0"/>
              <a:buNone/>
              <a:tabLst/>
              <a:defRPr/>
            </a:pPr>
            <a:r>
              <a:rPr kumimoji="0" lang="en-US" altLang="zh-CN" sz="900" b="1" i="0" u="none" strike="noStrike" kern="1200" cap="none" spc="0" normalizeH="0" baseline="0" dirty="0">
                <a:ln>
                  <a:noFill/>
                </a:ln>
                <a:solidFill>
                  <a:srgbClr val="000000"/>
                </a:solidFill>
                <a:effectLst/>
                <a:uLnTx/>
                <a:uFillTx/>
                <a:ea typeface="+mn-ea"/>
                <a:cs typeface="+mn-cs"/>
              </a:rPr>
              <a:t>Medium impact as pending regulations are </a:t>
            </a:r>
            <a:r>
              <a:rPr lang="en-US" altLang="zh-CN" sz="900" b="1" dirty="0">
                <a:solidFill>
                  <a:srgbClr val="000000"/>
                </a:solidFill>
              </a:rPr>
              <a:t>more stringent and strictly enforced for operating permit, transfer, and disposal activities</a:t>
            </a:r>
          </a:p>
          <a:p>
            <a:pPr>
              <a:lnSpc>
                <a:spcPct val="150000"/>
              </a:lnSpc>
              <a:spcBef>
                <a:spcPts val="0"/>
              </a:spcBef>
              <a:buClr>
                <a:schemeClr val="accent1"/>
              </a:buClr>
              <a:buSzPct val="110000"/>
              <a:buFont typeface="Wingdings" panose="05000000000000000000" pitchFamily="2" charset="2"/>
              <a:buChar char=""/>
              <a:defRPr/>
            </a:pPr>
            <a:r>
              <a:rPr lang="en-US" altLang="zh-CN" sz="900" dirty="0"/>
              <a:t>Amended policies specify the accountability of key stakeholders.</a:t>
            </a:r>
          </a:p>
          <a:p>
            <a:pPr>
              <a:lnSpc>
                <a:spcPct val="150000"/>
              </a:lnSpc>
              <a:spcBef>
                <a:spcPts val="0"/>
              </a:spcBef>
              <a:buClr>
                <a:schemeClr val="accent1"/>
              </a:buClr>
              <a:buSzPct val="110000"/>
              <a:buFont typeface="Wingdings" panose="05000000000000000000" pitchFamily="2" charset="2"/>
              <a:buChar char=""/>
              <a:defRPr/>
            </a:pPr>
            <a:r>
              <a:rPr lang="en-US" altLang="zh-CN" sz="900" dirty="0"/>
              <a:t>More public sector agencies involved for establishing collaborative administration, such as Ministry of Transport and Ministry of Public Security.</a:t>
            </a:r>
          </a:p>
          <a:p>
            <a:pPr>
              <a:lnSpc>
                <a:spcPct val="150000"/>
              </a:lnSpc>
              <a:spcBef>
                <a:spcPts val="0"/>
              </a:spcBef>
              <a:buClr>
                <a:schemeClr val="accent1"/>
              </a:buClr>
              <a:buSzPct val="110000"/>
              <a:buFont typeface="Wingdings" panose="05000000000000000000" pitchFamily="2" charset="2"/>
              <a:buChar char=""/>
              <a:defRPr/>
            </a:pPr>
            <a:r>
              <a:rPr lang="en-US" altLang="zh-CN" sz="900" dirty="0"/>
              <a:t>Penalties are planned to increased from under CNY 100,000 to CNY 2 million at most.</a:t>
            </a:r>
          </a:p>
          <a:p>
            <a:pPr>
              <a:lnSpc>
                <a:spcPct val="150000"/>
              </a:lnSpc>
              <a:spcBef>
                <a:spcPts val="0"/>
              </a:spcBef>
              <a:buClr>
                <a:schemeClr val="accent1"/>
              </a:buClr>
              <a:buSzPct val="110000"/>
              <a:buFont typeface="Wingdings" panose="05000000000000000000" pitchFamily="2" charset="2"/>
              <a:buChar char=""/>
              <a:defRPr/>
            </a:pPr>
            <a:r>
              <a:rPr lang="en-US" altLang="zh-CN" sz="900" dirty="0"/>
              <a:t>More efficient administration and monitoring with digitalization tools such as National Solid Waste Management Information System.</a:t>
            </a:r>
          </a:p>
        </p:txBody>
      </p:sp>
      <p:sp>
        <p:nvSpPr>
          <p:cNvPr id="8" name="标题 1">
            <a:extLst>
              <a:ext uri="{FF2B5EF4-FFF2-40B4-BE49-F238E27FC236}">
                <a16:creationId xmlns:a16="http://schemas.microsoft.com/office/drawing/2014/main" id="{92C55D45-3E06-4FCA-AC7E-54245D21139A}"/>
              </a:ext>
            </a:extLst>
          </p:cNvPr>
          <p:cNvSpPr>
            <a:spLocks noGrp="1"/>
          </p:cNvSpPr>
          <p:nvPr>
            <p:ph type="title"/>
          </p:nvPr>
        </p:nvSpPr>
        <p:spPr>
          <a:xfrm>
            <a:off x="569395" y="286403"/>
            <a:ext cx="10972800" cy="400110"/>
          </a:xfrm>
        </p:spPr>
        <p:txBody>
          <a:bodyPr/>
          <a:lstStyle/>
          <a:p>
            <a:r>
              <a:rPr lang="en-US" altLang="zh-CN" dirty="0"/>
              <a:t>Key Influencers and National Regulation Impacts</a:t>
            </a:r>
            <a:endParaRPr lang="zh-CN" altLang="en-US"/>
          </a:p>
        </p:txBody>
      </p:sp>
    </p:spTree>
    <p:extLst>
      <p:ext uri="{BB962C8B-B14F-4D97-AF65-F5344CB8AC3E}">
        <p14:creationId xmlns:p14="http://schemas.microsoft.com/office/powerpoint/2010/main" val="1557620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6D769-2150-49BB-8BFD-92C16A0DB8FB}"/>
              </a:ext>
            </a:extLst>
          </p:cNvPr>
          <p:cNvSpPr>
            <a:spLocks noGrp="1"/>
          </p:cNvSpPr>
          <p:nvPr>
            <p:ph type="title"/>
          </p:nvPr>
        </p:nvSpPr>
        <p:spPr/>
        <p:txBody>
          <a:bodyPr/>
          <a:lstStyle/>
          <a:p>
            <a:r>
              <a:rPr lang="en-US" altLang="zh-CN" dirty="0"/>
              <a:t>Probable Future Regulations</a:t>
            </a:r>
          </a:p>
        </p:txBody>
      </p:sp>
      <p:graphicFrame>
        <p:nvGraphicFramePr>
          <p:cNvPr id="3" name="Table 3">
            <a:extLst>
              <a:ext uri="{FF2B5EF4-FFF2-40B4-BE49-F238E27FC236}">
                <a16:creationId xmlns:a16="http://schemas.microsoft.com/office/drawing/2014/main" id="{19BBBB99-A13A-4CCF-9598-339DB7EFE795}"/>
              </a:ext>
            </a:extLst>
          </p:cNvPr>
          <p:cNvGraphicFramePr>
            <a:graphicFrameLocks noGrp="1"/>
          </p:cNvGraphicFramePr>
          <p:nvPr/>
        </p:nvGraphicFramePr>
        <p:xfrm>
          <a:off x="695325" y="1069960"/>
          <a:ext cx="10801350" cy="4718080"/>
        </p:xfrm>
        <a:graphic>
          <a:graphicData uri="http://schemas.openxmlformats.org/drawingml/2006/table">
            <a:tbl>
              <a:tblPr firstRow="1">
                <a:tableStyleId>{5C22544A-7EE6-4342-B048-85BDC9FD1C3A}</a:tableStyleId>
              </a:tblPr>
              <a:tblGrid>
                <a:gridCol w="1084504">
                  <a:extLst>
                    <a:ext uri="{9D8B030D-6E8A-4147-A177-3AD203B41FA5}">
                      <a16:colId xmlns:a16="http://schemas.microsoft.com/office/drawing/2014/main" val="3179253707"/>
                    </a:ext>
                  </a:extLst>
                </a:gridCol>
                <a:gridCol w="3123374">
                  <a:extLst>
                    <a:ext uri="{9D8B030D-6E8A-4147-A177-3AD203B41FA5}">
                      <a16:colId xmlns:a16="http://schemas.microsoft.com/office/drawing/2014/main" val="94507689"/>
                    </a:ext>
                  </a:extLst>
                </a:gridCol>
                <a:gridCol w="6593472">
                  <a:extLst>
                    <a:ext uri="{9D8B030D-6E8A-4147-A177-3AD203B41FA5}">
                      <a16:colId xmlns:a16="http://schemas.microsoft.com/office/drawing/2014/main" val="2331960324"/>
                    </a:ext>
                  </a:extLst>
                </a:gridCol>
              </a:tblGrid>
              <a:tr h="275351">
                <a:tc gridSpan="2">
                  <a:txBody>
                    <a:bodyPr/>
                    <a:lstStyle/>
                    <a:p>
                      <a:pPr algn="ctr"/>
                      <a:r>
                        <a:rPr lang="en-US" sz="900" dirty="0">
                          <a:latin typeface="+mn-lt"/>
                        </a:rPr>
                        <a:t>PROBABLE FUTURE REGULATIONS</a:t>
                      </a:r>
                    </a:p>
                  </a:txBody>
                  <a:tcPr marL="45720" marR="45720" anchor="ctr"/>
                </a:tc>
                <a:tc hMerge="1">
                  <a:txBody>
                    <a:bodyPr/>
                    <a:lstStyle/>
                    <a:p>
                      <a:endParaRPr lang="zh-CN" altLang="en-US"/>
                    </a:p>
                  </a:txBody>
                  <a:tcPr/>
                </a:tc>
                <a:tc>
                  <a:txBody>
                    <a:bodyPr/>
                    <a:lstStyle/>
                    <a:p>
                      <a:pPr algn="ctr"/>
                      <a:r>
                        <a:rPr lang="en-US" altLang="zh-CN" sz="900" dirty="0">
                          <a:latin typeface="+mn-lt"/>
                        </a:rPr>
                        <a:t>CHANGES OF REGULATIONS</a:t>
                      </a:r>
                    </a:p>
                  </a:txBody>
                  <a:tcPr marL="45720" marR="45720" anchor="ctr"/>
                </a:tc>
                <a:extLst>
                  <a:ext uri="{0D108BD9-81ED-4DB2-BD59-A6C34878D82A}">
                    <a16:rowId xmlns:a16="http://schemas.microsoft.com/office/drawing/2014/main" val="2647999941"/>
                  </a:ext>
                </a:extLst>
              </a:tr>
              <a:tr h="76754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latin typeface="+mn-lt"/>
                          <a:ea typeface="+mn-ea"/>
                          <a:cs typeface="+mn-cs"/>
                        </a:rPr>
                        <a:t>Collection</a:t>
                      </a:r>
                    </a:p>
                  </a:txBody>
                  <a:tcPr marL="108000" marR="36000" marT="36000" marB="36000" anchor="ctr"/>
                </a:tc>
                <a:tc rowSpan="3">
                  <a:txBody>
                    <a:bodyPr/>
                    <a:lstStyle/>
                    <a:p>
                      <a:pPr marL="0" marR="0" lvl="0" indent="0" algn="l" defTabSz="914400" rtl="0" eaLnBrk="1" fontAlgn="auto" latinLnBrk="0" hangingPunct="1">
                        <a:lnSpc>
                          <a:spcPct val="100000"/>
                        </a:lnSpc>
                        <a:spcBef>
                          <a:spcPts val="0"/>
                        </a:spcBef>
                        <a:spcAft>
                          <a:spcPts val="300"/>
                        </a:spcAft>
                        <a:buClr>
                          <a:srgbClr val="27638E"/>
                        </a:buClr>
                        <a:buSzPct val="110000"/>
                        <a:buFont typeface="Arial" panose="020B0604020202020204" pitchFamily="34" charset="0"/>
                        <a:buNone/>
                        <a:tabLst/>
                        <a:defRPr/>
                      </a:pPr>
                      <a:r>
                        <a:rPr kumimoji="0" lang="en-US" altLang="zh-CN" sz="900" b="1" i="0" u="none" strike="noStrike" kern="1200" cap="none" spc="0" normalizeH="0" baseline="0" noProof="0" dirty="0">
                          <a:ln>
                            <a:noFill/>
                          </a:ln>
                          <a:solidFill>
                            <a:srgbClr val="000000"/>
                          </a:solidFill>
                          <a:effectLst/>
                          <a:uLnTx/>
                          <a:uFillTx/>
                          <a:latin typeface="+mn-lt"/>
                          <a:ea typeface="+mn-ea"/>
                          <a:cs typeface="+mn-cs"/>
                        </a:rPr>
                        <a:t>Administrative Measures on Hazardous Waste Environment Permit 2020 (draft)</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Amendment to </a:t>
                      </a:r>
                      <a:r>
                        <a:rPr lang="en-US" altLang="zh-CN" sz="900" kern="1200" dirty="0">
                          <a:solidFill>
                            <a:schemeClr val="tx1"/>
                          </a:solidFill>
                          <a:latin typeface="+mn-lt"/>
                          <a:ea typeface="+mn-ea"/>
                          <a:cs typeface="+mn-cs"/>
                        </a:rPr>
                        <a:t>Administrative Measures on Hazardous Waste Operating Permit 2004 (2016 Amendment)</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dirty="0">
                          <a:solidFill>
                            <a:schemeClr val="tx1"/>
                          </a:solidFill>
                          <a:latin typeface="+mn-lt"/>
                          <a:ea typeface="+mn-ea"/>
                          <a:cs typeface="+mn-cs"/>
                        </a:rPr>
                        <a:t>Currently </a:t>
                      </a:r>
                      <a:r>
                        <a:rPr lang="en-US" altLang="zh-CN" sz="900" kern="1200" noProof="0" dirty="0">
                          <a:solidFill>
                            <a:schemeClr val="tx1"/>
                          </a:solidFill>
                          <a:latin typeface="+mn-lt"/>
                          <a:ea typeface="+mn-ea"/>
                          <a:cs typeface="+mn-cs"/>
                        </a:rPr>
                        <a:t>undergoing public consultation</a:t>
                      </a:r>
                    </a:p>
                    <a:p>
                      <a:pPr marL="0" marR="0" lvl="0" indent="0" algn="l" defTabSz="914400" rtl="0" eaLnBrk="1" fontAlgn="auto" latinLnBrk="0" hangingPunct="1">
                        <a:lnSpc>
                          <a:spcPct val="100000"/>
                        </a:lnSpc>
                        <a:spcBef>
                          <a:spcPts val="0"/>
                        </a:spcBef>
                        <a:spcAft>
                          <a:spcPts val="300"/>
                        </a:spcAft>
                        <a:buClr>
                          <a:srgbClr val="27638E"/>
                        </a:buClr>
                        <a:buSzPct val="110000"/>
                        <a:buFont typeface="Arial" panose="020B0604020202020204" pitchFamily="34" charset="0"/>
                        <a:buNone/>
                        <a:tabLst/>
                        <a:defRPr/>
                      </a:pPr>
                      <a:endParaRPr kumimoji="0" lang="en-US" altLang="zh-CN" sz="9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300"/>
                        </a:spcAft>
                        <a:buClr>
                          <a:srgbClr val="27638E"/>
                        </a:buClr>
                        <a:buSzPct val="110000"/>
                        <a:buFont typeface="Arial" panose="020B0604020202020204" pitchFamily="34" charset="0"/>
                        <a:buNone/>
                        <a:tabLst/>
                        <a:defRPr/>
                      </a:pPr>
                      <a:r>
                        <a:rPr kumimoji="0" lang="en-US" altLang="zh-CN" sz="900" b="1" i="0" u="none" strike="noStrike" kern="1200" cap="none" spc="0" normalizeH="0" baseline="0" noProof="0" dirty="0">
                          <a:ln>
                            <a:noFill/>
                          </a:ln>
                          <a:solidFill>
                            <a:srgbClr val="000000"/>
                          </a:solidFill>
                          <a:effectLst/>
                          <a:uLnTx/>
                          <a:uFillTx/>
                          <a:latin typeface="+mn-lt"/>
                          <a:ea typeface="+mn-ea"/>
                          <a:cs typeface="+mn-cs"/>
                        </a:rPr>
                        <a:t>Technical Guidance of Used Mineral Oil Recycling and Re-refining (20204991-T-469)</a:t>
                      </a:r>
                    </a:p>
                    <a:p>
                      <a:pPr marL="0" marR="0" lvl="0" indent="0" algn="l" defTabSz="914400" rtl="0" eaLnBrk="1" fontAlgn="auto" latinLnBrk="0" hangingPunct="1">
                        <a:lnSpc>
                          <a:spcPct val="100000"/>
                        </a:lnSpc>
                        <a:spcBef>
                          <a:spcPts val="0"/>
                        </a:spcBef>
                        <a:spcAft>
                          <a:spcPts val="300"/>
                        </a:spcAft>
                        <a:buClr>
                          <a:srgbClr val="27638E"/>
                        </a:buClr>
                        <a:buSzPct val="110000"/>
                        <a:buFont typeface="Arial" panose="020B0604020202020204" pitchFamily="34" charset="0"/>
                        <a:buNone/>
                        <a:tabLst/>
                        <a:defRPr/>
                      </a:pPr>
                      <a:r>
                        <a:rPr kumimoji="0" lang="en-US" altLang="zh-CN" sz="900" b="1" i="0" u="none" strike="noStrike" kern="1200" cap="none" spc="0" normalizeH="0" baseline="0" noProof="0" dirty="0">
                          <a:ln>
                            <a:noFill/>
                          </a:ln>
                          <a:solidFill>
                            <a:srgbClr val="000000"/>
                          </a:solidFill>
                          <a:effectLst/>
                          <a:uLnTx/>
                          <a:uFillTx/>
                          <a:latin typeface="+mn-lt"/>
                          <a:ea typeface="+mn-ea"/>
                          <a:cs typeface="+mn-cs"/>
                        </a:rPr>
                        <a:t>Disposal Methods of Used Mineral Oil</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National standards under planning</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Currently at drafting stage</a:t>
                      </a:r>
                    </a:p>
                  </a:txBody>
                  <a:tcPr marL="45720" marR="45720" anchor="ctr"/>
                </a:tc>
                <a:tc rowSpan="3">
                  <a:txBody>
                    <a:bodyPr/>
                    <a:lstStyle/>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b="1" kern="1200" noProof="0" dirty="0">
                          <a:solidFill>
                            <a:schemeClr val="tx1"/>
                          </a:solidFill>
                          <a:latin typeface="+mn-lt"/>
                          <a:ea typeface="+mn-ea"/>
                          <a:cs typeface="+mn-cs"/>
                        </a:rPr>
                        <a:t>Hazardous Waste Environment Permit </a:t>
                      </a:r>
                      <a:r>
                        <a:rPr lang="en-US" altLang="zh-CN" sz="900" kern="1200" noProof="0" dirty="0">
                          <a:solidFill>
                            <a:schemeClr val="tx1"/>
                          </a:solidFill>
                          <a:latin typeface="+mn-lt"/>
                          <a:ea typeface="+mn-ea"/>
                          <a:cs typeface="+mn-cs"/>
                        </a:rPr>
                        <a:t>will replace Hazardous Waste Operation Permit as the new permit for all collection, storage, processing, and disposal (re-refining) businesses related to hazardous waste. </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New Collection Permit allows companies to conduct storage business in addition to the collection. Also, limitations over automobile maintenance shops have been lifted, allowing collection from all sources. </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New Comprehensive Permit allows companies to conduct processing business in addition to collection, storage, and disposal (re-refining). </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Regulation enforcement is enhanced through higher fines for any violation, increasing from CNY 10,000 to CNY 100,000 to CNY 0.1 to CNY 2 million, and higher administration level, switching from county-level to municipal-level department for permit issuance.</a:t>
                      </a:r>
                    </a:p>
                  </a:txBody>
                  <a:tcPr marL="45720" marR="45720" anchor="ctr"/>
                </a:tc>
                <a:extLst>
                  <a:ext uri="{0D108BD9-81ED-4DB2-BD59-A6C34878D82A}">
                    <a16:rowId xmlns:a16="http://schemas.microsoft.com/office/drawing/2014/main" val="1640954900"/>
                  </a:ext>
                </a:extLst>
              </a:tr>
              <a:tr h="76754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latin typeface="+mn-lt"/>
                          <a:ea typeface="+mn-ea"/>
                          <a:cs typeface="+mn-cs"/>
                        </a:rPr>
                        <a:t>Disposal</a:t>
                      </a:r>
                    </a:p>
                  </a:txBody>
                  <a:tcPr marL="108000" marR="36000" marT="36000" marB="3600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161170557"/>
                  </a:ext>
                </a:extLst>
              </a:tr>
              <a:tr h="76754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000000"/>
                          </a:solidFill>
                          <a:effectLst/>
                          <a:uLnTx/>
                          <a:uFillTx/>
                          <a:latin typeface="+mn-lt"/>
                          <a:ea typeface="+mn-ea"/>
                          <a:cs typeface="+mn-cs"/>
                        </a:rPr>
                        <a:t>Re-Refining</a:t>
                      </a:r>
                    </a:p>
                  </a:txBody>
                  <a:tcPr marL="108000" marR="36000" marT="36000" marB="3600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419966817"/>
                  </a:ext>
                </a:extLst>
              </a:tr>
              <a:tr h="1644771">
                <a:tc>
                  <a:txBody>
                    <a:bodyPr/>
                    <a:lstStyle/>
                    <a:p>
                      <a:pPr algn="l" fontAlgn="ctr"/>
                      <a:r>
                        <a:rPr lang="en-GB" sz="900" b="1" i="0" u="none" strike="noStrike" dirty="0">
                          <a:effectLst/>
                          <a:latin typeface="+mn-lt"/>
                        </a:rPr>
                        <a:t>Transport</a:t>
                      </a:r>
                    </a:p>
                  </a:txBody>
                  <a:tcPr marL="108000" marR="36000" marT="36000" marB="36000" anchor="ctr"/>
                </a:tc>
                <a:tc rowSpan="2">
                  <a:txBody>
                    <a:bodyPr/>
                    <a:lstStyle/>
                    <a:p>
                      <a:pPr marR="0" lvl="0" algn="l" defTabSz="914400" rtl="0" eaLnBrk="1" fontAlgn="auto" latinLnBrk="0" hangingPunct="1">
                        <a:lnSpc>
                          <a:spcPct val="100000"/>
                        </a:lnSpc>
                        <a:spcBef>
                          <a:spcPts val="0"/>
                        </a:spcBef>
                        <a:spcAft>
                          <a:spcPts val="300"/>
                        </a:spcAft>
                        <a:buClr>
                          <a:srgbClr val="27638E"/>
                        </a:buClr>
                        <a:buSzPct val="110000"/>
                        <a:buFont typeface="Arial" panose="020B0604020202020204" pitchFamily="34" charset="0"/>
                        <a:tabLst/>
                        <a:defRPr/>
                      </a:pPr>
                      <a:r>
                        <a:rPr kumimoji="0" lang="en-US" sz="900" b="1" i="0" u="none" strike="noStrike" kern="1200" cap="none" spc="0" normalizeH="0" baseline="0" dirty="0">
                          <a:ln>
                            <a:noFill/>
                          </a:ln>
                          <a:solidFill>
                            <a:srgbClr val="000000"/>
                          </a:solidFill>
                          <a:effectLst/>
                          <a:uLnTx/>
                          <a:uFillTx/>
                          <a:latin typeface="+mn-lt"/>
                          <a:ea typeface="+mn-ea"/>
                          <a:cs typeface="+mn-cs"/>
                        </a:rPr>
                        <a:t>Management Measures for Hazardous Waste Transfer Environment 2020 (draft)</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Amendment to </a:t>
                      </a:r>
                      <a:r>
                        <a:rPr lang="en-US" altLang="zh-CN" sz="900" kern="1200" dirty="0">
                          <a:solidFill>
                            <a:schemeClr val="tx1"/>
                          </a:solidFill>
                          <a:latin typeface="+mn-lt"/>
                          <a:ea typeface="+mn-ea"/>
                          <a:cs typeface="+mn-cs"/>
                        </a:rPr>
                        <a:t>Management Measures for Hazardous Waste Transfer Forms 1999</a:t>
                      </a:r>
                      <a:endParaRPr lang="en-US" altLang="zh-CN" sz="900" kern="1200" noProof="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dirty="0">
                          <a:solidFill>
                            <a:schemeClr val="tx1"/>
                          </a:solidFill>
                          <a:latin typeface="+mn-lt"/>
                          <a:ea typeface="+mn-ea"/>
                          <a:cs typeface="+mn-cs"/>
                        </a:rPr>
                        <a:t>Currently </a:t>
                      </a:r>
                      <a:r>
                        <a:rPr lang="en-US" altLang="zh-CN" sz="900" kern="1200" noProof="0" dirty="0">
                          <a:solidFill>
                            <a:schemeClr val="tx1"/>
                          </a:solidFill>
                          <a:latin typeface="+mn-lt"/>
                          <a:ea typeface="+mn-ea"/>
                          <a:cs typeface="+mn-cs"/>
                        </a:rPr>
                        <a:t>undergoing public consultation</a:t>
                      </a:r>
                    </a:p>
                  </a:txBody>
                  <a:tcPr marL="45720" marR="45720" anchor="ctr"/>
                </a:tc>
                <a:tc>
                  <a:txBody>
                    <a:bodyPr/>
                    <a:lstStyle/>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Management Measures for Hazardous Waste specify the accountability of every stakeholder along the transfer process from sending to receiving.</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Cross-provincial transfer of hazardous waste is not encouraged except for national-planned, region-collaborative, and group-share hazardous waste disposal facilities.</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The transfer form and application process are digitalized through National Hazardous Waste Information Management System</a:t>
                      </a:r>
                    </a:p>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noProof="0" dirty="0">
                          <a:solidFill>
                            <a:schemeClr val="tx1"/>
                          </a:solidFill>
                          <a:latin typeface="+mn-lt"/>
                          <a:ea typeface="+mn-ea"/>
                          <a:cs typeface="+mn-cs"/>
                        </a:rPr>
                        <a:t>These measures simplify administration procedures by expanding the application of one transfer form from a single type of hazardous waste to different types within one form.</a:t>
                      </a:r>
                    </a:p>
                  </a:txBody>
                  <a:tcPr marL="45720" marR="45720" anchor="ctr"/>
                </a:tc>
                <a:extLst>
                  <a:ext uri="{0D108BD9-81ED-4DB2-BD59-A6C34878D82A}">
                    <a16:rowId xmlns:a16="http://schemas.microsoft.com/office/drawing/2014/main" val="2965892685"/>
                  </a:ext>
                </a:extLst>
              </a:tr>
              <a:tr h="495320">
                <a:tc>
                  <a:txBody>
                    <a:bodyPr/>
                    <a:lstStyle/>
                    <a:p>
                      <a:pPr algn="l" fontAlgn="ctr"/>
                      <a:r>
                        <a:rPr lang="en-GB" sz="900" b="1" i="0" u="none" strike="noStrike" dirty="0">
                          <a:effectLst/>
                          <a:latin typeface="+mn-lt"/>
                        </a:rPr>
                        <a:t>Key Influencers</a:t>
                      </a:r>
                    </a:p>
                  </a:txBody>
                  <a:tcPr marL="108000" marR="36000" marT="36000" marB="36000" anchor="ctr"/>
                </a:tc>
                <a:tc vMerge="1">
                  <a:txBody>
                    <a:bodyPr/>
                    <a:lstStyle/>
                    <a:p>
                      <a:endParaRPr lang="zh-CN" altLang="en-US"/>
                    </a:p>
                  </a:txBody>
                  <a:tcPr/>
                </a:tc>
                <a:tc>
                  <a:txBody>
                    <a:bodyPr/>
                    <a:lstStyle/>
                    <a:p>
                      <a:pPr marL="228600" marR="0" lvl="0" indent="-228600" algn="l" defTabSz="914400" rtl="0" eaLnBrk="1" fontAlgn="auto" latinLnBrk="0" hangingPunct="1">
                        <a:lnSpc>
                          <a:spcPct val="100000"/>
                        </a:lnSpc>
                        <a:spcBef>
                          <a:spcPts val="0"/>
                        </a:spcBef>
                        <a:spcAft>
                          <a:spcPts val="300"/>
                        </a:spcAft>
                        <a:buClr>
                          <a:schemeClr val="accent1"/>
                        </a:buClr>
                        <a:buSzPct val="110000"/>
                        <a:buFont typeface="Wingdings" panose="05000000000000000000" pitchFamily="2" charset="2"/>
                        <a:buChar char=""/>
                        <a:tabLst/>
                        <a:defRPr/>
                      </a:pPr>
                      <a:r>
                        <a:rPr lang="en-US" altLang="zh-CN" sz="900" kern="1200" dirty="0">
                          <a:solidFill>
                            <a:schemeClr val="tx1"/>
                          </a:solidFill>
                          <a:latin typeface="+mn-lt"/>
                          <a:ea typeface="+mn-ea"/>
                          <a:cs typeface="+mn-cs"/>
                        </a:rPr>
                        <a:t>Ministry of Transport and Ministry of Public Security will be jointly responsible for supervising the transfer of used oil</a:t>
                      </a:r>
                      <a:endParaRPr lang="en-US" altLang="zh-CN" sz="900" kern="1200" noProof="0" dirty="0">
                        <a:solidFill>
                          <a:schemeClr val="tx1"/>
                        </a:solidFill>
                        <a:latin typeface="+mn-lt"/>
                        <a:ea typeface="+mn-ea"/>
                        <a:cs typeface="+mn-cs"/>
                      </a:endParaRPr>
                    </a:p>
                  </a:txBody>
                  <a:tcPr marL="45720" marR="45720" anchor="ctr"/>
                </a:tc>
                <a:extLst>
                  <a:ext uri="{0D108BD9-81ED-4DB2-BD59-A6C34878D82A}">
                    <a16:rowId xmlns:a16="http://schemas.microsoft.com/office/drawing/2014/main" val="3965500602"/>
                  </a:ext>
                </a:extLst>
              </a:tr>
            </a:tbl>
          </a:graphicData>
        </a:graphic>
      </p:graphicFrame>
    </p:spTree>
    <p:extLst>
      <p:ext uri="{BB962C8B-B14F-4D97-AF65-F5344CB8AC3E}">
        <p14:creationId xmlns:p14="http://schemas.microsoft.com/office/powerpoint/2010/main" val="37813447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700C744-FAC8-4B82-A13D-7F7FF9119CCA}"/>
              </a:ext>
            </a:extLst>
          </p:cNvPr>
          <p:cNvGrpSpPr/>
          <p:nvPr/>
        </p:nvGrpSpPr>
        <p:grpSpPr>
          <a:xfrm>
            <a:off x="819099" y="1387221"/>
            <a:ext cx="5437212" cy="4586185"/>
            <a:chOff x="3827059" y="2234499"/>
            <a:chExt cx="4537238" cy="3816000"/>
          </a:xfrm>
          <a:solidFill>
            <a:schemeClr val="bg1">
              <a:lumMod val="95000"/>
            </a:schemeClr>
          </a:solidFill>
        </p:grpSpPr>
        <p:sp>
          <p:nvSpPr>
            <p:cNvPr id="4" name="Freeform 17">
              <a:extLst>
                <a:ext uri="{FF2B5EF4-FFF2-40B4-BE49-F238E27FC236}">
                  <a16:creationId xmlns:a16="http://schemas.microsoft.com/office/drawing/2014/main" id="{31E4E87E-1649-49C8-A6A8-4FF74FBA24D7}"/>
                </a:ext>
              </a:extLst>
            </p:cNvPr>
            <p:cNvSpPr>
              <a:spLocks/>
            </p:cNvSpPr>
            <p:nvPr/>
          </p:nvSpPr>
          <p:spPr bwMode="auto">
            <a:xfrm>
              <a:off x="7359040" y="4906634"/>
              <a:ext cx="391482" cy="491897"/>
            </a:xfrm>
            <a:custGeom>
              <a:avLst/>
              <a:gdLst>
                <a:gd name="T0" fmla="*/ 0 w 369"/>
                <a:gd name="T1" fmla="*/ 40 h 465"/>
                <a:gd name="T2" fmla="*/ 3 w 369"/>
                <a:gd name="T3" fmla="*/ 31 h 465"/>
                <a:gd name="T4" fmla="*/ 3 w 369"/>
                <a:gd name="T5" fmla="*/ 29 h 465"/>
                <a:gd name="T6" fmla="*/ 3 w 369"/>
                <a:gd name="T7" fmla="*/ 26 h 465"/>
                <a:gd name="T8" fmla="*/ 3 w 369"/>
                <a:gd name="T9" fmla="*/ 22 h 465"/>
                <a:gd name="T10" fmla="*/ 3 w 369"/>
                <a:gd name="T11" fmla="*/ 21 h 465"/>
                <a:gd name="T12" fmla="*/ 3 w 369"/>
                <a:gd name="T13" fmla="*/ 18 h 465"/>
                <a:gd name="T14" fmla="*/ 3 w 369"/>
                <a:gd name="T15" fmla="*/ 13 h 465"/>
                <a:gd name="T16" fmla="*/ 3 w 369"/>
                <a:gd name="T17" fmla="*/ 10 h 465"/>
                <a:gd name="T18" fmla="*/ 3 w 369"/>
                <a:gd name="T19" fmla="*/ 5 h 465"/>
                <a:gd name="T20" fmla="*/ 4 w 369"/>
                <a:gd name="T21" fmla="*/ 5 h 465"/>
                <a:gd name="T22" fmla="*/ 6 w 369"/>
                <a:gd name="T23" fmla="*/ 5 h 465"/>
                <a:gd name="T24" fmla="*/ 6 w 369"/>
                <a:gd name="T25" fmla="*/ 0 h 465"/>
                <a:gd name="T26" fmla="*/ 7 w 369"/>
                <a:gd name="T27" fmla="*/ 3 h 465"/>
                <a:gd name="T28" fmla="*/ 8 w 369"/>
                <a:gd name="T29" fmla="*/ 5 h 465"/>
                <a:gd name="T30" fmla="*/ 8 w 369"/>
                <a:gd name="T31" fmla="*/ 8 h 465"/>
                <a:gd name="T32" fmla="*/ 9 w 369"/>
                <a:gd name="T33" fmla="*/ 8 h 465"/>
                <a:gd name="T34" fmla="*/ 9 w 369"/>
                <a:gd name="T35" fmla="*/ 5 h 465"/>
                <a:gd name="T36" fmla="*/ 11 w 369"/>
                <a:gd name="T37" fmla="*/ 9 h 465"/>
                <a:gd name="T38" fmla="*/ 13 w 369"/>
                <a:gd name="T39" fmla="*/ 6 h 465"/>
                <a:gd name="T40" fmla="*/ 11 w 369"/>
                <a:gd name="T41" fmla="*/ 14 h 465"/>
                <a:gd name="T42" fmla="*/ 11 w 369"/>
                <a:gd name="T43" fmla="*/ 14 h 465"/>
                <a:gd name="T44" fmla="*/ 11 w 369"/>
                <a:gd name="T45" fmla="*/ 14 h 465"/>
                <a:gd name="T46" fmla="*/ 11 w 369"/>
                <a:gd name="T47" fmla="*/ 14 h 465"/>
                <a:gd name="T48" fmla="*/ 11 w 369"/>
                <a:gd name="T49" fmla="*/ 18 h 465"/>
                <a:gd name="T50" fmla="*/ 11 w 369"/>
                <a:gd name="T51" fmla="*/ 24 h 465"/>
                <a:gd name="T52" fmla="*/ 11 w 369"/>
                <a:gd name="T53" fmla="*/ 27 h 465"/>
                <a:gd name="T54" fmla="*/ 11 w 369"/>
                <a:gd name="T55" fmla="*/ 29 h 465"/>
                <a:gd name="T56" fmla="*/ 9 w 369"/>
                <a:gd name="T57" fmla="*/ 28 h 465"/>
                <a:gd name="T58" fmla="*/ 9 w 369"/>
                <a:gd name="T59" fmla="*/ 30 h 465"/>
                <a:gd name="T60" fmla="*/ 9 w 369"/>
                <a:gd name="T61" fmla="*/ 32 h 465"/>
                <a:gd name="T62" fmla="*/ 9 w 369"/>
                <a:gd name="T63" fmla="*/ 34 h 465"/>
                <a:gd name="T64" fmla="*/ 9 w 369"/>
                <a:gd name="T65" fmla="*/ 35 h 465"/>
                <a:gd name="T66" fmla="*/ 8 w 369"/>
                <a:gd name="T67" fmla="*/ 37 h 465"/>
                <a:gd name="T68" fmla="*/ 8 w 369"/>
                <a:gd name="T69" fmla="*/ 39 h 465"/>
                <a:gd name="T70" fmla="*/ 8 w 369"/>
                <a:gd name="T71" fmla="*/ 40 h 465"/>
                <a:gd name="T72" fmla="*/ 7 w 369"/>
                <a:gd name="T73" fmla="*/ 40 h 465"/>
                <a:gd name="T74" fmla="*/ 7 w 369"/>
                <a:gd name="T75" fmla="*/ 41 h 465"/>
                <a:gd name="T76" fmla="*/ 7 w 369"/>
                <a:gd name="T77" fmla="*/ 42 h 465"/>
                <a:gd name="T78" fmla="*/ 7 w 369"/>
                <a:gd name="T79" fmla="*/ 43 h 465"/>
                <a:gd name="T80" fmla="*/ 7 w 369"/>
                <a:gd name="T81" fmla="*/ 46 h 465"/>
                <a:gd name="T82" fmla="*/ 6 w 369"/>
                <a:gd name="T83" fmla="*/ 50 h 465"/>
                <a:gd name="T84" fmla="*/ 5 w 369"/>
                <a:gd name="T85" fmla="*/ 50 h 465"/>
                <a:gd name="T86" fmla="*/ 4 w 369"/>
                <a:gd name="T87" fmla="*/ 53 h 465"/>
                <a:gd name="T88" fmla="*/ 3 w 369"/>
                <a:gd name="T89" fmla="*/ 45 h 465"/>
                <a:gd name="T90" fmla="*/ 3 w 369"/>
                <a:gd name="T91" fmla="*/ 42 h 465"/>
                <a:gd name="T92" fmla="*/ 3 w 369"/>
                <a:gd name="T93" fmla="*/ 42 h 465"/>
                <a:gd name="T94" fmla="*/ 3 w 369"/>
                <a:gd name="T95" fmla="*/ 41 h 465"/>
                <a:gd name="T96" fmla="*/ 0 w 369"/>
                <a:gd name="T97" fmla="*/ 40 h 465"/>
                <a:gd name="T98" fmla="*/ 0 w 369"/>
                <a:gd name="T99" fmla="*/ 40 h 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9"/>
                <a:gd name="T151" fmla="*/ 0 h 465"/>
                <a:gd name="T152" fmla="*/ 369 w 369"/>
                <a:gd name="T153" fmla="*/ 465 h 4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9" h="465">
                  <a:moveTo>
                    <a:pt x="0" y="357"/>
                  </a:moveTo>
                  <a:lnTo>
                    <a:pt x="12" y="275"/>
                  </a:lnTo>
                  <a:lnTo>
                    <a:pt x="26" y="256"/>
                  </a:lnTo>
                  <a:lnTo>
                    <a:pt x="33" y="234"/>
                  </a:lnTo>
                  <a:lnTo>
                    <a:pt x="48" y="200"/>
                  </a:lnTo>
                  <a:lnTo>
                    <a:pt x="38" y="186"/>
                  </a:lnTo>
                  <a:lnTo>
                    <a:pt x="41" y="159"/>
                  </a:lnTo>
                  <a:lnTo>
                    <a:pt x="78" y="116"/>
                  </a:lnTo>
                  <a:lnTo>
                    <a:pt x="76" y="87"/>
                  </a:lnTo>
                  <a:lnTo>
                    <a:pt x="100" y="46"/>
                  </a:lnTo>
                  <a:lnTo>
                    <a:pt x="124" y="53"/>
                  </a:lnTo>
                  <a:lnTo>
                    <a:pt x="172" y="17"/>
                  </a:lnTo>
                  <a:lnTo>
                    <a:pt x="181" y="0"/>
                  </a:lnTo>
                  <a:lnTo>
                    <a:pt x="210" y="3"/>
                  </a:lnTo>
                  <a:lnTo>
                    <a:pt x="225" y="43"/>
                  </a:lnTo>
                  <a:lnTo>
                    <a:pt x="238" y="70"/>
                  </a:lnTo>
                  <a:lnTo>
                    <a:pt x="270" y="70"/>
                  </a:lnTo>
                  <a:lnTo>
                    <a:pt x="289" y="46"/>
                  </a:lnTo>
                  <a:lnTo>
                    <a:pt x="317" y="75"/>
                  </a:lnTo>
                  <a:lnTo>
                    <a:pt x="368" y="56"/>
                  </a:lnTo>
                  <a:lnTo>
                    <a:pt x="337" y="132"/>
                  </a:lnTo>
                  <a:lnTo>
                    <a:pt x="317" y="123"/>
                  </a:lnTo>
                  <a:lnTo>
                    <a:pt x="304" y="130"/>
                  </a:lnTo>
                  <a:lnTo>
                    <a:pt x="304" y="136"/>
                  </a:lnTo>
                  <a:lnTo>
                    <a:pt x="318" y="156"/>
                  </a:lnTo>
                  <a:lnTo>
                    <a:pt x="315" y="225"/>
                  </a:lnTo>
                  <a:lnTo>
                    <a:pt x="318" y="247"/>
                  </a:lnTo>
                  <a:lnTo>
                    <a:pt x="315" y="253"/>
                  </a:lnTo>
                  <a:lnTo>
                    <a:pt x="294" y="249"/>
                  </a:lnTo>
                  <a:lnTo>
                    <a:pt x="282" y="263"/>
                  </a:lnTo>
                  <a:lnTo>
                    <a:pt x="292" y="280"/>
                  </a:lnTo>
                  <a:lnTo>
                    <a:pt x="267" y="304"/>
                  </a:lnTo>
                  <a:lnTo>
                    <a:pt x="270" y="313"/>
                  </a:lnTo>
                  <a:lnTo>
                    <a:pt x="246" y="326"/>
                  </a:lnTo>
                  <a:lnTo>
                    <a:pt x="251" y="343"/>
                  </a:lnTo>
                  <a:lnTo>
                    <a:pt x="242" y="353"/>
                  </a:lnTo>
                  <a:lnTo>
                    <a:pt x="210" y="353"/>
                  </a:lnTo>
                  <a:lnTo>
                    <a:pt x="192" y="368"/>
                  </a:lnTo>
                  <a:lnTo>
                    <a:pt x="189" y="375"/>
                  </a:lnTo>
                  <a:lnTo>
                    <a:pt x="205" y="386"/>
                  </a:lnTo>
                  <a:lnTo>
                    <a:pt x="188" y="413"/>
                  </a:lnTo>
                  <a:lnTo>
                    <a:pt x="165" y="442"/>
                  </a:lnTo>
                  <a:lnTo>
                    <a:pt x="157" y="439"/>
                  </a:lnTo>
                  <a:lnTo>
                    <a:pt x="133" y="464"/>
                  </a:lnTo>
                  <a:lnTo>
                    <a:pt x="107" y="406"/>
                  </a:lnTo>
                  <a:lnTo>
                    <a:pt x="83" y="375"/>
                  </a:lnTo>
                  <a:lnTo>
                    <a:pt x="67" y="377"/>
                  </a:lnTo>
                  <a:lnTo>
                    <a:pt x="57" y="368"/>
                  </a:lnTo>
                  <a:lnTo>
                    <a:pt x="0" y="357"/>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5" name="Freeform 18">
              <a:extLst>
                <a:ext uri="{FF2B5EF4-FFF2-40B4-BE49-F238E27FC236}">
                  <a16:creationId xmlns:a16="http://schemas.microsoft.com/office/drawing/2014/main" id="{04FB63A1-1963-4D24-BDF3-891065920D5A}"/>
                </a:ext>
              </a:extLst>
            </p:cNvPr>
            <p:cNvSpPr>
              <a:spLocks/>
            </p:cNvSpPr>
            <p:nvPr/>
          </p:nvSpPr>
          <p:spPr bwMode="auto">
            <a:xfrm>
              <a:off x="7208375" y="5549255"/>
              <a:ext cx="72863" cy="50241"/>
            </a:xfrm>
            <a:custGeom>
              <a:avLst/>
              <a:gdLst>
                <a:gd name="T0" fmla="*/ 2 w 72"/>
                <a:gd name="T1" fmla="*/ 3 h 50"/>
                <a:gd name="T2" fmla="*/ 2 w 72"/>
                <a:gd name="T3" fmla="*/ 3 h 50"/>
                <a:gd name="T4" fmla="*/ 2 w 72"/>
                <a:gd name="T5" fmla="*/ 0 h 50"/>
                <a:gd name="T6" fmla="*/ 2 w 72"/>
                <a:gd name="T7" fmla="*/ 3 h 50"/>
                <a:gd name="T8" fmla="*/ 2 w 72"/>
                <a:gd name="T9" fmla="*/ 3 h 50"/>
                <a:gd name="T10" fmla="*/ 2 w 72"/>
                <a:gd name="T11" fmla="*/ 3 h 50"/>
                <a:gd name="T12" fmla="*/ 0 w 72"/>
                <a:gd name="T13" fmla="*/ 3 h 50"/>
                <a:gd name="T14" fmla="*/ 2 w 72"/>
                <a:gd name="T15" fmla="*/ 3 h 50"/>
                <a:gd name="T16" fmla="*/ 2 w 72"/>
                <a:gd name="T17" fmla="*/ 3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50"/>
                <a:gd name="T29" fmla="*/ 72 w 7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50">
                  <a:moveTo>
                    <a:pt x="6" y="14"/>
                  </a:moveTo>
                  <a:lnTo>
                    <a:pt x="30" y="21"/>
                  </a:lnTo>
                  <a:lnTo>
                    <a:pt x="59" y="0"/>
                  </a:lnTo>
                  <a:lnTo>
                    <a:pt x="71" y="36"/>
                  </a:lnTo>
                  <a:lnTo>
                    <a:pt x="42" y="49"/>
                  </a:lnTo>
                  <a:lnTo>
                    <a:pt x="6" y="47"/>
                  </a:lnTo>
                  <a:lnTo>
                    <a:pt x="0" y="21"/>
                  </a:lnTo>
                  <a:lnTo>
                    <a:pt x="6" y="14"/>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6" name="Freeform 19">
              <a:extLst>
                <a:ext uri="{FF2B5EF4-FFF2-40B4-BE49-F238E27FC236}">
                  <a16:creationId xmlns:a16="http://schemas.microsoft.com/office/drawing/2014/main" id="{4A6DBC66-2CE5-4C11-989B-3013DE6BA2C2}"/>
                </a:ext>
              </a:extLst>
            </p:cNvPr>
            <p:cNvSpPr>
              <a:spLocks/>
            </p:cNvSpPr>
            <p:nvPr/>
          </p:nvSpPr>
          <p:spPr bwMode="auto">
            <a:xfrm>
              <a:off x="7790041" y="5155504"/>
              <a:ext cx="135845" cy="358700"/>
            </a:xfrm>
            <a:custGeom>
              <a:avLst/>
              <a:gdLst>
                <a:gd name="T0" fmla="*/ 4 w 129"/>
                <a:gd name="T1" fmla="*/ 12 h 338"/>
                <a:gd name="T2" fmla="*/ 3 w 129"/>
                <a:gd name="T3" fmla="*/ 29 h 338"/>
                <a:gd name="T4" fmla="*/ 3 w 129"/>
                <a:gd name="T5" fmla="*/ 34 h 338"/>
                <a:gd name="T6" fmla="*/ 3 w 129"/>
                <a:gd name="T7" fmla="*/ 40 h 338"/>
                <a:gd name="T8" fmla="*/ 3 w 129"/>
                <a:gd name="T9" fmla="*/ 40 h 338"/>
                <a:gd name="T10" fmla="*/ 3 w 129"/>
                <a:gd name="T11" fmla="*/ 36 h 338"/>
                <a:gd name="T12" fmla="*/ 3 w 129"/>
                <a:gd name="T13" fmla="*/ 33 h 338"/>
                <a:gd name="T14" fmla="*/ 0 w 129"/>
                <a:gd name="T15" fmla="*/ 25 h 338"/>
                <a:gd name="T16" fmla="*/ 2 w 129"/>
                <a:gd name="T17" fmla="*/ 18 h 338"/>
                <a:gd name="T18" fmla="*/ 3 w 129"/>
                <a:gd name="T19" fmla="*/ 5 h 338"/>
                <a:gd name="T20" fmla="*/ 3 w 129"/>
                <a:gd name="T21" fmla="*/ 0 h 338"/>
                <a:gd name="T22" fmla="*/ 3 w 129"/>
                <a:gd name="T23" fmla="*/ 5 h 338"/>
                <a:gd name="T24" fmla="*/ 4 w 129"/>
                <a:gd name="T25" fmla="*/ 12 h 338"/>
                <a:gd name="T26" fmla="*/ 4 w 129"/>
                <a:gd name="T27" fmla="*/ 12 h 3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9"/>
                <a:gd name="T43" fmla="*/ 0 h 338"/>
                <a:gd name="T44" fmla="*/ 129 w 129"/>
                <a:gd name="T45" fmla="*/ 338 h 3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9" h="338">
                  <a:moveTo>
                    <a:pt x="128" y="92"/>
                  </a:moveTo>
                  <a:lnTo>
                    <a:pt x="101" y="239"/>
                  </a:lnTo>
                  <a:lnTo>
                    <a:pt x="89" y="286"/>
                  </a:lnTo>
                  <a:lnTo>
                    <a:pt x="89" y="325"/>
                  </a:lnTo>
                  <a:lnTo>
                    <a:pt x="78" y="337"/>
                  </a:lnTo>
                  <a:lnTo>
                    <a:pt x="52" y="296"/>
                  </a:lnTo>
                  <a:lnTo>
                    <a:pt x="23" y="274"/>
                  </a:lnTo>
                  <a:lnTo>
                    <a:pt x="0" y="209"/>
                  </a:lnTo>
                  <a:lnTo>
                    <a:pt x="2" y="149"/>
                  </a:lnTo>
                  <a:lnTo>
                    <a:pt x="44" y="41"/>
                  </a:lnTo>
                  <a:lnTo>
                    <a:pt x="91" y="0"/>
                  </a:lnTo>
                  <a:lnTo>
                    <a:pt x="121" y="14"/>
                  </a:lnTo>
                  <a:lnTo>
                    <a:pt x="128" y="92"/>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7" name="Freeform 20">
              <a:extLst>
                <a:ext uri="{FF2B5EF4-FFF2-40B4-BE49-F238E27FC236}">
                  <a16:creationId xmlns:a16="http://schemas.microsoft.com/office/drawing/2014/main" id="{5344B955-B9CA-4AB5-859E-90C3CBC077E8}"/>
                </a:ext>
              </a:extLst>
            </p:cNvPr>
            <p:cNvSpPr>
              <a:spLocks/>
            </p:cNvSpPr>
            <p:nvPr/>
          </p:nvSpPr>
          <p:spPr bwMode="auto">
            <a:xfrm>
              <a:off x="6814424" y="5248975"/>
              <a:ext cx="687872" cy="578359"/>
            </a:xfrm>
            <a:custGeom>
              <a:avLst/>
              <a:gdLst>
                <a:gd name="T0" fmla="*/ 7 w 648"/>
                <a:gd name="T1" fmla="*/ 10 h 546"/>
                <a:gd name="T2" fmla="*/ 7 w 648"/>
                <a:gd name="T3" fmla="*/ 5 h 546"/>
                <a:gd name="T4" fmla="*/ 9 w 648"/>
                <a:gd name="T5" fmla="*/ 8 h 546"/>
                <a:gd name="T6" fmla="*/ 9 w 648"/>
                <a:gd name="T7" fmla="*/ 5 h 546"/>
                <a:gd name="T8" fmla="*/ 9 w 648"/>
                <a:gd name="T9" fmla="*/ 4 h 546"/>
                <a:gd name="T10" fmla="*/ 12 w 648"/>
                <a:gd name="T11" fmla="*/ 0 h 546"/>
                <a:gd name="T12" fmla="*/ 15 w 648"/>
                <a:gd name="T13" fmla="*/ 5 h 546"/>
                <a:gd name="T14" fmla="*/ 14 w 648"/>
                <a:gd name="T15" fmla="*/ 5 h 546"/>
                <a:gd name="T16" fmla="*/ 13 w 648"/>
                <a:gd name="T17" fmla="*/ 10 h 546"/>
                <a:gd name="T18" fmla="*/ 18 w 648"/>
                <a:gd name="T19" fmla="*/ 6 h 546"/>
                <a:gd name="T20" fmla="*/ 18 w 648"/>
                <a:gd name="T21" fmla="*/ 8 h 546"/>
                <a:gd name="T22" fmla="*/ 18 w 648"/>
                <a:gd name="T23" fmla="*/ 5 h 546"/>
                <a:gd name="T24" fmla="*/ 21 w 648"/>
                <a:gd name="T25" fmla="*/ 6 h 546"/>
                <a:gd name="T26" fmla="*/ 21 w 648"/>
                <a:gd name="T27" fmla="*/ 10 h 546"/>
                <a:gd name="T28" fmla="*/ 22 w 648"/>
                <a:gd name="T29" fmla="*/ 17 h 546"/>
                <a:gd name="T30" fmla="*/ 21 w 648"/>
                <a:gd name="T31" fmla="*/ 22 h 546"/>
                <a:gd name="T32" fmla="*/ 19 w 648"/>
                <a:gd name="T33" fmla="*/ 27 h 546"/>
                <a:gd name="T34" fmla="*/ 18 w 648"/>
                <a:gd name="T35" fmla="*/ 28 h 546"/>
                <a:gd name="T36" fmla="*/ 18 w 648"/>
                <a:gd name="T37" fmla="*/ 29 h 546"/>
                <a:gd name="T38" fmla="*/ 15 w 648"/>
                <a:gd name="T39" fmla="*/ 31 h 546"/>
                <a:gd name="T40" fmla="*/ 15 w 648"/>
                <a:gd name="T41" fmla="*/ 31 h 546"/>
                <a:gd name="T42" fmla="*/ 11 w 648"/>
                <a:gd name="T43" fmla="*/ 30 h 546"/>
                <a:gd name="T44" fmla="*/ 12 w 648"/>
                <a:gd name="T45" fmla="*/ 37 h 546"/>
                <a:gd name="T46" fmla="*/ 9 w 648"/>
                <a:gd name="T47" fmla="*/ 42 h 546"/>
                <a:gd name="T48" fmla="*/ 8 w 648"/>
                <a:gd name="T49" fmla="*/ 44 h 546"/>
                <a:gd name="T50" fmla="*/ 6 w 648"/>
                <a:gd name="T51" fmla="*/ 47 h 546"/>
                <a:gd name="T52" fmla="*/ 3 w 648"/>
                <a:gd name="T53" fmla="*/ 53 h 546"/>
                <a:gd name="T54" fmla="*/ 3 w 648"/>
                <a:gd name="T55" fmla="*/ 61 h 546"/>
                <a:gd name="T56" fmla="*/ 3 w 648"/>
                <a:gd name="T57" fmla="*/ 62 h 546"/>
                <a:gd name="T58" fmla="*/ 3 w 648"/>
                <a:gd name="T59" fmla="*/ 51 h 546"/>
                <a:gd name="T60" fmla="*/ 3 w 648"/>
                <a:gd name="T61" fmla="*/ 45 h 546"/>
                <a:gd name="T62" fmla="*/ 3 w 648"/>
                <a:gd name="T63" fmla="*/ 42 h 546"/>
                <a:gd name="T64" fmla="*/ 3 w 648"/>
                <a:gd name="T65" fmla="*/ 37 h 546"/>
                <a:gd name="T66" fmla="*/ 4 w 648"/>
                <a:gd name="T67" fmla="*/ 25 h 546"/>
                <a:gd name="T68" fmla="*/ 6 w 648"/>
                <a:gd name="T69" fmla="*/ 18 h 546"/>
                <a:gd name="T70" fmla="*/ 6 w 648"/>
                <a:gd name="T71" fmla="*/ 12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8"/>
                <a:gd name="T109" fmla="*/ 0 h 546"/>
                <a:gd name="T110" fmla="*/ 648 w 648"/>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8" name="Freeform 21">
              <a:extLst>
                <a:ext uri="{FF2B5EF4-FFF2-40B4-BE49-F238E27FC236}">
                  <a16:creationId xmlns:a16="http://schemas.microsoft.com/office/drawing/2014/main" id="{F4451594-C84C-498C-B3B9-E6D25F485369}"/>
                </a:ext>
              </a:extLst>
            </p:cNvPr>
            <p:cNvSpPr>
              <a:spLocks/>
            </p:cNvSpPr>
            <p:nvPr/>
          </p:nvSpPr>
          <p:spPr bwMode="auto">
            <a:xfrm>
              <a:off x="6294506" y="5191724"/>
              <a:ext cx="715041" cy="517602"/>
            </a:xfrm>
            <a:custGeom>
              <a:avLst/>
              <a:gdLst>
                <a:gd name="T0" fmla="*/ 3 w 673"/>
                <a:gd name="T1" fmla="*/ 21 h 490"/>
                <a:gd name="T2" fmla="*/ 3 w 673"/>
                <a:gd name="T3" fmla="*/ 19 h 490"/>
                <a:gd name="T4" fmla="*/ 5 w 673"/>
                <a:gd name="T5" fmla="*/ 20 h 490"/>
                <a:gd name="T6" fmla="*/ 6 w 673"/>
                <a:gd name="T7" fmla="*/ 17 h 490"/>
                <a:gd name="T8" fmla="*/ 9 w 673"/>
                <a:gd name="T9" fmla="*/ 13 h 490"/>
                <a:gd name="T10" fmla="*/ 12 w 673"/>
                <a:gd name="T11" fmla="*/ 11 h 490"/>
                <a:gd name="T12" fmla="*/ 14 w 673"/>
                <a:gd name="T13" fmla="*/ 12 h 490"/>
                <a:gd name="T14" fmla="*/ 15 w 673"/>
                <a:gd name="T15" fmla="*/ 10 h 490"/>
                <a:gd name="T16" fmla="*/ 15 w 673"/>
                <a:gd name="T17" fmla="*/ 7 h 490"/>
                <a:gd name="T18" fmla="*/ 16 w 673"/>
                <a:gd name="T19" fmla="*/ 5 h 490"/>
                <a:gd name="T20" fmla="*/ 18 w 673"/>
                <a:gd name="T21" fmla="*/ 5 h 490"/>
                <a:gd name="T22" fmla="*/ 19 w 673"/>
                <a:gd name="T23" fmla="*/ 5 h 490"/>
                <a:gd name="T24" fmla="*/ 20 w 673"/>
                <a:gd name="T25" fmla="*/ 5 h 490"/>
                <a:gd name="T26" fmla="*/ 22 w 673"/>
                <a:gd name="T27" fmla="*/ 5 h 490"/>
                <a:gd name="T28" fmla="*/ 22 w 673"/>
                <a:gd name="T29" fmla="*/ 5 h 490"/>
                <a:gd name="T30" fmla="*/ 22 w 673"/>
                <a:gd name="T31" fmla="*/ 12 h 490"/>
                <a:gd name="T32" fmla="*/ 22 w 673"/>
                <a:gd name="T33" fmla="*/ 14 h 490"/>
                <a:gd name="T34" fmla="*/ 23 w 673"/>
                <a:gd name="T35" fmla="*/ 17 h 490"/>
                <a:gd name="T36" fmla="*/ 24 w 673"/>
                <a:gd name="T37" fmla="*/ 16 h 490"/>
                <a:gd name="T38" fmla="*/ 24 w 673"/>
                <a:gd name="T39" fmla="*/ 23 h 490"/>
                <a:gd name="T40" fmla="*/ 23 w 673"/>
                <a:gd name="T41" fmla="*/ 30 h 490"/>
                <a:gd name="T42" fmla="*/ 22 w 673"/>
                <a:gd name="T43" fmla="*/ 40 h 490"/>
                <a:gd name="T44" fmla="*/ 20 w 673"/>
                <a:gd name="T45" fmla="*/ 45 h 490"/>
                <a:gd name="T46" fmla="*/ 19 w 673"/>
                <a:gd name="T47" fmla="*/ 48 h 490"/>
                <a:gd name="T48" fmla="*/ 16 w 673"/>
                <a:gd name="T49" fmla="*/ 53 h 490"/>
                <a:gd name="T50" fmla="*/ 14 w 673"/>
                <a:gd name="T51" fmla="*/ 49 h 490"/>
                <a:gd name="T52" fmla="*/ 11 w 673"/>
                <a:gd name="T53" fmla="*/ 53 h 490"/>
                <a:gd name="T54" fmla="*/ 8 w 673"/>
                <a:gd name="T55" fmla="*/ 49 h 490"/>
                <a:gd name="T56" fmla="*/ 8 w 673"/>
                <a:gd name="T57" fmla="*/ 41 h 490"/>
                <a:gd name="T58" fmla="*/ 6 w 673"/>
                <a:gd name="T59" fmla="*/ 39 h 490"/>
                <a:gd name="T60" fmla="*/ 5 w 673"/>
                <a:gd name="T61" fmla="*/ 39 h 490"/>
                <a:gd name="T62" fmla="*/ 4 w 673"/>
                <a:gd name="T63" fmla="*/ 34 h 490"/>
                <a:gd name="T64" fmla="*/ 6 w 673"/>
                <a:gd name="T65" fmla="*/ 33 h 490"/>
                <a:gd name="T66" fmla="*/ 5 w 673"/>
                <a:gd name="T67" fmla="*/ 28 h 490"/>
                <a:gd name="T68" fmla="*/ 3 w 673"/>
                <a:gd name="T69" fmla="*/ 24 h 490"/>
                <a:gd name="T70" fmla="*/ 3 w 673"/>
                <a:gd name="T71" fmla="*/ 24 h 490"/>
                <a:gd name="T72" fmla="*/ 2 w 673"/>
                <a:gd name="T73" fmla="*/ 20 h 4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490"/>
                <a:gd name="T113" fmla="*/ 673 w 673"/>
                <a:gd name="T114" fmla="*/ 490 h 4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490">
                  <a:moveTo>
                    <a:pt x="2" y="187"/>
                  </a:moveTo>
                  <a:lnTo>
                    <a:pt x="30" y="189"/>
                  </a:lnTo>
                  <a:lnTo>
                    <a:pt x="61" y="161"/>
                  </a:lnTo>
                  <a:lnTo>
                    <a:pt x="74" y="170"/>
                  </a:lnTo>
                  <a:lnTo>
                    <a:pt x="133" y="194"/>
                  </a:lnTo>
                  <a:lnTo>
                    <a:pt x="145" y="187"/>
                  </a:lnTo>
                  <a:lnTo>
                    <a:pt x="147" y="167"/>
                  </a:lnTo>
                  <a:lnTo>
                    <a:pt x="157" y="156"/>
                  </a:lnTo>
                  <a:lnTo>
                    <a:pt x="241" y="101"/>
                  </a:lnTo>
                  <a:lnTo>
                    <a:pt x="256" y="119"/>
                  </a:lnTo>
                  <a:lnTo>
                    <a:pt x="306" y="134"/>
                  </a:lnTo>
                  <a:lnTo>
                    <a:pt x="334" y="97"/>
                  </a:lnTo>
                  <a:lnTo>
                    <a:pt x="348" y="105"/>
                  </a:lnTo>
                  <a:lnTo>
                    <a:pt x="368" y="105"/>
                  </a:lnTo>
                  <a:lnTo>
                    <a:pt x="368" y="95"/>
                  </a:lnTo>
                  <a:lnTo>
                    <a:pt x="394" y="86"/>
                  </a:lnTo>
                  <a:lnTo>
                    <a:pt x="394" y="77"/>
                  </a:lnTo>
                  <a:lnTo>
                    <a:pt x="405" y="66"/>
                  </a:lnTo>
                  <a:lnTo>
                    <a:pt x="411" y="69"/>
                  </a:lnTo>
                  <a:lnTo>
                    <a:pt x="437" y="42"/>
                  </a:lnTo>
                  <a:lnTo>
                    <a:pt x="460" y="48"/>
                  </a:lnTo>
                  <a:lnTo>
                    <a:pt x="482" y="18"/>
                  </a:lnTo>
                  <a:lnTo>
                    <a:pt x="492" y="42"/>
                  </a:lnTo>
                  <a:lnTo>
                    <a:pt x="499" y="40"/>
                  </a:lnTo>
                  <a:lnTo>
                    <a:pt x="534" y="6"/>
                  </a:lnTo>
                  <a:lnTo>
                    <a:pt x="542" y="9"/>
                  </a:lnTo>
                  <a:lnTo>
                    <a:pt x="558" y="0"/>
                  </a:lnTo>
                  <a:lnTo>
                    <a:pt x="587" y="9"/>
                  </a:lnTo>
                  <a:lnTo>
                    <a:pt x="587" y="40"/>
                  </a:lnTo>
                  <a:lnTo>
                    <a:pt x="609" y="44"/>
                  </a:lnTo>
                  <a:lnTo>
                    <a:pt x="602" y="74"/>
                  </a:lnTo>
                  <a:lnTo>
                    <a:pt x="582" y="108"/>
                  </a:lnTo>
                  <a:lnTo>
                    <a:pt x="573" y="136"/>
                  </a:lnTo>
                  <a:lnTo>
                    <a:pt x="582" y="136"/>
                  </a:lnTo>
                  <a:lnTo>
                    <a:pt x="606" y="115"/>
                  </a:lnTo>
                  <a:lnTo>
                    <a:pt x="626" y="158"/>
                  </a:lnTo>
                  <a:lnTo>
                    <a:pt x="642" y="148"/>
                  </a:lnTo>
                  <a:lnTo>
                    <a:pt x="659" y="148"/>
                  </a:lnTo>
                  <a:lnTo>
                    <a:pt x="672" y="192"/>
                  </a:lnTo>
                  <a:lnTo>
                    <a:pt x="659" y="209"/>
                  </a:lnTo>
                  <a:lnTo>
                    <a:pt x="661" y="228"/>
                  </a:lnTo>
                  <a:lnTo>
                    <a:pt x="621" y="280"/>
                  </a:lnTo>
                  <a:lnTo>
                    <a:pt x="624" y="332"/>
                  </a:lnTo>
                  <a:lnTo>
                    <a:pt x="573" y="372"/>
                  </a:lnTo>
                  <a:lnTo>
                    <a:pt x="569" y="406"/>
                  </a:lnTo>
                  <a:lnTo>
                    <a:pt x="540" y="418"/>
                  </a:lnTo>
                  <a:lnTo>
                    <a:pt x="542" y="438"/>
                  </a:lnTo>
                  <a:lnTo>
                    <a:pt x="514" y="445"/>
                  </a:lnTo>
                  <a:lnTo>
                    <a:pt x="492" y="480"/>
                  </a:lnTo>
                  <a:lnTo>
                    <a:pt x="435" y="489"/>
                  </a:lnTo>
                  <a:lnTo>
                    <a:pt x="405" y="467"/>
                  </a:lnTo>
                  <a:lnTo>
                    <a:pt x="374" y="454"/>
                  </a:lnTo>
                  <a:lnTo>
                    <a:pt x="344" y="485"/>
                  </a:lnTo>
                  <a:lnTo>
                    <a:pt x="310" y="487"/>
                  </a:lnTo>
                  <a:lnTo>
                    <a:pt x="280" y="489"/>
                  </a:lnTo>
                  <a:lnTo>
                    <a:pt x="210" y="449"/>
                  </a:lnTo>
                  <a:lnTo>
                    <a:pt x="197" y="414"/>
                  </a:lnTo>
                  <a:lnTo>
                    <a:pt x="214" y="379"/>
                  </a:lnTo>
                  <a:lnTo>
                    <a:pt x="195" y="363"/>
                  </a:lnTo>
                  <a:lnTo>
                    <a:pt x="169" y="363"/>
                  </a:lnTo>
                  <a:lnTo>
                    <a:pt x="162" y="357"/>
                  </a:lnTo>
                  <a:lnTo>
                    <a:pt x="133" y="363"/>
                  </a:lnTo>
                  <a:lnTo>
                    <a:pt x="105" y="344"/>
                  </a:lnTo>
                  <a:lnTo>
                    <a:pt x="116" y="312"/>
                  </a:lnTo>
                  <a:lnTo>
                    <a:pt x="138" y="310"/>
                  </a:lnTo>
                  <a:lnTo>
                    <a:pt x="147" y="304"/>
                  </a:lnTo>
                  <a:lnTo>
                    <a:pt x="153" y="276"/>
                  </a:lnTo>
                  <a:lnTo>
                    <a:pt x="145" y="260"/>
                  </a:lnTo>
                  <a:lnTo>
                    <a:pt x="70" y="247"/>
                  </a:lnTo>
                  <a:lnTo>
                    <a:pt x="57" y="225"/>
                  </a:lnTo>
                  <a:lnTo>
                    <a:pt x="35" y="225"/>
                  </a:lnTo>
                  <a:lnTo>
                    <a:pt x="16" y="225"/>
                  </a:lnTo>
                  <a:lnTo>
                    <a:pt x="0" y="201"/>
                  </a:lnTo>
                  <a:lnTo>
                    <a:pt x="2" y="187"/>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9" name="Freeform 22">
              <a:extLst>
                <a:ext uri="{FF2B5EF4-FFF2-40B4-BE49-F238E27FC236}">
                  <a16:creationId xmlns:a16="http://schemas.microsoft.com/office/drawing/2014/main" id="{050E40D6-6B3F-4476-ADAD-7A6CB460C296}"/>
                </a:ext>
              </a:extLst>
            </p:cNvPr>
            <p:cNvSpPr>
              <a:spLocks/>
            </p:cNvSpPr>
            <p:nvPr/>
          </p:nvSpPr>
          <p:spPr bwMode="auto">
            <a:xfrm>
              <a:off x="6724272" y="5841355"/>
              <a:ext cx="225997" cy="209144"/>
            </a:xfrm>
            <a:custGeom>
              <a:avLst/>
              <a:gdLst>
                <a:gd name="T0" fmla="*/ 7 w 214"/>
                <a:gd name="T1" fmla="*/ 4 h 199"/>
                <a:gd name="T2" fmla="*/ 6 w 214"/>
                <a:gd name="T3" fmla="*/ 10 h 199"/>
                <a:gd name="T4" fmla="*/ 6 w 214"/>
                <a:gd name="T5" fmla="*/ 13 h 199"/>
                <a:gd name="T6" fmla="*/ 3 w 214"/>
                <a:gd name="T7" fmla="*/ 19 h 199"/>
                <a:gd name="T8" fmla="*/ 3 w 214"/>
                <a:gd name="T9" fmla="*/ 17 h 199"/>
                <a:gd name="T10" fmla="*/ 0 w 214"/>
                <a:gd name="T11" fmla="*/ 11 h 199"/>
                <a:gd name="T12" fmla="*/ 3 w 214"/>
                <a:gd name="T13" fmla="*/ 9 h 199"/>
                <a:gd name="T14" fmla="*/ 3 w 214"/>
                <a:gd name="T15" fmla="*/ 4 h 199"/>
                <a:gd name="T16" fmla="*/ 3 w 214"/>
                <a:gd name="T17" fmla="*/ 4 h 199"/>
                <a:gd name="T18" fmla="*/ 4 w 214"/>
                <a:gd name="T19" fmla="*/ 4 h 199"/>
                <a:gd name="T20" fmla="*/ 6 w 214"/>
                <a:gd name="T21" fmla="*/ 4 h 199"/>
                <a:gd name="T22" fmla="*/ 6 w 214"/>
                <a:gd name="T23" fmla="*/ 0 h 199"/>
                <a:gd name="T24" fmla="*/ 7 w 214"/>
                <a:gd name="T25" fmla="*/ 4 h 199"/>
                <a:gd name="T26" fmla="*/ 7 w 214"/>
                <a:gd name="T27" fmla="*/ 4 h 199"/>
                <a:gd name="T28" fmla="*/ 7 w 214"/>
                <a:gd name="T29" fmla="*/ 4 h 1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4"/>
                <a:gd name="T46" fmla="*/ 0 h 199"/>
                <a:gd name="T47" fmla="*/ 214 w 214"/>
                <a:gd name="T48" fmla="*/ 199 h 1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4" h="199">
                  <a:moveTo>
                    <a:pt x="213" y="34"/>
                  </a:moveTo>
                  <a:lnTo>
                    <a:pt x="174" y="105"/>
                  </a:lnTo>
                  <a:lnTo>
                    <a:pt x="174" y="134"/>
                  </a:lnTo>
                  <a:lnTo>
                    <a:pt x="95" y="198"/>
                  </a:lnTo>
                  <a:lnTo>
                    <a:pt x="14" y="171"/>
                  </a:lnTo>
                  <a:lnTo>
                    <a:pt x="0" y="111"/>
                  </a:lnTo>
                  <a:lnTo>
                    <a:pt x="4" y="85"/>
                  </a:lnTo>
                  <a:lnTo>
                    <a:pt x="47" y="41"/>
                  </a:lnTo>
                  <a:lnTo>
                    <a:pt x="62" y="28"/>
                  </a:lnTo>
                  <a:lnTo>
                    <a:pt x="135" y="14"/>
                  </a:lnTo>
                  <a:lnTo>
                    <a:pt x="167" y="12"/>
                  </a:lnTo>
                  <a:lnTo>
                    <a:pt x="178" y="0"/>
                  </a:lnTo>
                  <a:lnTo>
                    <a:pt x="202" y="5"/>
                  </a:lnTo>
                  <a:lnTo>
                    <a:pt x="213" y="34"/>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0" name="Freeform 23">
              <a:extLst>
                <a:ext uri="{FF2B5EF4-FFF2-40B4-BE49-F238E27FC236}">
                  <a16:creationId xmlns:a16="http://schemas.microsoft.com/office/drawing/2014/main" id="{E0D2D06F-D6F1-4D9C-AF72-B310E1041933}"/>
                </a:ext>
              </a:extLst>
            </p:cNvPr>
            <p:cNvSpPr>
              <a:spLocks/>
            </p:cNvSpPr>
            <p:nvPr/>
          </p:nvSpPr>
          <p:spPr bwMode="auto">
            <a:xfrm>
              <a:off x="5638743" y="4915981"/>
              <a:ext cx="821247" cy="854101"/>
            </a:xfrm>
            <a:custGeom>
              <a:avLst/>
              <a:gdLst>
                <a:gd name="T0" fmla="*/ 25 w 773"/>
                <a:gd name="T1" fmla="*/ 15 h 806"/>
                <a:gd name="T2" fmla="*/ 23 w 773"/>
                <a:gd name="T3" fmla="*/ 16 h 806"/>
                <a:gd name="T4" fmla="*/ 22 w 773"/>
                <a:gd name="T5" fmla="*/ 12 h 806"/>
                <a:gd name="T6" fmla="*/ 22 w 773"/>
                <a:gd name="T7" fmla="*/ 9 h 806"/>
                <a:gd name="T8" fmla="*/ 20 w 773"/>
                <a:gd name="T9" fmla="*/ 9 h 806"/>
                <a:gd name="T10" fmla="*/ 19 w 773"/>
                <a:gd name="T11" fmla="*/ 13 h 806"/>
                <a:gd name="T12" fmla="*/ 19 w 773"/>
                <a:gd name="T13" fmla="*/ 16 h 806"/>
                <a:gd name="T14" fmla="*/ 18 w 773"/>
                <a:gd name="T15" fmla="*/ 33 h 806"/>
                <a:gd name="T16" fmla="*/ 16 w 773"/>
                <a:gd name="T17" fmla="*/ 34 h 806"/>
                <a:gd name="T18" fmla="*/ 14 w 773"/>
                <a:gd name="T19" fmla="*/ 36 h 806"/>
                <a:gd name="T20" fmla="*/ 9 w 773"/>
                <a:gd name="T21" fmla="*/ 16 h 806"/>
                <a:gd name="T22" fmla="*/ 8 w 773"/>
                <a:gd name="T23" fmla="*/ 13 h 806"/>
                <a:gd name="T24" fmla="*/ 8 w 773"/>
                <a:gd name="T25" fmla="*/ 9 h 806"/>
                <a:gd name="T26" fmla="*/ 6 w 773"/>
                <a:gd name="T27" fmla="*/ 12 h 806"/>
                <a:gd name="T28" fmla="*/ 5 w 773"/>
                <a:gd name="T29" fmla="*/ 0 h 806"/>
                <a:gd name="T30" fmla="*/ 3 w 773"/>
                <a:gd name="T31" fmla="*/ 5 h 806"/>
                <a:gd name="T32" fmla="*/ 3 w 773"/>
                <a:gd name="T33" fmla="*/ 12 h 806"/>
                <a:gd name="T34" fmla="*/ 3 w 773"/>
                <a:gd name="T35" fmla="*/ 11 h 806"/>
                <a:gd name="T36" fmla="*/ 3 w 773"/>
                <a:gd name="T37" fmla="*/ 19 h 806"/>
                <a:gd name="T38" fmla="*/ 3 w 773"/>
                <a:gd name="T39" fmla="*/ 20 h 806"/>
                <a:gd name="T40" fmla="*/ 3 w 773"/>
                <a:gd name="T41" fmla="*/ 39 h 806"/>
                <a:gd name="T42" fmla="*/ 3 w 773"/>
                <a:gd name="T43" fmla="*/ 51 h 806"/>
                <a:gd name="T44" fmla="*/ 0 w 773"/>
                <a:gd name="T45" fmla="*/ 53 h 806"/>
                <a:gd name="T46" fmla="*/ 2 w 773"/>
                <a:gd name="T47" fmla="*/ 61 h 806"/>
                <a:gd name="T48" fmla="*/ 3 w 773"/>
                <a:gd name="T49" fmla="*/ 60 h 806"/>
                <a:gd name="T50" fmla="*/ 3 w 773"/>
                <a:gd name="T51" fmla="*/ 62 h 806"/>
                <a:gd name="T52" fmla="*/ 4 w 773"/>
                <a:gd name="T53" fmla="*/ 68 h 806"/>
                <a:gd name="T54" fmla="*/ 6 w 773"/>
                <a:gd name="T55" fmla="*/ 70 h 806"/>
                <a:gd name="T56" fmla="*/ 6 w 773"/>
                <a:gd name="T57" fmla="*/ 75 h 806"/>
                <a:gd name="T58" fmla="*/ 5 w 773"/>
                <a:gd name="T59" fmla="*/ 82 h 806"/>
                <a:gd name="T60" fmla="*/ 7 w 773"/>
                <a:gd name="T61" fmla="*/ 83 h 806"/>
                <a:gd name="T62" fmla="*/ 8 w 773"/>
                <a:gd name="T63" fmla="*/ 85 h 806"/>
                <a:gd name="T64" fmla="*/ 9 w 773"/>
                <a:gd name="T65" fmla="*/ 91 h 806"/>
                <a:gd name="T66" fmla="*/ 12 w 773"/>
                <a:gd name="T67" fmla="*/ 88 h 806"/>
                <a:gd name="T68" fmla="*/ 12 w 773"/>
                <a:gd name="T69" fmla="*/ 92 h 806"/>
                <a:gd name="T70" fmla="*/ 13 w 773"/>
                <a:gd name="T71" fmla="*/ 93 h 806"/>
                <a:gd name="T72" fmla="*/ 14 w 773"/>
                <a:gd name="T73" fmla="*/ 93 h 806"/>
                <a:gd name="T74" fmla="*/ 14 w 773"/>
                <a:gd name="T75" fmla="*/ 82 h 806"/>
                <a:gd name="T76" fmla="*/ 15 w 773"/>
                <a:gd name="T77" fmla="*/ 78 h 806"/>
                <a:gd name="T78" fmla="*/ 16 w 773"/>
                <a:gd name="T79" fmla="*/ 75 h 806"/>
                <a:gd name="T80" fmla="*/ 19 w 773"/>
                <a:gd name="T81" fmla="*/ 75 h 806"/>
                <a:gd name="T82" fmla="*/ 20 w 773"/>
                <a:gd name="T83" fmla="*/ 75 h 806"/>
                <a:gd name="T84" fmla="*/ 22 w 773"/>
                <a:gd name="T85" fmla="*/ 78 h 806"/>
                <a:gd name="T86" fmla="*/ 22 w 773"/>
                <a:gd name="T87" fmla="*/ 75 h 806"/>
                <a:gd name="T88" fmla="*/ 23 w 773"/>
                <a:gd name="T89" fmla="*/ 75 h 806"/>
                <a:gd name="T90" fmla="*/ 25 w 773"/>
                <a:gd name="T91" fmla="*/ 69 h 806"/>
                <a:gd name="T92" fmla="*/ 26 w 773"/>
                <a:gd name="T93" fmla="*/ 69 h 806"/>
                <a:gd name="T94" fmla="*/ 28 w 773"/>
                <a:gd name="T95" fmla="*/ 67 h 806"/>
                <a:gd name="T96" fmla="*/ 28 w 773"/>
                <a:gd name="T97" fmla="*/ 62 h 806"/>
                <a:gd name="T98" fmla="*/ 25 w 773"/>
                <a:gd name="T99" fmla="*/ 58 h 806"/>
                <a:gd name="T100" fmla="*/ 24 w 773"/>
                <a:gd name="T101" fmla="*/ 56 h 806"/>
                <a:gd name="T102" fmla="*/ 22 w 773"/>
                <a:gd name="T103" fmla="*/ 53 h 806"/>
                <a:gd name="T104" fmla="*/ 23 w 773"/>
                <a:gd name="T105" fmla="*/ 46 h 806"/>
                <a:gd name="T106" fmla="*/ 23 w 773"/>
                <a:gd name="T107" fmla="*/ 32 h 806"/>
                <a:gd name="T108" fmla="*/ 21 w 773"/>
                <a:gd name="T109" fmla="*/ 32 h 806"/>
                <a:gd name="T110" fmla="*/ 20 w 773"/>
                <a:gd name="T111" fmla="*/ 27 h 806"/>
                <a:gd name="T112" fmla="*/ 21 w 773"/>
                <a:gd name="T113" fmla="*/ 22 h 806"/>
                <a:gd name="T114" fmla="*/ 22 w 773"/>
                <a:gd name="T115" fmla="*/ 22 h 806"/>
                <a:gd name="T116" fmla="*/ 25 w 773"/>
                <a:gd name="T117" fmla="*/ 22 h 806"/>
                <a:gd name="T118" fmla="*/ 25 w 773"/>
                <a:gd name="T119" fmla="*/ 17 h 8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73"/>
                <a:gd name="T181" fmla="*/ 0 h 806"/>
                <a:gd name="T182" fmla="*/ 773 w 773"/>
                <a:gd name="T183" fmla="*/ 806 h 8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73" h="806">
                  <a:moveTo>
                    <a:pt x="682" y="148"/>
                  </a:moveTo>
                  <a:lnTo>
                    <a:pt x="675" y="125"/>
                  </a:lnTo>
                  <a:lnTo>
                    <a:pt x="656" y="119"/>
                  </a:lnTo>
                  <a:lnTo>
                    <a:pt x="623" y="139"/>
                  </a:lnTo>
                  <a:lnTo>
                    <a:pt x="601" y="127"/>
                  </a:lnTo>
                  <a:lnTo>
                    <a:pt x="599" y="99"/>
                  </a:lnTo>
                  <a:lnTo>
                    <a:pt x="587" y="86"/>
                  </a:lnTo>
                  <a:lnTo>
                    <a:pt x="587" y="70"/>
                  </a:lnTo>
                  <a:lnTo>
                    <a:pt x="557" y="64"/>
                  </a:lnTo>
                  <a:lnTo>
                    <a:pt x="548" y="72"/>
                  </a:lnTo>
                  <a:lnTo>
                    <a:pt x="553" y="95"/>
                  </a:lnTo>
                  <a:lnTo>
                    <a:pt x="529" y="105"/>
                  </a:lnTo>
                  <a:lnTo>
                    <a:pt x="522" y="122"/>
                  </a:lnTo>
                  <a:lnTo>
                    <a:pt x="529" y="141"/>
                  </a:lnTo>
                  <a:lnTo>
                    <a:pt x="474" y="204"/>
                  </a:lnTo>
                  <a:lnTo>
                    <a:pt x="482" y="279"/>
                  </a:lnTo>
                  <a:lnTo>
                    <a:pt x="455" y="302"/>
                  </a:lnTo>
                  <a:lnTo>
                    <a:pt x="443" y="289"/>
                  </a:lnTo>
                  <a:lnTo>
                    <a:pt x="390" y="320"/>
                  </a:lnTo>
                  <a:lnTo>
                    <a:pt x="371" y="308"/>
                  </a:lnTo>
                  <a:lnTo>
                    <a:pt x="294" y="161"/>
                  </a:lnTo>
                  <a:lnTo>
                    <a:pt x="263" y="139"/>
                  </a:lnTo>
                  <a:lnTo>
                    <a:pt x="239" y="132"/>
                  </a:lnTo>
                  <a:lnTo>
                    <a:pt x="227" y="112"/>
                  </a:lnTo>
                  <a:lnTo>
                    <a:pt x="241" y="90"/>
                  </a:lnTo>
                  <a:lnTo>
                    <a:pt x="219" y="72"/>
                  </a:lnTo>
                  <a:lnTo>
                    <a:pt x="193" y="95"/>
                  </a:lnTo>
                  <a:lnTo>
                    <a:pt x="167" y="99"/>
                  </a:lnTo>
                  <a:lnTo>
                    <a:pt x="148" y="19"/>
                  </a:lnTo>
                  <a:lnTo>
                    <a:pt x="144" y="0"/>
                  </a:lnTo>
                  <a:lnTo>
                    <a:pt x="117" y="33"/>
                  </a:lnTo>
                  <a:lnTo>
                    <a:pt x="107" y="40"/>
                  </a:lnTo>
                  <a:lnTo>
                    <a:pt x="109" y="90"/>
                  </a:lnTo>
                  <a:lnTo>
                    <a:pt x="103" y="101"/>
                  </a:lnTo>
                  <a:lnTo>
                    <a:pt x="89" y="101"/>
                  </a:lnTo>
                  <a:lnTo>
                    <a:pt x="79" y="90"/>
                  </a:lnTo>
                  <a:lnTo>
                    <a:pt x="65" y="105"/>
                  </a:lnTo>
                  <a:lnTo>
                    <a:pt x="79" y="163"/>
                  </a:lnTo>
                  <a:lnTo>
                    <a:pt x="93" y="163"/>
                  </a:lnTo>
                  <a:lnTo>
                    <a:pt x="107" y="172"/>
                  </a:lnTo>
                  <a:lnTo>
                    <a:pt x="112" y="207"/>
                  </a:lnTo>
                  <a:lnTo>
                    <a:pt x="105" y="329"/>
                  </a:lnTo>
                  <a:lnTo>
                    <a:pt x="21" y="404"/>
                  </a:lnTo>
                  <a:lnTo>
                    <a:pt x="17" y="433"/>
                  </a:lnTo>
                  <a:lnTo>
                    <a:pt x="2" y="445"/>
                  </a:lnTo>
                  <a:lnTo>
                    <a:pt x="0" y="460"/>
                  </a:lnTo>
                  <a:lnTo>
                    <a:pt x="12" y="496"/>
                  </a:lnTo>
                  <a:lnTo>
                    <a:pt x="2" y="522"/>
                  </a:lnTo>
                  <a:lnTo>
                    <a:pt x="9" y="527"/>
                  </a:lnTo>
                  <a:lnTo>
                    <a:pt x="50" y="515"/>
                  </a:lnTo>
                  <a:lnTo>
                    <a:pt x="109" y="512"/>
                  </a:lnTo>
                  <a:lnTo>
                    <a:pt x="103" y="536"/>
                  </a:lnTo>
                  <a:lnTo>
                    <a:pt x="114" y="558"/>
                  </a:lnTo>
                  <a:lnTo>
                    <a:pt x="117" y="590"/>
                  </a:lnTo>
                  <a:lnTo>
                    <a:pt x="124" y="602"/>
                  </a:lnTo>
                  <a:lnTo>
                    <a:pt x="160" y="604"/>
                  </a:lnTo>
                  <a:lnTo>
                    <a:pt x="175" y="616"/>
                  </a:lnTo>
                  <a:lnTo>
                    <a:pt x="158" y="638"/>
                  </a:lnTo>
                  <a:lnTo>
                    <a:pt x="155" y="664"/>
                  </a:lnTo>
                  <a:lnTo>
                    <a:pt x="142" y="695"/>
                  </a:lnTo>
                  <a:lnTo>
                    <a:pt x="151" y="705"/>
                  </a:lnTo>
                  <a:lnTo>
                    <a:pt x="172" y="708"/>
                  </a:lnTo>
                  <a:lnTo>
                    <a:pt x="210" y="722"/>
                  </a:lnTo>
                  <a:lnTo>
                    <a:pt x="206" y="734"/>
                  </a:lnTo>
                  <a:lnTo>
                    <a:pt x="230" y="772"/>
                  </a:lnTo>
                  <a:lnTo>
                    <a:pt x="265" y="772"/>
                  </a:lnTo>
                  <a:lnTo>
                    <a:pt x="309" y="747"/>
                  </a:lnTo>
                  <a:lnTo>
                    <a:pt x="323" y="754"/>
                  </a:lnTo>
                  <a:lnTo>
                    <a:pt x="323" y="770"/>
                  </a:lnTo>
                  <a:lnTo>
                    <a:pt x="328" y="792"/>
                  </a:lnTo>
                  <a:lnTo>
                    <a:pt x="340" y="802"/>
                  </a:lnTo>
                  <a:lnTo>
                    <a:pt x="364" y="799"/>
                  </a:lnTo>
                  <a:lnTo>
                    <a:pt x="373" y="805"/>
                  </a:lnTo>
                  <a:lnTo>
                    <a:pt x="381" y="796"/>
                  </a:lnTo>
                  <a:lnTo>
                    <a:pt x="381" y="761"/>
                  </a:lnTo>
                  <a:lnTo>
                    <a:pt x="366" y="696"/>
                  </a:lnTo>
                  <a:lnTo>
                    <a:pt x="376" y="677"/>
                  </a:lnTo>
                  <a:lnTo>
                    <a:pt x="414" y="677"/>
                  </a:lnTo>
                  <a:lnTo>
                    <a:pt x="423" y="677"/>
                  </a:lnTo>
                  <a:lnTo>
                    <a:pt x="443" y="652"/>
                  </a:lnTo>
                  <a:lnTo>
                    <a:pt x="495" y="670"/>
                  </a:lnTo>
                  <a:lnTo>
                    <a:pt x="517" y="650"/>
                  </a:lnTo>
                  <a:lnTo>
                    <a:pt x="529" y="662"/>
                  </a:lnTo>
                  <a:lnTo>
                    <a:pt x="550" y="648"/>
                  </a:lnTo>
                  <a:lnTo>
                    <a:pt x="570" y="669"/>
                  </a:lnTo>
                  <a:lnTo>
                    <a:pt x="579" y="669"/>
                  </a:lnTo>
                  <a:lnTo>
                    <a:pt x="585" y="657"/>
                  </a:lnTo>
                  <a:lnTo>
                    <a:pt x="603" y="640"/>
                  </a:lnTo>
                  <a:lnTo>
                    <a:pt x="611" y="646"/>
                  </a:lnTo>
                  <a:lnTo>
                    <a:pt x="636" y="642"/>
                  </a:lnTo>
                  <a:lnTo>
                    <a:pt x="660" y="621"/>
                  </a:lnTo>
                  <a:lnTo>
                    <a:pt x="680" y="593"/>
                  </a:lnTo>
                  <a:lnTo>
                    <a:pt x="709" y="587"/>
                  </a:lnTo>
                  <a:lnTo>
                    <a:pt x="723" y="602"/>
                  </a:lnTo>
                  <a:lnTo>
                    <a:pt x="735" y="571"/>
                  </a:lnTo>
                  <a:lnTo>
                    <a:pt x="757" y="568"/>
                  </a:lnTo>
                  <a:lnTo>
                    <a:pt x="766" y="563"/>
                  </a:lnTo>
                  <a:lnTo>
                    <a:pt x="772" y="534"/>
                  </a:lnTo>
                  <a:lnTo>
                    <a:pt x="763" y="518"/>
                  </a:lnTo>
                  <a:lnTo>
                    <a:pt x="689" y="505"/>
                  </a:lnTo>
                  <a:lnTo>
                    <a:pt x="675" y="483"/>
                  </a:lnTo>
                  <a:lnTo>
                    <a:pt x="654" y="483"/>
                  </a:lnTo>
                  <a:lnTo>
                    <a:pt x="634" y="483"/>
                  </a:lnTo>
                  <a:lnTo>
                    <a:pt x="618" y="459"/>
                  </a:lnTo>
                  <a:lnTo>
                    <a:pt x="620" y="445"/>
                  </a:lnTo>
                  <a:lnTo>
                    <a:pt x="629" y="392"/>
                  </a:lnTo>
                  <a:lnTo>
                    <a:pt x="601" y="363"/>
                  </a:lnTo>
                  <a:lnTo>
                    <a:pt x="623" y="271"/>
                  </a:lnTo>
                  <a:lnTo>
                    <a:pt x="608" y="257"/>
                  </a:lnTo>
                  <a:lnTo>
                    <a:pt x="558" y="274"/>
                  </a:lnTo>
                  <a:lnTo>
                    <a:pt x="548" y="253"/>
                  </a:lnTo>
                  <a:lnTo>
                    <a:pt x="548" y="231"/>
                  </a:lnTo>
                  <a:lnTo>
                    <a:pt x="537" y="221"/>
                  </a:lnTo>
                  <a:lnTo>
                    <a:pt x="561" y="187"/>
                  </a:lnTo>
                  <a:lnTo>
                    <a:pt x="587" y="196"/>
                  </a:lnTo>
                  <a:lnTo>
                    <a:pt x="599" y="185"/>
                  </a:lnTo>
                  <a:lnTo>
                    <a:pt x="647" y="192"/>
                  </a:lnTo>
                  <a:lnTo>
                    <a:pt x="668" y="185"/>
                  </a:lnTo>
                  <a:lnTo>
                    <a:pt x="682" y="148"/>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1" name="Freeform 24">
              <a:extLst>
                <a:ext uri="{FF2B5EF4-FFF2-40B4-BE49-F238E27FC236}">
                  <a16:creationId xmlns:a16="http://schemas.microsoft.com/office/drawing/2014/main" id="{7B661DD0-59BF-4874-8153-51AFA97EC7EE}"/>
                </a:ext>
              </a:extLst>
            </p:cNvPr>
            <p:cNvSpPr>
              <a:spLocks/>
            </p:cNvSpPr>
            <p:nvPr/>
          </p:nvSpPr>
          <p:spPr bwMode="auto">
            <a:xfrm>
              <a:off x="7123164" y="4748899"/>
              <a:ext cx="429766" cy="595885"/>
            </a:xfrm>
            <a:custGeom>
              <a:avLst/>
              <a:gdLst>
                <a:gd name="T0" fmla="*/ 3 w 404"/>
                <a:gd name="T1" fmla="*/ 13 h 566"/>
                <a:gd name="T2" fmla="*/ 3 w 404"/>
                <a:gd name="T3" fmla="*/ 18 h 566"/>
                <a:gd name="T4" fmla="*/ 3 w 404"/>
                <a:gd name="T5" fmla="*/ 20 h 566"/>
                <a:gd name="T6" fmla="*/ 3 w 404"/>
                <a:gd name="T7" fmla="*/ 23 h 566"/>
                <a:gd name="T8" fmla="*/ 3 w 404"/>
                <a:gd name="T9" fmla="*/ 24 h 566"/>
                <a:gd name="T10" fmla="*/ 0 w 404"/>
                <a:gd name="T11" fmla="*/ 30 h 566"/>
                <a:gd name="T12" fmla="*/ 3 w 404"/>
                <a:gd name="T13" fmla="*/ 30 h 566"/>
                <a:gd name="T14" fmla="*/ 3 w 404"/>
                <a:gd name="T15" fmla="*/ 30 h 566"/>
                <a:gd name="T16" fmla="*/ 3 w 404"/>
                <a:gd name="T17" fmla="*/ 30 h 566"/>
                <a:gd name="T18" fmla="*/ 3 w 404"/>
                <a:gd name="T19" fmla="*/ 33 h 566"/>
                <a:gd name="T20" fmla="*/ 3 w 404"/>
                <a:gd name="T21" fmla="*/ 37 h 566"/>
                <a:gd name="T22" fmla="*/ 3 w 404"/>
                <a:gd name="T23" fmla="*/ 37 h 566"/>
                <a:gd name="T24" fmla="*/ 3 w 404"/>
                <a:gd name="T25" fmla="*/ 43 h 566"/>
                <a:gd name="T26" fmla="*/ 3 w 404"/>
                <a:gd name="T27" fmla="*/ 46 h 566"/>
                <a:gd name="T28" fmla="*/ 3 w 404"/>
                <a:gd name="T29" fmla="*/ 48 h 566"/>
                <a:gd name="T30" fmla="*/ 3 w 404"/>
                <a:gd name="T31" fmla="*/ 50 h 566"/>
                <a:gd name="T32" fmla="*/ 4 w 404"/>
                <a:gd name="T33" fmla="*/ 48 h 566"/>
                <a:gd name="T34" fmla="*/ 5 w 404"/>
                <a:gd name="T35" fmla="*/ 50 h 566"/>
                <a:gd name="T36" fmla="*/ 4 w 404"/>
                <a:gd name="T37" fmla="*/ 52 h 566"/>
                <a:gd name="T38" fmla="*/ 3 w 404"/>
                <a:gd name="T39" fmla="*/ 55 h 566"/>
                <a:gd name="T40" fmla="*/ 3 w 404"/>
                <a:gd name="T41" fmla="*/ 56 h 566"/>
                <a:gd name="T42" fmla="*/ 3 w 404"/>
                <a:gd name="T43" fmla="*/ 57 h 566"/>
                <a:gd name="T44" fmla="*/ 8 w 404"/>
                <a:gd name="T45" fmla="*/ 53 h 566"/>
                <a:gd name="T46" fmla="*/ 9 w 404"/>
                <a:gd name="T47" fmla="*/ 55 h 566"/>
                <a:gd name="T48" fmla="*/ 9 w 404"/>
                <a:gd name="T49" fmla="*/ 55 h 566"/>
                <a:gd name="T50" fmla="*/ 9 w 404"/>
                <a:gd name="T51" fmla="*/ 52 h 566"/>
                <a:gd name="T52" fmla="*/ 9 w 404"/>
                <a:gd name="T53" fmla="*/ 51 h 566"/>
                <a:gd name="T54" fmla="*/ 9 w 404"/>
                <a:gd name="T55" fmla="*/ 43 h 566"/>
                <a:gd name="T56" fmla="*/ 9 w 404"/>
                <a:gd name="T57" fmla="*/ 41 h 566"/>
                <a:gd name="T58" fmla="*/ 10 w 404"/>
                <a:gd name="T59" fmla="*/ 39 h 566"/>
                <a:gd name="T60" fmla="*/ 10 w 404"/>
                <a:gd name="T61" fmla="*/ 35 h 566"/>
                <a:gd name="T62" fmla="*/ 10 w 404"/>
                <a:gd name="T63" fmla="*/ 33 h 566"/>
                <a:gd name="T64" fmla="*/ 10 w 404"/>
                <a:gd name="T65" fmla="*/ 32 h 566"/>
                <a:gd name="T66" fmla="*/ 12 w 404"/>
                <a:gd name="T67" fmla="*/ 27 h 566"/>
                <a:gd name="T68" fmla="*/ 12 w 404"/>
                <a:gd name="T69" fmla="*/ 24 h 566"/>
                <a:gd name="T70" fmla="*/ 12 w 404"/>
                <a:gd name="T71" fmla="*/ 20 h 566"/>
                <a:gd name="T72" fmla="*/ 14 w 404"/>
                <a:gd name="T73" fmla="*/ 21 h 566"/>
                <a:gd name="T74" fmla="*/ 15 w 404"/>
                <a:gd name="T75" fmla="*/ 17 h 566"/>
                <a:gd name="T76" fmla="*/ 16 w 404"/>
                <a:gd name="T77" fmla="*/ 15 h 566"/>
                <a:gd name="T78" fmla="*/ 14 w 404"/>
                <a:gd name="T79" fmla="*/ 10 h 566"/>
                <a:gd name="T80" fmla="*/ 14 w 404"/>
                <a:gd name="T81" fmla="*/ 7 h 566"/>
                <a:gd name="T82" fmla="*/ 14 w 404"/>
                <a:gd name="T83" fmla="*/ 5 h 566"/>
                <a:gd name="T84" fmla="*/ 14 w 404"/>
                <a:gd name="T85" fmla="*/ 5 h 566"/>
                <a:gd name="T86" fmla="*/ 12 w 404"/>
                <a:gd name="T87" fmla="*/ 5 h 566"/>
                <a:gd name="T88" fmla="*/ 10 w 404"/>
                <a:gd name="T89" fmla="*/ 5 h 566"/>
                <a:gd name="T90" fmla="*/ 9 w 404"/>
                <a:gd name="T91" fmla="*/ 5 h 566"/>
                <a:gd name="T92" fmla="*/ 9 w 404"/>
                <a:gd name="T93" fmla="*/ 5 h 566"/>
                <a:gd name="T94" fmla="*/ 9 w 404"/>
                <a:gd name="T95" fmla="*/ 5 h 566"/>
                <a:gd name="T96" fmla="*/ 9 w 404"/>
                <a:gd name="T97" fmla="*/ 4 h 566"/>
                <a:gd name="T98" fmla="*/ 9 w 404"/>
                <a:gd name="T99" fmla="*/ 0 h 566"/>
                <a:gd name="T100" fmla="*/ 8 w 404"/>
                <a:gd name="T101" fmla="*/ 5 h 566"/>
                <a:gd name="T102" fmla="*/ 6 w 404"/>
                <a:gd name="T103" fmla="*/ 5 h 566"/>
                <a:gd name="T104" fmla="*/ 5 w 404"/>
                <a:gd name="T105" fmla="*/ 5 h 566"/>
                <a:gd name="T106" fmla="*/ 3 w 404"/>
                <a:gd name="T107" fmla="*/ 10 h 566"/>
                <a:gd name="T108" fmla="*/ 3 w 404"/>
                <a:gd name="T109" fmla="*/ 11 h 566"/>
                <a:gd name="T110" fmla="*/ 3 w 404"/>
                <a:gd name="T111" fmla="*/ 13 h 566"/>
                <a:gd name="T112" fmla="*/ 3 w 404"/>
                <a:gd name="T113" fmla="*/ 13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4"/>
                <a:gd name="T172" fmla="*/ 0 h 566"/>
                <a:gd name="T173" fmla="*/ 404 w 404"/>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4" h="566">
                  <a:moveTo>
                    <a:pt x="9" y="124"/>
                  </a:moveTo>
                  <a:lnTo>
                    <a:pt x="35" y="174"/>
                  </a:lnTo>
                  <a:lnTo>
                    <a:pt x="37" y="201"/>
                  </a:lnTo>
                  <a:lnTo>
                    <a:pt x="23" y="227"/>
                  </a:lnTo>
                  <a:lnTo>
                    <a:pt x="4" y="242"/>
                  </a:lnTo>
                  <a:lnTo>
                    <a:pt x="0" y="291"/>
                  </a:lnTo>
                  <a:lnTo>
                    <a:pt x="6" y="298"/>
                  </a:lnTo>
                  <a:lnTo>
                    <a:pt x="18" y="293"/>
                  </a:lnTo>
                  <a:lnTo>
                    <a:pt x="23" y="298"/>
                  </a:lnTo>
                  <a:lnTo>
                    <a:pt x="23" y="329"/>
                  </a:lnTo>
                  <a:lnTo>
                    <a:pt x="37" y="363"/>
                  </a:lnTo>
                  <a:lnTo>
                    <a:pt x="52" y="370"/>
                  </a:lnTo>
                  <a:lnTo>
                    <a:pt x="54" y="423"/>
                  </a:lnTo>
                  <a:lnTo>
                    <a:pt x="46" y="459"/>
                  </a:lnTo>
                  <a:lnTo>
                    <a:pt x="54" y="474"/>
                  </a:lnTo>
                  <a:lnTo>
                    <a:pt x="71" y="491"/>
                  </a:lnTo>
                  <a:lnTo>
                    <a:pt x="114" y="480"/>
                  </a:lnTo>
                  <a:lnTo>
                    <a:pt x="123" y="495"/>
                  </a:lnTo>
                  <a:lnTo>
                    <a:pt x="109" y="514"/>
                  </a:lnTo>
                  <a:lnTo>
                    <a:pt x="87" y="546"/>
                  </a:lnTo>
                  <a:lnTo>
                    <a:pt x="87" y="555"/>
                  </a:lnTo>
                  <a:lnTo>
                    <a:pt x="100" y="565"/>
                  </a:lnTo>
                  <a:lnTo>
                    <a:pt x="188" y="529"/>
                  </a:lnTo>
                  <a:lnTo>
                    <a:pt x="219" y="546"/>
                  </a:lnTo>
                  <a:lnTo>
                    <a:pt x="228" y="538"/>
                  </a:lnTo>
                  <a:lnTo>
                    <a:pt x="219" y="517"/>
                  </a:lnTo>
                  <a:lnTo>
                    <a:pt x="221" y="507"/>
                  </a:lnTo>
                  <a:lnTo>
                    <a:pt x="234" y="425"/>
                  </a:lnTo>
                  <a:lnTo>
                    <a:pt x="247" y="406"/>
                  </a:lnTo>
                  <a:lnTo>
                    <a:pt x="254" y="384"/>
                  </a:lnTo>
                  <a:lnTo>
                    <a:pt x="269" y="350"/>
                  </a:lnTo>
                  <a:lnTo>
                    <a:pt x="260" y="337"/>
                  </a:lnTo>
                  <a:lnTo>
                    <a:pt x="262" y="309"/>
                  </a:lnTo>
                  <a:lnTo>
                    <a:pt x="300" y="266"/>
                  </a:lnTo>
                  <a:lnTo>
                    <a:pt x="297" y="238"/>
                  </a:lnTo>
                  <a:lnTo>
                    <a:pt x="321" y="196"/>
                  </a:lnTo>
                  <a:lnTo>
                    <a:pt x="345" y="203"/>
                  </a:lnTo>
                  <a:lnTo>
                    <a:pt x="393" y="168"/>
                  </a:lnTo>
                  <a:lnTo>
                    <a:pt x="403" y="150"/>
                  </a:lnTo>
                  <a:lnTo>
                    <a:pt x="372" y="93"/>
                  </a:lnTo>
                  <a:lnTo>
                    <a:pt x="352" y="64"/>
                  </a:lnTo>
                  <a:lnTo>
                    <a:pt x="367" y="50"/>
                  </a:lnTo>
                  <a:lnTo>
                    <a:pt x="348" y="33"/>
                  </a:lnTo>
                  <a:lnTo>
                    <a:pt x="302" y="33"/>
                  </a:lnTo>
                  <a:lnTo>
                    <a:pt x="281" y="11"/>
                  </a:lnTo>
                  <a:lnTo>
                    <a:pt x="245" y="48"/>
                  </a:lnTo>
                  <a:lnTo>
                    <a:pt x="231" y="42"/>
                  </a:lnTo>
                  <a:lnTo>
                    <a:pt x="247" y="13"/>
                  </a:lnTo>
                  <a:lnTo>
                    <a:pt x="245" y="4"/>
                  </a:lnTo>
                  <a:lnTo>
                    <a:pt x="231" y="0"/>
                  </a:lnTo>
                  <a:lnTo>
                    <a:pt x="188" y="24"/>
                  </a:lnTo>
                  <a:lnTo>
                    <a:pt x="152" y="35"/>
                  </a:lnTo>
                  <a:lnTo>
                    <a:pt x="124" y="33"/>
                  </a:lnTo>
                  <a:lnTo>
                    <a:pt x="63" y="90"/>
                  </a:lnTo>
                  <a:lnTo>
                    <a:pt x="30" y="101"/>
                  </a:lnTo>
                  <a:lnTo>
                    <a:pt x="9" y="124"/>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2" name="Freeform 25">
              <a:extLst>
                <a:ext uri="{FF2B5EF4-FFF2-40B4-BE49-F238E27FC236}">
                  <a16:creationId xmlns:a16="http://schemas.microsoft.com/office/drawing/2014/main" id="{2B2A63AC-2C8E-4FBD-BFBA-811C1004F452}"/>
                </a:ext>
              </a:extLst>
            </p:cNvPr>
            <p:cNvSpPr>
              <a:spLocks/>
            </p:cNvSpPr>
            <p:nvPr/>
          </p:nvSpPr>
          <p:spPr bwMode="auto">
            <a:xfrm>
              <a:off x="6690928" y="4804982"/>
              <a:ext cx="491514" cy="553823"/>
            </a:xfrm>
            <a:custGeom>
              <a:avLst/>
              <a:gdLst>
                <a:gd name="T0" fmla="*/ 13 w 465"/>
                <a:gd name="T1" fmla="*/ 7 h 524"/>
                <a:gd name="T2" fmla="*/ 13 w 465"/>
                <a:gd name="T3" fmla="*/ 5 h 524"/>
                <a:gd name="T4" fmla="*/ 11 w 465"/>
                <a:gd name="T5" fmla="*/ 5 h 524"/>
                <a:gd name="T6" fmla="*/ 11 w 465"/>
                <a:gd name="T7" fmla="*/ 5 h 524"/>
                <a:gd name="T8" fmla="*/ 10 w 465"/>
                <a:gd name="T9" fmla="*/ 5 h 524"/>
                <a:gd name="T10" fmla="*/ 9 w 465"/>
                <a:gd name="T11" fmla="*/ 5 h 524"/>
                <a:gd name="T12" fmla="*/ 4 w 465"/>
                <a:gd name="T13" fmla="*/ 0 h 524"/>
                <a:gd name="T14" fmla="*/ 4 w 465"/>
                <a:gd name="T15" fmla="*/ 5 h 524"/>
                <a:gd name="T16" fmla="*/ 3 w 465"/>
                <a:gd name="T17" fmla="*/ 5 h 524"/>
                <a:gd name="T18" fmla="*/ 3 w 465"/>
                <a:gd name="T19" fmla="*/ 11 h 524"/>
                <a:gd name="T20" fmla="*/ 3 w 465"/>
                <a:gd name="T21" fmla="*/ 27 h 524"/>
                <a:gd name="T22" fmla="*/ 3 w 465"/>
                <a:gd name="T23" fmla="*/ 33 h 524"/>
                <a:gd name="T24" fmla="*/ 3 w 465"/>
                <a:gd name="T25" fmla="*/ 35 h 524"/>
                <a:gd name="T26" fmla="*/ 3 w 465"/>
                <a:gd name="T27" fmla="*/ 44 h 524"/>
                <a:gd name="T28" fmla="*/ 3 w 465"/>
                <a:gd name="T29" fmla="*/ 43 h 524"/>
                <a:gd name="T30" fmla="*/ 4 w 465"/>
                <a:gd name="T31" fmla="*/ 44 h 524"/>
                <a:gd name="T32" fmla="*/ 6 w 465"/>
                <a:gd name="T33" fmla="*/ 41 h 524"/>
                <a:gd name="T34" fmla="*/ 7 w 465"/>
                <a:gd name="T35" fmla="*/ 41 h 524"/>
                <a:gd name="T36" fmla="*/ 8 w 465"/>
                <a:gd name="T37" fmla="*/ 44 h 524"/>
                <a:gd name="T38" fmla="*/ 7 w 465"/>
                <a:gd name="T39" fmla="*/ 52 h 524"/>
                <a:gd name="T40" fmla="*/ 7 w 465"/>
                <a:gd name="T41" fmla="*/ 55 h 524"/>
                <a:gd name="T42" fmla="*/ 8 w 465"/>
                <a:gd name="T43" fmla="*/ 58 h 524"/>
                <a:gd name="T44" fmla="*/ 9 w 465"/>
                <a:gd name="T45" fmla="*/ 57 h 524"/>
                <a:gd name="T46" fmla="*/ 10 w 465"/>
                <a:gd name="T47" fmla="*/ 52 h 524"/>
                <a:gd name="T48" fmla="*/ 11 w 465"/>
                <a:gd name="T49" fmla="*/ 52 h 524"/>
                <a:gd name="T50" fmla="*/ 13 w 465"/>
                <a:gd name="T51" fmla="*/ 52 h 524"/>
                <a:gd name="T52" fmla="*/ 13 w 465"/>
                <a:gd name="T53" fmla="*/ 49 h 524"/>
                <a:gd name="T54" fmla="*/ 15 w 465"/>
                <a:gd name="T55" fmla="*/ 48 h 524"/>
                <a:gd name="T56" fmla="*/ 15 w 465"/>
                <a:gd name="T57" fmla="*/ 44 h 524"/>
                <a:gd name="T58" fmla="*/ 15 w 465"/>
                <a:gd name="T59" fmla="*/ 35 h 524"/>
                <a:gd name="T60" fmla="*/ 15 w 465"/>
                <a:gd name="T61" fmla="*/ 30 h 524"/>
                <a:gd name="T62" fmla="*/ 15 w 465"/>
                <a:gd name="T63" fmla="*/ 27 h 524"/>
                <a:gd name="T64" fmla="*/ 13 w 465"/>
                <a:gd name="T65" fmla="*/ 26 h 524"/>
                <a:gd name="T66" fmla="*/ 15 w 465"/>
                <a:gd name="T67" fmla="*/ 20 h 524"/>
                <a:gd name="T68" fmla="*/ 15 w 465"/>
                <a:gd name="T69" fmla="*/ 13 h 524"/>
                <a:gd name="T70" fmla="*/ 14 w 465"/>
                <a:gd name="T71" fmla="*/ 8 h 5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5"/>
                <a:gd name="T109" fmla="*/ 0 h 524"/>
                <a:gd name="T110" fmla="*/ 465 w 465"/>
                <a:gd name="T111" fmla="*/ 524 h 5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5" h="524">
                  <a:moveTo>
                    <a:pt x="418" y="69"/>
                  </a:moveTo>
                  <a:lnTo>
                    <a:pt x="398" y="64"/>
                  </a:lnTo>
                  <a:lnTo>
                    <a:pt x="389" y="50"/>
                  </a:lnTo>
                  <a:lnTo>
                    <a:pt x="389" y="19"/>
                  </a:lnTo>
                  <a:lnTo>
                    <a:pt x="378" y="4"/>
                  </a:lnTo>
                  <a:lnTo>
                    <a:pt x="356" y="26"/>
                  </a:lnTo>
                  <a:lnTo>
                    <a:pt x="346" y="42"/>
                  </a:lnTo>
                  <a:lnTo>
                    <a:pt x="330" y="42"/>
                  </a:lnTo>
                  <a:lnTo>
                    <a:pt x="325" y="18"/>
                  </a:lnTo>
                  <a:lnTo>
                    <a:pt x="306" y="24"/>
                  </a:lnTo>
                  <a:lnTo>
                    <a:pt x="280" y="42"/>
                  </a:lnTo>
                  <a:lnTo>
                    <a:pt x="262" y="31"/>
                  </a:lnTo>
                  <a:lnTo>
                    <a:pt x="227" y="6"/>
                  </a:lnTo>
                  <a:lnTo>
                    <a:pt x="126" y="0"/>
                  </a:lnTo>
                  <a:lnTo>
                    <a:pt x="116" y="11"/>
                  </a:lnTo>
                  <a:lnTo>
                    <a:pt x="136" y="35"/>
                  </a:lnTo>
                  <a:lnTo>
                    <a:pt x="112" y="50"/>
                  </a:lnTo>
                  <a:lnTo>
                    <a:pt x="74" y="35"/>
                  </a:lnTo>
                  <a:lnTo>
                    <a:pt x="35" y="69"/>
                  </a:lnTo>
                  <a:lnTo>
                    <a:pt x="21" y="99"/>
                  </a:lnTo>
                  <a:lnTo>
                    <a:pt x="24" y="172"/>
                  </a:lnTo>
                  <a:lnTo>
                    <a:pt x="43" y="249"/>
                  </a:lnTo>
                  <a:lnTo>
                    <a:pt x="0" y="298"/>
                  </a:lnTo>
                  <a:lnTo>
                    <a:pt x="4" y="305"/>
                  </a:lnTo>
                  <a:lnTo>
                    <a:pt x="43" y="293"/>
                  </a:lnTo>
                  <a:lnTo>
                    <a:pt x="57" y="311"/>
                  </a:lnTo>
                  <a:lnTo>
                    <a:pt x="45" y="366"/>
                  </a:lnTo>
                  <a:lnTo>
                    <a:pt x="67" y="406"/>
                  </a:lnTo>
                  <a:lnTo>
                    <a:pt x="90" y="412"/>
                  </a:lnTo>
                  <a:lnTo>
                    <a:pt x="112" y="382"/>
                  </a:lnTo>
                  <a:lnTo>
                    <a:pt x="122" y="406"/>
                  </a:lnTo>
                  <a:lnTo>
                    <a:pt x="129" y="404"/>
                  </a:lnTo>
                  <a:lnTo>
                    <a:pt x="164" y="370"/>
                  </a:lnTo>
                  <a:lnTo>
                    <a:pt x="172" y="373"/>
                  </a:lnTo>
                  <a:lnTo>
                    <a:pt x="188" y="364"/>
                  </a:lnTo>
                  <a:lnTo>
                    <a:pt x="217" y="373"/>
                  </a:lnTo>
                  <a:lnTo>
                    <a:pt x="217" y="404"/>
                  </a:lnTo>
                  <a:lnTo>
                    <a:pt x="238" y="408"/>
                  </a:lnTo>
                  <a:lnTo>
                    <a:pt x="232" y="438"/>
                  </a:lnTo>
                  <a:lnTo>
                    <a:pt x="212" y="472"/>
                  </a:lnTo>
                  <a:lnTo>
                    <a:pt x="203" y="501"/>
                  </a:lnTo>
                  <a:lnTo>
                    <a:pt x="212" y="501"/>
                  </a:lnTo>
                  <a:lnTo>
                    <a:pt x="236" y="479"/>
                  </a:lnTo>
                  <a:lnTo>
                    <a:pt x="256" y="523"/>
                  </a:lnTo>
                  <a:lnTo>
                    <a:pt x="272" y="512"/>
                  </a:lnTo>
                  <a:lnTo>
                    <a:pt x="289" y="512"/>
                  </a:lnTo>
                  <a:lnTo>
                    <a:pt x="306" y="498"/>
                  </a:lnTo>
                  <a:lnTo>
                    <a:pt x="306" y="472"/>
                  </a:lnTo>
                  <a:lnTo>
                    <a:pt x="315" y="463"/>
                  </a:lnTo>
                  <a:lnTo>
                    <a:pt x="337" y="465"/>
                  </a:lnTo>
                  <a:lnTo>
                    <a:pt x="374" y="483"/>
                  </a:lnTo>
                  <a:lnTo>
                    <a:pt x="380" y="470"/>
                  </a:lnTo>
                  <a:lnTo>
                    <a:pt x="372" y="455"/>
                  </a:lnTo>
                  <a:lnTo>
                    <a:pt x="374" y="443"/>
                  </a:lnTo>
                  <a:lnTo>
                    <a:pt x="398" y="423"/>
                  </a:lnTo>
                  <a:lnTo>
                    <a:pt x="440" y="435"/>
                  </a:lnTo>
                  <a:lnTo>
                    <a:pt x="464" y="419"/>
                  </a:lnTo>
                  <a:lnTo>
                    <a:pt x="456" y="404"/>
                  </a:lnTo>
                  <a:lnTo>
                    <a:pt x="464" y="368"/>
                  </a:lnTo>
                  <a:lnTo>
                    <a:pt x="461" y="315"/>
                  </a:lnTo>
                  <a:lnTo>
                    <a:pt x="446" y="308"/>
                  </a:lnTo>
                  <a:lnTo>
                    <a:pt x="433" y="274"/>
                  </a:lnTo>
                  <a:lnTo>
                    <a:pt x="433" y="243"/>
                  </a:lnTo>
                  <a:lnTo>
                    <a:pt x="427" y="238"/>
                  </a:lnTo>
                  <a:lnTo>
                    <a:pt x="416" y="243"/>
                  </a:lnTo>
                  <a:lnTo>
                    <a:pt x="409" y="236"/>
                  </a:lnTo>
                  <a:lnTo>
                    <a:pt x="413" y="187"/>
                  </a:lnTo>
                  <a:lnTo>
                    <a:pt x="433" y="172"/>
                  </a:lnTo>
                  <a:lnTo>
                    <a:pt x="446" y="146"/>
                  </a:lnTo>
                  <a:lnTo>
                    <a:pt x="444" y="119"/>
                  </a:lnTo>
                  <a:lnTo>
                    <a:pt x="418" y="69"/>
                  </a:lnTo>
                </a:path>
              </a:pathLst>
            </a:custGeom>
            <a:solidFill>
              <a:schemeClr val="bg2"/>
            </a:solid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3" name="Freeform 26">
              <a:extLst>
                <a:ext uri="{FF2B5EF4-FFF2-40B4-BE49-F238E27FC236}">
                  <a16:creationId xmlns:a16="http://schemas.microsoft.com/office/drawing/2014/main" id="{19391BCD-768D-4F09-A3DE-9D7130C4C13C}"/>
                </a:ext>
              </a:extLst>
            </p:cNvPr>
            <p:cNvSpPr>
              <a:spLocks/>
            </p:cNvSpPr>
            <p:nvPr/>
          </p:nvSpPr>
          <p:spPr bwMode="auto">
            <a:xfrm>
              <a:off x="6209294" y="4912476"/>
              <a:ext cx="553262" cy="486055"/>
            </a:xfrm>
            <a:custGeom>
              <a:avLst/>
              <a:gdLst>
                <a:gd name="T0" fmla="*/ 6 w 520"/>
                <a:gd name="T1" fmla="*/ 18 h 459"/>
                <a:gd name="T2" fmla="*/ 5 w 520"/>
                <a:gd name="T3" fmla="*/ 22 h 459"/>
                <a:gd name="T4" fmla="*/ 4 w 520"/>
                <a:gd name="T5" fmla="*/ 23 h 459"/>
                <a:gd name="T6" fmla="*/ 3 w 520"/>
                <a:gd name="T7" fmla="*/ 22 h 459"/>
                <a:gd name="T8" fmla="*/ 3 w 520"/>
                <a:gd name="T9" fmla="*/ 23 h 459"/>
                <a:gd name="T10" fmla="*/ 3 w 520"/>
                <a:gd name="T11" fmla="*/ 22 h 459"/>
                <a:gd name="T12" fmla="*/ 0 w 520"/>
                <a:gd name="T13" fmla="*/ 26 h 459"/>
                <a:gd name="T14" fmla="*/ 3 w 520"/>
                <a:gd name="T15" fmla="*/ 27 h 459"/>
                <a:gd name="T16" fmla="*/ 3 w 520"/>
                <a:gd name="T17" fmla="*/ 30 h 459"/>
                <a:gd name="T18" fmla="*/ 3 w 520"/>
                <a:gd name="T19" fmla="*/ 32 h 459"/>
                <a:gd name="T20" fmla="*/ 3 w 520"/>
                <a:gd name="T21" fmla="*/ 31 h 459"/>
                <a:gd name="T22" fmla="*/ 3 w 520"/>
                <a:gd name="T23" fmla="*/ 32 h 459"/>
                <a:gd name="T24" fmla="*/ 3 w 520"/>
                <a:gd name="T25" fmla="*/ 43 h 459"/>
                <a:gd name="T26" fmla="*/ 3 w 520"/>
                <a:gd name="T27" fmla="*/ 45 h 459"/>
                <a:gd name="T28" fmla="*/ 3 w 520"/>
                <a:gd name="T29" fmla="*/ 52 h 459"/>
                <a:gd name="T30" fmla="*/ 4 w 520"/>
                <a:gd name="T31" fmla="*/ 52 h 459"/>
                <a:gd name="T32" fmla="*/ 6 w 520"/>
                <a:gd name="T33" fmla="*/ 49 h 459"/>
                <a:gd name="T34" fmla="*/ 6 w 520"/>
                <a:gd name="T35" fmla="*/ 50 h 459"/>
                <a:gd name="T36" fmla="*/ 8 w 520"/>
                <a:gd name="T37" fmla="*/ 52 h 459"/>
                <a:gd name="T38" fmla="*/ 9 w 520"/>
                <a:gd name="T39" fmla="*/ 52 h 459"/>
                <a:gd name="T40" fmla="*/ 9 w 520"/>
                <a:gd name="T41" fmla="*/ 50 h 459"/>
                <a:gd name="T42" fmla="*/ 9 w 520"/>
                <a:gd name="T43" fmla="*/ 48 h 459"/>
                <a:gd name="T44" fmla="*/ 12 w 520"/>
                <a:gd name="T45" fmla="*/ 42 h 459"/>
                <a:gd name="T46" fmla="*/ 12 w 520"/>
                <a:gd name="T47" fmla="*/ 44 h 459"/>
                <a:gd name="T48" fmla="*/ 14 w 520"/>
                <a:gd name="T49" fmla="*/ 45 h 459"/>
                <a:gd name="T50" fmla="*/ 16 w 520"/>
                <a:gd name="T51" fmla="*/ 41 h 459"/>
                <a:gd name="T52" fmla="*/ 16 w 520"/>
                <a:gd name="T53" fmla="*/ 43 h 459"/>
                <a:gd name="T54" fmla="*/ 16 w 520"/>
                <a:gd name="T55" fmla="*/ 43 h 459"/>
                <a:gd name="T56" fmla="*/ 16 w 520"/>
                <a:gd name="T57" fmla="*/ 41 h 459"/>
                <a:gd name="T58" fmla="*/ 18 w 520"/>
                <a:gd name="T59" fmla="*/ 40 h 459"/>
                <a:gd name="T60" fmla="*/ 18 w 520"/>
                <a:gd name="T61" fmla="*/ 39 h 459"/>
                <a:gd name="T62" fmla="*/ 19 w 520"/>
                <a:gd name="T63" fmla="*/ 38 h 459"/>
                <a:gd name="T64" fmla="*/ 19 w 520"/>
                <a:gd name="T65" fmla="*/ 38 h 459"/>
                <a:gd name="T66" fmla="*/ 19 w 520"/>
                <a:gd name="T67" fmla="*/ 35 h 459"/>
                <a:gd name="T68" fmla="*/ 19 w 520"/>
                <a:gd name="T69" fmla="*/ 31 h 459"/>
                <a:gd name="T70" fmla="*/ 19 w 520"/>
                <a:gd name="T71" fmla="*/ 24 h 459"/>
                <a:gd name="T72" fmla="*/ 19 w 520"/>
                <a:gd name="T73" fmla="*/ 22 h 459"/>
                <a:gd name="T74" fmla="*/ 16 w 520"/>
                <a:gd name="T75" fmla="*/ 23 h 459"/>
                <a:gd name="T76" fmla="*/ 16 w 520"/>
                <a:gd name="T77" fmla="*/ 23 h 459"/>
                <a:gd name="T78" fmla="*/ 19 w 520"/>
                <a:gd name="T79" fmla="*/ 17 h 459"/>
                <a:gd name="T80" fmla="*/ 18 w 520"/>
                <a:gd name="T81" fmla="*/ 9 h 459"/>
                <a:gd name="T82" fmla="*/ 16 w 520"/>
                <a:gd name="T83" fmla="*/ 12 h 459"/>
                <a:gd name="T84" fmla="*/ 16 w 520"/>
                <a:gd name="T85" fmla="*/ 8 h 459"/>
                <a:gd name="T86" fmla="*/ 15 w 520"/>
                <a:gd name="T87" fmla="*/ 5 h 459"/>
                <a:gd name="T88" fmla="*/ 15 w 520"/>
                <a:gd name="T89" fmla="*/ 5 h 459"/>
                <a:gd name="T90" fmla="*/ 14 w 520"/>
                <a:gd name="T91" fmla="*/ 5 h 459"/>
                <a:gd name="T92" fmla="*/ 14 w 520"/>
                <a:gd name="T93" fmla="*/ 5 h 459"/>
                <a:gd name="T94" fmla="*/ 12 w 520"/>
                <a:gd name="T95" fmla="*/ 0 h 459"/>
                <a:gd name="T96" fmla="*/ 12 w 520"/>
                <a:gd name="T97" fmla="*/ 5 h 459"/>
                <a:gd name="T98" fmla="*/ 10 w 520"/>
                <a:gd name="T99" fmla="*/ 5 h 459"/>
                <a:gd name="T100" fmla="*/ 10 w 520"/>
                <a:gd name="T101" fmla="*/ 9 h 459"/>
                <a:gd name="T102" fmla="*/ 9 w 520"/>
                <a:gd name="T103" fmla="*/ 8 h 459"/>
                <a:gd name="T104" fmla="*/ 9 w 520"/>
                <a:gd name="T105" fmla="*/ 9 h 459"/>
                <a:gd name="T106" fmla="*/ 8 w 520"/>
                <a:gd name="T107" fmla="*/ 6 h 459"/>
                <a:gd name="T108" fmla="*/ 7 w 520"/>
                <a:gd name="T109" fmla="*/ 10 h 459"/>
                <a:gd name="T110" fmla="*/ 7 w 520"/>
                <a:gd name="T111" fmla="*/ 12 h 459"/>
                <a:gd name="T112" fmla="*/ 9 w 520"/>
                <a:gd name="T113" fmla="*/ 14 h 459"/>
                <a:gd name="T114" fmla="*/ 9 w 520"/>
                <a:gd name="T115" fmla="*/ 16 h 459"/>
                <a:gd name="T116" fmla="*/ 8 w 520"/>
                <a:gd name="T117" fmla="*/ 18 h 459"/>
                <a:gd name="T118" fmla="*/ 6 w 520"/>
                <a:gd name="T119" fmla="*/ 18 h 459"/>
                <a:gd name="T120" fmla="*/ 6 w 520"/>
                <a:gd name="T121" fmla="*/ 18 h 4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0"/>
                <a:gd name="T184" fmla="*/ 0 h 459"/>
                <a:gd name="T185" fmla="*/ 520 w 520"/>
                <a:gd name="T186" fmla="*/ 459 h 4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0" h="459">
                  <a:moveTo>
                    <a:pt x="145" y="153"/>
                  </a:moveTo>
                  <a:lnTo>
                    <a:pt x="131" y="190"/>
                  </a:lnTo>
                  <a:lnTo>
                    <a:pt x="109" y="197"/>
                  </a:lnTo>
                  <a:lnTo>
                    <a:pt x="61" y="190"/>
                  </a:lnTo>
                  <a:lnTo>
                    <a:pt x="50" y="201"/>
                  </a:lnTo>
                  <a:lnTo>
                    <a:pt x="24" y="192"/>
                  </a:lnTo>
                  <a:lnTo>
                    <a:pt x="0" y="226"/>
                  </a:lnTo>
                  <a:lnTo>
                    <a:pt x="11" y="236"/>
                  </a:lnTo>
                  <a:lnTo>
                    <a:pt x="11" y="258"/>
                  </a:lnTo>
                  <a:lnTo>
                    <a:pt x="21" y="279"/>
                  </a:lnTo>
                  <a:lnTo>
                    <a:pt x="70" y="263"/>
                  </a:lnTo>
                  <a:lnTo>
                    <a:pt x="85" y="276"/>
                  </a:lnTo>
                  <a:lnTo>
                    <a:pt x="64" y="369"/>
                  </a:lnTo>
                  <a:lnTo>
                    <a:pt x="92" y="398"/>
                  </a:lnTo>
                  <a:lnTo>
                    <a:pt x="83" y="451"/>
                  </a:lnTo>
                  <a:lnTo>
                    <a:pt x="112" y="453"/>
                  </a:lnTo>
                  <a:lnTo>
                    <a:pt x="142" y="424"/>
                  </a:lnTo>
                  <a:lnTo>
                    <a:pt x="155" y="433"/>
                  </a:lnTo>
                  <a:lnTo>
                    <a:pt x="214" y="458"/>
                  </a:lnTo>
                  <a:lnTo>
                    <a:pt x="226" y="451"/>
                  </a:lnTo>
                  <a:lnTo>
                    <a:pt x="228" y="431"/>
                  </a:lnTo>
                  <a:lnTo>
                    <a:pt x="238" y="419"/>
                  </a:lnTo>
                  <a:lnTo>
                    <a:pt x="322" y="364"/>
                  </a:lnTo>
                  <a:lnTo>
                    <a:pt x="337" y="383"/>
                  </a:lnTo>
                  <a:lnTo>
                    <a:pt x="387" y="398"/>
                  </a:lnTo>
                  <a:lnTo>
                    <a:pt x="416" y="361"/>
                  </a:lnTo>
                  <a:lnTo>
                    <a:pt x="429" y="369"/>
                  </a:lnTo>
                  <a:lnTo>
                    <a:pt x="449" y="369"/>
                  </a:lnTo>
                  <a:lnTo>
                    <a:pt x="449" y="358"/>
                  </a:lnTo>
                  <a:lnTo>
                    <a:pt x="475" y="349"/>
                  </a:lnTo>
                  <a:lnTo>
                    <a:pt x="475" y="340"/>
                  </a:lnTo>
                  <a:lnTo>
                    <a:pt x="486" y="329"/>
                  </a:lnTo>
                  <a:lnTo>
                    <a:pt x="492" y="332"/>
                  </a:lnTo>
                  <a:lnTo>
                    <a:pt x="519" y="305"/>
                  </a:lnTo>
                  <a:lnTo>
                    <a:pt x="497" y="265"/>
                  </a:lnTo>
                  <a:lnTo>
                    <a:pt x="508" y="209"/>
                  </a:lnTo>
                  <a:lnTo>
                    <a:pt x="494" y="192"/>
                  </a:lnTo>
                  <a:lnTo>
                    <a:pt x="456" y="204"/>
                  </a:lnTo>
                  <a:lnTo>
                    <a:pt x="451" y="197"/>
                  </a:lnTo>
                  <a:lnTo>
                    <a:pt x="494" y="148"/>
                  </a:lnTo>
                  <a:lnTo>
                    <a:pt x="475" y="71"/>
                  </a:lnTo>
                  <a:lnTo>
                    <a:pt x="446" y="93"/>
                  </a:lnTo>
                  <a:lnTo>
                    <a:pt x="420" y="66"/>
                  </a:lnTo>
                  <a:lnTo>
                    <a:pt x="396" y="33"/>
                  </a:lnTo>
                  <a:lnTo>
                    <a:pt x="394" y="13"/>
                  </a:lnTo>
                  <a:lnTo>
                    <a:pt x="377" y="9"/>
                  </a:lnTo>
                  <a:lnTo>
                    <a:pt x="357" y="16"/>
                  </a:lnTo>
                  <a:lnTo>
                    <a:pt x="324" y="0"/>
                  </a:lnTo>
                  <a:lnTo>
                    <a:pt x="308" y="38"/>
                  </a:lnTo>
                  <a:lnTo>
                    <a:pt x="281" y="40"/>
                  </a:lnTo>
                  <a:lnTo>
                    <a:pt x="260" y="71"/>
                  </a:lnTo>
                  <a:lnTo>
                    <a:pt x="248" y="64"/>
                  </a:lnTo>
                  <a:lnTo>
                    <a:pt x="228" y="71"/>
                  </a:lnTo>
                  <a:lnTo>
                    <a:pt x="197" y="53"/>
                  </a:lnTo>
                  <a:lnTo>
                    <a:pt x="173" y="81"/>
                  </a:lnTo>
                  <a:lnTo>
                    <a:pt x="173" y="95"/>
                  </a:lnTo>
                  <a:lnTo>
                    <a:pt x="221" y="122"/>
                  </a:lnTo>
                  <a:lnTo>
                    <a:pt x="232" y="141"/>
                  </a:lnTo>
                  <a:lnTo>
                    <a:pt x="197" y="154"/>
                  </a:lnTo>
                  <a:lnTo>
                    <a:pt x="145" y="153"/>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4" name="Freeform 27">
              <a:extLst>
                <a:ext uri="{FF2B5EF4-FFF2-40B4-BE49-F238E27FC236}">
                  <a16:creationId xmlns:a16="http://schemas.microsoft.com/office/drawing/2014/main" id="{2DE7A464-55CD-4A30-A190-C26057E5394B}"/>
                </a:ext>
              </a:extLst>
            </p:cNvPr>
            <p:cNvSpPr>
              <a:spLocks/>
            </p:cNvSpPr>
            <p:nvPr/>
          </p:nvSpPr>
          <p:spPr bwMode="auto">
            <a:xfrm>
              <a:off x="7497356" y="4584155"/>
              <a:ext cx="349493" cy="405435"/>
            </a:xfrm>
            <a:custGeom>
              <a:avLst/>
              <a:gdLst>
                <a:gd name="T0" fmla="*/ 10 w 327"/>
                <a:gd name="T1" fmla="*/ 46 h 381"/>
                <a:gd name="T2" fmla="*/ 8 w 327"/>
                <a:gd name="T3" fmla="*/ 49 h 381"/>
                <a:gd name="T4" fmla="*/ 7 w 327"/>
                <a:gd name="T5" fmla="*/ 46 h 381"/>
                <a:gd name="T6" fmla="*/ 6 w 327"/>
                <a:gd name="T7" fmla="*/ 48 h 381"/>
                <a:gd name="T8" fmla="*/ 4 w 327"/>
                <a:gd name="T9" fmla="*/ 48 h 381"/>
                <a:gd name="T10" fmla="*/ 3 w 327"/>
                <a:gd name="T11" fmla="*/ 46 h 381"/>
                <a:gd name="T12" fmla="*/ 3 w 327"/>
                <a:gd name="T13" fmla="*/ 39 h 381"/>
                <a:gd name="T14" fmla="*/ 3 w 327"/>
                <a:gd name="T15" fmla="*/ 38 h 381"/>
                <a:gd name="T16" fmla="*/ 3 w 327"/>
                <a:gd name="T17" fmla="*/ 32 h 381"/>
                <a:gd name="T18" fmla="*/ 0 w 327"/>
                <a:gd name="T19" fmla="*/ 29 h 381"/>
                <a:gd name="T20" fmla="*/ 3 w 327"/>
                <a:gd name="T21" fmla="*/ 26 h 381"/>
                <a:gd name="T22" fmla="*/ 3 w 327"/>
                <a:gd name="T23" fmla="*/ 26 h 381"/>
                <a:gd name="T24" fmla="*/ 3 w 327"/>
                <a:gd name="T25" fmla="*/ 20 h 381"/>
                <a:gd name="T26" fmla="*/ 3 w 327"/>
                <a:gd name="T27" fmla="*/ 15 h 381"/>
                <a:gd name="T28" fmla="*/ 3 w 327"/>
                <a:gd name="T29" fmla="*/ 13 h 381"/>
                <a:gd name="T30" fmla="*/ 3 w 327"/>
                <a:gd name="T31" fmla="*/ 13 h 381"/>
                <a:gd name="T32" fmla="*/ 3 w 327"/>
                <a:gd name="T33" fmla="*/ 11 h 381"/>
                <a:gd name="T34" fmla="*/ 3 w 327"/>
                <a:gd name="T35" fmla="*/ 9 h 381"/>
                <a:gd name="T36" fmla="*/ 4 w 327"/>
                <a:gd name="T37" fmla="*/ 5 h 381"/>
                <a:gd name="T38" fmla="*/ 4 w 327"/>
                <a:gd name="T39" fmla="*/ 5 h 381"/>
                <a:gd name="T40" fmla="*/ 5 w 327"/>
                <a:gd name="T41" fmla="*/ 4 h 381"/>
                <a:gd name="T42" fmla="*/ 7 w 327"/>
                <a:gd name="T43" fmla="*/ 5 h 381"/>
                <a:gd name="T44" fmla="*/ 8 w 327"/>
                <a:gd name="T45" fmla="*/ 5 h 381"/>
                <a:gd name="T46" fmla="*/ 9 w 327"/>
                <a:gd name="T47" fmla="*/ 0 h 381"/>
                <a:gd name="T48" fmla="*/ 10 w 327"/>
                <a:gd name="T49" fmla="*/ 5 h 381"/>
                <a:gd name="T50" fmla="*/ 10 w 327"/>
                <a:gd name="T51" fmla="*/ 5 h 381"/>
                <a:gd name="T52" fmla="*/ 9 w 327"/>
                <a:gd name="T53" fmla="*/ 8 h 381"/>
                <a:gd name="T54" fmla="*/ 8 w 327"/>
                <a:gd name="T55" fmla="*/ 9 h 381"/>
                <a:gd name="T56" fmla="*/ 8 w 327"/>
                <a:gd name="T57" fmla="*/ 10 h 381"/>
                <a:gd name="T58" fmla="*/ 9 w 327"/>
                <a:gd name="T59" fmla="*/ 12 h 381"/>
                <a:gd name="T60" fmla="*/ 10 w 327"/>
                <a:gd name="T61" fmla="*/ 9 h 381"/>
                <a:gd name="T62" fmla="*/ 13 w 327"/>
                <a:gd name="T63" fmla="*/ 13 h 381"/>
                <a:gd name="T64" fmla="*/ 13 w 327"/>
                <a:gd name="T65" fmla="*/ 20 h 381"/>
                <a:gd name="T66" fmla="*/ 12 w 327"/>
                <a:gd name="T67" fmla="*/ 20 h 381"/>
                <a:gd name="T68" fmla="*/ 12 w 327"/>
                <a:gd name="T69" fmla="*/ 23 h 381"/>
                <a:gd name="T70" fmla="*/ 13 w 327"/>
                <a:gd name="T71" fmla="*/ 26 h 381"/>
                <a:gd name="T72" fmla="*/ 12 w 327"/>
                <a:gd name="T73" fmla="*/ 29 h 381"/>
                <a:gd name="T74" fmla="*/ 13 w 327"/>
                <a:gd name="T75" fmla="*/ 32 h 381"/>
                <a:gd name="T76" fmla="*/ 12 w 327"/>
                <a:gd name="T77" fmla="*/ 35 h 381"/>
                <a:gd name="T78" fmla="*/ 11 w 327"/>
                <a:gd name="T79" fmla="*/ 33 h 381"/>
                <a:gd name="T80" fmla="*/ 10 w 327"/>
                <a:gd name="T81" fmla="*/ 46 h 381"/>
                <a:gd name="T82" fmla="*/ 10 w 327"/>
                <a:gd name="T83" fmla="*/ 46 h 381"/>
                <a:gd name="T84" fmla="*/ 10 w 327"/>
                <a:gd name="T85" fmla="*/ 46 h 3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7"/>
                <a:gd name="T130" fmla="*/ 0 h 381"/>
                <a:gd name="T131" fmla="*/ 327 w 327"/>
                <a:gd name="T132" fmla="*/ 381 h 3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7" h="381">
                  <a:moveTo>
                    <a:pt x="236" y="361"/>
                  </a:moveTo>
                  <a:lnTo>
                    <a:pt x="186" y="380"/>
                  </a:lnTo>
                  <a:lnTo>
                    <a:pt x="157" y="351"/>
                  </a:lnTo>
                  <a:lnTo>
                    <a:pt x="139" y="375"/>
                  </a:lnTo>
                  <a:lnTo>
                    <a:pt x="107" y="375"/>
                  </a:lnTo>
                  <a:lnTo>
                    <a:pt x="93" y="348"/>
                  </a:lnTo>
                  <a:lnTo>
                    <a:pt x="78" y="308"/>
                  </a:lnTo>
                  <a:lnTo>
                    <a:pt x="50" y="305"/>
                  </a:lnTo>
                  <a:lnTo>
                    <a:pt x="19" y="247"/>
                  </a:lnTo>
                  <a:lnTo>
                    <a:pt x="0" y="218"/>
                  </a:lnTo>
                  <a:lnTo>
                    <a:pt x="14" y="204"/>
                  </a:lnTo>
                  <a:lnTo>
                    <a:pt x="19" y="199"/>
                  </a:lnTo>
                  <a:lnTo>
                    <a:pt x="52" y="152"/>
                  </a:lnTo>
                  <a:lnTo>
                    <a:pt x="50" y="115"/>
                  </a:lnTo>
                  <a:lnTo>
                    <a:pt x="60" y="99"/>
                  </a:lnTo>
                  <a:lnTo>
                    <a:pt x="86" y="95"/>
                  </a:lnTo>
                  <a:lnTo>
                    <a:pt x="93" y="84"/>
                  </a:lnTo>
                  <a:lnTo>
                    <a:pt x="84" y="66"/>
                  </a:lnTo>
                  <a:lnTo>
                    <a:pt x="98" y="48"/>
                  </a:lnTo>
                  <a:lnTo>
                    <a:pt x="98" y="13"/>
                  </a:lnTo>
                  <a:lnTo>
                    <a:pt x="115" y="4"/>
                  </a:lnTo>
                  <a:lnTo>
                    <a:pt x="146" y="21"/>
                  </a:lnTo>
                  <a:lnTo>
                    <a:pt x="184" y="28"/>
                  </a:lnTo>
                  <a:lnTo>
                    <a:pt x="210" y="0"/>
                  </a:lnTo>
                  <a:lnTo>
                    <a:pt x="240" y="24"/>
                  </a:lnTo>
                  <a:lnTo>
                    <a:pt x="227" y="35"/>
                  </a:lnTo>
                  <a:lnTo>
                    <a:pt x="210" y="59"/>
                  </a:lnTo>
                  <a:lnTo>
                    <a:pt x="186" y="66"/>
                  </a:lnTo>
                  <a:lnTo>
                    <a:pt x="177" y="72"/>
                  </a:lnTo>
                  <a:lnTo>
                    <a:pt x="201" y="86"/>
                  </a:lnTo>
                  <a:lnTo>
                    <a:pt x="244" y="66"/>
                  </a:lnTo>
                  <a:lnTo>
                    <a:pt x="317" y="97"/>
                  </a:lnTo>
                  <a:lnTo>
                    <a:pt x="326" y="158"/>
                  </a:lnTo>
                  <a:lnTo>
                    <a:pt x="295" y="158"/>
                  </a:lnTo>
                  <a:lnTo>
                    <a:pt x="292" y="177"/>
                  </a:lnTo>
                  <a:lnTo>
                    <a:pt x="308" y="202"/>
                  </a:lnTo>
                  <a:lnTo>
                    <a:pt x="295" y="218"/>
                  </a:lnTo>
                  <a:lnTo>
                    <a:pt x="311" y="242"/>
                  </a:lnTo>
                  <a:lnTo>
                    <a:pt x="287" y="271"/>
                  </a:lnTo>
                  <a:lnTo>
                    <a:pt x="275" y="257"/>
                  </a:lnTo>
                  <a:lnTo>
                    <a:pt x="240" y="348"/>
                  </a:lnTo>
                  <a:lnTo>
                    <a:pt x="236" y="361"/>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5" name="Freeform 28">
              <a:extLst>
                <a:ext uri="{FF2B5EF4-FFF2-40B4-BE49-F238E27FC236}">
                  <a16:creationId xmlns:a16="http://schemas.microsoft.com/office/drawing/2014/main" id="{F8D09D9B-3E8E-4F13-9C8C-7D4F89E2C536}"/>
                </a:ext>
              </a:extLst>
            </p:cNvPr>
            <p:cNvSpPr>
              <a:spLocks/>
            </p:cNvSpPr>
            <p:nvPr/>
          </p:nvSpPr>
          <p:spPr bwMode="auto">
            <a:xfrm>
              <a:off x="7173797" y="4285044"/>
              <a:ext cx="429766" cy="515265"/>
            </a:xfrm>
            <a:custGeom>
              <a:avLst/>
              <a:gdLst>
                <a:gd name="T0" fmla="*/ 3 w 406"/>
                <a:gd name="T1" fmla="*/ 0 h 488"/>
                <a:gd name="T2" fmla="*/ 6 w 406"/>
                <a:gd name="T3" fmla="*/ 5 h 488"/>
                <a:gd name="T4" fmla="*/ 7 w 406"/>
                <a:gd name="T5" fmla="*/ 7 h 488"/>
                <a:gd name="T6" fmla="*/ 8 w 406"/>
                <a:gd name="T7" fmla="*/ 8 h 488"/>
                <a:gd name="T8" fmla="*/ 9 w 406"/>
                <a:gd name="T9" fmla="*/ 14 h 488"/>
                <a:gd name="T10" fmla="*/ 10 w 406"/>
                <a:gd name="T11" fmla="*/ 17 h 488"/>
                <a:gd name="T12" fmla="*/ 11 w 406"/>
                <a:gd name="T13" fmla="*/ 14 h 488"/>
                <a:gd name="T14" fmla="*/ 11 w 406"/>
                <a:gd name="T15" fmla="*/ 18 h 488"/>
                <a:gd name="T16" fmla="*/ 11 w 406"/>
                <a:gd name="T17" fmla="*/ 21 h 488"/>
                <a:gd name="T18" fmla="*/ 9 w 406"/>
                <a:gd name="T19" fmla="*/ 23 h 488"/>
                <a:gd name="T20" fmla="*/ 11 w 406"/>
                <a:gd name="T21" fmla="*/ 28 h 488"/>
                <a:gd name="T22" fmla="*/ 13 w 406"/>
                <a:gd name="T23" fmla="*/ 32 h 488"/>
                <a:gd name="T24" fmla="*/ 13 w 406"/>
                <a:gd name="T25" fmla="*/ 38 h 488"/>
                <a:gd name="T26" fmla="*/ 13 w 406"/>
                <a:gd name="T27" fmla="*/ 40 h 488"/>
                <a:gd name="T28" fmla="*/ 12 w 406"/>
                <a:gd name="T29" fmla="*/ 42 h 488"/>
                <a:gd name="T30" fmla="*/ 11 w 406"/>
                <a:gd name="T31" fmla="*/ 52 h 488"/>
                <a:gd name="T32" fmla="*/ 10 w 406"/>
                <a:gd name="T33" fmla="*/ 52 h 488"/>
                <a:gd name="T34" fmla="*/ 8 w 406"/>
                <a:gd name="T35" fmla="*/ 48 h 488"/>
                <a:gd name="T36" fmla="*/ 6 w 406"/>
                <a:gd name="T37" fmla="*/ 52 h 488"/>
                <a:gd name="T38" fmla="*/ 7 w 406"/>
                <a:gd name="T39" fmla="*/ 48 h 488"/>
                <a:gd name="T40" fmla="*/ 5 w 406"/>
                <a:gd name="T41" fmla="*/ 49 h 488"/>
                <a:gd name="T42" fmla="*/ 3 w 406"/>
                <a:gd name="T43" fmla="*/ 38 h 488"/>
                <a:gd name="T44" fmla="*/ 3 w 406"/>
                <a:gd name="T45" fmla="*/ 36 h 488"/>
                <a:gd name="T46" fmla="*/ 3 w 406"/>
                <a:gd name="T47" fmla="*/ 31 h 488"/>
                <a:gd name="T48" fmla="*/ 3 w 406"/>
                <a:gd name="T49" fmla="*/ 27 h 488"/>
                <a:gd name="T50" fmla="*/ 3 w 406"/>
                <a:gd name="T51" fmla="*/ 22 h 488"/>
                <a:gd name="T52" fmla="*/ 3 w 406"/>
                <a:gd name="T53" fmla="*/ 21 h 488"/>
                <a:gd name="T54" fmla="*/ 3 w 406"/>
                <a:gd name="T55" fmla="*/ 16 h 488"/>
                <a:gd name="T56" fmla="*/ 3 w 406"/>
                <a:gd name="T57" fmla="*/ 12 h 488"/>
                <a:gd name="T58" fmla="*/ 3 w 406"/>
                <a:gd name="T59" fmla="*/ 6 h 488"/>
                <a:gd name="T60" fmla="*/ 3 w 406"/>
                <a:gd name="T61" fmla="*/ 10 h 488"/>
                <a:gd name="T62" fmla="*/ 4 w 406"/>
                <a:gd name="T63" fmla="*/ 7 h 488"/>
                <a:gd name="T64" fmla="*/ 3 w 406"/>
                <a:gd name="T65" fmla="*/ 5 h 488"/>
                <a:gd name="T66" fmla="*/ 3 w 406"/>
                <a:gd name="T67" fmla="*/ 4 h 4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488"/>
                <a:gd name="T104" fmla="*/ 406 w 406"/>
                <a:gd name="T105" fmla="*/ 488 h 4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488">
                  <a:moveTo>
                    <a:pt x="80" y="4"/>
                  </a:moveTo>
                  <a:lnTo>
                    <a:pt x="96" y="0"/>
                  </a:lnTo>
                  <a:lnTo>
                    <a:pt x="144" y="19"/>
                  </a:lnTo>
                  <a:lnTo>
                    <a:pt x="165" y="41"/>
                  </a:lnTo>
                  <a:lnTo>
                    <a:pt x="205" y="52"/>
                  </a:lnTo>
                  <a:lnTo>
                    <a:pt x="220" y="66"/>
                  </a:lnTo>
                  <a:lnTo>
                    <a:pt x="242" y="62"/>
                  </a:lnTo>
                  <a:lnTo>
                    <a:pt x="247" y="70"/>
                  </a:lnTo>
                  <a:lnTo>
                    <a:pt x="240" y="117"/>
                  </a:lnTo>
                  <a:lnTo>
                    <a:pt x="261" y="130"/>
                  </a:lnTo>
                  <a:lnTo>
                    <a:pt x="271" y="147"/>
                  </a:lnTo>
                  <a:lnTo>
                    <a:pt x="304" y="154"/>
                  </a:lnTo>
                  <a:lnTo>
                    <a:pt x="316" y="132"/>
                  </a:lnTo>
                  <a:lnTo>
                    <a:pt x="337" y="134"/>
                  </a:lnTo>
                  <a:lnTo>
                    <a:pt x="350" y="151"/>
                  </a:lnTo>
                  <a:lnTo>
                    <a:pt x="347" y="168"/>
                  </a:lnTo>
                  <a:lnTo>
                    <a:pt x="308" y="172"/>
                  </a:lnTo>
                  <a:lnTo>
                    <a:pt x="308" y="189"/>
                  </a:lnTo>
                  <a:lnTo>
                    <a:pt x="308" y="202"/>
                  </a:lnTo>
                  <a:lnTo>
                    <a:pt x="292" y="221"/>
                  </a:lnTo>
                  <a:lnTo>
                    <a:pt x="304" y="240"/>
                  </a:lnTo>
                  <a:lnTo>
                    <a:pt x="337" y="262"/>
                  </a:lnTo>
                  <a:lnTo>
                    <a:pt x="338" y="288"/>
                  </a:lnTo>
                  <a:lnTo>
                    <a:pt x="405" y="295"/>
                  </a:lnTo>
                  <a:lnTo>
                    <a:pt x="405" y="330"/>
                  </a:lnTo>
                  <a:lnTo>
                    <a:pt x="391" y="348"/>
                  </a:lnTo>
                  <a:lnTo>
                    <a:pt x="400" y="366"/>
                  </a:lnTo>
                  <a:lnTo>
                    <a:pt x="393" y="377"/>
                  </a:lnTo>
                  <a:lnTo>
                    <a:pt x="367" y="381"/>
                  </a:lnTo>
                  <a:lnTo>
                    <a:pt x="356" y="397"/>
                  </a:lnTo>
                  <a:lnTo>
                    <a:pt x="359" y="434"/>
                  </a:lnTo>
                  <a:lnTo>
                    <a:pt x="326" y="481"/>
                  </a:lnTo>
                  <a:lnTo>
                    <a:pt x="321" y="487"/>
                  </a:lnTo>
                  <a:lnTo>
                    <a:pt x="302" y="469"/>
                  </a:lnTo>
                  <a:lnTo>
                    <a:pt x="256" y="469"/>
                  </a:lnTo>
                  <a:lnTo>
                    <a:pt x="235" y="447"/>
                  </a:lnTo>
                  <a:lnTo>
                    <a:pt x="199" y="484"/>
                  </a:lnTo>
                  <a:lnTo>
                    <a:pt x="185" y="478"/>
                  </a:lnTo>
                  <a:lnTo>
                    <a:pt x="201" y="450"/>
                  </a:lnTo>
                  <a:lnTo>
                    <a:pt x="199" y="440"/>
                  </a:lnTo>
                  <a:lnTo>
                    <a:pt x="185" y="436"/>
                  </a:lnTo>
                  <a:lnTo>
                    <a:pt x="141" y="460"/>
                  </a:lnTo>
                  <a:lnTo>
                    <a:pt x="100" y="381"/>
                  </a:lnTo>
                  <a:lnTo>
                    <a:pt x="113" y="356"/>
                  </a:lnTo>
                  <a:lnTo>
                    <a:pt x="108" y="348"/>
                  </a:lnTo>
                  <a:lnTo>
                    <a:pt x="86" y="341"/>
                  </a:lnTo>
                  <a:lnTo>
                    <a:pt x="50" y="320"/>
                  </a:lnTo>
                  <a:lnTo>
                    <a:pt x="65" y="288"/>
                  </a:lnTo>
                  <a:lnTo>
                    <a:pt x="86" y="277"/>
                  </a:lnTo>
                  <a:lnTo>
                    <a:pt x="91" y="253"/>
                  </a:lnTo>
                  <a:lnTo>
                    <a:pt x="82" y="209"/>
                  </a:lnTo>
                  <a:lnTo>
                    <a:pt x="77" y="204"/>
                  </a:lnTo>
                  <a:lnTo>
                    <a:pt x="56" y="226"/>
                  </a:lnTo>
                  <a:lnTo>
                    <a:pt x="24" y="200"/>
                  </a:lnTo>
                  <a:lnTo>
                    <a:pt x="0" y="170"/>
                  </a:lnTo>
                  <a:lnTo>
                    <a:pt x="24" y="151"/>
                  </a:lnTo>
                  <a:lnTo>
                    <a:pt x="29" y="120"/>
                  </a:lnTo>
                  <a:lnTo>
                    <a:pt x="45" y="110"/>
                  </a:lnTo>
                  <a:lnTo>
                    <a:pt x="43" y="67"/>
                  </a:lnTo>
                  <a:lnTo>
                    <a:pt x="53" y="59"/>
                  </a:lnTo>
                  <a:lnTo>
                    <a:pt x="74" y="72"/>
                  </a:lnTo>
                  <a:lnTo>
                    <a:pt x="86" y="90"/>
                  </a:lnTo>
                  <a:lnTo>
                    <a:pt x="113" y="72"/>
                  </a:lnTo>
                  <a:lnTo>
                    <a:pt x="122" y="62"/>
                  </a:lnTo>
                  <a:lnTo>
                    <a:pt x="117" y="41"/>
                  </a:lnTo>
                  <a:lnTo>
                    <a:pt x="86" y="24"/>
                  </a:lnTo>
                  <a:lnTo>
                    <a:pt x="80" y="4"/>
                  </a:lnTo>
                </a:path>
              </a:pathLst>
            </a:custGeom>
            <a:solidFill>
              <a:schemeClr val="bg2"/>
            </a:solid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6" name="Freeform 29">
              <a:extLst>
                <a:ext uri="{FF2B5EF4-FFF2-40B4-BE49-F238E27FC236}">
                  <a16:creationId xmlns:a16="http://schemas.microsoft.com/office/drawing/2014/main" id="{8D6A6D0F-E8C4-4F44-A6C0-E64170D5FB33}"/>
                </a:ext>
              </a:extLst>
            </p:cNvPr>
            <p:cNvSpPr>
              <a:spLocks/>
            </p:cNvSpPr>
            <p:nvPr/>
          </p:nvSpPr>
          <p:spPr bwMode="auto">
            <a:xfrm>
              <a:off x="7725823" y="4531577"/>
              <a:ext cx="76568" cy="78283"/>
            </a:xfrm>
            <a:custGeom>
              <a:avLst/>
              <a:gdLst>
                <a:gd name="T0" fmla="*/ 3 w 73"/>
                <a:gd name="T1" fmla="*/ 4 h 76"/>
                <a:gd name="T2" fmla="*/ 0 w 73"/>
                <a:gd name="T3" fmla="*/ 4 h 76"/>
                <a:gd name="T4" fmla="*/ 3 w 73"/>
                <a:gd name="T5" fmla="*/ 4 h 76"/>
                <a:gd name="T6" fmla="*/ 3 w 73"/>
                <a:gd name="T7" fmla="*/ 0 h 76"/>
                <a:gd name="T8" fmla="*/ 3 w 73"/>
                <a:gd name="T9" fmla="*/ 4 h 76"/>
                <a:gd name="T10" fmla="*/ 3 w 73"/>
                <a:gd name="T11" fmla="*/ 4 h 76"/>
                <a:gd name="T12" fmla="*/ 3 w 73"/>
                <a:gd name="T13" fmla="*/ 4 h 76"/>
                <a:gd name="T14" fmla="*/ 3 w 73"/>
                <a:gd name="T15" fmla="*/ 4 h 76"/>
                <a:gd name="T16" fmla="*/ 3 w 73"/>
                <a:gd name="T17" fmla="*/ 4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76"/>
                <a:gd name="T29" fmla="*/ 73 w 73"/>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76">
                  <a:moveTo>
                    <a:pt x="29" y="75"/>
                  </a:moveTo>
                  <a:lnTo>
                    <a:pt x="0" y="50"/>
                  </a:lnTo>
                  <a:lnTo>
                    <a:pt x="12" y="33"/>
                  </a:lnTo>
                  <a:lnTo>
                    <a:pt x="24" y="0"/>
                  </a:lnTo>
                  <a:lnTo>
                    <a:pt x="56" y="13"/>
                  </a:lnTo>
                  <a:lnTo>
                    <a:pt x="72" y="35"/>
                  </a:lnTo>
                  <a:lnTo>
                    <a:pt x="60" y="50"/>
                  </a:lnTo>
                  <a:lnTo>
                    <a:pt x="29" y="75"/>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7" name="Freeform 30">
              <a:extLst>
                <a:ext uri="{FF2B5EF4-FFF2-40B4-BE49-F238E27FC236}">
                  <a16:creationId xmlns:a16="http://schemas.microsoft.com/office/drawing/2014/main" id="{DB290DA0-ACF9-41E2-AD25-AF62442FF641}"/>
                </a:ext>
              </a:extLst>
            </p:cNvPr>
            <p:cNvSpPr>
              <a:spLocks/>
            </p:cNvSpPr>
            <p:nvPr/>
          </p:nvSpPr>
          <p:spPr bwMode="auto">
            <a:xfrm>
              <a:off x="7273829" y="4211435"/>
              <a:ext cx="508803" cy="405435"/>
            </a:xfrm>
            <a:custGeom>
              <a:avLst/>
              <a:gdLst>
                <a:gd name="T0" fmla="*/ 16 w 478"/>
                <a:gd name="T1" fmla="*/ 30 h 385"/>
                <a:gd name="T2" fmla="*/ 16 w 478"/>
                <a:gd name="T3" fmla="*/ 33 h 385"/>
                <a:gd name="T4" fmla="*/ 16 w 478"/>
                <a:gd name="T5" fmla="*/ 37 h 385"/>
                <a:gd name="T6" fmla="*/ 16 w 478"/>
                <a:gd name="T7" fmla="*/ 39 h 385"/>
                <a:gd name="T8" fmla="*/ 14 w 478"/>
                <a:gd name="T9" fmla="*/ 37 h 385"/>
                <a:gd name="T10" fmla="*/ 12 w 478"/>
                <a:gd name="T11" fmla="*/ 37 h 385"/>
                <a:gd name="T12" fmla="*/ 12 w 478"/>
                <a:gd name="T13" fmla="*/ 37 h 385"/>
                <a:gd name="T14" fmla="*/ 9 w 478"/>
                <a:gd name="T15" fmla="*/ 37 h 385"/>
                <a:gd name="T16" fmla="*/ 9 w 478"/>
                <a:gd name="T17" fmla="*/ 33 h 385"/>
                <a:gd name="T18" fmla="*/ 8 w 478"/>
                <a:gd name="T19" fmla="*/ 32 h 385"/>
                <a:gd name="T20" fmla="*/ 8 w 478"/>
                <a:gd name="T21" fmla="*/ 30 h 385"/>
                <a:gd name="T22" fmla="*/ 8 w 478"/>
                <a:gd name="T23" fmla="*/ 27 h 385"/>
                <a:gd name="T24" fmla="*/ 8 w 478"/>
                <a:gd name="T25" fmla="*/ 27 h 385"/>
                <a:gd name="T26" fmla="*/ 8 w 478"/>
                <a:gd name="T27" fmla="*/ 24 h 385"/>
                <a:gd name="T28" fmla="*/ 9 w 478"/>
                <a:gd name="T29" fmla="*/ 24 h 385"/>
                <a:gd name="T30" fmla="*/ 10 w 478"/>
                <a:gd name="T31" fmla="*/ 22 h 385"/>
                <a:gd name="T32" fmla="*/ 9 w 478"/>
                <a:gd name="T33" fmla="*/ 21 h 385"/>
                <a:gd name="T34" fmla="*/ 9 w 478"/>
                <a:gd name="T35" fmla="*/ 21 h 385"/>
                <a:gd name="T36" fmla="*/ 8 w 478"/>
                <a:gd name="T37" fmla="*/ 23 h 385"/>
                <a:gd name="T38" fmla="*/ 7 w 478"/>
                <a:gd name="T39" fmla="*/ 22 h 385"/>
                <a:gd name="T40" fmla="*/ 7 w 478"/>
                <a:gd name="T41" fmla="*/ 20 h 385"/>
                <a:gd name="T42" fmla="*/ 6 w 478"/>
                <a:gd name="T43" fmla="*/ 20 h 385"/>
                <a:gd name="T44" fmla="*/ 6 w 478"/>
                <a:gd name="T45" fmla="*/ 14 h 385"/>
                <a:gd name="T46" fmla="*/ 6 w 478"/>
                <a:gd name="T47" fmla="*/ 14 h 385"/>
                <a:gd name="T48" fmla="*/ 5 w 478"/>
                <a:gd name="T49" fmla="*/ 14 h 385"/>
                <a:gd name="T50" fmla="*/ 4 w 478"/>
                <a:gd name="T51" fmla="*/ 13 h 385"/>
                <a:gd name="T52" fmla="*/ 3 w 478"/>
                <a:gd name="T53" fmla="*/ 12 h 385"/>
                <a:gd name="T54" fmla="*/ 3 w 478"/>
                <a:gd name="T55" fmla="*/ 10 h 385"/>
                <a:gd name="T56" fmla="*/ 0 w 478"/>
                <a:gd name="T57" fmla="*/ 8 h 385"/>
                <a:gd name="T58" fmla="*/ 3 w 478"/>
                <a:gd name="T59" fmla="*/ 5 h 385"/>
                <a:gd name="T60" fmla="*/ 3 w 478"/>
                <a:gd name="T61" fmla="*/ 5 h 385"/>
                <a:gd name="T62" fmla="*/ 3 w 478"/>
                <a:gd name="T63" fmla="*/ 8 h 385"/>
                <a:gd name="T64" fmla="*/ 3 w 478"/>
                <a:gd name="T65" fmla="*/ 8 h 385"/>
                <a:gd name="T66" fmla="*/ 3 w 478"/>
                <a:gd name="T67" fmla="*/ 7 h 385"/>
                <a:gd name="T68" fmla="*/ 5 w 478"/>
                <a:gd name="T69" fmla="*/ 5 h 385"/>
                <a:gd name="T70" fmla="*/ 6 w 478"/>
                <a:gd name="T71" fmla="*/ 8 h 385"/>
                <a:gd name="T72" fmla="*/ 6 w 478"/>
                <a:gd name="T73" fmla="*/ 5 h 385"/>
                <a:gd name="T74" fmla="*/ 7 w 478"/>
                <a:gd name="T75" fmla="*/ 5 h 385"/>
                <a:gd name="T76" fmla="*/ 7 w 478"/>
                <a:gd name="T77" fmla="*/ 5 h 385"/>
                <a:gd name="T78" fmla="*/ 8 w 478"/>
                <a:gd name="T79" fmla="*/ 4 h 385"/>
                <a:gd name="T80" fmla="*/ 8 w 478"/>
                <a:gd name="T81" fmla="*/ 0 h 385"/>
                <a:gd name="T82" fmla="*/ 10 w 478"/>
                <a:gd name="T83" fmla="*/ 5 h 385"/>
                <a:gd name="T84" fmla="*/ 12 w 478"/>
                <a:gd name="T85" fmla="*/ 5 h 385"/>
                <a:gd name="T86" fmla="*/ 14 w 478"/>
                <a:gd name="T87" fmla="*/ 18 h 385"/>
                <a:gd name="T88" fmla="*/ 14 w 478"/>
                <a:gd name="T89" fmla="*/ 20 h 385"/>
                <a:gd name="T90" fmla="*/ 16 w 478"/>
                <a:gd name="T91" fmla="*/ 22 h 385"/>
                <a:gd name="T92" fmla="*/ 16 w 478"/>
                <a:gd name="T93" fmla="*/ 24 h 385"/>
                <a:gd name="T94" fmla="*/ 18 w 478"/>
                <a:gd name="T95" fmla="*/ 24 h 385"/>
                <a:gd name="T96" fmla="*/ 19 w 478"/>
                <a:gd name="T97" fmla="*/ 27 h 385"/>
                <a:gd name="T98" fmla="*/ 18 w 478"/>
                <a:gd name="T99" fmla="*/ 28 h 385"/>
                <a:gd name="T100" fmla="*/ 16 w 478"/>
                <a:gd name="T101" fmla="*/ 27 h 385"/>
                <a:gd name="T102" fmla="*/ 16 w 478"/>
                <a:gd name="T103" fmla="*/ 27 h 385"/>
                <a:gd name="T104" fmla="*/ 14 w 478"/>
                <a:gd name="T105" fmla="*/ 26 h 385"/>
                <a:gd name="T106" fmla="*/ 14 w 478"/>
                <a:gd name="T107" fmla="*/ 27 h 385"/>
                <a:gd name="T108" fmla="*/ 15 w 478"/>
                <a:gd name="T109" fmla="*/ 28 h 385"/>
                <a:gd name="T110" fmla="*/ 16 w 478"/>
                <a:gd name="T111" fmla="*/ 30 h 385"/>
                <a:gd name="T112" fmla="*/ 16 w 478"/>
                <a:gd name="T113" fmla="*/ 30 h 385"/>
                <a:gd name="T114" fmla="*/ 16 w 478"/>
                <a:gd name="T115" fmla="*/ 30 h 3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8"/>
                <a:gd name="T175" fmla="*/ 0 h 385"/>
                <a:gd name="T176" fmla="*/ 478 w 478"/>
                <a:gd name="T177" fmla="*/ 385 h 3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8" h="385">
                  <a:moveTo>
                    <a:pt x="444" y="304"/>
                  </a:moveTo>
                  <a:lnTo>
                    <a:pt x="433" y="337"/>
                  </a:lnTo>
                  <a:lnTo>
                    <a:pt x="420" y="355"/>
                  </a:lnTo>
                  <a:lnTo>
                    <a:pt x="394" y="384"/>
                  </a:lnTo>
                  <a:lnTo>
                    <a:pt x="356" y="377"/>
                  </a:lnTo>
                  <a:lnTo>
                    <a:pt x="326" y="359"/>
                  </a:lnTo>
                  <a:lnTo>
                    <a:pt x="308" y="369"/>
                  </a:lnTo>
                  <a:lnTo>
                    <a:pt x="242" y="362"/>
                  </a:lnTo>
                  <a:lnTo>
                    <a:pt x="241" y="335"/>
                  </a:lnTo>
                  <a:lnTo>
                    <a:pt x="208" y="313"/>
                  </a:lnTo>
                  <a:lnTo>
                    <a:pt x="196" y="294"/>
                  </a:lnTo>
                  <a:lnTo>
                    <a:pt x="212" y="275"/>
                  </a:lnTo>
                  <a:lnTo>
                    <a:pt x="212" y="262"/>
                  </a:lnTo>
                  <a:lnTo>
                    <a:pt x="212" y="245"/>
                  </a:lnTo>
                  <a:lnTo>
                    <a:pt x="251" y="241"/>
                  </a:lnTo>
                  <a:lnTo>
                    <a:pt x="253" y="224"/>
                  </a:lnTo>
                  <a:lnTo>
                    <a:pt x="241" y="207"/>
                  </a:lnTo>
                  <a:lnTo>
                    <a:pt x="220" y="205"/>
                  </a:lnTo>
                  <a:lnTo>
                    <a:pt x="208" y="227"/>
                  </a:lnTo>
                  <a:lnTo>
                    <a:pt x="175" y="220"/>
                  </a:lnTo>
                  <a:lnTo>
                    <a:pt x="165" y="202"/>
                  </a:lnTo>
                  <a:lnTo>
                    <a:pt x="144" y="190"/>
                  </a:lnTo>
                  <a:lnTo>
                    <a:pt x="150" y="142"/>
                  </a:lnTo>
                  <a:lnTo>
                    <a:pt x="146" y="134"/>
                  </a:lnTo>
                  <a:lnTo>
                    <a:pt x="124" y="139"/>
                  </a:lnTo>
                  <a:lnTo>
                    <a:pt x="109" y="125"/>
                  </a:lnTo>
                  <a:lnTo>
                    <a:pt x="69" y="114"/>
                  </a:lnTo>
                  <a:lnTo>
                    <a:pt x="48" y="92"/>
                  </a:lnTo>
                  <a:lnTo>
                    <a:pt x="0" y="72"/>
                  </a:lnTo>
                  <a:lnTo>
                    <a:pt x="4" y="50"/>
                  </a:lnTo>
                  <a:lnTo>
                    <a:pt x="24" y="41"/>
                  </a:lnTo>
                  <a:lnTo>
                    <a:pt x="59" y="72"/>
                  </a:lnTo>
                  <a:lnTo>
                    <a:pt x="69" y="72"/>
                  </a:lnTo>
                  <a:lnTo>
                    <a:pt x="102" y="68"/>
                  </a:lnTo>
                  <a:lnTo>
                    <a:pt x="122" y="53"/>
                  </a:lnTo>
                  <a:lnTo>
                    <a:pt x="148" y="74"/>
                  </a:lnTo>
                  <a:lnTo>
                    <a:pt x="160" y="55"/>
                  </a:lnTo>
                  <a:lnTo>
                    <a:pt x="162" y="43"/>
                  </a:lnTo>
                  <a:lnTo>
                    <a:pt x="184" y="31"/>
                  </a:lnTo>
                  <a:lnTo>
                    <a:pt x="189" y="4"/>
                  </a:lnTo>
                  <a:lnTo>
                    <a:pt x="212" y="0"/>
                  </a:lnTo>
                  <a:lnTo>
                    <a:pt x="267" y="36"/>
                  </a:lnTo>
                  <a:lnTo>
                    <a:pt x="306" y="53"/>
                  </a:lnTo>
                  <a:lnTo>
                    <a:pt x="383" y="178"/>
                  </a:lnTo>
                  <a:lnTo>
                    <a:pt x="378" y="192"/>
                  </a:lnTo>
                  <a:lnTo>
                    <a:pt x="428" y="216"/>
                  </a:lnTo>
                  <a:lnTo>
                    <a:pt x="442" y="238"/>
                  </a:lnTo>
                  <a:lnTo>
                    <a:pt x="466" y="249"/>
                  </a:lnTo>
                  <a:lnTo>
                    <a:pt x="477" y="270"/>
                  </a:lnTo>
                  <a:lnTo>
                    <a:pt x="462" y="277"/>
                  </a:lnTo>
                  <a:lnTo>
                    <a:pt x="438" y="269"/>
                  </a:lnTo>
                  <a:lnTo>
                    <a:pt x="400" y="269"/>
                  </a:lnTo>
                  <a:lnTo>
                    <a:pt x="368" y="258"/>
                  </a:lnTo>
                  <a:lnTo>
                    <a:pt x="354" y="269"/>
                  </a:lnTo>
                  <a:lnTo>
                    <a:pt x="385" y="277"/>
                  </a:lnTo>
                  <a:lnTo>
                    <a:pt x="416" y="291"/>
                  </a:lnTo>
                  <a:lnTo>
                    <a:pt x="444" y="304"/>
                  </a:lnTo>
                </a:path>
              </a:pathLst>
            </a:custGeom>
            <a:solidFill>
              <a:schemeClr val="bg2"/>
            </a:solid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8" name="Freeform 31">
              <a:extLst>
                <a:ext uri="{FF2B5EF4-FFF2-40B4-BE49-F238E27FC236}">
                  <a16:creationId xmlns:a16="http://schemas.microsoft.com/office/drawing/2014/main" id="{D01ED210-AA99-4BB7-8897-F636DDE4AFC9}"/>
                </a:ext>
              </a:extLst>
            </p:cNvPr>
            <p:cNvSpPr>
              <a:spLocks/>
            </p:cNvSpPr>
            <p:nvPr/>
          </p:nvSpPr>
          <p:spPr bwMode="auto">
            <a:xfrm>
              <a:off x="6631650" y="4476662"/>
              <a:ext cx="696516" cy="434645"/>
            </a:xfrm>
            <a:custGeom>
              <a:avLst/>
              <a:gdLst>
                <a:gd name="T0" fmla="*/ 3 w 654"/>
                <a:gd name="T1" fmla="*/ 42 h 411"/>
                <a:gd name="T2" fmla="*/ 7 w 654"/>
                <a:gd name="T3" fmla="*/ 41 h 411"/>
                <a:gd name="T4" fmla="*/ 7 w 654"/>
                <a:gd name="T5" fmla="*/ 35 h 411"/>
                <a:gd name="T6" fmla="*/ 10 w 654"/>
                <a:gd name="T7" fmla="*/ 35 h 411"/>
                <a:gd name="T8" fmla="*/ 13 w 654"/>
                <a:gd name="T9" fmla="*/ 39 h 411"/>
                <a:gd name="T10" fmla="*/ 14 w 654"/>
                <a:gd name="T11" fmla="*/ 37 h 411"/>
                <a:gd name="T12" fmla="*/ 16 w 654"/>
                <a:gd name="T13" fmla="*/ 39 h 411"/>
                <a:gd name="T14" fmla="*/ 16 w 654"/>
                <a:gd name="T15" fmla="*/ 35 h 411"/>
                <a:gd name="T16" fmla="*/ 16 w 654"/>
                <a:gd name="T17" fmla="*/ 41 h 411"/>
                <a:gd name="T18" fmla="*/ 18 w 654"/>
                <a:gd name="T19" fmla="*/ 42 h 411"/>
                <a:gd name="T20" fmla="*/ 20 w 654"/>
                <a:gd name="T21" fmla="*/ 39 h 411"/>
                <a:gd name="T22" fmla="*/ 24 w 654"/>
                <a:gd name="T23" fmla="*/ 32 h 411"/>
                <a:gd name="T24" fmla="*/ 23 w 654"/>
                <a:gd name="T25" fmla="*/ 22 h 411"/>
                <a:gd name="T26" fmla="*/ 24 w 654"/>
                <a:gd name="T27" fmla="*/ 19 h 411"/>
                <a:gd name="T28" fmla="*/ 22 w 654"/>
                <a:gd name="T29" fmla="*/ 15 h 411"/>
                <a:gd name="T30" fmla="*/ 20 w 654"/>
                <a:gd name="T31" fmla="*/ 15 h 411"/>
                <a:gd name="T32" fmla="*/ 17 w 654"/>
                <a:gd name="T33" fmla="*/ 13 h 411"/>
                <a:gd name="T34" fmla="*/ 16 w 654"/>
                <a:gd name="T35" fmla="*/ 9 h 411"/>
                <a:gd name="T36" fmla="*/ 15 w 654"/>
                <a:gd name="T37" fmla="*/ 9 h 411"/>
                <a:gd name="T38" fmla="*/ 12 w 654"/>
                <a:gd name="T39" fmla="*/ 9 h 411"/>
                <a:gd name="T40" fmla="*/ 7 w 654"/>
                <a:gd name="T41" fmla="*/ 0 h 411"/>
                <a:gd name="T42" fmla="*/ 6 w 654"/>
                <a:gd name="T43" fmla="*/ 5 h 411"/>
                <a:gd name="T44" fmla="*/ 3 w 654"/>
                <a:gd name="T45" fmla="*/ 5 h 411"/>
                <a:gd name="T46" fmla="*/ 3 w 654"/>
                <a:gd name="T47" fmla="*/ 5 h 411"/>
                <a:gd name="T48" fmla="*/ 5 w 654"/>
                <a:gd name="T49" fmla="*/ 5 h 411"/>
                <a:gd name="T50" fmla="*/ 3 w 654"/>
                <a:gd name="T51" fmla="*/ 9 h 411"/>
                <a:gd name="T52" fmla="*/ 3 w 654"/>
                <a:gd name="T53" fmla="*/ 12 h 411"/>
                <a:gd name="T54" fmla="*/ 4 w 654"/>
                <a:gd name="T55" fmla="*/ 16 h 411"/>
                <a:gd name="T56" fmla="*/ 5 w 654"/>
                <a:gd name="T57" fmla="*/ 24 h 411"/>
                <a:gd name="T58" fmla="*/ 4 w 654"/>
                <a:gd name="T59" fmla="*/ 26 h 411"/>
                <a:gd name="T60" fmla="*/ 3 w 654"/>
                <a:gd name="T61" fmla="*/ 31 h 411"/>
                <a:gd name="T62" fmla="*/ 3 w 654"/>
                <a:gd name="T63" fmla="*/ 35 h 411"/>
                <a:gd name="T64" fmla="*/ 3 w 654"/>
                <a:gd name="T65" fmla="*/ 39 h 411"/>
                <a:gd name="T66" fmla="*/ 3 w 654"/>
                <a:gd name="T67" fmla="*/ 45 h 4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54"/>
                <a:gd name="T103" fmla="*/ 0 h 411"/>
                <a:gd name="T104" fmla="*/ 654 w 654"/>
                <a:gd name="T105" fmla="*/ 411 h 4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54" h="411">
                  <a:moveTo>
                    <a:pt x="76" y="410"/>
                  </a:moveTo>
                  <a:lnTo>
                    <a:pt x="90" y="380"/>
                  </a:lnTo>
                  <a:lnTo>
                    <a:pt x="129" y="346"/>
                  </a:lnTo>
                  <a:lnTo>
                    <a:pt x="166" y="361"/>
                  </a:lnTo>
                  <a:lnTo>
                    <a:pt x="190" y="346"/>
                  </a:lnTo>
                  <a:lnTo>
                    <a:pt x="171" y="322"/>
                  </a:lnTo>
                  <a:lnTo>
                    <a:pt x="181" y="310"/>
                  </a:lnTo>
                  <a:lnTo>
                    <a:pt x="282" y="317"/>
                  </a:lnTo>
                  <a:lnTo>
                    <a:pt x="317" y="342"/>
                  </a:lnTo>
                  <a:lnTo>
                    <a:pt x="335" y="353"/>
                  </a:lnTo>
                  <a:lnTo>
                    <a:pt x="361" y="335"/>
                  </a:lnTo>
                  <a:lnTo>
                    <a:pt x="380" y="329"/>
                  </a:lnTo>
                  <a:lnTo>
                    <a:pt x="385" y="353"/>
                  </a:lnTo>
                  <a:lnTo>
                    <a:pt x="401" y="353"/>
                  </a:lnTo>
                  <a:lnTo>
                    <a:pt x="411" y="337"/>
                  </a:lnTo>
                  <a:lnTo>
                    <a:pt x="433" y="315"/>
                  </a:lnTo>
                  <a:lnTo>
                    <a:pt x="444" y="330"/>
                  </a:lnTo>
                  <a:lnTo>
                    <a:pt x="444" y="361"/>
                  </a:lnTo>
                  <a:lnTo>
                    <a:pt x="454" y="375"/>
                  </a:lnTo>
                  <a:lnTo>
                    <a:pt x="473" y="380"/>
                  </a:lnTo>
                  <a:lnTo>
                    <a:pt x="495" y="357"/>
                  </a:lnTo>
                  <a:lnTo>
                    <a:pt x="528" y="346"/>
                  </a:lnTo>
                  <a:lnTo>
                    <a:pt x="588" y="289"/>
                  </a:lnTo>
                  <a:lnTo>
                    <a:pt x="617" y="291"/>
                  </a:lnTo>
                  <a:lnTo>
                    <a:pt x="653" y="279"/>
                  </a:lnTo>
                  <a:lnTo>
                    <a:pt x="611" y="200"/>
                  </a:lnTo>
                  <a:lnTo>
                    <a:pt x="624" y="176"/>
                  </a:lnTo>
                  <a:lnTo>
                    <a:pt x="619" y="168"/>
                  </a:lnTo>
                  <a:lnTo>
                    <a:pt x="598" y="161"/>
                  </a:lnTo>
                  <a:lnTo>
                    <a:pt x="561" y="139"/>
                  </a:lnTo>
                  <a:lnTo>
                    <a:pt x="543" y="127"/>
                  </a:lnTo>
                  <a:lnTo>
                    <a:pt x="519" y="139"/>
                  </a:lnTo>
                  <a:lnTo>
                    <a:pt x="492" y="117"/>
                  </a:lnTo>
                  <a:lnTo>
                    <a:pt x="458" y="117"/>
                  </a:lnTo>
                  <a:lnTo>
                    <a:pt x="432" y="101"/>
                  </a:lnTo>
                  <a:lnTo>
                    <a:pt x="425" y="79"/>
                  </a:lnTo>
                  <a:lnTo>
                    <a:pt x="411" y="66"/>
                  </a:lnTo>
                  <a:lnTo>
                    <a:pt x="392" y="77"/>
                  </a:lnTo>
                  <a:lnTo>
                    <a:pt x="375" y="69"/>
                  </a:lnTo>
                  <a:lnTo>
                    <a:pt x="320" y="77"/>
                  </a:lnTo>
                  <a:lnTo>
                    <a:pt x="260" y="64"/>
                  </a:lnTo>
                  <a:lnTo>
                    <a:pt x="188" y="0"/>
                  </a:lnTo>
                  <a:lnTo>
                    <a:pt x="169" y="16"/>
                  </a:lnTo>
                  <a:lnTo>
                    <a:pt x="160" y="9"/>
                  </a:lnTo>
                  <a:lnTo>
                    <a:pt x="145" y="9"/>
                  </a:lnTo>
                  <a:lnTo>
                    <a:pt x="78" y="9"/>
                  </a:lnTo>
                  <a:lnTo>
                    <a:pt x="69" y="17"/>
                  </a:lnTo>
                  <a:lnTo>
                    <a:pt x="90" y="38"/>
                  </a:lnTo>
                  <a:lnTo>
                    <a:pt x="109" y="42"/>
                  </a:lnTo>
                  <a:lnTo>
                    <a:pt x="126" y="48"/>
                  </a:lnTo>
                  <a:lnTo>
                    <a:pt x="118" y="62"/>
                  </a:lnTo>
                  <a:lnTo>
                    <a:pt x="85" y="77"/>
                  </a:lnTo>
                  <a:lnTo>
                    <a:pt x="78" y="103"/>
                  </a:lnTo>
                  <a:lnTo>
                    <a:pt x="85" y="112"/>
                  </a:lnTo>
                  <a:lnTo>
                    <a:pt x="90" y="146"/>
                  </a:lnTo>
                  <a:lnTo>
                    <a:pt x="109" y="147"/>
                  </a:lnTo>
                  <a:lnTo>
                    <a:pt x="129" y="173"/>
                  </a:lnTo>
                  <a:lnTo>
                    <a:pt x="138" y="225"/>
                  </a:lnTo>
                  <a:lnTo>
                    <a:pt x="131" y="243"/>
                  </a:lnTo>
                  <a:lnTo>
                    <a:pt x="118" y="238"/>
                  </a:lnTo>
                  <a:lnTo>
                    <a:pt x="81" y="267"/>
                  </a:lnTo>
                  <a:lnTo>
                    <a:pt x="17" y="278"/>
                  </a:lnTo>
                  <a:lnTo>
                    <a:pt x="0" y="295"/>
                  </a:lnTo>
                  <a:lnTo>
                    <a:pt x="13" y="313"/>
                  </a:lnTo>
                  <a:lnTo>
                    <a:pt x="16" y="351"/>
                  </a:lnTo>
                  <a:lnTo>
                    <a:pt x="33" y="355"/>
                  </a:lnTo>
                  <a:lnTo>
                    <a:pt x="76" y="410"/>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19" name="Freeform 32">
              <a:extLst>
                <a:ext uri="{FF2B5EF4-FFF2-40B4-BE49-F238E27FC236}">
                  <a16:creationId xmlns:a16="http://schemas.microsoft.com/office/drawing/2014/main" id="{93075708-CDF0-4973-B240-EBB4A65A6096}"/>
                </a:ext>
              </a:extLst>
            </p:cNvPr>
            <p:cNvSpPr>
              <a:spLocks/>
            </p:cNvSpPr>
            <p:nvPr/>
          </p:nvSpPr>
          <p:spPr bwMode="auto">
            <a:xfrm>
              <a:off x="5662208" y="4412400"/>
              <a:ext cx="1117637" cy="844754"/>
            </a:xfrm>
            <a:custGeom>
              <a:avLst/>
              <a:gdLst>
                <a:gd name="T0" fmla="*/ 15 w 1051"/>
                <a:gd name="T1" fmla="*/ 7 h 799"/>
                <a:gd name="T2" fmla="*/ 14 w 1051"/>
                <a:gd name="T3" fmla="*/ 5 h 799"/>
                <a:gd name="T4" fmla="*/ 17 w 1051"/>
                <a:gd name="T5" fmla="*/ 0 h 799"/>
                <a:gd name="T6" fmla="*/ 17 w 1051"/>
                <a:gd name="T7" fmla="*/ 5 h 799"/>
                <a:gd name="T8" fmla="*/ 19 w 1051"/>
                <a:gd name="T9" fmla="*/ 11 h 799"/>
                <a:gd name="T10" fmla="*/ 21 w 1051"/>
                <a:gd name="T11" fmla="*/ 11 h 799"/>
                <a:gd name="T12" fmla="*/ 22 w 1051"/>
                <a:gd name="T13" fmla="*/ 16 h 799"/>
                <a:gd name="T14" fmla="*/ 24 w 1051"/>
                <a:gd name="T15" fmla="*/ 16 h 799"/>
                <a:gd name="T16" fmla="*/ 25 w 1051"/>
                <a:gd name="T17" fmla="*/ 13 h 799"/>
                <a:gd name="T18" fmla="*/ 26 w 1051"/>
                <a:gd name="T19" fmla="*/ 16 h 799"/>
                <a:gd name="T20" fmla="*/ 29 w 1051"/>
                <a:gd name="T21" fmla="*/ 14 h 799"/>
                <a:gd name="T22" fmla="*/ 29 w 1051"/>
                <a:gd name="T23" fmla="*/ 17 h 799"/>
                <a:gd name="T24" fmla="*/ 33 w 1051"/>
                <a:gd name="T25" fmla="*/ 20 h 799"/>
                <a:gd name="T26" fmla="*/ 35 w 1051"/>
                <a:gd name="T27" fmla="*/ 22 h 799"/>
                <a:gd name="T28" fmla="*/ 36 w 1051"/>
                <a:gd name="T29" fmla="*/ 23 h 799"/>
                <a:gd name="T30" fmla="*/ 39 w 1051"/>
                <a:gd name="T31" fmla="*/ 26 h 799"/>
                <a:gd name="T32" fmla="*/ 40 w 1051"/>
                <a:gd name="T33" fmla="*/ 33 h 799"/>
                <a:gd name="T34" fmla="*/ 36 w 1051"/>
                <a:gd name="T35" fmla="*/ 36 h 799"/>
                <a:gd name="T36" fmla="*/ 34 w 1051"/>
                <a:gd name="T37" fmla="*/ 39 h 799"/>
                <a:gd name="T38" fmla="*/ 34 w 1051"/>
                <a:gd name="T39" fmla="*/ 46 h 799"/>
                <a:gd name="T40" fmla="*/ 36 w 1051"/>
                <a:gd name="T41" fmla="*/ 52 h 799"/>
                <a:gd name="T42" fmla="*/ 35 w 1051"/>
                <a:gd name="T43" fmla="*/ 62 h 799"/>
                <a:gd name="T44" fmla="*/ 34 w 1051"/>
                <a:gd name="T45" fmla="*/ 56 h 799"/>
                <a:gd name="T46" fmla="*/ 34 w 1051"/>
                <a:gd name="T47" fmla="*/ 53 h 799"/>
                <a:gd name="T48" fmla="*/ 31 w 1051"/>
                <a:gd name="T49" fmla="*/ 52 h 799"/>
                <a:gd name="T50" fmla="*/ 29 w 1051"/>
                <a:gd name="T51" fmla="*/ 56 h 799"/>
                <a:gd name="T52" fmla="*/ 28 w 1051"/>
                <a:gd name="T53" fmla="*/ 60 h 799"/>
                <a:gd name="T54" fmla="*/ 26 w 1051"/>
                <a:gd name="T55" fmla="*/ 59 h 799"/>
                <a:gd name="T56" fmla="*/ 25 w 1051"/>
                <a:gd name="T57" fmla="*/ 63 h 799"/>
                <a:gd name="T58" fmla="*/ 28 w 1051"/>
                <a:gd name="T59" fmla="*/ 68 h 799"/>
                <a:gd name="T60" fmla="*/ 25 w 1051"/>
                <a:gd name="T61" fmla="*/ 69 h 799"/>
                <a:gd name="T62" fmla="*/ 23 w 1051"/>
                <a:gd name="T63" fmla="*/ 66 h 799"/>
                <a:gd name="T64" fmla="*/ 22 w 1051"/>
                <a:gd name="T65" fmla="*/ 66 h 799"/>
                <a:gd name="T66" fmla="*/ 21 w 1051"/>
                <a:gd name="T67" fmla="*/ 62 h 799"/>
                <a:gd name="T68" fmla="*/ 20 w 1051"/>
                <a:gd name="T69" fmla="*/ 60 h 799"/>
                <a:gd name="T70" fmla="*/ 19 w 1051"/>
                <a:gd name="T71" fmla="*/ 64 h 799"/>
                <a:gd name="T72" fmla="*/ 19 w 1051"/>
                <a:gd name="T73" fmla="*/ 66 h 799"/>
                <a:gd name="T74" fmla="*/ 16 w 1051"/>
                <a:gd name="T75" fmla="*/ 75 h 799"/>
                <a:gd name="T76" fmla="*/ 16 w 1051"/>
                <a:gd name="T77" fmla="*/ 87 h 799"/>
                <a:gd name="T78" fmla="*/ 14 w 1051"/>
                <a:gd name="T79" fmla="*/ 89 h 799"/>
                <a:gd name="T80" fmla="*/ 10 w 1051"/>
                <a:gd name="T81" fmla="*/ 71 h 799"/>
                <a:gd name="T82" fmla="*/ 8 w 1051"/>
                <a:gd name="T83" fmla="*/ 66 h 799"/>
                <a:gd name="T84" fmla="*/ 8 w 1051"/>
                <a:gd name="T85" fmla="*/ 63 h 799"/>
                <a:gd name="T86" fmla="*/ 6 w 1051"/>
                <a:gd name="T87" fmla="*/ 64 h 799"/>
                <a:gd name="T88" fmla="*/ 4 w 1051"/>
                <a:gd name="T89" fmla="*/ 54 h 799"/>
                <a:gd name="T90" fmla="*/ 4 w 1051"/>
                <a:gd name="T91" fmla="*/ 39 h 799"/>
                <a:gd name="T92" fmla="*/ 4 w 1051"/>
                <a:gd name="T93" fmla="*/ 30 h 799"/>
                <a:gd name="T94" fmla="*/ 0 w 1051"/>
                <a:gd name="T95" fmla="*/ 14 h 799"/>
                <a:gd name="T96" fmla="*/ 3 w 1051"/>
                <a:gd name="T97" fmla="*/ 11 h 799"/>
                <a:gd name="T98" fmla="*/ 6 w 1051"/>
                <a:gd name="T99" fmla="*/ 11 h 799"/>
                <a:gd name="T100" fmla="*/ 8 w 1051"/>
                <a:gd name="T101" fmla="*/ 12 h 799"/>
                <a:gd name="T102" fmla="*/ 10 w 1051"/>
                <a:gd name="T103" fmla="*/ 16 h 799"/>
                <a:gd name="T104" fmla="*/ 11 w 1051"/>
                <a:gd name="T105" fmla="*/ 12 h 799"/>
                <a:gd name="T106" fmla="*/ 13 w 1051"/>
                <a:gd name="T107" fmla="*/ 12 h 799"/>
                <a:gd name="T108" fmla="*/ 15 w 1051"/>
                <a:gd name="T109" fmla="*/ 11 h 799"/>
                <a:gd name="T110" fmla="*/ 15 w 1051"/>
                <a:gd name="T111" fmla="*/ 11 h 7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1"/>
                <a:gd name="T169" fmla="*/ 0 h 799"/>
                <a:gd name="T170" fmla="*/ 1051 w 1051"/>
                <a:gd name="T171" fmla="*/ 799 h 79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1" h="799">
                  <a:moveTo>
                    <a:pt x="396" y="99"/>
                  </a:moveTo>
                  <a:lnTo>
                    <a:pt x="409" y="67"/>
                  </a:lnTo>
                  <a:lnTo>
                    <a:pt x="394" y="50"/>
                  </a:lnTo>
                  <a:lnTo>
                    <a:pt x="392" y="24"/>
                  </a:lnTo>
                  <a:lnTo>
                    <a:pt x="447" y="0"/>
                  </a:lnTo>
                  <a:lnTo>
                    <a:pt x="459" y="0"/>
                  </a:lnTo>
                  <a:lnTo>
                    <a:pt x="468" y="19"/>
                  </a:lnTo>
                  <a:lnTo>
                    <a:pt x="471" y="46"/>
                  </a:lnTo>
                  <a:lnTo>
                    <a:pt x="497" y="63"/>
                  </a:lnTo>
                  <a:lnTo>
                    <a:pt x="533" y="99"/>
                  </a:lnTo>
                  <a:lnTo>
                    <a:pt x="552" y="85"/>
                  </a:lnTo>
                  <a:lnTo>
                    <a:pt x="565" y="99"/>
                  </a:lnTo>
                  <a:lnTo>
                    <a:pt x="569" y="133"/>
                  </a:lnTo>
                  <a:lnTo>
                    <a:pt x="591" y="149"/>
                  </a:lnTo>
                  <a:lnTo>
                    <a:pt x="648" y="154"/>
                  </a:lnTo>
                  <a:lnTo>
                    <a:pt x="657" y="142"/>
                  </a:lnTo>
                  <a:lnTo>
                    <a:pt x="655" y="127"/>
                  </a:lnTo>
                  <a:lnTo>
                    <a:pt x="688" y="118"/>
                  </a:lnTo>
                  <a:lnTo>
                    <a:pt x="705" y="123"/>
                  </a:lnTo>
                  <a:lnTo>
                    <a:pt x="708" y="142"/>
                  </a:lnTo>
                  <a:lnTo>
                    <a:pt x="722" y="145"/>
                  </a:lnTo>
                  <a:lnTo>
                    <a:pt x="780" y="133"/>
                  </a:lnTo>
                  <a:lnTo>
                    <a:pt x="791" y="138"/>
                  </a:lnTo>
                  <a:lnTo>
                    <a:pt x="793" y="154"/>
                  </a:lnTo>
                  <a:lnTo>
                    <a:pt x="817" y="160"/>
                  </a:lnTo>
                  <a:lnTo>
                    <a:pt x="868" y="184"/>
                  </a:lnTo>
                  <a:lnTo>
                    <a:pt x="896" y="173"/>
                  </a:lnTo>
                  <a:lnTo>
                    <a:pt x="957" y="195"/>
                  </a:lnTo>
                  <a:lnTo>
                    <a:pt x="971" y="213"/>
                  </a:lnTo>
                  <a:lnTo>
                    <a:pt x="1001" y="207"/>
                  </a:lnTo>
                  <a:lnTo>
                    <a:pt x="1021" y="208"/>
                  </a:lnTo>
                  <a:lnTo>
                    <a:pt x="1040" y="234"/>
                  </a:lnTo>
                  <a:lnTo>
                    <a:pt x="1050" y="286"/>
                  </a:lnTo>
                  <a:lnTo>
                    <a:pt x="1043" y="304"/>
                  </a:lnTo>
                  <a:lnTo>
                    <a:pt x="1030" y="299"/>
                  </a:lnTo>
                  <a:lnTo>
                    <a:pt x="992" y="328"/>
                  </a:lnTo>
                  <a:lnTo>
                    <a:pt x="928" y="339"/>
                  </a:lnTo>
                  <a:lnTo>
                    <a:pt x="911" y="356"/>
                  </a:lnTo>
                  <a:lnTo>
                    <a:pt x="925" y="374"/>
                  </a:lnTo>
                  <a:lnTo>
                    <a:pt x="927" y="412"/>
                  </a:lnTo>
                  <a:lnTo>
                    <a:pt x="944" y="416"/>
                  </a:lnTo>
                  <a:lnTo>
                    <a:pt x="988" y="470"/>
                  </a:lnTo>
                  <a:lnTo>
                    <a:pt x="990" y="544"/>
                  </a:lnTo>
                  <a:lnTo>
                    <a:pt x="961" y="566"/>
                  </a:lnTo>
                  <a:lnTo>
                    <a:pt x="935" y="540"/>
                  </a:lnTo>
                  <a:lnTo>
                    <a:pt x="911" y="506"/>
                  </a:lnTo>
                  <a:lnTo>
                    <a:pt x="909" y="487"/>
                  </a:lnTo>
                  <a:lnTo>
                    <a:pt x="892" y="482"/>
                  </a:lnTo>
                  <a:lnTo>
                    <a:pt x="872" y="489"/>
                  </a:lnTo>
                  <a:lnTo>
                    <a:pt x="839" y="473"/>
                  </a:lnTo>
                  <a:lnTo>
                    <a:pt x="823" y="511"/>
                  </a:lnTo>
                  <a:lnTo>
                    <a:pt x="796" y="513"/>
                  </a:lnTo>
                  <a:lnTo>
                    <a:pt x="775" y="544"/>
                  </a:lnTo>
                  <a:lnTo>
                    <a:pt x="762" y="537"/>
                  </a:lnTo>
                  <a:lnTo>
                    <a:pt x="743" y="544"/>
                  </a:lnTo>
                  <a:lnTo>
                    <a:pt x="712" y="526"/>
                  </a:lnTo>
                  <a:lnTo>
                    <a:pt x="688" y="555"/>
                  </a:lnTo>
                  <a:lnTo>
                    <a:pt x="688" y="568"/>
                  </a:lnTo>
                  <a:lnTo>
                    <a:pt x="736" y="595"/>
                  </a:lnTo>
                  <a:lnTo>
                    <a:pt x="746" y="614"/>
                  </a:lnTo>
                  <a:lnTo>
                    <a:pt x="712" y="627"/>
                  </a:lnTo>
                  <a:lnTo>
                    <a:pt x="659" y="626"/>
                  </a:lnTo>
                  <a:lnTo>
                    <a:pt x="653" y="603"/>
                  </a:lnTo>
                  <a:lnTo>
                    <a:pt x="633" y="597"/>
                  </a:lnTo>
                  <a:lnTo>
                    <a:pt x="600" y="617"/>
                  </a:lnTo>
                  <a:lnTo>
                    <a:pt x="578" y="605"/>
                  </a:lnTo>
                  <a:lnTo>
                    <a:pt x="576" y="576"/>
                  </a:lnTo>
                  <a:lnTo>
                    <a:pt x="565" y="564"/>
                  </a:lnTo>
                  <a:lnTo>
                    <a:pt x="565" y="548"/>
                  </a:lnTo>
                  <a:lnTo>
                    <a:pt x="535" y="542"/>
                  </a:lnTo>
                  <a:lnTo>
                    <a:pt x="526" y="550"/>
                  </a:lnTo>
                  <a:lnTo>
                    <a:pt x="530" y="573"/>
                  </a:lnTo>
                  <a:lnTo>
                    <a:pt x="506" y="583"/>
                  </a:lnTo>
                  <a:lnTo>
                    <a:pt x="499" y="599"/>
                  </a:lnTo>
                  <a:lnTo>
                    <a:pt x="506" y="619"/>
                  </a:lnTo>
                  <a:lnTo>
                    <a:pt x="451" y="682"/>
                  </a:lnTo>
                  <a:lnTo>
                    <a:pt x="459" y="757"/>
                  </a:lnTo>
                  <a:lnTo>
                    <a:pt x="433" y="780"/>
                  </a:lnTo>
                  <a:lnTo>
                    <a:pt x="420" y="766"/>
                  </a:lnTo>
                  <a:lnTo>
                    <a:pt x="368" y="798"/>
                  </a:lnTo>
                  <a:lnTo>
                    <a:pt x="348" y="786"/>
                  </a:lnTo>
                  <a:lnTo>
                    <a:pt x="272" y="639"/>
                  </a:lnTo>
                  <a:lnTo>
                    <a:pt x="241" y="617"/>
                  </a:lnTo>
                  <a:lnTo>
                    <a:pt x="217" y="610"/>
                  </a:lnTo>
                  <a:lnTo>
                    <a:pt x="205" y="590"/>
                  </a:lnTo>
                  <a:lnTo>
                    <a:pt x="219" y="568"/>
                  </a:lnTo>
                  <a:lnTo>
                    <a:pt x="197" y="550"/>
                  </a:lnTo>
                  <a:lnTo>
                    <a:pt x="171" y="573"/>
                  </a:lnTo>
                  <a:lnTo>
                    <a:pt x="145" y="576"/>
                  </a:lnTo>
                  <a:lnTo>
                    <a:pt x="126" y="497"/>
                  </a:lnTo>
                  <a:lnTo>
                    <a:pt x="122" y="477"/>
                  </a:lnTo>
                  <a:lnTo>
                    <a:pt x="118" y="350"/>
                  </a:lnTo>
                  <a:lnTo>
                    <a:pt x="93" y="286"/>
                  </a:lnTo>
                  <a:lnTo>
                    <a:pt x="112" y="272"/>
                  </a:lnTo>
                  <a:lnTo>
                    <a:pt x="61" y="180"/>
                  </a:lnTo>
                  <a:lnTo>
                    <a:pt x="0" y="131"/>
                  </a:lnTo>
                  <a:lnTo>
                    <a:pt x="9" y="103"/>
                  </a:lnTo>
                  <a:lnTo>
                    <a:pt x="16" y="94"/>
                  </a:lnTo>
                  <a:lnTo>
                    <a:pt x="105" y="80"/>
                  </a:lnTo>
                  <a:lnTo>
                    <a:pt x="164" y="99"/>
                  </a:lnTo>
                  <a:lnTo>
                    <a:pt x="199" y="87"/>
                  </a:lnTo>
                  <a:lnTo>
                    <a:pt x="212" y="109"/>
                  </a:lnTo>
                  <a:lnTo>
                    <a:pt x="256" y="154"/>
                  </a:lnTo>
                  <a:lnTo>
                    <a:pt x="291" y="147"/>
                  </a:lnTo>
                  <a:lnTo>
                    <a:pt x="291" y="120"/>
                  </a:lnTo>
                  <a:lnTo>
                    <a:pt x="300" y="103"/>
                  </a:lnTo>
                  <a:lnTo>
                    <a:pt x="335" y="89"/>
                  </a:lnTo>
                  <a:lnTo>
                    <a:pt x="348" y="111"/>
                  </a:lnTo>
                  <a:lnTo>
                    <a:pt x="368" y="96"/>
                  </a:lnTo>
                  <a:lnTo>
                    <a:pt x="396" y="101"/>
                  </a:lnTo>
                  <a:lnTo>
                    <a:pt x="396" y="99"/>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0" name="Freeform 33">
              <a:extLst>
                <a:ext uri="{FF2B5EF4-FFF2-40B4-BE49-F238E27FC236}">
                  <a16:creationId xmlns:a16="http://schemas.microsoft.com/office/drawing/2014/main" id="{D175E0BE-C5B1-443C-AE3B-D63EC1E72E5B}"/>
                </a:ext>
              </a:extLst>
            </p:cNvPr>
            <p:cNvSpPr>
              <a:spLocks/>
            </p:cNvSpPr>
            <p:nvPr/>
          </p:nvSpPr>
          <p:spPr bwMode="auto">
            <a:xfrm>
              <a:off x="4041942" y="4092258"/>
              <a:ext cx="1754876" cy="953416"/>
            </a:xfrm>
            <a:custGeom>
              <a:avLst/>
              <a:gdLst>
                <a:gd name="T0" fmla="*/ 36 w 1652"/>
                <a:gd name="T1" fmla="*/ 95 h 902"/>
                <a:gd name="T2" fmla="*/ 38 w 1652"/>
                <a:gd name="T3" fmla="*/ 99 h 902"/>
                <a:gd name="T4" fmla="*/ 40 w 1652"/>
                <a:gd name="T5" fmla="*/ 95 h 902"/>
                <a:gd name="T6" fmla="*/ 42 w 1652"/>
                <a:gd name="T7" fmla="*/ 90 h 902"/>
                <a:gd name="T8" fmla="*/ 45 w 1652"/>
                <a:gd name="T9" fmla="*/ 88 h 902"/>
                <a:gd name="T10" fmla="*/ 47 w 1652"/>
                <a:gd name="T11" fmla="*/ 86 h 902"/>
                <a:gd name="T12" fmla="*/ 51 w 1652"/>
                <a:gd name="T13" fmla="*/ 82 h 902"/>
                <a:gd name="T14" fmla="*/ 51 w 1652"/>
                <a:gd name="T15" fmla="*/ 88 h 902"/>
                <a:gd name="T16" fmla="*/ 52 w 1652"/>
                <a:gd name="T17" fmla="*/ 90 h 902"/>
                <a:gd name="T18" fmla="*/ 52 w 1652"/>
                <a:gd name="T19" fmla="*/ 95 h 902"/>
                <a:gd name="T20" fmla="*/ 52 w 1652"/>
                <a:gd name="T21" fmla="*/ 95 h 902"/>
                <a:gd name="T22" fmla="*/ 56 w 1652"/>
                <a:gd name="T23" fmla="*/ 95 h 902"/>
                <a:gd name="T24" fmla="*/ 58 w 1652"/>
                <a:gd name="T25" fmla="*/ 96 h 902"/>
                <a:gd name="T26" fmla="*/ 59 w 1652"/>
                <a:gd name="T27" fmla="*/ 98 h 902"/>
                <a:gd name="T28" fmla="*/ 59 w 1652"/>
                <a:gd name="T29" fmla="*/ 90 h 902"/>
                <a:gd name="T30" fmla="*/ 60 w 1652"/>
                <a:gd name="T31" fmla="*/ 87 h 902"/>
                <a:gd name="T32" fmla="*/ 59 w 1652"/>
                <a:gd name="T33" fmla="*/ 65 h 902"/>
                <a:gd name="T34" fmla="*/ 58 w 1652"/>
                <a:gd name="T35" fmla="*/ 53 h 902"/>
                <a:gd name="T36" fmla="*/ 55 w 1652"/>
                <a:gd name="T37" fmla="*/ 49 h 902"/>
                <a:gd name="T38" fmla="*/ 52 w 1652"/>
                <a:gd name="T39" fmla="*/ 60 h 902"/>
                <a:gd name="T40" fmla="*/ 50 w 1652"/>
                <a:gd name="T41" fmla="*/ 54 h 902"/>
                <a:gd name="T42" fmla="*/ 44 w 1652"/>
                <a:gd name="T43" fmla="*/ 47 h 902"/>
                <a:gd name="T44" fmla="*/ 40 w 1652"/>
                <a:gd name="T45" fmla="*/ 46 h 902"/>
                <a:gd name="T46" fmla="*/ 35 w 1652"/>
                <a:gd name="T47" fmla="*/ 39 h 902"/>
                <a:gd name="T48" fmla="*/ 34 w 1652"/>
                <a:gd name="T49" fmla="*/ 22 h 902"/>
                <a:gd name="T50" fmla="*/ 34 w 1652"/>
                <a:gd name="T51" fmla="*/ 16 h 902"/>
                <a:gd name="T52" fmla="*/ 34 w 1652"/>
                <a:gd name="T53" fmla="*/ 8 h 902"/>
                <a:gd name="T54" fmla="*/ 34 w 1652"/>
                <a:gd name="T55" fmla="*/ 5 h 902"/>
                <a:gd name="T56" fmla="*/ 29 w 1652"/>
                <a:gd name="T57" fmla="*/ 0 h 902"/>
                <a:gd name="T58" fmla="*/ 27 w 1652"/>
                <a:gd name="T59" fmla="*/ 5 h 902"/>
                <a:gd name="T60" fmla="*/ 22 w 1652"/>
                <a:gd name="T61" fmla="*/ 5 h 902"/>
                <a:gd name="T62" fmla="*/ 19 w 1652"/>
                <a:gd name="T63" fmla="*/ 7 h 902"/>
                <a:gd name="T64" fmla="*/ 16 w 1652"/>
                <a:gd name="T65" fmla="*/ 5 h 902"/>
                <a:gd name="T66" fmla="*/ 12 w 1652"/>
                <a:gd name="T67" fmla="*/ 5 h 902"/>
                <a:gd name="T68" fmla="*/ 9 w 1652"/>
                <a:gd name="T69" fmla="*/ 5 h 902"/>
                <a:gd name="T70" fmla="*/ 7 w 1652"/>
                <a:gd name="T71" fmla="*/ 5 h 902"/>
                <a:gd name="T72" fmla="*/ 5 w 1652"/>
                <a:gd name="T73" fmla="*/ 10 h 902"/>
                <a:gd name="T74" fmla="*/ 4 w 1652"/>
                <a:gd name="T75" fmla="*/ 13 h 902"/>
                <a:gd name="T76" fmla="*/ 3 w 1652"/>
                <a:gd name="T77" fmla="*/ 14 h 902"/>
                <a:gd name="T78" fmla="*/ 3 w 1652"/>
                <a:gd name="T79" fmla="*/ 18 h 902"/>
                <a:gd name="T80" fmla="*/ 3 w 1652"/>
                <a:gd name="T81" fmla="*/ 23 h 902"/>
                <a:gd name="T82" fmla="*/ 3 w 1652"/>
                <a:gd name="T83" fmla="*/ 29 h 902"/>
                <a:gd name="T84" fmla="*/ 3 w 1652"/>
                <a:gd name="T85" fmla="*/ 27 h 902"/>
                <a:gd name="T86" fmla="*/ 0 w 1652"/>
                <a:gd name="T87" fmla="*/ 29 h 902"/>
                <a:gd name="T88" fmla="*/ 3 w 1652"/>
                <a:gd name="T89" fmla="*/ 34 h 902"/>
                <a:gd name="T90" fmla="*/ 3 w 1652"/>
                <a:gd name="T91" fmla="*/ 39 h 902"/>
                <a:gd name="T92" fmla="*/ 3 w 1652"/>
                <a:gd name="T93" fmla="*/ 41 h 902"/>
                <a:gd name="T94" fmla="*/ 4 w 1652"/>
                <a:gd name="T95" fmla="*/ 49 h 902"/>
                <a:gd name="T96" fmla="*/ 6 w 1652"/>
                <a:gd name="T97" fmla="*/ 56 h 902"/>
                <a:gd name="T98" fmla="*/ 7 w 1652"/>
                <a:gd name="T99" fmla="*/ 59 h 902"/>
                <a:gd name="T100" fmla="*/ 8 w 1652"/>
                <a:gd name="T101" fmla="*/ 58 h 902"/>
                <a:gd name="T102" fmla="*/ 13 w 1652"/>
                <a:gd name="T103" fmla="*/ 73 h 902"/>
                <a:gd name="T104" fmla="*/ 14 w 1652"/>
                <a:gd name="T105" fmla="*/ 71 h 902"/>
                <a:gd name="T106" fmla="*/ 14 w 1652"/>
                <a:gd name="T107" fmla="*/ 76 h 902"/>
                <a:gd name="T108" fmla="*/ 17 w 1652"/>
                <a:gd name="T109" fmla="*/ 81 h 902"/>
                <a:gd name="T110" fmla="*/ 19 w 1652"/>
                <a:gd name="T111" fmla="*/ 87 h 902"/>
                <a:gd name="T112" fmla="*/ 19 w 1652"/>
                <a:gd name="T113" fmla="*/ 90 h 902"/>
                <a:gd name="T114" fmla="*/ 22 w 1652"/>
                <a:gd name="T115" fmla="*/ 90 h 902"/>
                <a:gd name="T116" fmla="*/ 26 w 1652"/>
                <a:gd name="T117" fmla="*/ 91 h 902"/>
                <a:gd name="T118" fmla="*/ 28 w 1652"/>
                <a:gd name="T119" fmla="*/ 95 h 902"/>
                <a:gd name="T120" fmla="*/ 28 w 1652"/>
                <a:gd name="T121" fmla="*/ 99 h 902"/>
                <a:gd name="T122" fmla="*/ 32 w 1652"/>
                <a:gd name="T123" fmla="*/ 90 h 902"/>
                <a:gd name="T124" fmla="*/ 34 w 1652"/>
                <a:gd name="T125" fmla="*/ 95 h 9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52"/>
                <a:gd name="T190" fmla="*/ 0 h 902"/>
                <a:gd name="T191" fmla="*/ 1652 w 1652"/>
                <a:gd name="T192" fmla="*/ 902 h 9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52" h="902">
                  <a:moveTo>
                    <a:pt x="952" y="853"/>
                  </a:moveTo>
                  <a:lnTo>
                    <a:pt x="1005" y="860"/>
                  </a:lnTo>
                  <a:lnTo>
                    <a:pt x="1023" y="884"/>
                  </a:lnTo>
                  <a:lnTo>
                    <a:pt x="1031" y="889"/>
                  </a:lnTo>
                  <a:lnTo>
                    <a:pt x="1110" y="874"/>
                  </a:lnTo>
                  <a:lnTo>
                    <a:pt x="1114" y="860"/>
                  </a:lnTo>
                  <a:lnTo>
                    <a:pt x="1129" y="851"/>
                  </a:lnTo>
                  <a:lnTo>
                    <a:pt x="1167" y="821"/>
                  </a:lnTo>
                  <a:lnTo>
                    <a:pt x="1200" y="816"/>
                  </a:lnTo>
                  <a:lnTo>
                    <a:pt x="1231" y="797"/>
                  </a:lnTo>
                  <a:lnTo>
                    <a:pt x="1289" y="763"/>
                  </a:lnTo>
                  <a:lnTo>
                    <a:pt x="1296" y="774"/>
                  </a:lnTo>
                  <a:lnTo>
                    <a:pt x="1340" y="790"/>
                  </a:lnTo>
                  <a:lnTo>
                    <a:pt x="1404" y="756"/>
                  </a:lnTo>
                  <a:lnTo>
                    <a:pt x="1423" y="770"/>
                  </a:lnTo>
                  <a:lnTo>
                    <a:pt x="1406" y="797"/>
                  </a:lnTo>
                  <a:lnTo>
                    <a:pt x="1413" y="803"/>
                  </a:lnTo>
                  <a:lnTo>
                    <a:pt x="1439" y="803"/>
                  </a:lnTo>
                  <a:lnTo>
                    <a:pt x="1440" y="814"/>
                  </a:lnTo>
                  <a:lnTo>
                    <a:pt x="1418" y="853"/>
                  </a:lnTo>
                  <a:lnTo>
                    <a:pt x="1425" y="860"/>
                  </a:lnTo>
                  <a:lnTo>
                    <a:pt x="1439" y="860"/>
                  </a:lnTo>
                  <a:lnTo>
                    <a:pt x="1502" y="877"/>
                  </a:lnTo>
                  <a:lnTo>
                    <a:pt x="1530" y="853"/>
                  </a:lnTo>
                  <a:lnTo>
                    <a:pt x="1572" y="887"/>
                  </a:lnTo>
                  <a:lnTo>
                    <a:pt x="1585" y="872"/>
                  </a:lnTo>
                  <a:lnTo>
                    <a:pt x="1596" y="882"/>
                  </a:lnTo>
                  <a:lnTo>
                    <a:pt x="1609" y="882"/>
                  </a:lnTo>
                  <a:lnTo>
                    <a:pt x="1616" y="872"/>
                  </a:lnTo>
                  <a:lnTo>
                    <a:pt x="1614" y="821"/>
                  </a:lnTo>
                  <a:lnTo>
                    <a:pt x="1624" y="814"/>
                  </a:lnTo>
                  <a:lnTo>
                    <a:pt x="1651" y="781"/>
                  </a:lnTo>
                  <a:lnTo>
                    <a:pt x="1647" y="653"/>
                  </a:lnTo>
                  <a:lnTo>
                    <a:pt x="1622" y="589"/>
                  </a:lnTo>
                  <a:lnTo>
                    <a:pt x="1640" y="576"/>
                  </a:lnTo>
                  <a:lnTo>
                    <a:pt x="1590" y="483"/>
                  </a:lnTo>
                  <a:lnTo>
                    <a:pt x="1528" y="434"/>
                  </a:lnTo>
                  <a:lnTo>
                    <a:pt x="1511" y="445"/>
                  </a:lnTo>
                  <a:lnTo>
                    <a:pt x="1513" y="474"/>
                  </a:lnTo>
                  <a:lnTo>
                    <a:pt x="1461" y="542"/>
                  </a:lnTo>
                  <a:lnTo>
                    <a:pt x="1373" y="525"/>
                  </a:lnTo>
                  <a:lnTo>
                    <a:pt x="1366" y="491"/>
                  </a:lnTo>
                  <a:lnTo>
                    <a:pt x="1311" y="448"/>
                  </a:lnTo>
                  <a:lnTo>
                    <a:pt x="1191" y="428"/>
                  </a:lnTo>
                  <a:lnTo>
                    <a:pt x="1138" y="419"/>
                  </a:lnTo>
                  <a:lnTo>
                    <a:pt x="1119" y="417"/>
                  </a:lnTo>
                  <a:lnTo>
                    <a:pt x="1073" y="380"/>
                  </a:lnTo>
                  <a:lnTo>
                    <a:pt x="978" y="357"/>
                  </a:lnTo>
                  <a:lnTo>
                    <a:pt x="913" y="229"/>
                  </a:lnTo>
                  <a:lnTo>
                    <a:pt x="911" y="194"/>
                  </a:lnTo>
                  <a:lnTo>
                    <a:pt x="937" y="180"/>
                  </a:lnTo>
                  <a:lnTo>
                    <a:pt x="937" y="141"/>
                  </a:lnTo>
                  <a:lnTo>
                    <a:pt x="956" y="93"/>
                  </a:lnTo>
                  <a:lnTo>
                    <a:pt x="935" y="70"/>
                  </a:lnTo>
                  <a:lnTo>
                    <a:pt x="963" y="46"/>
                  </a:lnTo>
                  <a:lnTo>
                    <a:pt x="945" y="35"/>
                  </a:lnTo>
                  <a:lnTo>
                    <a:pt x="902" y="35"/>
                  </a:lnTo>
                  <a:lnTo>
                    <a:pt x="823" y="0"/>
                  </a:lnTo>
                  <a:lnTo>
                    <a:pt x="772" y="0"/>
                  </a:lnTo>
                  <a:lnTo>
                    <a:pt x="734" y="11"/>
                  </a:lnTo>
                  <a:lnTo>
                    <a:pt x="689" y="11"/>
                  </a:lnTo>
                  <a:lnTo>
                    <a:pt x="621" y="48"/>
                  </a:lnTo>
                  <a:lnTo>
                    <a:pt x="567" y="42"/>
                  </a:lnTo>
                  <a:lnTo>
                    <a:pt x="512" y="62"/>
                  </a:lnTo>
                  <a:lnTo>
                    <a:pt x="466" y="46"/>
                  </a:lnTo>
                  <a:lnTo>
                    <a:pt x="437" y="21"/>
                  </a:lnTo>
                  <a:lnTo>
                    <a:pt x="365" y="11"/>
                  </a:lnTo>
                  <a:lnTo>
                    <a:pt x="317" y="43"/>
                  </a:lnTo>
                  <a:lnTo>
                    <a:pt x="291" y="33"/>
                  </a:lnTo>
                  <a:lnTo>
                    <a:pt x="268" y="16"/>
                  </a:lnTo>
                  <a:lnTo>
                    <a:pt x="217" y="2"/>
                  </a:lnTo>
                  <a:lnTo>
                    <a:pt x="177" y="28"/>
                  </a:lnTo>
                  <a:lnTo>
                    <a:pt x="164" y="69"/>
                  </a:lnTo>
                  <a:lnTo>
                    <a:pt x="133" y="86"/>
                  </a:lnTo>
                  <a:lnTo>
                    <a:pt x="129" y="110"/>
                  </a:lnTo>
                  <a:lnTo>
                    <a:pt x="109" y="117"/>
                  </a:lnTo>
                  <a:lnTo>
                    <a:pt x="86" y="115"/>
                  </a:lnTo>
                  <a:lnTo>
                    <a:pt x="78" y="132"/>
                  </a:lnTo>
                  <a:lnTo>
                    <a:pt x="74" y="156"/>
                  </a:lnTo>
                  <a:lnTo>
                    <a:pt x="62" y="156"/>
                  </a:lnTo>
                  <a:lnTo>
                    <a:pt x="62" y="180"/>
                  </a:lnTo>
                  <a:lnTo>
                    <a:pt x="89" y="207"/>
                  </a:lnTo>
                  <a:lnTo>
                    <a:pt x="89" y="245"/>
                  </a:lnTo>
                  <a:lnTo>
                    <a:pt x="83" y="260"/>
                  </a:lnTo>
                  <a:lnTo>
                    <a:pt x="43" y="265"/>
                  </a:lnTo>
                  <a:lnTo>
                    <a:pt x="24" y="243"/>
                  </a:lnTo>
                  <a:lnTo>
                    <a:pt x="2" y="245"/>
                  </a:lnTo>
                  <a:lnTo>
                    <a:pt x="0" y="262"/>
                  </a:lnTo>
                  <a:lnTo>
                    <a:pt x="10" y="291"/>
                  </a:lnTo>
                  <a:lnTo>
                    <a:pt x="12" y="311"/>
                  </a:lnTo>
                  <a:lnTo>
                    <a:pt x="12" y="337"/>
                  </a:lnTo>
                  <a:lnTo>
                    <a:pt x="9" y="356"/>
                  </a:lnTo>
                  <a:lnTo>
                    <a:pt x="10" y="371"/>
                  </a:lnTo>
                  <a:lnTo>
                    <a:pt x="34" y="373"/>
                  </a:lnTo>
                  <a:lnTo>
                    <a:pt x="50" y="397"/>
                  </a:lnTo>
                  <a:lnTo>
                    <a:pt x="109" y="443"/>
                  </a:lnTo>
                  <a:lnTo>
                    <a:pt x="109" y="459"/>
                  </a:lnTo>
                  <a:lnTo>
                    <a:pt x="153" y="508"/>
                  </a:lnTo>
                  <a:lnTo>
                    <a:pt x="165" y="525"/>
                  </a:lnTo>
                  <a:lnTo>
                    <a:pt x="181" y="530"/>
                  </a:lnTo>
                  <a:lnTo>
                    <a:pt x="208" y="503"/>
                  </a:lnTo>
                  <a:lnTo>
                    <a:pt x="232" y="525"/>
                  </a:lnTo>
                  <a:lnTo>
                    <a:pt x="332" y="611"/>
                  </a:lnTo>
                  <a:lnTo>
                    <a:pt x="349" y="655"/>
                  </a:lnTo>
                  <a:lnTo>
                    <a:pt x="372" y="655"/>
                  </a:lnTo>
                  <a:lnTo>
                    <a:pt x="385" y="642"/>
                  </a:lnTo>
                  <a:lnTo>
                    <a:pt x="396" y="653"/>
                  </a:lnTo>
                  <a:lnTo>
                    <a:pt x="396" y="693"/>
                  </a:lnTo>
                  <a:lnTo>
                    <a:pt x="455" y="725"/>
                  </a:lnTo>
                  <a:lnTo>
                    <a:pt x="468" y="723"/>
                  </a:lnTo>
                  <a:lnTo>
                    <a:pt x="476" y="756"/>
                  </a:lnTo>
                  <a:lnTo>
                    <a:pt x="528" y="785"/>
                  </a:lnTo>
                  <a:lnTo>
                    <a:pt x="529" y="805"/>
                  </a:lnTo>
                  <a:lnTo>
                    <a:pt x="538" y="812"/>
                  </a:lnTo>
                  <a:lnTo>
                    <a:pt x="581" y="809"/>
                  </a:lnTo>
                  <a:lnTo>
                    <a:pt x="607" y="809"/>
                  </a:lnTo>
                  <a:lnTo>
                    <a:pt x="641" y="836"/>
                  </a:lnTo>
                  <a:lnTo>
                    <a:pt x="720" y="834"/>
                  </a:lnTo>
                  <a:lnTo>
                    <a:pt x="762" y="831"/>
                  </a:lnTo>
                  <a:lnTo>
                    <a:pt x="772" y="850"/>
                  </a:lnTo>
                  <a:lnTo>
                    <a:pt x="763" y="887"/>
                  </a:lnTo>
                  <a:lnTo>
                    <a:pt x="775" y="901"/>
                  </a:lnTo>
                  <a:lnTo>
                    <a:pt x="818" y="862"/>
                  </a:lnTo>
                  <a:lnTo>
                    <a:pt x="873" y="823"/>
                  </a:lnTo>
                  <a:lnTo>
                    <a:pt x="913" y="829"/>
                  </a:lnTo>
                  <a:lnTo>
                    <a:pt x="952" y="853"/>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1" name="Freeform 34">
              <a:extLst>
                <a:ext uri="{FF2B5EF4-FFF2-40B4-BE49-F238E27FC236}">
                  <a16:creationId xmlns:a16="http://schemas.microsoft.com/office/drawing/2014/main" id="{F46C8C27-15D2-4500-B6E7-5049BA2576CC}"/>
                </a:ext>
              </a:extLst>
            </p:cNvPr>
            <p:cNvSpPr>
              <a:spLocks/>
            </p:cNvSpPr>
            <p:nvPr/>
          </p:nvSpPr>
          <p:spPr bwMode="auto">
            <a:xfrm>
              <a:off x="5008915" y="3852735"/>
              <a:ext cx="1132457" cy="812039"/>
            </a:xfrm>
            <a:custGeom>
              <a:avLst/>
              <a:gdLst>
                <a:gd name="T0" fmla="*/ 3 w 1067"/>
                <a:gd name="T1" fmla="*/ 30 h 770"/>
                <a:gd name="T2" fmla="*/ 5 w 1067"/>
                <a:gd name="T3" fmla="*/ 27 h 770"/>
                <a:gd name="T4" fmla="*/ 3 w 1067"/>
                <a:gd name="T5" fmla="*/ 25 h 770"/>
                <a:gd name="T6" fmla="*/ 5 w 1067"/>
                <a:gd name="T7" fmla="*/ 22 h 770"/>
                <a:gd name="T8" fmla="*/ 3 w 1067"/>
                <a:gd name="T9" fmla="*/ 13 h 770"/>
                <a:gd name="T10" fmla="*/ 4 w 1067"/>
                <a:gd name="T11" fmla="*/ 5 h 770"/>
                <a:gd name="T12" fmla="*/ 12 w 1067"/>
                <a:gd name="T13" fmla="*/ 0 h 770"/>
                <a:gd name="T14" fmla="*/ 18 w 1067"/>
                <a:gd name="T15" fmla="*/ 5 h 770"/>
                <a:gd name="T16" fmla="*/ 20 w 1067"/>
                <a:gd name="T17" fmla="*/ 8 h 770"/>
                <a:gd name="T18" fmla="*/ 22 w 1067"/>
                <a:gd name="T19" fmla="*/ 5 h 770"/>
                <a:gd name="T20" fmla="*/ 25 w 1067"/>
                <a:gd name="T21" fmla="*/ 5 h 770"/>
                <a:gd name="T22" fmla="*/ 29 w 1067"/>
                <a:gd name="T23" fmla="*/ 7 h 770"/>
                <a:gd name="T24" fmla="*/ 34 w 1067"/>
                <a:gd name="T25" fmla="*/ 15 h 770"/>
                <a:gd name="T26" fmla="*/ 34 w 1067"/>
                <a:gd name="T27" fmla="*/ 19 h 770"/>
                <a:gd name="T28" fmla="*/ 38 w 1067"/>
                <a:gd name="T29" fmla="*/ 31 h 770"/>
                <a:gd name="T30" fmla="*/ 39 w 1067"/>
                <a:gd name="T31" fmla="*/ 40 h 770"/>
                <a:gd name="T32" fmla="*/ 37 w 1067"/>
                <a:gd name="T33" fmla="*/ 46 h 770"/>
                <a:gd name="T34" fmla="*/ 35 w 1067"/>
                <a:gd name="T35" fmla="*/ 50 h 770"/>
                <a:gd name="T36" fmla="*/ 34 w 1067"/>
                <a:gd name="T37" fmla="*/ 55 h 770"/>
                <a:gd name="T38" fmla="*/ 34 w 1067"/>
                <a:gd name="T39" fmla="*/ 52 h 770"/>
                <a:gd name="T40" fmla="*/ 34 w 1067"/>
                <a:gd name="T41" fmla="*/ 58 h 770"/>
                <a:gd name="T42" fmla="*/ 35 w 1067"/>
                <a:gd name="T43" fmla="*/ 61 h 770"/>
                <a:gd name="T44" fmla="*/ 37 w 1067"/>
                <a:gd name="T45" fmla="*/ 63 h 770"/>
                <a:gd name="T46" fmla="*/ 36 w 1067"/>
                <a:gd name="T47" fmla="*/ 66 h 770"/>
                <a:gd name="T48" fmla="*/ 34 w 1067"/>
                <a:gd name="T49" fmla="*/ 68 h 770"/>
                <a:gd name="T50" fmla="*/ 34 w 1067"/>
                <a:gd name="T51" fmla="*/ 67 h 770"/>
                <a:gd name="T52" fmla="*/ 34 w 1067"/>
                <a:gd name="T53" fmla="*/ 71 h 770"/>
                <a:gd name="T54" fmla="*/ 29 w 1067"/>
                <a:gd name="T55" fmla="*/ 68 h 770"/>
                <a:gd name="T56" fmla="*/ 29 w 1067"/>
                <a:gd name="T57" fmla="*/ 65 h 770"/>
                <a:gd name="T58" fmla="*/ 22 w 1067"/>
                <a:gd name="T59" fmla="*/ 64 h 770"/>
                <a:gd name="T60" fmla="*/ 21 w 1067"/>
                <a:gd name="T61" fmla="*/ 70 h 770"/>
                <a:gd name="T62" fmla="*/ 21 w 1067"/>
                <a:gd name="T63" fmla="*/ 74 h 770"/>
                <a:gd name="T64" fmla="*/ 16 w 1067"/>
                <a:gd name="T65" fmla="*/ 79 h 770"/>
                <a:gd name="T66" fmla="*/ 14 w 1067"/>
                <a:gd name="T67" fmla="*/ 71 h 770"/>
                <a:gd name="T68" fmla="*/ 8 w 1067"/>
                <a:gd name="T69" fmla="*/ 68 h 770"/>
                <a:gd name="T70" fmla="*/ 6 w 1067"/>
                <a:gd name="T71" fmla="*/ 64 h 770"/>
                <a:gd name="T72" fmla="*/ 2 w 1067"/>
                <a:gd name="T73" fmla="*/ 47 h 770"/>
                <a:gd name="T74" fmla="*/ 3 w 1067"/>
                <a:gd name="T75" fmla="*/ 42 h 770"/>
                <a:gd name="T76" fmla="*/ 3 w 1067"/>
                <a:gd name="T77" fmla="*/ 34 h 770"/>
                <a:gd name="T78" fmla="*/ 3 w 1067"/>
                <a:gd name="T79" fmla="*/ 28 h 7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67"/>
                <a:gd name="T121" fmla="*/ 0 h 770"/>
                <a:gd name="T122" fmla="*/ 1067 w 1067"/>
                <a:gd name="T123" fmla="*/ 770 h 7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67" h="770">
                  <a:moveTo>
                    <a:pt x="52" y="272"/>
                  </a:moveTo>
                  <a:lnTo>
                    <a:pt x="86" y="286"/>
                  </a:lnTo>
                  <a:lnTo>
                    <a:pt x="146" y="267"/>
                  </a:lnTo>
                  <a:lnTo>
                    <a:pt x="138" y="255"/>
                  </a:lnTo>
                  <a:lnTo>
                    <a:pt x="122" y="255"/>
                  </a:lnTo>
                  <a:lnTo>
                    <a:pt x="115" y="238"/>
                  </a:lnTo>
                  <a:lnTo>
                    <a:pt x="119" y="222"/>
                  </a:lnTo>
                  <a:lnTo>
                    <a:pt x="148" y="209"/>
                  </a:lnTo>
                  <a:lnTo>
                    <a:pt x="167" y="176"/>
                  </a:lnTo>
                  <a:lnTo>
                    <a:pt x="107" y="125"/>
                  </a:lnTo>
                  <a:lnTo>
                    <a:pt x="105" y="72"/>
                  </a:lnTo>
                  <a:lnTo>
                    <a:pt x="133" y="50"/>
                  </a:lnTo>
                  <a:lnTo>
                    <a:pt x="334" y="10"/>
                  </a:lnTo>
                  <a:lnTo>
                    <a:pt x="347" y="0"/>
                  </a:lnTo>
                  <a:lnTo>
                    <a:pt x="378" y="4"/>
                  </a:lnTo>
                  <a:lnTo>
                    <a:pt x="478" y="28"/>
                  </a:lnTo>
                  <a:lnTo>
                    <a:pt x="509" y="46"/>
                  </a:lnTo>
                  <a:lnTo>
                    <a:pt x="554" y="72"/>
                  </a:lnTo>
                  <a:lnTo>
                    <a:pt x="581" y="70"/>
                  </a:lnTo>
                  <a:lnTo>
                    <a:pt x="626" y="43"/>
                  </a:lnTo>
                  <a:lnTo>
                    <a:pt x="683" y="52"/>
                  </a:lnTo>
                  <a:lnTo>
                    <a:pt x="719" y="33"/>
                  </a:lnTo>
                  <a:lnTo>
                    <a:pt x="796" y="81"/>
                  </a:lnTo>
                  <a:lnTo>
                    <a:pt x="838" y="65"/>
                  </a:lnTo>
                  <a:lnTo>
                    <a:pt x="860" y="118"/>
                  </a:lnTo>
                  <a:lnTo>
                    <a:pt x="912" y="151"/>
                  </a:lnTo>
                  <a:lnTo>
                    <a:pt x="951" y="187"/>
                  </a:lnTo>
                  <a:lnTo>
                    <a:pt x="980" y="176"/>
                  </a:lnTo>
                  <a:lnTo>
                    <a:pt x="1035" y="248"/>
                  </a:lnTo>
                  <a:lnTo>
                    <a:pt x="1046" y="295"/>
                  </a:lnTo>
                  <a:lnTo>
                    <a:pt x="1066" y="323"/>
                  </a:lnTo>
                  <a:lnTo>
                    <a:pt x="1059" y="378"/>
                  </a:lnTo>
                  <a:lnTo>
                    <a:pt x="1015" y="414"/>
                  </a:lnTo>
                  <a:lnTo>
                    <a:pt x="1023" y="436"/>
                  </a:lnTo>
                  <a:lnTo>
                    <a:pt x="1006" y="453"/>
                  </a:lnTo>
                  <a:lnTo>
                    <a:pt x="984" y="474"/>
                  </a:lnTo>
                  <a:lnTo>
                    <a:pt x="984" y="511"/>
                  </a:lnTo>
                  <a:lnTo>
                    <a:pt x="965" y="527"/>
                  </a:lnTo>
                  <a:lnTo>
                    <a:pt x="941" y="520"/>
                  </a:lnTo>
                  <a:lnTo>
                    <a:pt x="920" y="500"/>
                  </a:lnTo>
                  <a:lnTo>
                    <a:pt x="910" y="522"/>
                  </a:lnTo>
                  <a:lnTo>
                    <a:pt x="923" y="542"/>
                  </a:lnTo>
                  <a:lnTo>
                    <a:pt x="958" y="546"/>
                  </a:lnTo>
                  <a:lnTo>
                    <a:pt x="991" y="580"/>
                  </a:lnTo>
                  <a:lnTo>
                    <a:pt x="1011" y="580"/>
                  </a:lnTo>
                  <a:lnTo>
                    <a:pt x="1026" y="597"/>
                  </a:lnTo>
                  <a:lnTo>
                    <a:pt x="1013" y="628"/>
                  </a:lnTo>
                  <a:lnTo>
                    <a:pt x="1013" y="630"/>
                  </a:lnTo>
                  <a:lnTo>
                    <a:pt x="984" y="626"/>
                  </a:lnTo>
                  <a:lnTo>
                    <a:pt x="965" y="641"/>
                  </a:lnTo>
                  <a:lnTo>
                    <a:pt x="951" y="619"/>
                  </a:lnTo>
                  <a:lnTo>
                    <a:pt x="917" y="633"/>
                  </a:lnTo>
                  <a:lnTo>
                    <a:pt x="908" y="650"/>
                  </a:lnTo>
                  <a:lnTo>
                    <a:pt x="908" y="676"/>
                  </a:lnTo>
                  <a:lnTo>
                    <a:pt x="872" y="683"/>
                  </a:lnTo>
                  <a:lnTo>
                    <a:pt x="829" y="638"/>
                  </a:lnTo>
                  <a:lnTo>
                    <a:pt x="815" y="617"/>
                  </a:lnTo>
                  <a:lnTo>
                    <a:pt x="781" y="628"/>
                  </a:lnTo>
                  <a:lnTo>
                    <a:pt x="722" y="610"/>
                  </a:lnTo>
                  <a:lnTo>
                    <a:pt x="632" y="623"/>
                  </a:lnTo>
                  <a:lnTo>
                    <a:pt x="626" y="633"/>
                  </a:lnTo>
                  <a:lnTo>
                    <a:pt x="616" y="660"/>
                  </a:lnTo>
                  <a:lnTo>
                    <a:pt x="599" y="672"/>
                  </a:lnTo>
                  <a:lnTo>
                    <a:pt x="602" y="701"/>
                  </a:lnTo>
                  <a:lnTo>
                    <a:pt x="549" y="769"/>
                  </a:lnTo>
                  <a:lnTo>
                    <a:pt x="461" y="751"/>
                  </a:lnTo>
                  <a:lnTo>
                    <a:pt x="454" y="718"/>
                  </a:lnTo>
                  <a:lnTo>
                    <a:pt x="399" y="674"/>
                  </a:lnTo>
                  <a:lnTo>
                    <a:pt x="279" y="655"/>
                  </a:lnTo>
                  <a:lnTo>
                    <a:pt x="227" y="645"/>
                  </a:lnTo>
                  <a:lnTo>
                    <a:pt x="207" y="643"/>
                  </a:lnTo>
                  <a:lnTo>
                    <a:pt x="162" y="606"/>
                  </a:lnTo>
                  <a:lnTo>
                    <a:pt x="67" y="583"/>
                  </a:lnTo>
                  <a:lnTo>
                    <a:pt x="2" y="455"/>
                  </a:lnTo>
                  <a:lnTo>
                    <a:pt x="0" y="421"/>
                  </a:lnTo>
                  <a:lnTo>
                    <a:pt x="26" y="407"/>
                  </a:lnTo>
                  <a:lnTo>
                    <a:pt x="26" y="368"/>
                  </a:lnTo>
                  <a:lnTo>
                    <a:pt x="45" y="320"/>
                  </a:lnTo>
                  <a:lnTo>
                    <a:pt x="23" y="297"/>
                  </a:lnTo>
                  <a:lnTo>
                    <a:pt x="52" y="272"/>
                  </a:lnTo>
                </a:path>
              </a:pathLst>
            </a:custGeom>
            <a:solidFill>
              <a:schemeClr val="bg2"/>
            </a:solid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2" name="Freeform 35">
              <a:extLst>
                <a:ext uri="{FF2B5EF4-FFF2-40B4-BE49-F238E27FC236}">
                  <a16:creationId xmlns:a16="http://schemas.microsoft.com/office/drawing/2014/main" id="{33B5E680-0318-4E71-83A7-ADFF63BC2B27}"/>
                </a:ext>
              </a:extLst>
            </p:cNvPr>
            <p:cNvSpPr>
              <a:spLocks/>
            </p:cNvSpPr>
            <p:nvPr/>
          </p:nvSpPr>
          <p:spPr bwMode="auto">
            <a:xfrm>
              <a:off x="5397927" y="3524414"/>
              <a:ext cx="1226314" cy="1051561"/>
            </a:xfrm>
            <a:custGeom>
              <a:avLst/>
              <a:gdLst>
                <a:gd name="T0" fmla="*/ 3 w 1155"/>
                <a:gd name="T1" fmla="*/ 18 h 994"/>
                <a:gd name="T2" fmla="*/ 6 w 1155"/>
                <a:gd name="T3" fmla="*/ 7 h 994"/>
                <a:gd name="T4" fmla="*/ 8 w 1155"/>
                <a:gd name="T5" fmla="*/ 0 h 994"/>
                <a:gd name="T6" fmla="*/ 9 w 1155"/>
                <a:gd name="T7" fmla="*/ 5 h 994"/>
                <a:gd name="T8" fmla="*/ 12 w 1155"/>
                <a:gd name="T9" fmla="*/ 23 h 994"/>
                <a:gd name="T10" fmla="*/ 18 w 1155"/>
                <a:gd name="T11" fmla="*/ 21 h 994"/>
                <a:gd name="T12" fmla="*/ 18 w 1155"/>
                <a:gd name="T13" fmla="*/ 26 h 994"/>
                <a:gd name="T14" fmla="*/ 18 w 1155"/>
                <a:gd name="T15" fmla="*/ 36 h 994"/>
                <a:gd name="T16" fmla="*/ 19 w 1155"/>
                <a:gd name="T17" fmla="*/ 39 h 994"/>
                <a:gd name="T18" fmla="*/ 25 w 1155"/>
                <a:gd name="T19" fmla="*/ 42 h 994"/>
                <a:gd name="T20" fmla="*/ 29 w 1155"/>
                <a:gd name="T21" fmla="*/ 41 h 994"/>
                <a:gd name="T22" fmla="*/ 28 w 1155"/>
                <a:gd name="T23" fmla="*/ 49 h 994"/>
                <a:gd name="T24" fmla="*/ 29 w 1155"/>
                <a:gd name="T25" fmla="*/ 59 h 994"/>
                <a:gd name="T26" fmla="*/ 33 w 1155"/>
                <a:gd name="T27" fmla="*/ 73 h 994"/>
                <a:gd name="T28" fmla="*/ 34 w 1155"/>
                <a:gd name="T29" fmla="*/ 81 h 994"/>
                <a:gd name="T30" fmla="*/ 34 w 1155"/>
                <a:gd name="T31" fmla="*/ 77 h 994"/>
                <a:gd name="T32" fmla="*/ 35 w 1155"/>
                <a:gd name="T33" fmla="*/ 72 h 994"/>
                <a:gd name="T34" fmla="*/ 36 w 1155"/>
                <a:gd name="T35" fmla="*/ 60 h 994"/>
                <a:gd name="T36" fmla="*/ 38 w 1155"/>
                <a:gd name="T37" fmla="*/ 62 h 994"/>
                <a:gd name="T38" fmla="*/ 42 w 1155"/>
                <a:gd name="T39" fmla="*/ 72 h 994"/>
                <a:gd name="T40" fmla="*/ 41 w 1155"/>
                <a:gd name="T41" fmla="*/ 81 h 994"/>
                <a:gd name="T42" fmla="*/ 39 w 1155"/>
                <a:gd name="T43" fmla="*/ 82 h 994"/>
                <a:gd name="T44" fmla="*/ 37 w 1155"/>
                <a:gd name="T45" fmla="*/ 83 h 994"/>
                <a:gd name="T46" fmla="*/ 35 w 1155"/>
                <a:gd name="T47" fmla="*/ 86 h 994"/>
                <a:gd name="T48" fmla="*/ 36 w 1155"/>
                <a:gd name="T49" fmla="*/ 92 h 994"/>
                <a:gd name="T50" fmla="*/ 35 w 1155"/>
                <a:gd name="T51" fmla="*/ 100 h 994"/>
                <a:gd name="T52" fmla="*/ 34 w 1155"/>
                <a:gd name="T53" fmla="*/ 103 h 994"/>
                <a:gd name="T54" fmla="*/ 34 w 1155"/>
                <a:gd name="T55" fmla="*/ 110 h 994"/>
                <a:gd name="T56" fmla="*/ 29 w 1155"/>
                <a:gd name="T57" fmla="*/ 109 h 994"/>
                <a:gd name="T58" fmla="*/ 29 w 1155"/>
                <a:gd name="T59" fmla="*/ 106 h 994"/>
                <a:gd name="T60" fmla="*/ 25 w 1155"/>
                <a:gd name="T61" fmla="*/ 97 h 994"/>
                <a:gd name="T62" fmla="*/ 24 w 1155"/>
                <a:gd name="T63" fmla="*/ 97 h 994"/>
                <a:gd name="T64" fmla="*/ 21 w 1155"/>
                <a:gd name="T65" fmla="*/ 96 h 994"/>
                <a:gd name="T66" fmla="*/ 21 w 1155"/>
                <a:gd name="T67" fmla="*/ 91 h 994"/>
                <a:gd name="T68" fmla="*/ 21 w 1155"/>
                <a:gd name="T69" fmla="*/ 92 h 994"/>
                <a:gd name="T70" fmla="*/ 24 w 1155"/>
                <a:gd name="T71" fmla="*/ 83 h 994"/>
                <a:gd name="T72" fmla="*/ 25 w 1155"/>
                <a:gd name="T73" fmla="*/ 72 h 994"/>
                <a:gd name="T74" fmla="*/ 21 w 1155"/>
                <a:gd name="T75" fmla="*/ 54 h 994"/>
                <a:gd name="T76" fmla="*/ 18 w 1155"/>
                <a:gd name="T77" fmla="*/ 48 h 994"/>
                <a:gd name="T78" fmla="*/ 13 w 1155"/>
                <a:gd name="T79" fmla="*/ 38 h 994"/>
                <a:gd name="T80" fmla="*/ 7 w 1155"/>
                <a:gd name="T81" fmla="*/ 42 h 994"/>
                <a:gd name="T82" fmla="*/ 3 w 1155"/>
                <a:gd name="T83" fmla="*/ 38 h 9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5"/>
                <a:gd name="T127" fmla="*/ 0 h 994"/>
                <a:gd name="T128" fmla="*/ 1155 w 1155"/>
                <a:gd name="T129" fmla="*/ 994 h 9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5" h="994">
                  <a:moveTo>
                    <a:pt x="10" y="313"/>
                  </a:moveTo>
                  <a:lnTo>
                    <a:pt x="0" y="185"/>
                  </a:lnTo>
                  <a:lnTo>
                    <a:pt x="5" y="158"/>
                  </a:lnTo>
                  <a:lnTo>
                    <a:pt x="43" y="140"/>
                  </a:lnTo>
                  <a:lnTo>
                    <a:pt x="96" y="96"/>
                  </a:lnTo>
                  <a:lnTo>
                    <a:pt x="177" y="63"/>
                  </a:lnTo>
                  <a:lnTo>
                    <a:pt x="210" y="48"/>
                  </a:lnTo>
                  <a:lnTo>
                    <a:pt x="210" y="17"/>
                  </a:lnTo>
                  <a:lnTo>
                    <a:pt x="225" y="0"/>
                  </a:lnTo>
                  <a:lnTo>
                    <a:pt x="239" y="2"/>
                  </a:lnTo>
                  <a:lnTo>
                    <a:pt x="292" y="10"/>
                  </a:lnTo>
                  <a:lnTo>
                    <a:pt x="291" y="34"/>
                  </a:lnTo>
                  <a:lnTo>
                    <a:pt x="301" y="72"/>
                  </a:lnTo>
                  <a:lnTo>
                    <a:pt x="295" y="134"/>
                  </a:lnTo>
                  <a:lnTo>
                    <a:pt x="341" y="202"/>
                  </a:lnTo>
                  <a:lnTo>
                    <a:pt x="365" y="217"/>
                  </a:lnTo>
                  <a:lnTo>
                    <a:pt x="402" y="188"/>
                  </a:lnTo>
                  <a:lnTo>
                    <a:pt x="481" y="188"/>
                  </a:lnTo>
                  <a:lnTo>
                    <a:pt x="500" y="195"/>
                  </a:lnTo>
                  <a:lnTo>
                    <a:pt x="512" y="213"/>
                  </a:lnTo>
                  <a:lnTo>
                    <a:pt x="503" y="233"/>
                  </a:lnTo>
                  <a:lnTo>
                    <a:pt x="459" y="268"/>
                  </a:lnTo>
                  <a:lnTo>
                    <a:pt x="464" y="286"/>
                  </a:lnTo>
                  <a:lnTo>
                    <a:pt x="514" y="323"/>
                  </a:lnTo>
                  <a:lnTo>
                    <a:pt x="534" y="323"/>
                  </a:lnTo>
                  <a:lnTo>
                    <a:pt x="540" y="332"/>
                  </a:lnTo>
                  <a:lnTo>
                    <a:pt x="536" y="347"/>
                  </a:lnTo>
                  <a:lnTo>
                    <a:pt x="567" y="372"/>
                  </a:lnTo>
                  <a:lnTo>
                    <a:pt x="639" y="383"/>
                  </a:lnTo>
                  <a:lnTo>
                    <a:pt x="674" y="374"/>
                  </a:lnTo>
                  <a:lnTo>
                    <a:pt x="718" y="330"/>
                  </a:lnTo>
                  <a:lnTo>
                    <a:pt x="770" y="335"/>
                  </a:lnTo>
                  <a:lnTo>
                    <a:pt x="792" y="368"/>
                  </a:lnTo>
                  <a:lnTo>
                    <a:pt x="780" y="398"/>
                  </a:lnTo>
                  <a:lnTo>
                    <a:pt x="784" y="417"/>
                  </a:lnTo>
                  <a:lnTo>
                    <a:pt x="755" y="434"/>
                  </a:lnTo>
                  <a:lnTo>
                    <a:pt x="742" y="449"/>
                  </a:lnTo>
                  <a:lnTo>
                    <a:pt x="746" y="487"/>
                  </a:lnTo>
                  <a:lnTo>
                    <a:pt x="797" y="522"/>
                  </a:lnTo>
                  <a:lnTo>
                    <a:pt x="818" y="518"/>
                  </a:lnTo>
                  <a:lnTo>
                    <a:pt x="878" y="590"/>
                  </a:lnTo>
                  <a:lnTo>
                    <a:pt x="890" y="646"/>
                  </a:lnTo>
                  <a:lnTo>
                    <a:pt x="885" y="672"/>
                  </a:lnTo>
                  <a:lnTo>
                    <a:pt x="926" y="694"/>
                  </a:lnTo>
                  <a:lnTo>
                    <a:pt x="926" y="711"/>
                  </a:lnTo>
                  <a:lnTo>
                    <a:pt x="964" y="721"/>
                  </a:lnTo>
                  <a:lnTo>
                    <a:pt x="974" y="721"/>
                  </a:lnTo>
                  <a:lnTo>
                    <a:pt x="974" y="690"/>
                  </a:lnTo>
                  <a:lnTo>
                    <a:pt x="1003" y="685"/>
                  </a:lnTo>
                  <a:lnTo>
                    <a:pt x="1009" y="648"/>
                  </a:lnTo>
                  <a:lnTo>
                    <a:pt x="990" y="632"/>
                  </a:lnTo>
                  <a:lnTo>
                    <a:pt x="974" y="617"/>
                  </a:lnTo>
                  <a:lnTo>
                    <a:pt x="981" y="547"/>
                  </a:lnTo>
                  <a:lnTo>
                    <a:pt x="996" y="537"/>
                  </a:lnTo>
                  <a:lnTo>
                    <a:pt x="1022" y="549"/>
                  </a:lnTo>
                  <a:lnTo>
                    <a:pt x="1033" y="544"/>
                  </a:lnTo>
                  <a:lnTo>
                    <a:pt x="1040" y="557"/>
                  </a:lnTo>
                  <a:lnTo>
                    <a:pt x="1110" y="593"/>
                  </a:lnTo>
                  <a:lnTo>
                    <a:pt x="1148" y="617"/>
                  </a:lnTo>
                  <a:lnTo>
                    <a:pt x="1154" y="639"/>
                  </a:lnTo>
                  <a:lnTo>
                    <a:pt x="1134" y="668"/>
                  </a:lnTo>
                  <a:lnTo>
                    <a:pt x="1145" y="701"/>
                  </a:lnTo>
                  <a:lnTo>
                    <a:pt x="1139" y="716"/>
                  </a:lnTo>
                  <a:lnTo>
                    <a:pt x="1086" y="721"/>
                  </a:lnTo>
                  <a:lnTo>
                    <a:pt x="1075" y="728"/>
                  </a:lnTo>
                  <a:lnTo>
                    <a:pt x="1079" y="736"/>
                  </a:lnTo>
                  <a:lnTo>
                    <a:pt x="1079" y="752"/>
                  </a:lnTo>
                  <a:lnTo>
                    <a:pt x="1038" y="756"/>
                  </a:lnTo>
                  <a:lnTo>
                    <a:pt x="1016" y="745"/>
                  </a:lnTo>
                  <a:lnTo>
                    <a:pt x="988" y="745"/>
                  </a:lnTo>
                  <a:lnTo>
                    <a:pt x="983" y="752"/>
                  </a:lnTo>
                  <a:lnTo>
                    <a:pt x="988" y="767"/>
                  </a:lnTo>
                  <a:lnTo>
                    <a:pt x="974" y="783"/>
                  </a:lnTo>
                  <a:lnTo>
                    <a:pt x="969" y="800"/>
                  </a:lnTo>
                  <a:lnTo>
                    <a:pt x="996" y="822"/>
                  </a:lnTo>
                  <a:lnTo>
                    <a:pt x="976" y="862"/>
                  </a:lnTo>
                  <a:lnTo>
                    <a:pt x="985" y="882"/>
                  </a:lnTo>
                  <a:lnTo>
                    <a:pt x="983" y="891"/>
                  </a:lnTo>
                  <a:lnTo>
                    <a:pt x="952" y="891"/>
                  </a:lnTo>
                  <a:lnTo>
                    <a:pt x="930" y="901"/>
                  </a:lnTo>
                  <a:lnTo>
                    <a:pt x="948" y="926"/>
                  </a:lnTo>
                  <a:lnTo>
                    <a:pt x="937" y="957"/>
                  </a:lnTo>
                  <a:lnTo>
                    <a:pt x="904" y="966"/>
                  </a:lnTo>
                  <a:lnTo>
                    <a:pt x="906" y="981"/>
                  </a:lnTo>
                  <a:lnTo>
                    <a:pt x="897" y="993"/>
                  </a:lnTo>
                  <a:lnTo>
                    <a:pt x="840" y="988"/>
                  </a:lnTo>
                  <a:lnTo>
                    <a:pt x="818" y="972"/>
                  </a:lnTo>
                  <a:lnTo>
                    <a:pt x="814" y="937"/>
                  </a:lnTo>
                  <a:lnTo>
                    <a:pt x="801" y="923"/>
                  </a:lnTo>
                  <a:lnTo>
                    <a:pt x="782" y="937"/>
                  </a:lnTo>
                  <a:lnTo>
                    <a:pt x="746" y="901"/>
                  </a:lnTo>
                  <a:lnTo>
                    <a:pt x="720" y="884"/>
                  </a:lnTo>
                  <a:lnTo>
                    <a:pt x="718" y="858"/>
                  </a:lnTo>
                  <a:lnTo>
                    <a:pt x="709" y="838"/>
                  </a:lnTo>
                  <a:lnTo>
                    <a:pt x="696" y="838"/>
                  </a:lnTo>
                  <a:lnTo>
                    <a:pt x="641" y="862"/>
                  </a:lnTo>
                  <a:lnTo>
                    <a:pt x="643" y="889"/>
                  </a:lnTo>
                  <a:lnTo>
                    <a:pt x="624" y="889"/>
                  </a:lnTo>
                  <a:lnTo>
                    <a:pt x="591" y="855"/>
                  </a:lnTo>
                  <a:lnTo>
                    <a:pt x="555" y="851"/>
                  </a:lnTo>
                  <a:lnTo>
                    <a:pt x="543" y="831"/>
                  </a:lnTo>
                  <a:lnTo>
                    <a:pt x="553" y="809"/>
                  </a:lnTo>
                  <a:lnTo>
                    <a:pt x="574" y="829"/>
                  </a:lnTo>
                  <a:lnTo>
                    <a:pt x="598" y="836"/>
                  </a:lnTo>
                  <a:lnTo>
                    <a:pt x="617" y="820"/>
                  </a:lnTo>
                  <a:lnTo>
                    <a:pt x="617" y="783"/>
                  </a:lnTo>
                  <a:lnTo>
                    <a:pt x="639" y="762"/>
                  </a:lnTo>
                  <a:lnTo>
                    <a:pt x="656" y="745"/>
                  </a:lnTo>
                  <a:lnTo>
                    <a:pt x="648" y="723"/>
                  </a:lnTo>
                  <a:lnTo>
                    <a:pt x="691" y="687"/>
                  </a:lnTo>
                  <a:lnTo>
                    <a:pt x="698" y="632"/>
                  </a:lnTo>
                  <a:lnTo>
                    <a:pt x="679" y="604"/>
                  </a:lnTo>
                  <a:lnTo>
                    <a:pt x="667" y="557"/>
                  </a:lnTo>
                  <a:lnTo>
                    <a:pt x="613" y="484"/>
                  </a:lnTo>
                  <a:lnTo>
                    <a:pt x="584" y="496"/>
                  </a:lnTo>
                  <a:lnTo>
                    <a:pt x="545" y="460"/>
                  </a:lnTo>
                  <a:lnTo>
                    <a:pt x="492" y="427"/>
                  </a:lnTo>
                  <a:lnTo>
                    <a:pt x="471" y="374"/>
                  </a:lnTo>
                  <a:lnTo>
                    <a:pt x="428" y="390"/>
                  </a:lnTo>
                  <a:lnTo>
                    <a:pt x="352" y="342"/>
                  </a:lnTo>
                  <a:lnTo>
                    <a:pt x="315" y="361"/>
                  </a:lnTo>
                  <a:lnTo>
                    <a:pt x="258" y="352"/>
                  </a:lnTo>
                  <a:lnTo>
                    <a:pt x="213" y="378"/>
                  </a:lnTo>
                  <a:lnTo>
                    <a:pt x="186" y="381"/>
                  </a:lnTo>
                  <a:lnTo>
                    <a:pt x="141" y="354"/>
                  </a:lnTo>
                  <a:lnTo>
                    <a:pt x="110" y="337"/>
                  </a:lnTo>
                  <a:lnTo>
                    <a:pt x="10" y="313"/>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3" name="Freeform 36">
              <a:extLst>
                <a:ext uri="{FF2B5EF4-FFF2-40B4-BE49-F238E27FC236}">
                  <a16:creationId xmlns:a16="http://schemas.microsoft.com/office/drawing/2014/main" id="{EF4C3735-000A-47FD-AF08-A6E9234C5D8D}"/>
                </a:ext>
              </a:extLst>
            </p:cNvPr>
            <p:cNvSpPr>
              <a:spLocks/>
            </p:cNvSpPr>
            <p:nvPr/>
          </p:nvSpPr>
          <p:spPr bwMode="auto">
            <a:xfrm>
              <a:off x="3827059" y="2778974"/>
              <a:ext cx="1811684" cy="1379882"/>
            </a:xfrm>
            <a:custGeom>
              <a:avLst/>
              <a:gdLst>
                <a:gd name="T0" fmla="*/ 41 w 1707"/>
                <a:gd name="T1" fmla="*/ 5 h 1305"/>
                <a:gd name="T2" fmla="*/ 44 w 1707"/>
                <a:gd name="T3" fmla="*/ 12 h 1305"/>
                <a:gd name="T4" fmla="*/ 46 w 1707"/>
                <a:gd name="T5" fmla="*/ 18 h 1305"/>
                <a:gd name="T6" fmla="*/ 48 w 1707"/>
                <a:gd name="T7" fmla="*/ 32 h 1305"/>
                <a:gd name="T8" fmla="*/ 47 w 1707"/>
                <a:gd name="T9" fmla="*/ 43 h 1305"/>
                <a:gd name="T10" fmla="*/ 54 w 1707"/>
                <a:gd name="T11" fmla="*/ 52 h 1305"/>
                <a:gd name="T12" fmla="*/ 58 w 1707"/>
                <a:gd name="T13" fmla="*/ 62 h 1305"/>
                <a:gd name="T14" fmla="*/ 61 w 1707"/>
                <a:gd name="T15" fmla="*/ 80 h 1305"/>
                <a:gd name="T16" fmla="*/ 59 w 1707"/>
                <a:gd name="T17" fmla="*/ 87 h 1305"/>
                <a:gd name="T18" fmla="*/ 52 w 1707"/>
                <a:gd name="T19" fmla="*/ 97 h 1305"/>
                <a:gd name="T20" fmla="*/ 52 w 1707"/>
                <a:gd name="T21" fmla="*/ 113 h 1305"/>
                <a:gd name="T22" fmla="*/ 43 w 1707"/>
                <a:gd name="T23" fmla="*/ 121 h 1305"/>
                <a:gd name="T24" fmla="*/ 45 w 1707"/>
                <a:gd name="T25" fmla="*/ 137 h 1305"/>
                <a:gd name="T26" fmla="*/ 45 w 1707"/>
                <a:gd name="T27" fmla="*/ 142 h 1305"/>
                <a:gd name="T28" fmla="*/ 43 w 1707"/>
                <a:gd name="T29" fmla="*/ 144 h 1305"/>
                <a:gd name="T30" fmla="*/ 39 w 1707"/>
                <a:gd name="T31" fmla="*/ 142 h 1305"/>
                <a:gd name="T32" fmla="*/ 34 w 1707"/>
                <a:gd name="T33" fmla="*/ 139 h 1305"/>
                <a:gd name="T34" fmla="*/ 28 w 1707"/>
                <a:gd name="T35" fmla="*/ 143 h 1305"/>
                <a:gd name="T36" fmla="*/ 22 w 1707"/>
                <a:gd name="T37" fmla="*/ 141 h 1305"/>
                <a:gd name="T38" fmla="*/ 18 w 1707"/>
                <a:gd name="T39" fmla="*/ 142 h 1305"/>
                <a:gd name="T40" fmla="*/ 15 w 1707"/>
                <a:gd name="T41" fmla="*/ 138 h 1305"/>
                <a:gd name="T42" fmla="*/ 11 w 1707"/>
                <a:gd name="T43" fmla="*/ 130 h 1305"/>
                <a:gd name="T44" fmla="*/ 4 w 1707"/>
                <a:gd name="T45" fmla="*/ 126 h 1305"/>
                <a:gd name="T46" fmla="*/ 3 w 1707"/>
                <a:gd name="T47" fmla="*/ 118 h 1305"/>
                <a:gd name="T48" fmla="*/ 3 w 1707"/>
                <a:gd name="T49" fmla="*/ 113 h 1305"/>
                <a:gd name="T50" fmla="*/ 3 w 1707"/>
                <a:gd name="T51" fmla="*/ 107 h 1305"/>
                <a:gd name="T52" fmla="*/ 3 w 1707"/>
                <a:gd name="T53" fmla="*/ 100 h 1305"/>
                <a:gd name="T54" fmla="*/ 3 w 1707"/>
                <a:gd name="T55" fmla="*/ 92 h 1305"/>
                <a:gd name="T56" fmla="*/ 3 w 1707"/>
                <a:gd name="T57" fmla="*/ 83 h 1305"/>
                <a:gd name="T58" fmla="*/ 3 w 1707"/>
                <a:gd name="T59" fmla="*/ 79 h 1305"/>
                <a:gd name="T60" fmla="*/ 4 w 1707"/>
                <a:gd name="T61" fmla="*/ 73 h 1305"/>
                <a:gd name="T62" fmla="*/ 6 w 1707"/>
                <a:gd name="T63" fmla="*/ 74 h 1305"/>
                <a:gd name="T64" fmla="*/ 8 w 1707"/>
                <a:gd name="T65" fmla="*/ 79 h 1305"/>
                <a:gd name="T66" fmla="*/ 15 w 1707"/>
                <a:gd name="T67" fmla="*/ 72 h 1305"/>
                <a:gd name="T68" fmla="*/ 20 w 1707"/>
                <a:gd name="T69" fmla="*/ 60 h 1305"/>
                <a:gd name="T70" fmla="*/ 21 w 1707"/>
                <a:gd name="T71" fmla="*/ 56 h 1305"/>
                <a:gd name="T72" fmla="*/ 21 w 1707"/>
                <a:gd name="T73" fmla="*/ 38 h 1305"/>
                <a:gd name="T74" fmla="*/ 25 w 1707"/>
                <a:gd name="T75" fmla="*/ 35 h 1305"/>
                <a:gd name="T76" fmla="*/ 28 w 1707"/>
                <a:gd name="T77" fmla="*/ 38 h 1305"/>
                <a:gd name="T78" fmla="*/ 29 w 1707"/>
                <a:gd name="T79" fmla="*/ 18 h 1305"/>
                <a:gd name="T80" fmla="*/ 34 w 1707"/>
                <a:gd name="T81" fmla="*/ 21 h 1305"/>
                <a:gd name="T82" fmla="*/ 36 w 1707"/>
                <a:gd name="T83" fmla="*/ 10 h 1305"/>
                <a:gd name="T84" fmla="*/ 39 w 1707"/>
                <a:gd name="T85" fmla="*/ 5 h 1305"/>
                <a:gd name="T86" fmla="*/ 41 w 1707"/>
                <a:gd name="T87" fmla="*/ 5 h 13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07"/>
                <a:gd name="T133" fmla="*/ 0 h 1305"/>
                <a:gd name="T134" fmla="*/ 1707 w 1707"/>
                <a:gd name="T135" fmla="*/ 1305 h 13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07" h="1305">
                  <a:moveTo>
                    <a:pt x="1165" y="10"/>
                  </a:moveTo>
                  <a:lnTo>
                    <a:pt x="1182" y="10"/>
                  </a:lnTo>
                  <a:lnTo>
                    <a:pt x="1172" y="43"/>
                  </a:lnTo>
                  <a:lnTo>
                    <a:pt x="1186" y="63"/>
                  </a:lnTo>
                  <a:lnTo>
                    <a:pt x="1189" y="77"/>
                  </a:lnTo>
                  <a:lnTo>
                    <a:pt x="1224" y="110"/>
                  </a:lnTo>
                  <a:lnTo>
                    <a:pt x="1232" y="138"/>
                  </a:lnTo>
                  <a:lnTo>
                    <a:pt x="1278" y="140"/>
                  </a:lnTo>
                  <a:lnTo>
                    <a:pt x="1298" y="158"/>
                  </a:lnTo>
                  <a:lnTo>
                    <a:pt x="1309" y="158"/>
                  </a:lnTo>
                  <a:lnTo>
                    <a:pt x="1335" y="215"/>
                  </a:lnTo>
                  <a:lnTo>
                    <a:pt x="1361" y="284"/>
                  </a:lnTo>
                  <a:lnTo>
                    <a:pt x="1349" y="326"/>
                  </a:lnTo>
                  <a:lnTo>
                    <a:pt x="1351" y="342"/>
                  </a:lnTo>
                  <a:lnTo>
                    <a:pt x="1327" y="383"/>
                  </a:lnTo>
                  <a:lnTo>
                    <a:pt x="1333" y="417"/>
                  </a:lnTo>
                  <a:lnTo>
                    <a:pt x="1418" y="453"/>
                  </a:lnTo>
                  <a:lnTo>
                    <a:pt x="1511" y="467"/>
                  </a:lnTo>
                  <a:lnTo>
                    <a:pt x="1607" y="533"/>
                  </a:lnTo>
                  <a:lnTo>
                    <a:pt x="1638" y="544"/>
                  </a:lnTo>
                  <a:lnTo>
                    <a:pt x="1640" y="562"/>
                  </a:lnTo>
                  <a:lnTo>
                    <a:pt x="1660" y="604"/>
                  </a:lnTo>
                  <a:lnTo>
                    <a:pt x="1679" y="658"/>
                  </a:lnTo>
                  <a:lnTo>
                    <a:pt x="1706" y="706"/>
                  </a:lnTo>
                  <a:lnTo>
                    <a:pt x="1691" y="723"/>
                  </a:lnTo>
                  <a:lnTo>
                    <a:pt x="1691" y="754"/>
                  </a:lnTo>
                  <a:lnTo>
                    <a:pt x="1657" y="769"/>
                  </a:lnTo>
                  <a:lnTo>
                    <a:pt x="1576" y="802"/>
                  </a:lnTo>
                  <a:lnTo>
                    <a:pt x="1524" y="846"/>
                  </a:lnTo>
                  <a:lnTo>
                    <a:pt x="1486" y="865"/>
                  </a:lnTo>
                  <a:lnTo>
                    <a:pt x="1480" y="891"/>
                  </a:lnTo>
                  <a:lnTo>
                    <a:pt x="1491" y="1019"/>
                  </a:lnTo>
                  <a:lnTo>
                    <a:pt x="1460" y="1014"/>
                  </a:lnTo>
                  <a:lnTo>
                    <a:pt x="1447" y="1025"/>
                  </a:lnTo>
                  <a:lnTo>
                    <a:pt x="1246" y="1065"/>
                  </a:lnTo>
                  <a:lnTo>
                    <a:pt x="1217" y="1087"/>
                  </a:lnTo>
                  <a:lnTo>
                    <a:pt x="1220" y="1140"/>
                  </a:lnTo>
                  <a:lnTo>
                    <a:pt x="1280" y="1191"/>
                  </a:lnTo>
                  <a:lnTo>
                    <a:pt x="1261" y="1224"/>
                  </a:lnTo>
                  <a:lnTo>
                    <a:pt x="1232" y="1237"/>
                  </a:lnTo>
                  <a:lnTo>
                    <a:pt x="1228" y="1253"/>
                  </a:lnTo>
                  <a:lnTo>
                    <a:pt x="1234" y="1270"/>
                  </a:lnTo>
                  <a:lnTo>
                    <a:pt x="1250" y="1270"/>
                  </a:lnTo>
                  <a:lnTo>
                    <a:pt x="1258" y="1282"/>
                  </a:lnTo>
                  <a:lnTo>
                    <a:pt x="1199" y="1301"/>
                  </a:lnTo>
                  <a:lnTo>
                    <a:pt x="1165" y="1287"/>
                  </a:lnTo>
                  <a:lnTo>
                    <a:pt x="1146" y="1277"/>
                  </a:lnTo>
                  <a:lnTo>
                    <a:pt x="1103" y="1277"/>
                  </a:lnTo>
                  <a:lnTo>
                    <a:pt x="1024" y="1241"/>
                  </a:lnTo>
                  <a:lnTo>
                    <a:pt x="974" y="1241"/>
                  </a:lnTo>
                  <a:lnTo>
                    <a:pt x="935" y="1253"/>
                  </a:lnTo>
                  <a:lnTo>
                    <a:pt x="890" y="1253"/>
                  </a:lnTo>
                  <a:lnTo>
                    <a:pt x="823" y="1290"/>
                  </a:lnTo>
                  <a:lnTo>
                    <a:pt x="768" y="1284"/>
                  </a:lnTo>
                  <a:lnTo>
                    <a:pt x="713" y="1304"/>
                  </a:lnTo>
                  <a:lnTo>
                    <a:pt x="667" y="1287"/>
                  </a:lnTo>
                  <a:lnTo>
                    <a:pt x="639" y="1263"/>
                  </a:lnTo>
                  <a:lnTo>
                    <a:pt x="567" y="1253"/>
                  </a:lnTo>
                  <a:lnTo>
                    <a:pt x="519" y="1285"/>
                  </a:lnTo>
                  <a:lnTo>
                    <a:pt x="492" y="1275"/>
                  </a:lnTo>
                  <a:lnTo>
                    <a:pt x="469" y="1257"/>
                  </a:lnTo>
                  <a:lnTo>
                    <a:pt x="418" y="1244"/>
                  </a:lnTo>
                  <a:lnTo>
                    <a:pt x="409" y="1234"/>
                  </a:lnTo>
                  <a:lnTo>
                    <a:pt x="387" y="1232"/>
                  </a:lnTo>
                  <a:lnTo>
                    <a:pt x="354" y="1181"/>
                  </a:lnTo>
                  <a:lnTo>
                    <a:pt x="321" y="1173"/>
                  </a:lnTo>
                  <a:lnTo>
                    <a:pt x="235" y="1200"/>
                  </a:lnTo>
                  <a:lnTo>
                    <a:pt x="203" y="1191"/>
                  </a:lnTo>
                  <a:lnTo>
                    <a:pt x="131" y="1138"/>
                  </a:lnTo>
                  <a:lnTo>
                    <a:pt x="110" y="1135"/>
                  </a:lnTo>
                  <a:lnTo>
                    <a:pt x="93" y="1101"/>
                  </a:lnTo>
                  <a:lnTo>
                    <a:pt x="105" y="1065"/>
                  </a:lnTo>
                  <a:lnTo>
                    <a:pt x="102" y="1048"/>
                  </a:lnTo>
                  <a:lnTo>
                    <a:pt x="76" y="1029"/>
                  </a:lnTo>
                  <a:lnTo>
                    <a:pt x="65" y="1012"/>
                  </a:lnTo>
                  <a:lnTo>
                    <a:pt x="10" y="981"/>
                  </a:lnTo>
                  <a:lnTo>
                    <a:pt x="10" y="972"/>
                  </a:lnTo>
                  <a:lnTo>
                    <a:pt x="38" y="961"/>
                  </a:lnTo>
                  <a:lnTo>
                    <a:pt x="53" y="971"/>
                  </a:lnTo>
                  <a:lnTo>
                    <a:pt x="69" y="954"/>
                  </a:lnTo>
                  <a:lnTo>
                    <a:pt x="65" y="901"/>
                  </a:lnTo>
                  <a:lnTo>
                    <a:pt x="69" y="858"/>
                  </a:lnTo>
                  <a:lnTo>
                    <a:pt x="32" y="822"/>
                  </a:lnTo>
                  <a:lnTo>
                    <a:pt x="10" y="829"/>
                  </a:lnTo>
                  <a:lnTo>
                    <a:pt x="0" y="802"/>
                  </a:lnTo>
                  <a:lnTo>
                    <a:pt x="14" y="776"/>
                  </a:lnTo>
                  <a:lnTo>
                    <a:pt x="5" y="752"/>
                  </a:lnTo>
                  <a:lnTo>
                    <a:pt x="29" y="730"/>
                  </a:lnTo>
                  <a:lnTo>
                    <a:pt x="38" y="721"/>
                  </a:lnTo>
                  <a:lnTo>
                    <a:pt x="38" y="701"/>
                  </a:lnTo>
                  <a:lnTo>
                    <a:pt x="72" y="685"/>
                  </a:lnTo>
                  <a:lnTo>
                    <a:pt x="105" y="679"/>
                  </a:lnTo>
                  <a:lnTo>
                    <a:pt x="134" y="668"/>
                  </a:lnTo>
                  <a:lnTo>
                    <a:pt x="158" y="675"/>
                  </a:lnTo>
                  <a:lnTo>
                    <a:pt x="177" y="668"/>
                  </a:lnTo>
                  <a:lnTo>
                    <a:pt x="181" y="672"/>
                  </a:lnTo>
                  <a:lnTo>
                    <a:pt x="185" y="694"/>
                  </a:lnTo>
                  <a:lnTo>
                    <a:pt x="201" y="701"/>
                  </a:lnTo>
                  <a:lnTo>
                    <a:pt x="235" y="699"/>
                  </a:lnTo>
                  <a:lnTo>
                    <a:pt x="280" y="653"/>
                  </a:lnTo>
                  <a:lnTo>
                    <a:pt x="365" y="670"/>
                  </a:lnTo>
                  <a:lnTo>
                    <a:pt x="409" y="639"/>
                  </a:lnTo>
                  <a:lnTo>
                    <a:pt x="536" y="610"/>
                  </a:lnTo>
                  <a:lnTo>
                    <a:pt x="545" y="593"/>
                  </a:lnTo>
                  <a:lnTo>
                    <a:pt x="555" y="544"/>
                  </a:lnTo>
                  <a:lnTo>
                    <a:pt x="591" y="516"/>
                  </a:lnTo>
                  <a:lnTo>
                    <a:pt x="601" y="516"/>
                  </a:lnTo>
                  <a:lnTo>
                    <a:pt x="601" y="501"/>
                  </a:lnTo>
                  <a:lnTo>
                    <a:pt x="603" y="378"/>
                  </a:lnTo>
                  <a:lnTo>
                    <a:pt x="610" y="352"/>
                  </a:lnTo>
                  <a:lnTo>
                    <a:pt x="575" y="342"/>
                  </a:lnTo>
                  <a:lnTo>
                    <a:pt x="574" y="330"/>
                  </a:lnTo>
                  <a:lnTo>
                    <a:pt x="610" y="320"/>
                  </a:lnTo>
                  <a:lnTo>
                    <a:pt x="704" y="313"/>
                  </a:lnTo>
                  <a:lnTo>
                    <a:pt x="720" y="330"/>
                  </a:lnTo>
                  <a:lnTo>
                    <a:pt x="753" y="339"/>
                  </a:lnTo>
                  <a:lnTo>
                    <a:pt x="761" y="342"/>
                  </a:lnTo>
                  <a:lnTo>
                    <a:pt x="775" y="323"/>
                  </a:lnTo>
                  <a:lnTo>
                    <a:pt x="756" y="306"/>
                  </a:lnTo>
                  <a:lnTo>
                    <a:pt x="827" y="163"/>
                  </a:lnTo>
                  <a:lnTo>
                    <a:pt x="838" y="154"/>
                  </a:lnTo>
                  <a:lnTo>
                    <a:pt x="902" y="187"/>
                  </a:lnTo>
                  <a:lnTo>
                    <a:pt x="930" y="187"/>
                  </a:lnTo>
                  <a:lnTo>
                    <a:pt x="943" y="205"/>
                  </a:lnTo>
                  <a:lnTo>
                    <a:pt x="1005" y="185"/>
                  </a:lnTo>
                  <a:lnTo>
                    <a:pt x="1019" y="84"/>
                  </a:lnTo>
                  <a:lnTo>
                    <a:pt x="1046" y="65"/>
                  </a:lnTo>
                  <a:lnTo>
                    <a:pt x="1077" y="63"/>
                  </a:lnTo>
                  <a:lnTo>
                    <a:pt x="1098" y="36"/>
                  </a:lnTo>
                  <a:lnTo>
                    <a:pt x="1107" y="10"/>
                  </a:lnTo>
                  <a:lnTo>
                    <a:pt x="1125" y="0"/>
                  </a:lnTo>
                  <a:lnTo>
                    <a:pt x="1165" y="10"/>
                  </a:lnTo>
                </a:path>
              </a:pathLst>
            </a:custGeom>
            <a:solidFill>
              <a:schemeClr val="bg2"/>
            </a:solid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4" name="Freeform 37">
              <a:extLst>
                <a:ext uri="{FF2B5EF4-FFF2-40B4-BE49-F238E27FC236}">
                  <a16:creationId xmlns:a16="http://schemas.microsoft.com/office/drawing/2014/main" id="{792D1463-C368-4940-BE64-6421014D3FFE}"/>
                </a:ext>
              </a:extLst>
            </p:cNvPr>
            <p:cNvSpPr>
              <a:spLocks/>
            </p:cNvSpPr>
            <p:nvPr/>
          </p:nvSpPr>
          <p:spPr bwMode="auto">
            <a:xfrm>
              <a:off x="6385893" y="3834041"/>
              <a:ext cx="447055" cy="803860"/>
            </a:xfrm>
            <a:custGeom>
              <a:avLst/>
              <a:gdLst>
                <a:gd name="T0" fmla="*/ 14 w 420"/>
                <a:gd name="T1" fmla="*/ 49 h 761"/>
                <a:gd name="T2" fmla="*/ 13 w 420"/>
                <a:gd name="T3" fmla="*/ 28 h 761"/>
                <a:gd name="T4" fmla="*/ 14 w 420"/>
                <a:gd name="T5" fmla="*/ 21 h 761"/>
                <a:gd name="T6" fmla="*/ 14 w 420"/>
                <a:gd name="T7" fmla="*/ 11 h 761"/>
                <a:gd name="T8" fmla="*/ 14 w 420"/>
                <a:gd name="T9" fmla="*/ 5 h 761"/>
                <a:gd name="T10" fmla="*/ 14 w 420"/>
                <a:gd name="T11" fmla="*/ 0 h 761"/>
                <a:gd name="T12" fmla="*/ 12 w 420"/>
                <a:gd name="T13" fmla="*/ 5 h 761"/>
                <a:gd name="T14" fmla="*/ 10 w 420"/>
                <a:gd name="T15" fmla="*/ 9 h 761"/>
                <a:gd name="T16" fmla="*/ 10 w 420"/>
                <a:gd name="T17" fmla="*/ 11 h 761"/>
                <a:gd name="T18" fmla="*/ 7 w 420"/>
                <a:gd name="T19" fmla="*/ 21 h 761"/>
                <a:gd name="T20" fmla="*/ 4 w 420"/>
                <a:gd name="T21" fmla="*/ 21 h 761"/>
                <a:gd name="T22" fmla="*/ 3 w 420"/>
                <a:gd name="T23" fmla="*/ 27 h 761"/>
                <a:gd name="T24" fmla="*/ 7 w 420"/>
                <a:gd name="T25" fmla="*/ 33 h 761"/>
                <a:gd name="T26" fmla="*/ 9 w 420"/>
                <a:gd name="T27" fmla="*/ 38 h 761"/>
                <a:gd name="T28" fmla="*/ 8 w 420"/>
                <a:gd name="T29" fmla="*/ 44 h 761"/>
                <a:gd name="T30" fmla="*/ 6 w 420"/>
                <a:gd name="T31" fmla="*/ 47 h 761"/>
                <a:gd name="T32" fmla="*/ 6 w 420"/>
                <a:gd name="T33" fmla="*/ 48 h 761"/>
                <a:gd name="T34" fmla="*/ 4 w 420"/>
                <a:gd name="T35" fmla="*/ 50 h 761"/>
                <a:gd name="T36" fmla="*/ 3 w 420"/>
                <a:gd name="T37" fmla="*/ 49 h 761"/>
                <a:gd name="T38" fmla="*/ 3 w 420"/>
                <a:gd name="T39" fmla="*/ 52 h 761"/>
                <a:gd name="T40" fmla="*/ 3 w 420"/>
                <a:gd name="T41" fmla="*/ 54 h 761"/>
                <a:gd name="T42" fmla="*/ 3 w 420"/>
                <a:gd name="T43" fmla="*/ 62 h 761"/>
                <a:gd name="T44" fmla="*/ 3 w 420"/>
                <a:gd name="T45" fmla="*/ 65 h 761"/>
                <a:gd name="T46" fmla="*/ 0 w 420"/>
                <a:gd name="T47" fmla="*/ 66 h 761"/>
                <a:gd name="T48" fmla="*/ 3 w 420"/>
                <a:gd name="T49" fmla="*/ 72 h 761"/>
                <a:gd name="T50" fmla="*/ 3 w 420"/>
                <a:gd name="T51" fmla="*/ 73 h 761"/>
                <a:gd name="T52" fmla="*/ 3 w 420"/>
                <a:gd name="T53" fmla="*/ 73 h 761"/>
                <a:gd name="T54" fmla="*/ 4 w 420"/>
                <a:gd name="T55" fmla="*/ 77 h 761"/>
                <a:gd name="T56" fmla="*/ 7 w 420"/>
                <a:gd name="T57" fmla="*/ 80 h 761"/>
                <a:gd name="T58" fmla="*/ 10 w 420"/>
                <a:gd name="T59" fmla="*/ 81 h 761"/>
                <a:gd name="T60" fmla="*/ 12 w 420"/>
                <a:gd name="T61" fmla="*/ 81 h 761"/>
                <a:gd name="T62" fmla="*/ 12 w 420"/>
                <a:gd name="T63" fmla="*/ 78 h 761"/>
                <a:gd name="T64" fmla="*/ 14 w 420"/>
                <a:gd name="T65" fmla="*/ 72 h 761"/>
                <a:gd name="T66" fmla="*/ 13 w 420"/>
                <a:gd name="T67" fmla="*/ 71 h 761"/>
                <a:gd name="T68" fmla="*/ 12 w 420"/>
                <a:gd name="T69" fmla="*/ 67 h 761"/>
                <a:gd name="T70" fmla="*/ 14 w 420"/>
                <a:gd name="T71" fmla="*/ 66 h 761"/>
                <a:gd name="T72" fmla="*/ 16 w 420"/>
                <a:gd name="T73" fmla="*/ 66 h 761"/>
                <a:gd name="T74" fmla="*/ 16 w 420"/>
                <a:gd name="T75" fmla="*/ 64 h 761"/>
                <a:gd name="T76" fmla="*/ 14 w 420"/>
                <a:gd name="T77" fmla="*/ 52 h 7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0"/>
                <a:gd name="T118" fmla="*/ 0 h 761"/>
                <a:gd name="T119" fmla="*/ 420 w 420"/>
                <a:gd name="T120" fmla="*/ 761 h 7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0" h="761">
                  <a:moveTo>
                    <a:pt x="359" y="480"/>
                  </a:moveTo>
                  <a:lnTo>
                    <a:pt x="349" y="453"/>
                  </a:lnTo>
                  <a:lnTo>
                    <a:pt x="368" y="385"/>
                  </a:lnTo>
                  <a:lnTo>
                    <a:pt x="340" y="255"/>
                  </a:lnTo>
                  <a:lnTo>
                    <a:pt x="359" y="222"/>
                  </a:lnTo>
                  <a:lnTo>
                    <a:pt x="368" y="191"/>
                  </a:lnTo>
                  <a:lnTo>
                    <a:pt x="342" y="138"/>
                  </a:lnTo>
                  <a:lnTo>
                    <a:pt x="366" y="101"/>
                  </a:lnTo>
                  <a:lnTo>
                    <a:pt x="370" y="65"/>
                  </a:lnTo>
                  <a:lnTo>
                    <a:pt x="383" y="39"/>
                  </a:lnTo>
                  <a:lnTo>
                    <a:pt x="381" y="8"/>
                  </a:lnTo>
                  <a:lnTo>
                    <a:pt x="370" y="0"/>
                  </a:lnTo>
                  <a:lnTo>
                    <a:pt x="352" y="19"/>
                  </a:lnTo>
                  <a:lnTo>
                    <a:pt x="306" y="21"/>
                  </a:lnTo>
                  <a:lnTo>
                    <a:pt x="282" y="56"/>
                  </a:lnTo>
                  <a:lnTo>
                    <a:pt x="285" y="77"/>
                  </a:lnTo>
                  <a:lnTo>
                    <a:pt x="280" y="89"/>
                  </a:lnTo>
                  <a:lnTo>
                    <a:pt x="261" y="96"/>
                  </a:lnTo>
                  <a:lnTo>
                    <a:pt x="188" y="200"/>
                  </a:lnTo>
                  <a:lnTo>
                    <a:pt x="179" y="193"/>
                  </a:lnTo>
                  <a:lnTo>
                    <a:pt x="160" y="188"/>
                  </a:lnTo>
                  <a:lnTo>
                    <a:pt x="117" y="191"/>
                  </a:lnTo>
                  <a:lnTo>
                    <a:pt x="105" y="210"/>
                  </a:lnTo>
                  <a:lnTo>
                    <a:pt x="103" y="253"/>
                  </a:lnTo>
                  <a:lnTo>
                    <a:pt x="109" y="266"/>
                  </a:lnTo>
                  <a:lnTo>
                    <a:pt x="179" y="301"/>
                  </a:lnTo>
                  <a:lnTo>
                    <a:pt x="217" y="325"/>
                  </a:lnTo>
                  <a:lnTo>
                    <a:pt x="223" y="347"/>
                  </a:lnTo>
                  <a:lnTo>
                    <a:pt x="203" y="376"/>
                  </a:lnTo>
                  <a:lnTo>
                    <a:pt x="215" y="409"/>
                  </a:lnTo>
                  <a:lnTo>
                    <a:pt x="208" y="424"/>
                  </a:lnTo>
                  <a:lnTo>
                    <a:pt x="155" y="429"/>
                  </a:lnTo>
                  <a:lnTo>
                    <a:pt x="144" y="436"/>
                  </a:lnTo>
                  <a:lnTo>
                    <a:pt x="148" y="444"/>
                  </a:lnTo>
                  <a:lnTo>
                    <a:pt x="148" y="460"/>
                  </a:lnTo>
                  <a:lnTo>
                    <a:pt x="107" y="465"/>
                  </a:lnTo>
                  <a:lnTo>
                    <a:pt x="85" y="453"/>
                  </a:lnTo>
                  <a:lnTo>
                    <a:pt x="57" y="453"/>
                  </a:lnTo>
                  <a:lnTo>
                    <a:pt x="52" y="460"/>
                  </a:lnTo>
                  <a:lnTo>
                    <a:pt x="57" y="475"/>
                  </a:lnTo>
                  <a:lnTo>
                    <a:pt x="43" y="491"/>
                  </a:lnTo>
                  <a:lnTo>
                    <a:pt x="38" y="508"/>
                  </a:lnTo>
                  <a:lnTo>
                    <a:pt x="65" y="530"/>
                  </a:lnTo>
                  <a:lnTo>
                    <a:pt x="45" y="571"/>
                  </a:lnTo>
                  <a:lnTo>
                    <a:pt x="54" y="590"/>
                  </a:lnTo>
                  <a:lnTo>
                    <a:pt x="52" y="599"/>
                  </a:lnTo>
                  <a:lnTo>
                    <a:pt x="21" y="599"/>
                  </a:lnTo>
                  <a:lnTo>
                    <a:pt x="0" y="610"/>
                  </a:lnTo>
                  <a:lnTo>
                    <a:pt x="17" y="634"/>
                  </a:lnTo>
                  <a:lnTo>
                    <a:pt x="6" y="665"/>
                  </a:lnTo>
                  <a:lnTo>
                    <a:pt x="24" y="670"/>
                  </a:lnTo>
                  <a:lnTo>
                    <a:pt x="26" y="689"/>
                  </a:lnTo>
                  <a:lnTo>
                    <a:pt x="41" y="692"/>
                  </a:lnTo>
                  <a:lnTo>
                    <a:pt x="98" y="680"/>
                  </a:lnTo>
                  <a:lnTo>
                    <a:pt x="109" y="685"/>
                  </a:lnTo>
                  <a:lnTo>
                    <a:pt x="112" y="701"/>
                  </a:lnTo>
                  <a:lnTo>
                    <a:pt x="136" y="707"/>
                  </a:lnTo>
                  <a:lnTo>
                    <a:pt x="186" y="731"/>
                  </a:lnTo>
                  <a:lnTo>
                    <a:pt x="215" y="720"/>
                  </a:lnTo>
                  <a:lnTo>
                    <a:pt x="275" y="742"/>
                  </a:lnTo>
                  <a:lnTo>
                    <a:pt x="289" y="760"/>
                  </a:lnTo>
                  <a:lnTo>
                    <a:pt x="320" y="754"/>
                  </a:lnTo>
                  <a:lnTo>
                    <a:pt x="315" y="720"/>
                  </a:lnTo>
                  <a:lnTo>
                    <a:pt x="309" y="711"/>
                  </a:lnTo>
                  <a:lnTo>
                    <a:pt x="315" y="685"/>
                  </a:lnTo>
                  <a:lnTo>
                    <a:pt x="349" y="670"/>
                  </a:lnTo>
                  <a:lnTo>
                    <a:pt x="357" y="656"/>
                  </a:lnTo>
                  <a:lnTo>
                    <a:pt x="340" y="650"/>
                  </a:lnTo>
                  <a:lnTo>
                    <a:pt x="320" y="646"/>
                  </a:lnTo>
                  <a:lnTo>
                    <a:pt x="299" y="625"/>
                  </a:lnTo>
                  <a:lnTo>
                    <a:pt x="309" y="617"/>
                  </a:lnTo>
                  <a:lnTo>
                    <a:pt x="375" y="617"/>
                  </a:lnTo>
                  <a:lnTo>
                    <a:pt x="390" y="617"/>
                  </a:lnTo>
                  <a:lnTo>
                    <a:pt x="399" y="624"/>
                  </a:lnTo>
                  <a:lnTo>
                    <a:pt x="419" y="608"/>
                  </a:lnTo>
                  <a:lnTo>
                    <a:pt x="419" y="581"/>
                  </a:lnTo>
                  <a:lnTo>
                    <a:pt x="359" y="491"/>
                  </a:lnTo>
                  <a:lnTo>
                    <a:pt x="359" y="480"/>
                  </a:lnTo>
                </a:path>
              </a:pathLst>
            </a:custGeom>
            <a:solidFill>
              <a:schemeClr val="tx2">
                <a:lumMod val="65000"/>
                <a:lumOff val="35000"/>
              </a:schemeClr>
            </a:solid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5" name="Freeform 38">
              <a:extLst>
                <a:ext uri="{FF2B5EF4-FFF2-40B4-BE49-F238E27FC236}">
                  <a16:creationId xmlns:a16="http://schemas.microsoft.com/office/drawing/2014/main" id="{90F6BF2E-B031-46FD-82CB-4CDA1CCA3966}"/>
                </a:ext>
              </a:extLst>
            </p:cNvPr>
            <p:cNvSpPr>
              <a:spLocks/>
            </p:cNvSpPr>
            <p:nvPr/>
          </p:nvSpPr>
          <p:spPr bwMode="auto">
            <a:xfrm>
              <a:off x="6767495" y="4138994"/>
              <a:ext cx="538442" cy="486055"/>
            </a:xfrm>
            <a:custGeom>
              <a:avLst/>
              <a:gdLst>
                <a:gd name="T0" fmla="*/ 3 w 506"/>
                <a:gd name="T1" fmla="*/ 35 h 460"/>
                <a:gd name="T2" fmla="*/ 5 w 506"/>
                <a:gd name="T3" fmla="*/ 43 h 460"/>
                <a:gd name="T4" fmla="*/ 8 w 506"/>
                <a:gd name="T5" fmla="*/ 43 h 460"/>
                <a:gd name="T6" fmla="*/ 9 w 506"/>
                <a:gd name="T7" fmla="*/ 43 h 460"/>
                <a:gd name="T8" fmla="*/ 10 w 506"/>
                <a:gd name="T9" fmla="*/ 43 h 460"/>
                <a:gd name="T10" fmla="*/ 10 w 506"/>
                <a:gd name="T11" fmla="*/ 43 h 460"/>
                <a:gd name="T12" fmla="*/ 12 w 506"/>
                <a:gd name="T13" fmla="*/ 43 h 460"/>
                <a:gd name="T14" fmla="*/ 12 w 506"/>
                <a:gd name="T15" fmla="*/ 45 h 460"/>
                <a:gd name="T16" fmla="*/ 12 w 506"/>
                <a:gd name="T17" fmla="*/ 47 h 460"/>
                <a:gd name="T18" fmla="*/ 14 w 506"/>
                <a:gd name="T19" fmla="*/ 47 h 460"/>
                <a:gd name="T20" fmla="*/ 14 w 506"/>
                <a:gd name="T21" fmla="*/ 50 h 460"/>
                <a:gd name="T22" fmla="*/ 16 w 506"/>
                <a:gd name="T23" fmla="*/ 49 h 460"/>
                <a:gd name="T24" fmla="*/ 16 w 506"/>
                <a:gd name="T25" fmla="*/ 50 h 460"/>
                <a:gd name="T26" fmla="*/ 16 w 506"/>
                <a:gd name="T27" fmla="*/ 47 h 460"/>
                <a:gd name="T28" fmla="*/ 18 w 506"/>
                <a:gd name="T29" fmla="*/ 45 h 460"/>
                <a:gd name="T30" fmla="*/ 18 w 506"/>
                <a:gd name="T31" fmla="*/ 43 h 460"/>
                <a:gd name="T32" fmla="*/ 18 w 506"/>
                <a:gd name="T33" fmla="*/ 39 h 460"/>
                <a:gd name="T34" fmla="*/ 18 w 506"/>
                <a:gd name="T35" fmla="*/ 37 h 460"/>
                <a:gd name="T36" fmla="*/ 16 w 506"/>
                <a:gd name="T37" fmla="*/ 40 h 460"/>
                <a:gd name="T38" fmla="*/ 16 w 506"/>
                <a:gd name="T39" fmla="*/ 36 h 460"/>
                <a:gd name="T40" fmla="*/ 14 w 506"/>
                <a:gd name="T41" fmla="*/ 33 h 460"/>
                <a:gd name="T42" fmla="*/ 16 w 506"/>
                <a:gd name="T43" fmla="*/ 32 h 460"/>
                <a:gd name="T44" fmla="*/ 16 w 506"/>
                <a:gd name="T45" fmla="*/ 29 h 460"/>
                <a:gd name="T46" fmla="*/ 16 w 506"/>
                <a:gd name="T47" fmla="*/ 27 h 460"/>
                <a:gd name="T48" fmla="*/ 16 w 506"/>
                <a:gd name="T49" fmla="*/ 22 h 460"/>
                <a:gd name="T50" fmla="*/ 16 w 506"/>
                <a:gd name="T51" fmla="*/ 22 h 460"/>
                <a:gd name="T52" fmla="*/ 17 w 506"/>
                <a:gd name="T53" fmla="*/ 24 h 460"/>
                <a:gd name="T54" fmla="*/ 18 w 506"/>
                <a:gd name="T55" fmla="*/ 25 h 460"/>
                <a:gd name="T56" fmla="*/ 19 w 506"/>
                <a:gd name="T57" fmla="*/ 24 h 460"/>
                <a:gd name="T58" fmla="*/ 19 w 506"/>
                <a:gd name="T59" fmla="*/ 22 h 460"/>
                <a:gd name="T60" fmla="*/ 19 w 506"/>
                <a:gd name="T61" fmla="*/ 20 h 460"/>
                <a:gd name="T62" fmla="*/ 18 w 506"/>
                <a:gd name="T63" fmla="*/ 18 h 460"/>
                <a:gd name="T64" fmla="*/ 18 w 506"/>
                <a:gd name="T65" fmla="*/ 16 h 460"/>
                <a:gd name="T66" fmla="*/ 16 w 506"/>
                <a:gd name="T67" fmla="*/ 16 h 460"/>
                <a:gd name="T68" fmla="*/ 14 w 506"/>
                <a:gd name="T69" fmla="*/ 13 h 460"/>
                <a:gd name="T70" fmla="*/ 14 w 506"/>
                <a:gd name="T71" fmla="*/ 13 h 460"/>
                <a:gd name="T72" fmla="*/ 14 w 506"/>
                <a:gd name="T73" fmla="*/ 11 h 460"/>
                <a:gd name="T74" fmla="*/ 16 w 506"/>
                <a:gd name="T75" fmla="*/ 5 h 460"/>
                <a:gd name="T76" fmla="*/ 16 w 506"/>
                <a:gd name="T77" fmla="*/ 5 h 460"/>
                <a:gd name="T78" fmla="*/ 14 w 506"/>
                <a:gd name="T79" fmla="*/ 5 h 460"/>
                <a:gd name="T80" fmla="*/ 14 w 506"/>
                <a:gd name="T81" fmla="*/ 5 h 460"/>
                <a:gd name="T82" fmla="*/ 14 w 506"/>
                <a:gd name="T83" fmla="*/ 4 h 460"/>
                <a:gd name="T84" fmla="*/ 14 w 506"/>
                <a:gd name="T85" fmla="*/ 0 h 460"/>
                <a:gd name="T86" fmla="*/ 12 w 506"/>
                <a:gd name="T87" fmla="*/ 5 h 460"/>
                <a:gd name="T88" fmla="*/ 9 w 506"/>
                <a:gd name="T89" fmla="*/ 2 h 460"/>
                <a:gd name="T90" fmla="*/ 9 w 506"/>
                <a:gd name="T91" fmla="*/ 8 h 460"/>
                <a:gd name="T92" fmla="*/ 8 w 506"/>
                <a:gd name="T93" fmla="*/ 12 h 460"/>
                <a:gd name="T94" fmla="*/ 6 w 506"/>
                <a:gd name="T95" fmla="*/ 13 h 460"/>
                <a:gd name="T96" fmla="*/ 3 w 506"/>
                <a:gd name="T97" fmla="*/ 20 h 460"/>
                <a:gd name="T98" fmla="*/ 0 w 506"/>
                <a:gd name="T99" fmla="*/ 22 h 460"/>
                <a:gd name="T100" fmla="*/ 0 w 506"/>
                <a:gd name="T101" fmla="*/ 22 h 460"/>
                <a:gd name="T102" fmla="*/ 3 w 506"/>
                <a:gd name="T103" fmla="*/ 32 h 460"/>
                <a:gd name="T104" fmla="*/ 3 w 506"/>
                <a:gd name="T105" fmla="*/ 35 h 460"/>
                <a:gd name="T106" fmla="*/ 3 w 506"/>
                <a:gd name="T107" fmla="*/ 35 h 4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6"/>
                <a:gd name="T163" fmla="*/ 0 h 460"/>
                <a:gd name="T164" fmla="*/ 506 w 506"/>
                <a:gd name="T165" fmla="*/ 460 h 4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6" h="460">
                  <a:moveTo>
                    <a:pt x="59" y="319"/>
                  </a:moveTo>
                  <a:lnTo>
                    <a:pt x="131" y="384"/>
                  </a:lnTo>
                  <a:lnTo>
                    <a:pt x="191" y="396"/>
                  </a:lnTo>
                  <a:lnTo>
                    <a:pt x="246" y="388"/>
                  </a:lnTo>
                  <a:lnTo>
                    <a:pt x="263" y="396"/>
                  </a:lnTo>
                  <a:lnTo>
                    <a:pt x="282" y="386"/>
                  </a:lnTo>
                  <a:lnTo>
                    <a:pt x="296" y="399"/>
                  </a:lnTo>
                  <a:lnTo>
                    <a:pt x="303" y="421"/>
                  </a:lnTo>
                  <a:lnTo>
                    <a:pt x="329" y="437"/>
                  </a:lnTo>
                  <a:lnTo>
                    <a:pt x="364" y="437"/>
                  </a:lnTo>
                  <a:lnTo>
                    <a:pt x="390" y="459"/>
                  </a:lnTo>
                  <a:lnTo>
                    <a:pt x="414" y="447"/>
                  </a:lnTo>
                  <a:lnTo>
                    <a:pt x="432" y="459"/>
                  </a:lnTo>
                  <a:lnTo>
                    <a:pt x="447" y="427"/>
                  </a:lnTo>
                  <a:lnTo>
                    <a:pt x="469" y="416"/>
                  </a:lnTo>
                  <a:lnTo>
                    <a:pt x="474" y="392"/>
                  </a:lnTo>
                  <a:lnTo>
                    <a:pt x="464" y="348"/>
                  </a:lnTo>
                  <a:lnTo>
                    <a:pt x="460" y="343"/>
                  </a:lnTo>
                  <a:lnTo>
                    <a:pt x="438" y="365"/>
                  </a:lnTo>
                  <a:lnTo>
                    <a:pt x="406" y="339"/>
                  </a:lnTo>
                  <a:lnTo>
                    <a:pt x="382" y="309"/>
                  </a:lnTo>
                  <a:lnTo>
                    <a:pt x="406" y="291"/>
                  </a:lnTo>
                  <a:lnTo>
                    <a:pt x="412" y="259"/>
                  </a:lnTo>
                  <a:lnTo>
                    <a:pt x="428" y="249"/>
                  </a:lnTo>
                  <a:lnTo>
                    <a:pt x="425" y="207"/>
                  </a:lnTo>
                  <a:lnTo>
                    <a:pt x="436" y="199"/>
                  </a:lnTo>
                  <a:lnTo>
                    <a:pt x="456" y="211"/>
                  </a:lnTo>
                  <a:lnTo>
                    <a:pt x="469" y="230"/>
                  </a:lnTo>
                  <a:lnTo>
                    <a:pt x="495" y="211"/>
                  </a:lnTo>
                  <a:lnTo>
                    <a:pt x="505" y="201"/>
                  </a:lnTo>
                  <a:lnTo>
                    <a:pt x="500" y="180"/>
                  </a:lnTo>
                  <a:lnTo>
                    <a:pt x="469" y="163"/>
                  </a:lnTo>
                  <a:lnTo>
                    <a:pt x="462" y="143"/>
                  </a:lnTo>
                  <a:lnTo>
                    <a:pt x="407" y="150"/>
                  </a:lnTo>
                  <a:lnTo>
                    <a:pt x="373" y="119"/>
                  </a:lnTo>
                  <a:lnTo>
                    <a:pt x="357" y="115"/>
                  </a:lnTo>
                  <a:lnTo>
                    <a:pt x="357" y="95"/>
                  </a:lnTo>
                  <a:lnTo>
                    <a:pt x="434" y="9"/>
                  </a:lnTo>
                  <a:lnTo>
                    <a:pt x="406" y="16"/>
                  </a:lnTo>
                  <a:lnTo>
                    <a:pt x="388" y="28"/>
                  </a:lnTo>
                  <a:lnTo>
                    <a:pt x="382" y="18"/>
                  </a:lnTo>
                  <a:lnTo>
                    <a:pt x="382" y="4"/>
                  </a:lnTo>
                  <a:lnTo>
                    <a:pt x="368" y="0"/>
                  </a:lnTo>
                  <a:lnTo>
                    <a:pt x="333" y="13"/>
                  </a:lnTo>
                  <a:lnTo>
                    <a:pt x="246" y="2"/>
                  </a:lnTo>
                  <a:lnTo>
                    <a:pt x="241" y="75"/>
                  </a:lnTo>
                  <a:lnTo>
                    <a:pt x="199" y="108"/>
                  </a:lnTo>
                  <a:lnTo>
                    <a:pt x="143" y="119"/>
                  </a:lnTo>
                  <a:lnTo>
                    <a:pt x="64" y="174"/>
                  </a:lnTo>
                  <a:lnTo>
                    <a:pt x="0" y="192"/>
                  </a:lnTo>
                  <a:lnTo>
                    <a:pt x="0" y="203"/>
                  </a:lnTo>
                  <a:lnTo>
                    <a:pt x="59" y="293"/>
                  </a:lnTo>
                  <a:lnTo>
                    <a:pt x="59" y="319"/>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6" name="Freeform 39">
              <a:extLst>
                <a:ext uri="{FF2B5EF4-FFF2-40B4-BE49-F238E27FC236}">
                  <a16:creationId xmlns:a16="http://schemas.microsoft.com/office/drawing/2014/main" id="{5C0052C5-40E1-4A77-8B42-B8423EDB9D53}"/>
                </a:ext>
              </a:extLst>
            </p:cNvPr>
            <p:cNvSpPr>
              <a:spLocks/>
            </p:cNvSpPr>
            <p:nvPr/>
          </p:nvSpPr>
          <p:spPr bwMode="auto">
            <a:xfrm>
              <a:off x="6747736" y="3700843"/>
              <a:ext cx="311210" cy="640284"/>
            </a:xfrm>
            <a:custGeom>
              <a:avLst/>
              <a:gdLst>
                <a:gd name="T0" fmla="*/ 3 w 292"/>
                <a:gd name="T1" fmla="*/ 66 h 606"/>
                <a:gd name="T2" fmla="*/ 3 w 292"/>
                <a:gd name="T3" fmla="*/ 64 h 606"/>
                <a:gd name="T4" fmla="*/ 7 w 292"/>
                <a:gd name="T5" fmla="*/ 58 h 606"/>
                <a:gd name="T6" fmla="*/ 9 w 292"/>
                <a:gd name="T7" fmla="*/ 58 h 606"/>
                <a:gd name="T8" fmla="*/ 10 w 292"/>
                <a:gd name="T9" fmla="*/ 53 h 606"/>
                <a:gd name="T10" fmla="*/ 10 w 292"/>
                <a:gd name="T11" fmla="*/ 44 h 606"/>
                <a:gd name="T12" fmla="*/ 9 w 292"/>
                <a:gd name="T13" fmla="*/ 43 h 606"/>
                <a:gd name="T14" fmla="*/ 10 w 292"/>
                <a:gd name="T15" fmla="*/ 40 h 606"/>
                <a:gd name="T16" fmla="*/ 10 w 292"/>
                <a:gd name="T17" fmla="*/ 39 h 606"/>
                <a:gd name="T18" fmla="*/ 10 w 292"/>
                <a:gd name="T19" fmla="*/ 35 h 606"/>
                <a:gd name="T20" fmla="*/ 10 w 292"/>
                <a:gd name="T21" fmla="*/ 32 h 606"/>
                <a:gd name="T22" fmla="*/ 10 w 292"/>
                <a:gd name="T23" fmla="*/ 27 h 606"/>
                <a:gd name="T24" fmla="*/ 9 w 292"/>
                <a:gd name="T25" fmla="*/ 24 h 606"/>
                <a:gd name="T26" fmla="*/ 9 w 292"/>
                <a:gd name="T27" fmla="*/ 18 h 606"/>
                <a:gd name="T28" fmla="*/ 10 w 292"/>
                <a:gd name="T29" fmla="*/ 14 h 606"/>
                <a:gd name="T30" fmla="*/ 12 w 292"/>
                <a:gd name="T31" fmla="*/ 11 h 606"/>
                <a:gd name="T32" fmla="*/ 10 w 292"/>
                <a:gd name="T33" fmla="*/ 7 h 606"/>
                <a:gd name="T34" fmla="*/ 10 w 292"/>
                <a:gd name="T35" fmla="*/ 5 h 606"/>
                <a:gd name="T36" fmla="*/ 10 w 292"/>
                <a:gd name="T37" fmla="*/ 0 h 606"/>
                <a:gd name="T38" fmla="*/ 8 w 292"/>
                <a:gd name="T39" fmla="*/ 5 h 606"/>
                <a:gd name="T40" fmla="*/ 8 w 292"/>
                <a:gd name="T41" fmla="*/ 5 h 606"/>
                <a:gd name="T42" fmla="*/ 6 w 292"/>
                <a:gd name="T43" fmla="*/ 5 h 606"/>
                <a:gd name="T44" fmla="*/ 5 w 292"/>
                <a:gd name="T45" fmla="*/ 5 h 606"/>
                <a:gd name="T46" fmla="*/ 3 w 292"/>
                <a:gd name="T47" fmla="*/ 12 h 606"/>
                <a:gd name="T48" fmla="*/ 3 w 292"/>
                <a:gd name="T49" fmla="*/ 12 h 606"/>
                <a:gd name="T50" fmla="*/ 3 w 292"/>
                <a:gd name="T51" fmla="*/ 14 h 606"/>
                <a:gd name="T52" fmla="*/ 3 w 292"/>
                <a:gd name="T53" fmla="*/ 18 h 606"/>
                <a:gd name="T54" fmla="*/ 3 w 292"/>
                <a:gd name="T55" fmla="*/ 22 h 606"/>
                <a:gd name="T56" fmla="*/ 3 w 292"/>
                <a:gd name="T57" fmla="*/ 24 h 606"/>
                <a:gd name="T58" fmla="*/ 2 w 292"/>
                <a:gd name="T59" fmla="*/ 29 h 606"/>
                <a:gd name="T60" fmla="*/ 3 w 292"/>
                <a:gd name="T61" fmla="*/ 35 h 606"/>
                <a:gd name="T62" fmla="*/ 3 w 292"/>
                <a:gd name="T63" fmla="*/ 39 h 606"/>
                <a:gd name="T64" fmla="*/ 0 w 292"/>
                <a:gd name="T65" fmla="*/ 42 h 606"/>
                <a:gd name="T66" fmla="*/ 3 w 292"/>
                <a:gd name="T67" fmla="*/ 55 h 606"/>
                <a:gd name="T68" fmla="*/ 3 w 292"/>
                <a:gd name="T69" fmla="*/ 64 h 606"/>
                <a:gd name="T70" fmla="*/ 3 w 292"/>
                <a:gd name="T71" fmla="*/ 66 h 606"/>
                <a:gd name="T72" fmla="*/ 3 w 292"/>
                <a:gd name="T73" fmla="*/ 66 h 6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2"/>
                <a:gd name="T112" fmla="*/ 0 h 606"/>
                <a:gd name="T113" fmla="*/ 292 w 292"/>
                <a:gd name="T114" fmla="*/ 606 h 6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7" name="Freeform 40">
              <a:extLst>
                <a:ext uri="{FF2B5EF4-FFF2-40B4-BE49-F238E27FC236}">
                  <a16:creationId xmlns:a16="http://schemas.microsoft.com/office/drawing/2014/main" id="{E58F16B7-9059-47E6-BAE7-08B8AE95ECEC}"/>
                </a:ext>
              </a:extLst>
            </p:cNvPr>
            <p:cNvSpPr>
              <a:spLocks/>
            </p:cNvSpPr>
            <p:nvPr/>
          </p:nvSpPr>
          <p:spPr bwMode="auto">
            <a:xfrm>
              <a:off x="7149098" y="3898303"/>
              <a:ext cx="582900" cy="400762"/>
            </a:xfrm>
            <a:custGeom>
              <a:avLst/>
              <a:gdLst>
                <a:gd name="T0" fmla="*/ 4 w 549"/>
                <a:gd name="T1" fmla="*/ 43 h 378"/>
                <a:gd name="T2" fmla="*/ 4 w 549"/>
                <a:gd name="T3" fmla="*/ 40 h 378"/>
                <a:gd name="T4" fmla="*/ 5 w 549"/>
                <a:gd name="T5" fmla="*/ 39 h 378"/>
                <a:gd name="T6" fmla="*/ 6 w 549"/>
                <a:gd name="T7" fmla="*/ 43 h 378"/>
                <a:gd name="T8" fmla="*/ 7 w 549"/>
                <a:gd name="T9" fmla="*/ 43 h 378"/>
                <a:gd name="T10" fmla="*/ 8 w 549"/>
                <a:gd name="T11" fmla="*/ 43 h 378"/>
                <a:gd name="T12" fmla="*/ 8 w 549"/>
                <a:gd name="T13" fmla="*/ 40 h 378"/>
                <a:gd name="T14" fmla="*/ 9 w 549"/>
                <a:gd name="T15" fmla="*/ 43 h 378"/>
                <a:gd name="T16" fmla="*/ 9 w 549"/>
                <a:gd name="T17" fmla="*/ 41 h 378"/>
                <a:gd name="T18" fmla="*/ 9 w 549"/>
                <a:gd name="T19" fmla="*/ 40 h 378"/>
                <a:gd name="T20" fmla="*/ 11 w 549"/>
                <a:gd name="T21" fmla="*/ 38 h 378"/>
                <a:gd name="T22" fmla="*/ 11 w 549"/>
                <a:gd name="T23" fmla="*/ 35 h 378"/>
                <a:gd name="T24" fmla="*/ 11 w 549"/>
                <a:gd name="T25" fmla="*/ 34 h 378"/>
                <a:gd name="T26" fmla="*/ 14 w 549"/>
                <a:gd name="T27" fmla="*/ 22 h 378"/>
                <a:gd name="T28" fmla="*/ 13 w 549"/>
                <a:gd name="T29" fmla="*/ 20 h 378"/>
                <a:gd name="T30" fmla="*/ 14 w 549"/>
                <a:gd name="T31" fmla="*/ 19 h 378"/>
                <a:gd name="T32" fmla="*/ 15 w 549"/>
                <a:gd name="T33" fmla="*/ 20 h 378"/>
                <a:gd name="T34" fmla="*/ 15 w 549"/>
                <a:gd name="T35" fmla="*/ 18 h 378"/>
                <a:gd name="T36" fmla="*/ 15 w 549"/>
                <a:gd name="T37" fmla="*/ 15 h 378"/>
                <a:gd name="T38" fmla="*/ 18 w 549"/>
                <a:gd name="T39" fmla="*/ 10 h 378"/>
                <a:gd name="T40" fmla="*/ 18 w 549"/>
                <a:gd name="T41" fmla="*/ 9 h 378"/>
                <a:gd name="T42" fmla="*/ 20 w 549"/>
                <a:gd name="T43" fmla="*/ 6 h 378"/>
                <a:gd name="T44" fmla="*/ 20 w 549"/>
                <a:gd name="T45" fmla="*/ 5 h 378"/>
                <a:gd name="T46" fmla="*/ 18 w 549"/>
                <a:gd name="T47" fmla="*/ 5 h 378"/>
                <a:gd name="T48" fmla="*/ 15 w 549"/>
                <a:gd name="T49" fmla="*/ 5 h 378"/>
                <a:gd name="T50" fmla="*/ 15 w 549"/>
                <a:gd name="T51" fmla="*/ 0 h 378"/>
                <a:gd name="T52" fmla="*/ 13 w 549"/>
                <a:gd name="T53" fmla="*/ 4 h 378"/>
                <a:gd name="T54" fmla="*/ 11 w 549"/>
                <a:gd name="T55" fmla="*/ 10 h 378"/>
                <a:gd name="T56" fmla="*/ 11 w 549"/>
                <a:gd name="T57" fmla="*/ 12 h 378"/>
                <a:gd name="T58" fmla="*/ 9 w 549"/>
                <a:gd name="T59" fmla="*/ 10 h 378"/>
                <a:gd name="T60" fmla="*/ 9 w 549"/>
                <a:gd name="T61" fmla="*/ 7 h 378"/>
                <a:gd name="T62" fmla="*/ 9 w 549"/>
                <a:gd name="T63" fmla="*/ 5 h 378"/>
                <a:gd name="T64" fmla="*/ 8 w 549"/>
                <a:gd name="T65" fmla="*/ 5 h 378"/>
                <a:gd name="T66" fmla="*/ 7 w 549"/>
                <a:gd name="T67" fmla="*/ 5 h 378"/>
                <a:gd name="T68" fmla="*/ 6 w 549"/>
                <a:gd name="T69" fmla="*/ 2 h 378"/>
                <a:gd name="T70" fmla="*/ 5 w 549"/>
                <a:gd name="T71" fmla="*/ 5 h 378"/>
                <a:gd name="T72" fmla="*/ 3 w 549"/>
                <a:gd name="T73" fmla="*/ 6 h 378"/>
                <a:gd name="T74" fmla="*/ 3 w 549"/>
                <a:gd name="T75" fmla="*/ 12 h 378"/>
                <a:gd name="T76" fmla="*/ 3 w 549"/>
                <a:gd name="T77" fmla="*/ 23 h 378"/>
                <a:gd name="T78" fmla="*/ 3 w 549"/>
                <a:gd name="T79" fmla="*/ 25 h 378"/>
                <a:gd name="T80" fmla="*/ 3 w 549"/>
                <a:gd name="T81" fmla="*/ 27 h 378"/>
                <a:gd name="T82" fmla="*/ 3 w 549"/>
                <a:gd name="T83" fmla="*/ 29 h 378"/>
                <a:gd name="T84" fmla="*/ 3 w 549"/>
                <a:gd name="T85" fmla="*/ 30 h 378"/>
                <a:gd name="T86" fmla="*/ 3 w 549"/>
                <a:gd name="T87" fmla="*/ 28 h 378"/>
                <a:gd name="T88" fmla="*/ 3 w 549"/>
                <a:gd name="T89" fmla="*/ 28 h 378"/>
                <a:gd name="T90" fmla="*/ 0 w 549"/>
                <a:gd name="T91" fmla="*/ 38 h 378"/>
                <a:gd name="T92" fmla="*/ 0 w 549"/>
                <a:gd name="T93" fmla="*/ 40 h 378"/>
                <a:gd name="T94" fmla="*/ 3 w 549"/>
                <a:gd name="T95" fmla="*/ 40 h 378"/>
                <a:gd name="T96" fmla="*/ 3 w 549"/>
                <a:gd name="T97" fmla="*/ 44 h 378"/>
                <a:gd name="T98" fmla="*/ 3 w 549"/>
                <a:gd name="T99" fmla="*/ 44 h 378"/>
                <a:gd name="T100" fmla="*/ 4 w 549"/>
                <a:gd name="T101" fmla="*/ 43 h 378"/>
                <a:gd name="T102" fmla="*/ 4 w 549"/>
                <a:gd name="T103" fmla="*/ 43 h 3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9"/>
                <a:gd name="T157" fmla="*/ 0 h 378"/>
                <a:gd name="T158" fmla="*/ 549 w 549"/>
                <a:gd name="T159" fmla="*/ 378 h 37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9" h="378">
                  <a:moveTo>
                    <a:pt x="121" y="365"/>
                  </a:moveTo>
                  <a:lnTo>
                    <a:pt x="125" y="343"/>
                  </a:lnTo>
                  <a:lnTo>
                    <a:pt x="145" y="334"/>
                  </a:lnTo>
                  <a:lnTo>
                    <a:pt x="180" y="365"/>
                  </a:lnTo>
                  <a:lnTo>
                    <a:pt x="191" y="365"/>
                  </a:lnTo>
                  <a:lnTo>
                    <a:pt x="224" y="360"/>
                  </a:lnTo>
                  <a:lnTo>
                    <a:pt x="243" y="345"/>
                  </a:lnTo>
                  <a:lnTo>
                    <a:pt x="269" y="367"/>
                  </a:lnTo>
                  <a:lnTo>
                    <a:pt x="281" y="348"/>
                  </a:lnTo>
                  <a:lnTo>
                    <a:pt x="283" y="336"/>
                  </a:lnTo>
                  <a:lnTo>
                    <a:pt x="305" y="324"/>
                  </a:lnTo>
                  <a:lnTo>
                    <a:pt x="311" y="297"/>
                  </a:lnTo>
                  <a:lnTo>
                    <a:pt x="334" y="293"/>
                  </a:lnTo>
                  <a:lnTo>
                    <a:pt x="394" y="189"/>
                  </a:lnTo>
                  <a:lnTo>
                    <a:pt x="384" y="172"/>
                  </a:lnTo>
                  <a:lnTo>
                    <a:pt x="394" y="160"/>
                  </a:lnTo>
                  <a:lnTo>
                    <a:pt x="408" y="165"/>
                  </a:lnTo>
                  <a:lnTo>
                    <a:pt x="427" y="154"/>
                  </a:lnTo>
                  <a:lnTo>
                    <a:pt x="439" y="129"/>
                  </a:lnTo>
                  <a:lnTo>
                    <a:pt x="489" y="83"/>
                  </a:lnTo>
                  <a:lnTo>
                    <a:pt x="528" y="70"/>
                  </a:lnTo>
                  <a:lnTo>
                    <a:pt x="548" y="52"/>
                  </a:lnTo>
                  <a:lnTo>
                    <a:pt x="542" y="16"/>
                  </a:lnTo>
                  <a:lnTo>
                    <a:pt x="515" y="13"/>
                  </a:lnTo>
                  <a:lnTo>
                    <a:pt x="456" y="19"/>
                  </a:lnTo>
                  <a:lnTo>
                    <a:pt x="415" y="0"/>
                  </a:lnTo>
                  <a:lnTo>
                    <a:pt x="390" y="4"/>
                  </a:lnTo>
                  <a:lnTo>
                    <a:pt x="329" y="83"/>
                  </a:lnTo>
                  <a:lnTo>
                    <a:pt x="311" y="95"/>
                  </a:lnTo>
                  <a:lnTo>
                    <a:pt x="272" y="77"/>
                  </a:lnTo>
                  <a:lnTo>
                    <a:pt x="269" y="57"/>
                  </a:lnTo>
                  <a:lnTo>
                    <a:pt x="260" y="21"/>
                  </a:lnTo>
                  <a:lnTo>
                    <a:pt x="239" y="9"/>
                  </a:lnTo>
                  <a:lnTo>
                    <a:pt x="204" y="17"/>
                  </a:lnTo>
                  <a:lnTo>
                    <a:pt x="181" y="2"/>
                  </a:lnTo>
                  <a:lnTo>
                    <a:pt x="149" y="43"/>
                  </a:lnTo>
                  <a:lnTo>
                    <a:pt x="114" y="52"/>
                  </a:lnTo>
                  <a:lnTo>
                    <a:pt x="66" y="96"/>
                  </a:lnTo>
                  <a:lnTo>
                    <a:pt x="13" y="194"/>
                  </a:lnTo>
                  <a:lnTo>
                    <a:pt x="26" y="220"/>
                  </a:lnTo>
                  <a:lnTo>
                    <a:pt x="25" y="231"/>
                  </a:lnTo>
                  <a:lnTo>
                    <a:pt x="25" y="244"/>
                  </a:lnTo>
                  <a:lnTo>
                    <a:pt x="30" y="255"/>
                  </a:lnTo>
                  <a:lnTo>
                    <a:pt x="49" y="242"/>
                  </a:lnTo>
                  <a:lnTo>
                    <a:pt x="76" y="235"/>
                  </a:lnTo>
                  <a:lnTo>
                    <a:pt x="0" y="321"/>
                  </a:lnTo>
                  <a:lnTo>
                    <a:pt x="0" y="341"/>
                  </a:lnTo>
                  <a:lnTo>
                    <a:pt x="16" y="345"/>
                  </a:lnTo>
                  <a:lnTo>
                    <a:pt x="50" y="377"/>
                  </a:lnTo>
                  <a:lnTo>
                    <a:pt x="105" y="370"/>
                  </a:lnTo>
                  <a:lnTo>
                    <a:pt x="121" y="365"/>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8" name="Freeform 41">
              <a:extLst>
                <a:ext uri="{FF2B5EF4-FFF2-40B4-BE49-F238E27FC236}">
                  <a16:creationId xmlns:a16="http://schemas.microsoft.com/office/drawing/2014/main" id="{7FD6D676-E298-4AA3-9BD1-8A6FBB2FADE3}"/>
                </a:ext>
              </a:extLst>
            </p:cNvPr>
            <p:cNvSpPr>
              <a:spLocks/>
            </p:cNvSpPr>
            <p:nvPr/>
          </p:nvSpPr>
          <p:spPr bwMode="auto">
            <a:xfrm>
              <a:off x="6984848" y="3457816"/>
              <a:ext cx="481634" cy="695199"/>
            </a:xfrm>
            <a:custGeom>
              <a:avLst/>
              <a:gdLst>
                <a:gd name="T0" fmla="*/ 6 w 455"/>
                <a:gd name="T1" fmla="*/ 71 h 658"/>
                <a:gd name="T2" fmla="*/ 7 w 455"/>
                <a:gd name="T3" fmla="*/ 56 h 658"/>
                <a:gd name="T4" fmla="*/ 10 w 455"/>
                <a:gd name="T5" fmla="*/ 50 h 658"/>
                <a:gd name="T6" fmla="*/ 11 w 455"/>
                <a:gd name="T7" fmla="*/ 44 h 658"/>
                <a:gd name="T8" fmla="*/ 9 w 455"/>
                <a:gd name="T9" fmla="*/ 42 h 658"/>
                <a:gd name="T10" fmla="*/ 8 w 455"/>
                <a:gd name="T11" fmla="*/ 40 h 658"/>
                <a:gd name="T12" fmla="*/ 7 w 455"/>
                <a:gd name="T13" fmla="*/ 33 h 658"/>
                <a:gd name="T14" fmla="*/ 6 w 455"/>
                <a:gd name="T15" fmla="*/ 33 h 658"/>
                <a:gd name="T16" fmla="*/ 4 w 455"/>
                <a:gd name="T17" fmla="*/ 33 h 658"/>
                <a:gd name="T18" fmla="*/ 6 w 455"/>
                <a:gd name="T19" fmla="*/ 25 h 658"/>
                <a:gd name="T20" fmla="*/ 7 w 455"/>
                <a:gd name="T21" fmla="*/ 18 h 658"/>
                <a:gd name="T22" fmla="*/ 9 w 455"/>
                <a:gd name="T23" fmla="*/ 21 h 658"/>
                <a:gd name="T24" fmla="*/ 9 w 455"/>
                <a:gd name="T25" fmla="*/ 25 h 658"/>
                <a:gd name="T26" fmla="*/ 9 w 455"/>
                <a:gd name="T27" fmla="*/ 30 h 658"/>
                <a:gd name="T28" fmla="*/ 11 w 455"/>
                <a:gd name="T29" fmla="*/ 34 h 658"/>
                <a:gd name="T30" fmla="*/ 14 w 455"/>
                <a:gd name="T31" fmla="*/ 32 h 658"/>
                <a:gd name="T32" fmla="*/ 15 w 455"/>
                <a:gd name="T33" fmla="*/ 24 h 658"/>
                <a:gd name="T34" fmla="*/ 13 w 455"/>
                <a:gd name="T35" fmla="*/ 20 h 658"/>
                <a:gd name="T36" fmla="*/ 13 w 455"/>
                <a:gd name="T37" fmla="*/ 13 h 658"/>
                <a:gd name="T38" fmla="*/ 10 w 455"/>
                <a:gd name="T39" fmla="*/ 8 h 658"/>
                <a:gd name="T40" fmla="*/ 8 w 455"/>
                <a:gd name="T41" fmla="*/ 0 h 658"/>
                <a:gd name="T42" fmla="*/ 7 w 455"/>
                <a:gd name="T43" fmla="*/ 5 h 658"/>
                <a:gd name="T44" fmla="*/ 7 w 455"/>
                <a:gd name="T45" fmla="*/ 8 h 658"/>
                <a:gd name="T46" fmla="*/ 5 w 455"/>
                <a:gd name="T47" fmla="*/ 11 h 658"/>
                <a:gd name="T48" fmla="*/ 3 w 455"/>
                <a:gd name="T49" fmla="*/ 11 h 658"/>
                <a:gd name="T50" fmla="*/ 3 w 455"/>
                <a:gd name="T51" fmla="*/ 13 h 658"/>
                <a:gd name="T52" fmla="*/ 3 w 455"/>
                <a:gd name="T53" fmla="*/ 8 h 658"/>
                <a:gd name="T54" fmla="*/ 3 w 455"/>
                <a:gd name="T55" fmla="*/ 14 h 658"/>
                <a:gd name="T56" fmla="*/ 3 w 455"/>
                <a:gd name="T57" fmla="*/ 25 h 658"/>
                <a:gd name="T58" fmla="*/ 3 w 455"/>
                <a:gd name="T59" fmla="*/ 32 h 658"/>
                <a:gd name="T60" fmla="*/ 3 w 455"/>
                <a:gd name="T61" fmla="*/ 40 h 658"/>
                <a:gd name="T62" fmla="*/ 3 w 455"/>
                <a:gd name="T63" fmla="*/ 49 h 658"/>
                <a:gd name="T64" fmla="*/ 3 w 455"/>
                <a:gd name="T65" fmla="*/ 58 h 658"/>
                <a:gd name="T66" fmla="*/ 3 w 455"/>
                <a:gd name="T67" fmla="*/ 64 h 658"/>
                <a:gd name="T68" fmla="*/ 3 w 455"/>
                <a:gd name="T69" fmla="*/ 66 h 658"/>
                <a:gd name="T70" fmla="*/ 4 w 455"/>
                <a:gd name="T71" fmla="*/ 72 h 658"/>
                <a:gd name="T72" fmla="*/ 6 w 455"/>
                <a:gd name="T73" fmla="*/ 71 h 6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58"/>
                <a:gd name="T113" fmla="*/ 455 w 455"/>
                <a:gd name="T114" fmla="*/ 658 h 6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58">
                  <a:moveTo>
                    <a:pt x="178" y="647"/>
                  </a:moveTo>
                  <a:lnTo>
                    <a:pt x="179" y="637"/>
                  </a:lnTo>
                  <a:lnTo>
                    <a:pt x="166" y="610"/>
                  </a:lnTo>
                  <a:lnTo>
                    <a:pt x="219" y="513"/>
                  </a:lnTo>
                  <a:lnTo>
                    <a:pt x="267" y="469"/>
                  </a:lnTo>
                  <a:lnTo>
                    <a:pt x="303" y="460"/>
                  </a:lnTo>
                  <a:lnTo>
                    <a:pt x="335" y="418"/>
                  </a:lnTo>
                  <a:lnTo>
                    <a:pt x="322" y="409"/>
                  </a:lnTo>
                  <a:lnTo>
                    <a:pt x="311" y="379"/>
                  </a:lnTo>
                  <a:lnTo>
                    <a:pt x="284" y="390"/>
                  </a:lnTo>
                  <a:lnTo>
                    <a:pt x="243" y="379"/>
                  </a:lnTo>
                  <a:lnTo>
                    <a:pt x="241" y="368"/>
                  </a:lnTo>
                  <a:lnTo>
                    <a:pt x="239" y="298"/>
                  </a:lnTo>
                  <a:lnTo>
                    <a:pt x="217" y="306"/>
                  </a:lnTo>
                  <a:lnTo>
                    <a:pt x="203" y="319"/>
                  </a:lnTo>
                  <a:lnTo>
                    <a:pt x="176" y="310"/>
                  </a:lnTo>
                  <a:lnTo>
                    <a:pt x="138" y="317"/>
                  </a:lnTo>
                  <a:lnTo>
                    <a:pt x="131" y="300"/>
                  </a:lnTo>
                  <a:lnTo>
                    <a:pt x="136" y="266"/>
                  </a:lnTo>
                  <a:lnTo>
                    <a:pt x="164" y="233"/>
                  </a:lnTo>
                  <a:lnTo>
                    <a:pt x="171" y="196"/>
                  </a:lnTo>
                  <a:lnTo>
                    <a:pt x="200" y="167"/>
                  </a:lnTo>
                  <a:lnTo>
                    <a:pt x="250" y="194"/>
                  </a:lnTo>
                  <a:lnTo>
                    <a:pt x="263" y="194"/>
                  </a:lnTo>
                  <a:lnTo>
                    <a:pt x="272" y="231"/>
                  </a:lnTo>
                  <a:lnTo>
                    <a:pt x="287" y="238"/>
                  </a:lnTo>
                  <a:lnTo>
                    <a:pt x="293" y="262"/>
                  </a:lnTo>
                  <a:lnTo>
                    <a:pt x="291" y="277"/>
                  </a:lnTo>
                  <a:lnTo>
                    <a:pt x="322" y="300"/>
                  </a:lnTo>
                  <a:lnTo>
                    <a:pt x="327" y="317"/>
                  </a:lnTo>
                  <a:lnTo>
                    <a:pt x="353" y="329"/>
                  </a:lnTo>
                  <a:lnTo>
                    <a:pt x="416" y="293"/>
                  </a:lnTo>
                  <a:lnTo>
                    <a:pt x="416" y="273"/>
                  </a:lnTo>
                  <a:lnTo>
                    <a:pt x="454" y="218"/>
                  </a:lnTo>
                  <a:lnTo>
                    <a:pt x="427" y="180"/>
                  </a:lnTo>
                  <a:lnTo>
                    <a:pt x="408" y="178"/>
                  </a:lnTo>
                  <a:lnTo>
                    <a:pt x="370" y="154"/>
                  </a:lnTo>
                  <a:lnTo>
                    <a:pt x="384" y="115"/>
                  </a:lnTo>
                  <a:lnTo>
                    <a:pt x="327" y="110"/>
                  </a:lnTo>
                  <a:lnTo>
                    <a:pt x="303" y="72"/>
                  </a:lnTo>
                  <a:lnTo>
                    <a:pt x="305" y="52"/>
                  </a:lnTo>
                  <a:lnTo>
                    <a:pt x="256" y="0"/>
                  </a:lnTo>
                  <a:lnTo>
                    <a:pt x="226" y="16"/>
                  </a:lnTo>
                  <a:lnTo>
                    <a:pt x="200" y="42"/>
                  </a:lnTo>
                  <a:lnTo>
                    <a:pt x="208" y="62"/>
                  </a:lnTo>
                  <a:lnTo>
                    <a:pt x="202" y="74"/>
                  </a:lnTo>
                  <a:lnTo>
                    <a:pt x="164" y="77"/>
                  </a:lnTo>
                  <a:lnTo>
                    <a:pt x="147" y="93"/>
                  </a:lnTo>
                  <a:lnTo>
                    <a:pt x="131" y="86"/>
                  </a:lnTo>
                  <a:lnTo>
                    <a:pt x="116" y="101"/>
                  </a:lnTo>
                  <a:lnTo>
                    <a:pt x="81" y="127"/>
                  </a:lnTo>
                  <a:lnTo>
                    <a:pt x="66" y="117"/>
                  </a:lnTo>
                  <a:lnTo>
                    <a:pt x="66" y="81"/>
                  </a:lnTo>
                  <a:lnTo>
                    <a:pt x="52" y="74"/>
                  </a:lnTo>
                  <a:lnTo>
                    <a:pt x="33" y="83"/>
                  </a:lnTo>
                  <a:lnTo>
                    <a:pt x="9" y="134"/>
                  </a:lnTo>
                  <a:lnTo>
                    <a:pt x="0" y="182"/>
                  </a:lnTo>
                  <a:lnTo>
                    <a:pt x="28" y="231"/>
                  </a:lnTo>
                  <a:lnTo>
                    <a:pt x="52" y="253"/>
                  </a:lnTo>
                  <a:lnTo>
                    <a:pt x="52" y="293"/>
                  </a:lnTo>
                  <a:lnTo>
                    <a:pt x="68" y="326"/>
                  </a:lnTo>
                  <a:lnTo>
                    <a:pt x="61" y="363"/>
                  </a:lnTo>
                  <a:lnTo>
                    <a:pt x="24" y="387"/>
                  </a:lnTo>
                  <a:lnTo>
                    <a:pt x="6" y="445"/>
                  </a:lnTo>
                  <a:lnTo>
                    <a:pt x="37" y="480"/>
                  </a:lnTo>
                  <a:lnTo>
                    <a:pt x="59" y="524"/>
                  </a:lnTo>
                  <a:lnTo>
                    <a:pt x="46" y="546"/>
                  </a:lnTo>
                  <a:lnTo>
                    <a:pt x="42" y="577"/>
                  </a:lnTo>
                  <a:lnTo>
                    <a:pt x="28" y="597"/>
                  </a:lnTo>
                  <a:lnTo>
                    <a:pt x="21" y="619"/>
                  </a:lnTo>
                  <a:lnTo>
                    <a:pt x="42" y="645"/>
                  </a:lnTo>
                  <a:lnTo>
                    <a:pt x="129" y="657"/>
                  </a:lnTo>
                  <a:lnTo>
                    <a:pt x="164" y="643"/>
                  </a:lnTo>
                  <a:lnTo>
                    <a:pt x="178" y="647"/>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9" name="Freeform 42">
              <a:extLst>
                <a:ext uri="{FF2B5EF4-FFF2-40B4-BE49-F238E27FC236}">
                  <a16:creationId xmlns:a16="http://schemas.microsoft.com/office/drawing/2014/main" id="{EC9A9928-0A68-40B2-9F8C-745E89A8F581}"/>
                </a:ext>
              </a:extLst>
            </p:cNvPr>
            <p:cNvSpPr>
              <a:spLocks/>
            </p:cNvSpPr>
            <p:nvPr/>
          </p:nvSpPr>
          <p:spPr bwMode="auto">
            <a:xfrm>
              <a:off x="7238015" y="3700843"/>
              <a:ext cx="96327" cy="169418"/>
            </a:xfrm>
            <a:custGeom>
              <a:avLst/>
              <a:gdLst>
                <a:gd name="T0" fmla="*/ 4 w 89"/>
                <a:gd name="T1" fmla="*/ 17 h 160"/>
                <a:gd name="T2" fmla="*/ 4 w 89"/>
                <a:gd name="T3" fmla="*/ 18 h 160"/>
                <a:gd name="T4" fmla="*/ 4 w 89"/>
                <a:gd name="T5" fmla="*/ 17 h 160"/>
                <a:gd name="T6" fmla="*/ 2 w 89"/>
                <a:gd name="T7" fmla="*/ 15 h 160"/>
                <a:gd name="T8" fmla="*/ 0 w 89"/>
                <a:gd name="T9" fmla="*/ 8 h 160"/>
                <a:gd name="T10" fmla="*/ 4 w 89"/>
                <a:gd name="T11" fmla="*/ 6 h 160"/>
                <a:gd name="T12" fmla="*/ 4 w 89"/>
                <a:gd name="T13" fmla="*/ 5 h 160"/>
                <a:gd name="T14" fmla="*/ 4 w 89"/>
                <a:gd name="T15" fmla="*/ 5 h 160"/>
                <a:gd name="T16" fmla="*/ 4 w 89"/>
                <a:gd name="T17" fmla="*/ 0 h 160"/>
                <a:gd name="T18" fmla="*/ 4 w 89"/>
                <a:gd name="T19" fmla="*/ 5 h 160"/>
                <a:gd name="T20" fmla="*/ 4 w 89"/>
                <a:gd name="T21" fmla="*/ 5 h 160"/>
                <a:gd name="T22" fmla="*/ 4 w 89"/>
                <a:gd name="T23" fmla="*/ 5 h 160"/>
                <a:gd name="T24" fmla="*/ 4 w 89"/>
                <a:gd name="T25" fmla="*/ 9 h 160"/>
                <a:gd name="T26" fmla="*/ 5 w 89"/>
                <a:gd name="T27" fmla="*/ 11 h 160"/>
                <a:gd name="T28" fmla="*/ 4 w 89"/>
                <a:gd name="T29" fmla="*/ 12 h 160"/>
                <a:gd name="T30" fmla="*/ 4 w 89"/>
                <a:gd name="T31" fmla="*/ 15 h 160"/>
                <a:gd name="T32" fmla="*/ 4 w 89"/>
                <a:gd name="T33" fmla="*/ 17 h 160"/>
                <a:gd name="T34" fmla="*/ 4 w 89"/>
                <a:gd name="T35" fmla="*/ 17 h 1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
                <a:gd name="T55" fmla="*/ 0 h 160"/>
                <a:gd name="T56" fmla="*/ 89 w 89"/>
                <a:gd name="T57" fmla="*/ 160 h 1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 h="160">
                  <a:moveTo>
                    <a:pt x="72" y="148"/>
                  </a:moveTo>
                  <a:lnTo>
                    <a:pt x="45" y="159"/>
                  </a:lnTo>
                  <a:lnTo>
                    <a:pt x="4" y="148"/>
                  </a:lnTo>
                  <a:lnTo>
                    <a:pt x="2" y="137"/>
                  </a:lnTo>
                  <a:lnTo>
                    <a:pt x="0" y="66"/>
                  </a:lnTo>
                  <a:lnTo>
                    <a:pt x="28" y="53"/>
                  </a:lnTo>
                  <a:lnTo>
                    <a:pt x="24" y="40"/>
                  </a:lnTo>
                  <a:lnTo>
                    <a:pt x="30" y="13"/>
                  </a:lnTo>
                  <a:lnTo>
                    <a:pt x="33" y="0"/>
                  </a:lnTo>
                  <a:lnTo>
                    <a:pt x="48" y="6"/>
                  </a:lnTo>
                  <a:lnTo>
                    <a:pt x="54" y="31"/>
                  </a:lnTo>
                  <a:lnTo>
                    <a:pt x="52" y="46"/>
                  </a:lnTo>
                  <a:lnTo>
                    <a:pt x="83" y="69"/>
                  </a:lnTo>
                  <a:lnTo>
                    <a:pt x="88" y="86"/>
                  </a:lnTo>
                  <a:lnTo>
                    <a:pt x="69" y="99"/>
                  </a:lnTo>
                  <a:lnTo>
                    <a:pt x="64" y="127"/>
                  </a:lnTo>
                  <a:lnTo>
                    <a:pt x="72" y="148"/>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30" name="Freeform 43">
              <a:extLst>
                <a:ext uri="{FF2B5EF4-FFF2-40B4-BE49-F238E27FC236}">
                  <a16:creationId xmlns:a16="http://schemas.microsoft.com/office/drawing/2014/main" id="{78ED8067-F8D3-4D79-82C4-9D0DAEC2718C}"/>
                </a:ext>
              </a:extLst>
            </p:cNvPr>
            <p:cNvSpPr>
              <a:spLocks/>
            </p:cNvSpPr>
            <p:nvPr/>
          </p:nvSpPr>
          <p:spPr bwMode="auto">
            <a:xfrm>
              <a:off x="7123164" y="3634245"/>
              <a:ext cx="150665" cy="161240"/>
            </a:xfrm>
            <a:custGeom>
              <a:avLst/>
              <a:gdLst>
                <a:gd name="T0" fmla="*/ 3 w 142"/>
                <a:gd name="T1" fmla="*/ 13 h 153"/>
                <a:gd name="T2" fmla="*/ 3 w 142"/>
                <a:gd name="T3" fmla="*/ 11 h 153"/>
                <a:gd name="T4" fmla="*/ 3 w 142"/>
                <a:gd name="T5" fmla="*/ 10 h 153"/>
                <a:gd name="T6" fmla="*/ 5 w 142"/>
                <a:gd name="T7" fmla="*/ 8 h 153"/>
                <a:gd name="T8" fmla="*/ 5 w 142"/>
                <a:gd name="T9" fmla="*/ 6 h 153"/>
                <a:gd name="T10" fmla="*/ 4 w 142"/>
                <a:gd name="T11" fmla="*/ 5 h 153"/>
                <a:gd name="T12" fmla="*/ 4 w 142"/>
                <a:gd name="T13" fmla="*/ 5 h 153"/>
                <a:gd name="T14" fmla="*/ 3 w 142"/>
                <a:gd name="T15" fmla="*/ 0 h 153"/>
                <a:gd name="T16" fmla="*/ 3 w 142"/>
                <a:gd name="T17" fmla="*/ 5 h 153"/>
                <a:gd name="T18" fmla="*/ 3 w 142"/>
                <a:gd name="T19" fmla="*/ 7 h 153"/>
                <a:gd name="T20" fmla="*/ 3 w 142"/>
                <a:gd name="T21" fmla="*/ 11 h 153"/>
                <a:gd name="T22" fmla="*/ 0 w 142"/>
                <a:gd name="T23" fmla="*/ 13 h 153"/>
                <a:gd name="T24" fmla="*/ 3 w 142"/>
                <a:gd name="T25" fmla="*/ 15 h 153"/>
                <a:gd name="T26" fmla="*/ 3 w 142"/>
                <a:gd name="T27" fmla="*/ 14 h 153"/>
                <a:gd name="T28" fmla="*/ 3 w 142"/>
                <a:gd name="T29" fmla="*/ 15 h 153"/>
                <a:gd name="T30" fmla="*/ 3 w 142"/>
                <a:gd name="T31" fmla="*/ 14 h 153"/>
                <a:gd name="T32" fmla="*/ 3 w 142"/>
                <a:gd name="T33" fmla="*/ 13 h 153"/>
                <a:gd name="T34" fmla="*/ 3 w 142"/>
                <a:gd name="T35" fmla="*/ 13 h 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
                <a:gd name="T55" fmla="*/ 0 h 153"/>
                <a:gd name="T56" fmla="*/ 142 w 142"/>
                <a:gd name="T57" fmla="*/ 153 h 1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 h="153">
                  <a:moveTo>
                    <a:pt x="107" y="130"/>
                  </a:moveTo>
                  <a:lnTo>
                    <a:pt x="105" y="108"/>
                  </a:lnTo>
                  <a:lnTo>
                    <a:pt x="98" y="92"/>
                  </a:lnTo>
                  <a:lnTo>
                    <a:pt x="138" y="77"/>
                  </a:lnTo>
                  <a:lnTo>
                    <a:pt x="141" y="63"/>
                  </a:lnTo>
                  <a:lnTo>
                    <a:pt x="131" y="26"/>
                  </a:lnTo>
                  <a:lnTo>
                    <a:pt x="119" y="26"/>
                  </a:lnTo>
                  <a:lnTo>
                    <a:pt x="68" y="0"/>
                  </a:lnTo>
                  <a:lnTo>
                    <a:pt x="40" y="28"/>
                  </a:lnTo>
                  <a:lnTo>
                    <a:pt x="33" y="65"/>
                  </a:lnTo>
                  <a:lnTo>
                    <a:pt x="4" y="99"/>
                  </a:lnTo>
                  <a:lnTo>
                    <a:pt x="0" y="132"/>
                  </a:lnTo>
                  <a:lnTo>
                    <a:pt x="6" y="149"/>
                  </a:lnTo>
                  <a:lnTo>
                    <a:pt x="44" y="142"/>
                  </a:lnTo>
                  <a:lnTo>
                    <a:pt x="72" y="152"/>
                  </a:lnTo>
                  <a:lnTo>
                    <a:pt x="85" y="138"/>
                  </a:lnTo>
                  <a:lnTo>
                    <a:pt x="107" y="130"/>
                  </a:lnTo>
                </a:path>
              </a:pathLst>
            </a:custGeom>
            <a:solidFill>
              <a:schemeClr val="bg2"/>
            </a:solid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31" name="Freeform 44">
              <a:extLst>
                <a:ext uri="{FF2B5EF4-FFF2-40B4-BE49-F238E27FC236}">
                  <a16:creationId xmlns:a16="http://schemas.microsoft.com/office/drawing/2014/main" id="{F9700F77-AB3C-4F36-8BAE-6067EE2F2319}"/>
                </a:ext>
              </a:extLst>
            </p:cNvPr>
            <p:cNvSpPr>
              <a:spLocks/>
            </p:cNvSpPr>
            <p:nvPr/>
          </p:nvSpPr>
          <p:spPr bwMode="auto">
            <a:xfrm>
              <a:off x="6267337" y="3866756"/>
              <a:ext cx="246992" cy="420625"/>
            </a:xfrm>
            <a:custGeom>
              <a:avLst/>
              <a:gdLst>
                <a:gd name="T0" fmla="*/ 10 w 230"/>
                <a:gd name="T1" fmla="*/ 23 h 400"/>
                <a:gd name="T2" fmla="*/ 10 w 230"/>
                <a:gd name="T3" fmla="*/ 18 h 400"/>
                <a:gd name="T4" fmla="*/ 10 w 230"/>
                <a:gd name="T5" fmla="*/ 16 h 400"/>
                <a:gd name="T6" fmla="*/ 10 w 230"/>
                <a:gd name="T7" fmla="*/ 14 h 400"/>
                <a:gd name="T8" fmla="*/ 7 w 230"/>
                <a:gd name="T9" fmla="*/ 11 h 400"/>
                <a:gd name="T10" fmla="*/ 8 w 230"/>
                <a:gd name="T11" fmla="*/ 9 h 400"/>
                <a:gd name="T12" fmla="*/ 8 w 230"/>
                <a:gd name="T13" fmla="*/ 5 h 400"/>
                <a:gd name="T14" fmla="*/ 8 w 230"/>
                <a:gd name="T15" fmla="*/ 5 h 400"/>
                <a:gd name="T16" fmla="*/ 8 w 230"/>
                <a:gd name="T17" fmla="*/ 0 h 400"/>
                <a:gd name="T18" fmla="*/ 5 w 230"/>
                <a:gd name="T19" fmla="*/ 5 h 400"/>
                <a:gd name="T20" fmla="*/ 4 w 230"/>
                <a:gd name="T21" fmla="*/ 10 h 400"/>
                <a:gd name="T22" fmla="*/ 3 w 230"/>
                <a:gd name="T23" fmla="*/ 15 h 400"/>
                <a:gd name="T24" fmla="*/ 3 w 230"/>
                <a:gd name="T25" fmla="*/ 18 h 400"/>
                <a:gd name="T26" fmla="*/ 3 w 230"/>
                <a:gd name="T27" fmla="*/ 19 h 400"/>
                <a:gd name="T28" fmla="*/ 0 w 230"/>
                <a:gd name="T29" fmla="*/ 20 h 400"/>
                <a:gd name="T30" fmla="*/ 3 w 230"/>
                <a:gd name="T31" fmla="*/ 27 h 400"/>
                <a:gd name="T32" fmla="*/ 3 w 230"/>
                <a:gd name="T33" fmla="*/ 32 h 400"/>
                <a:gd name="T34" fmla="*/ 3 w 230"/>
                <a:gd name="T35" fmla="*/ 35 h 400"/>
                <a:gd name="T36" fmla="*/ 5 w 230"/>
                <a:gd name="T37" fmla="*/ 37 h 400"/>
                <a:gd name="T38" fmla="*/ 5 w 230"/>
                <a:gd name="T39" fmla="*/ 39 h 400"/>
                <a:gd name="T40" fmla="*/ 7 w 230"/>
                <a:gd name="T41" fmla="*/ 40 h 400"/>
                <a:gd name="T42" fmla="*/ 7 w 230"/>
                <a:gd name="T43" fmla="*/ 40 h 400"/>
                <a:gd name="T44" fmla="*/ 7 w 230"/>
                <a:gd name="T45" fmla="*/ 37 h 400"/>
                <a:gd name="T46" fmla="*/ 9 w 230"/>
                <a:gd name="T47" fmla="*/ 36 h 400"/>
                <a:gd name="T48" fmla="*/ 9 w 230"/>
                <a:gd name="T49" fmla="*/ 32 h 400"/>
                <a:gd name="T50" fmla="*/ 8 w 230"/>
                <a:gd name="T51" fmla="*/ 32 h 400"/>
                <a:gd name="T52" fmla="*/ 7 w 230"/>
                <a:gd name="T53" fmla="*/ 29 h 400"/>
                <a:gd name="T54" fmla="*/ 8 w 230"/>
                <a:gd name="T55" fmla="*/ 23 h 400"/>
                <a:gd name="T56" fmla="*/ 8 w 230"/>
                <a:gd name="T57" fmla="*/ 21 h 400"/>
                <a:gd name="T58" fmla="*/ 9 w 230"/>
                <a:gd name="T59" fmla="*/ 23 h 400"/>
                <a:gd name="T60" fmla="*/ 10 w 230"/>
                <a:gd name="T61" fmla="*/ 23 h 400"/>
                <a:gd name="T62" fmla="*/ 10 w 230"/>
                <a:gd name="T63" fmla="*/ 23 h 4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400"/>
                <a:gd name="T98" fmla="*/ 230 w 230"/>
                <a:gd name="T99" fmla="*/ 400 h 4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400">
                  <a:moveTo>
                    <a:pt x="214" y="223"/>
                  </a:moveTo>
                  <a:lnTo>
                    <a:pt x="216" y="180"/>
                  </a:lnTo>
                  <a:lnTo>
                    <a:pt x="229" y="160"/>
                  </a:lnTo>
                  <a:lnTo>
                    <a:pt x="223" y="141"/>
                  </a:lnTo>
                  <a:lnTo>
                    <a:pt x="152" y="114"/>
                  </a:lnTo>
                  <a:lnTo>
                    <a:pt x="157" y="86"/>
                  </a:lnTo>
                  <a:lnTo>
                    <a:pt x="178" y="55"/>
                  </a:lnTo>
                  <a:lnTo>
                    <a:pt x="166" y="6"/>
                  </a:lnTo>
                  <a:lnTo>
                    <a:pt x="159" y="0"/>
                  </a:lnTo>
                  <a:lnTo>
                    <a:pt x="113" y="31"/>
                  </a:lnTo>
                  <a:lnTo>
                    <a:pt x="92" y="101"/>
                  </a:lnTo>
                  <a:lnTo>
                    <a:pt x="85" y="150"/>
                  </a:lnTo>
                  <a:lnTo>
                    <a:pt x="47" y="180"/>
                  </a:lnTo>
                  <a:lnTo>
                    <a:pt x="26" y="189"/>
                  </a:lnTo>
                  <a:lnTo>
                    <a:pt x="0" y="196"/>
                  </a:lnTo>
                  <a:lnTo>
                    <a:pt x="59" y="269"/>
                  </a:lnTo>
                  <a:lnTo>
                    <a:pt x="71" y="324"/>
                  </a:lnTo>
                  <a:lnTo>
                    <a:pt x="66" y="350"/>
                  </a:lnTo>
                  <a:lnTo>
                    <a:pt x="107" y="372"/>
                  </a:lnTo>
                  <a:lnTo>
                    <a:pt x="107" y="389"/>
                  </a:lnTo>
                  <a:lnTo>
                    <a:pt x="144" y="399"/>
                  </a:lnTo>
                  <a:lnTo>
                    <a:pt x="154" y="399"/>
                  </a:lnTo>
                  <a:lnTo>
                    <a:pt x="154" y="367"/>
                  </a:lnTo>
                  <a:lnTo>
                    <a:pt x="183" y="363"/>
                  </a:lnTo>
                  <a:lnTo>
                    <a:pt x="190" y="326"/>
                  </a:lnTo>
                  <a:lnTo>
                    <a:pt x="170" y="310"/>
                  </a:lnTo>
                  <a:lnTo>
                    <a:pt x="154" y="295"/>
                  </a:lnTo>
                  <a:lnTo>
                    <a:pt x="161" y="225"/>
                  </a:lnTo>
                  <a:lnTo>
                    <a:pt x="176" y="216"/>
                  </a:lnTo>
                  <a:lnTo>
                    <a:pt x="202" y="227"/>
                  </a:lnTo>
                  <a:lnTo>
                    <a:pt x="214" y="223"/>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32" name="Freeform 45">
              <a:extLst>
                <a:ext uri="{FF2B5EF4-FFF2-40B4-BE49-F238E27FC236}">
                  <a16:creationId xmlns:a16="http://schemas.microsoft.com/office/drawing/2014/main" id="{296B7464-D56F-418F-9E0F-E92A11D5FDD5}"/>
                </a:ext>
              </a:extLst>
            </p:cNvPr>
            <p:cNvSpPr>
              <a:spLocks/>
            </p:cNvSpPr>
            <p:nvPr/>
          </p:nvSpPr>
          <p:spPr bwMode="auto">
            <a:xfrm>
              <a:off x="5706666" y="2281235"/>
              <a:ext cx="1990753" cy="1799339"/>
            </a:xfrm>
            <a:custGeom>
              <a:avLst/>
              <a:gdLst>
                <a:gd name="T0" fmla="*/ 21 w 1876"/>
                <a:gd name="T1" fmla="*/ 187 h 1700"/>
                <a:gd name="T2" fmla="*/ 25 w 1876"/>
                <a:gd name="T3" fmla="*/ 171 h 1700"/>
                <a:gd name="T4" fmla="*/ 27 w 1876"/>
                <a:gd name="T5" fmla="*/ 186 h 1700"/>
                <a:gd name="T6" fmla="*/ 29 w 1876"/>
                <a:gd name="T7" fmla="*/ 189 h 1700"/>
                <a:gd name="T8" fmla="*/ 34 w 1876"/>
                <a:gd name="T9" fmla="*/ 173 h 1700"/>
                <a:gd name="T10" fmla="*/ 36 w 1876"/>
                <a:gd name="T11" fmla="*/ 168 h 1700"/>
                <a:gd name="T12" fmla="*/ 40 w 1876"/>
                <a:gd name="T13" fmla="*/ 157 h 1700"/>
                <a:gd name="T14" fmla="*/ 43 w 1876"/>
                <a:gd name="T15" fmla="*/ 146 h 1700"/>
                <a:gd name="T16" fmla="*/ 45 w 1876"/>
                <a:gd name="T17" fmla="*/ 135 h 1700"/>
                <a:gd name="T18" fmla="*/ 47 w 1876"/>
                <a:gd name="T19" fmla="*/ 136 h 1700"/>
                <a:gd name="T20" fmla="*/ 50 w 1876"/>
                <a:gd name="T21" fmla="*/ 132 h 1700"/>
                <a:gd name="T22" fmla="*/ 53 w 1876"/>
                <a:gd name="T23" fmla="*/ 132 h 1700"/>
                <a:gd name="T24" fmla="*/ 57 w 1876"/>
                <a:gd name="T25" fmla="*/ 137 h 1700"/>
                <a:gd name="T26" fmla="*/ 58 w 1876"/>
                <a:gd name="T27" fmla="*/ 132 h 1700"/>
                <a:gd name="T28" fmla="*/ 61 w 1876"/>
                <a:gd name="T29" fmla="*/ 121 h 1700"/>
                <a:gd name="T30" fmla="*/ 65 w 1876"/>
                <a:gd name="T31" fmla="*/ 116 h 1700"/>
                <a:gd name="T32" fmla="*/ 65 w 1876"/>
                <a:gd name="T33" fmla="*/ 108 h 1700"/>
                <a:gd name="T34" fmla="*/ 62 w 1876"/>
                <a:gd name="T35" fmla="*/ 101 h 1700"/>
                <a:gd name="T36" fmla="*/ 61 w 1876"/>
                <a:gd name="T37" fmla="*/ 89 h 1700"/>
                <a:gd name="T38" fmla="*/ 62 w 1876"/>
                <a:gd name="T39" fmla="*/ 83 h 1700"/>
                <a:gd name="T40" fmla="*/ 63 w 1876"/>
                <a:gd name="T41" fmla="*/ 74 h 1700"/>
                <a:gd name="T42" fmla="*/ 63 w 1876"/>
                <a:gd name="T43" fmla="*/ 72 h 1700"/>
                <a:gd name="T44" fmla="*/ 64 w 1876"/>
                <a:gd name="T45" fmla="*/ 52 h 1700"/>
                <a:gd name="T46" fmla="*/ 65 w 1876"/>
                <a:gd name="T47" fmla="*/ 55 h 1700"/>
                <a:gd name="T48" fmla="*/ 65 w 1876"/>
                <a:gd name="T49" fmla="*/ 31 h 1700"/>
                <a:gd name="T50" fmla="*/ 60 w 1876"/>
                <a:gd name="T51" fmla="*/ 20 h 1700"/>
                <a:gd name="T52" fmla="*/ 58 w 1876"/>
                <a:gd name="T53" fmla="*/ 13 h 1700"/>
                <a:gd name="T54" fmla="*/ 55 w 1876"/>
                <a:gd name="T55" fmla="*/ 10 h 1700"/>
                <a:gd name="T56" fmla="*/ 54 w 1876"/>
                <a:gd name="T57" fmla="*/ 0 h 1700"/>
                <a:gd name="T58" fmla="*/ 52 w 1876"/>
                <a:gd name="T59" fmla="*/ 10 h 1700"/>
                <a:gd name="T60" fmla="*/ 52 w 1876"/>
                <a:gd name="T61" fmla="*/ 37 h 1700"/>
                <a:gd name="T62" fmla="*/ 47 w 1876"/>
                <a:gd name="T63" fmla="*/ 47 h 1700"/>
                <a:gd name="T64" fmla="*/ 45 w 1876"/>
                <a:gd name="T65" fmla="*/ 65 h 1700"/>
                <a:gd name="T66" fmla="*/ 48 w 1876"/>
                <a:gd name="T67" fmla="*/ 68 h 1700"/>
                <a:gd name="T68" fmla="*/ 55 w 1876"/>
                <a:gd name="T69" fmla="*/ 75 h 1700"/>
                <a:gd name="T70" fmla="*/ 50 w 1876"/>
                <a:gd name="T71" fmla="*/ 82 h 1700"/>
                <a:gd name="T72" fmla="*/ 46 w 1876"/>
                <a:gd name="T73" fmla="*/ 90 h 1700"/>
                <a:gd name="T74" fmla="*/ 42 w 1876"/>
                <a:gd name="T75" fmla="*/ 104 h 1700"/>
                <a:gd name="T76" fmla="*/ 36 w 1876"/>
                <a:gd name="T77" fmla="*/ 107 h 1700"/>
                <a:gd name="T78" fmla="*/ 34 w 1876"/>
                <a:gd name="T79" fmla="*/ 125 h 1700"/>
                <a:gd name="T80" fmla="*/ 25 w 1876"/>
                <a:gd name="T81" fmla="*/ 137 h 1700"/>
                <a:gd name="T82" fmla="*/ 18 w 1876"/>
                <a:gd name="T83" fmla="*/ 144 h 1700"/>
                <a:gd name="T84" fmla="*/ 7 w 1876"/>
                <a:gd name="T85" fmla="*/ 135 h 1700"/>
                <a:gd name="T86" fmla="*/ 3 w 1876"/>
                <a:gd name="T87" fmla="*/ 141 h 1700"/>
                <a:gd name="T88" fmla="*/ 3 w 1876"/>
                <a:gd name="T89" fmla="*/ 155 h 1700"/>
                <a:gd name="T90" fmla="*/ 7 w 1876"/>
                <a:gd name="T91" fmla="*/ 161 h 1700"/>
                <a:gd name="T92" fmla="*/ 8 w 1876"/>
                <a:gd name="T93" fmla="*/ 170 h 1700"/>
                <a:gd name="T94" fmla="*/ 12 w 1876"/>
                <a:gd name="T95" fmla="*/ 178 h 1700"/>
                <a:gd name="T96" fmla="*/ 18 w 1876"/>
                <a:gd name="T97" fmla="*/ 176 h 1700"/>
                <a:gd name="T98" fmla="*/ 15 w 1876"/>
                <a:gd name="T99" fmla="*/ 185 h 1700"/>
                <a:gd name="T100" fmla="*/ 18 w 1876"/>
                <a:gd name="T101" fmla="*/ 192 h 17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76"/>
                <a:gd name="T154" fmla="*/ 0 h 1700"/>
                <a:gd name="T155" fmla="*/ 1876 w 1876"/>
                <a:gd name="T156" fmla="*/ 1700 h 17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76" h="1700">
                  <a:moveTo>
                    <a:pt x="527" y="1694"/>
                  </a:moveTo>
                  <a:lnTo>
                    <a:pt x="553" y="1687"/>
                  </a:lnTo>
                  <a:lnTo>
                    <a:pt x="575" y="1678"/>
                  </a:lnTo>
                  <a:lnTo>
                    <a:pt x="613" y="1648"/>
                  </a:lnTo>
                  <a:lnTo>
                    <a:pt x="620" y="1598"/>
                  </a:lnTo>
                  <a:lnTo>
                    <a:pt x="641" y="1528"/>
                  </a:lnTo>
                  <a:lnTo>
                    <a:pt x="687" y="1497"/>
                  </a:lnTo>
                  <a:lnTo>
                    <a:pt x="694" y="1504"/>
                  </a:lnTo>
                  <a:lnTo>
                    <a:pt x="706" y="1552"/>
                  </a:lnTo>
                  <a:lnTo>
                    <a:pt x="685" y="1583"/>
                  </a:lnTo>
                  <a:lnTo>
                    <a:pt x="680" y="1612"/>
                  </a:lnTo>
                  <a:lnTo>
                    <a:pt x="751" y="1639"/>
                  </a:lnTo>
                  <a:lnTo>
                    <a:pt x="757" y="1658"/>
                  </a:lnTo>
                  <a:lnTo>
                    <a:pt x="799" y="1656"/>
                  </a:lnTo>
                  <a:lnTo>
                    <a:pt x="819" y="1660"/>
                  </a:lnTo>
                  <a:lnTo>
                    <a:pt x="828" y="1667"/>
                  </a:lnTo>
                  <a:lnTo>
                    <a:pt x="900" y="1564"/>
                  </a:lnTo>
                  <a:lnTo>
                    <a:pt x="919" y="1557"/>
                  </a:lnTo>
                  <a:lnTo>
                    <a:pt x="924" y="1544"/>
                  </a:lnTo>
                  <a:lnTo>
                    <a:pt x="922" y="1523"/>
                  </a:lnTo>
                  <a:lnTo>
                    <a:pt x="946" y="1489"/>
                  </a:lnTo>
                  <a:lnTo>
                    <a:pt x="991" y="1487"/>
                  </a:lnTo>
                  <a:lnTo>
                    <a:pt x="1010" y="1467"/>
                  </a:lnTo>
                  <a:lnTo>
                    <a:pt x="1020" y="1475"/>
                  </a:lnTo>
                  <a:lnTo>
                    <a:pt x="1046" y="1453"/>
                  </a:lnTo>
                  <a:lnTo>
                    <a:pt x="1062" y="1453"/>
                  </a:lnTo>
                  <a:lnTo>
                    <a:pt x="1110" y="1383"/>
                  </a:lnTo>
                  <a:lnTo>
                    <a:pt x="1134" y="1385"/>
                  </a:lnTo>
                  <a:lnTo>
                    <a:pt x="1165" y="1363"/>
                  </a:lnTo>
                  <a:lnTo>
                    <a:pt x="1173" y="1371"/>
                  </a:lnTo>
                  <a:lnTo>
                    <a:pt x="1230" y="1343"/>
                  </a:lnTo>
                  <a:lnTo>
                    <a:pt x="1202" y="1294"/>
                  </a:lnTo>
                  <a:lnTo>
                    <a:pt x="1211" y="1246"/>
                  </a:lnTo>
                  <a:lnTo>
                    <a:pt x="1235" y="1195"/>
                  </a:lnTo>
                  <a:lnTo>
                    <a:pt x="1254" y="1186"/>
                  </a:lnTo>
                  <a:lnTo>
                    <a:pt x="1268" y="1193"/>
                  </a:lnTo>
                  <a:lnTo>
                    <a:pt x="1268" y="1229"/>
                  </a:lnTo>
                  <a:lnTo>
                    <a:pt x="1283" y="1239"/>
                  </a:lnTo>
                  <a:lnTo>
                    <a:pt x="1319" y="1212"/>
                  </a:lnTo>
                  <a:lnTo>
                    <a:pt x="1333" y="1197"/>
                  </a:lnTo>
                  <a:lnTo>
                    <a:pt x="1349" y="1204"/>
                  </a:lnTo>
                  <a:lnTo>
                    <a:pt x="1367" y="1188"/>
                  </a:lnTo>
                  <a:lnTo>
                    <a:pt x="1404" y="1186"/>
                  </a:lnTo>
                  <a:lnTo>
                    <a:pt x="1410" y="1173"/>
                  </a:lnTo>
                  <a:lnTo>
                    <a:pt x="1402" y="1154"/>
                  </a:lnTo>
                  <a:lnTo>
                    <a:pt x="1428" y="1127"/>
                  </a:lnTo>
                  <a:lnTo>
                    <a:pt x="1458" y="1111"/>
                  </a:lnTo>
                  <a:lnTo>
                    <a:pt x="1507" y="1164"/>
                  </a:lnTo>
                  <a:lnTo>
                    <a:pt x="1505" y="1184"/>
                  </a:lnTo>
                  <a:lnTo>
                    <a:pt x="1529" y="1222"/>
                  </a:lnTo>
                  <a:lnTo>
                    <a:pt x="1586" y="1226"/>
                  </a:lnTo>
                  <a:lnTo>
                    <a:pt x="1599" y="1200"/>
                  </a:lnTo>
                  <a:lnTo>
                    <a:pt x="1584" y="1123"/>
                  </a:lnTo>
                  <a:lnTo>
                    <a:pt x="1597" y="1109"/>
                  </a:lnTo>
                  <a:lnTo>
                    <a:pt x="1623" y="1127"/>
                  </a:lnTo>
                  <a:lnTo>
                    <a:pt x="1647" y="1162"/>
                  </a:lnTo>
                  <a:lnTo>
                    <a:pt x="1685" y="1104"/>
                  </a:lnTo>
                  <a:lnTo>
                    <a:pt x="1702" y="1101"/>
                  </a:lnTo>
                  <a:lnTo>
                    <a:pt x="1730" y="1072"/>
                  </a:lnTo>
                  <a:lnTo>
                    <a:pt x="1744" y="1072"/>
                  </a:lnTo>
                  <a:lnTo>
                    <a:pt x="1768" y="1048"/>
                  </a:lnTo>
                  <a:lnTo>
                    <a:pt x="1781" y="1048"/>
                  </a:lnTo>
                  <a:lnTo>
                    <a:pt x="1794" y="1025"/>
                  </a:lnTo>
                  <a:lnTo>
                    <a:pt x="1829" y="1025"/>
                  </a:lnTo>
                  <a:lnTo>
                    <a:pt x="1860" y="995"/>
                  </a:lnTo>
                  <a:lnTo>
                    <a:pt x="1875" y="979"/>
                  </a:lnTo>
                  <a:lnTo>
                    <a:pt x="1875" y="961"/>
                  </a:lnTo>
                  <a:lnTo>
                    <a:pt x="1850" y="947"/>
                  </a:lnTo>
                  <a:lnTo>
                    <a:pt x="1850" y="915"/>
                  </a:lnTo>
                  <a:lnTo>
                    <a:pt x="1805" y="858"/>
                  </a:lnTo>
                  <a:lnTo>
                    <a:pt x="1761" y="899"/>
                  </a:lnTo>
                  <a:lnTo>
                    <a:pt x="1748" y="891"/>
                  </a:lnTo>
                  <a:lnTo>
                    <a:pt x="1745" y="867"/>
                  </a:lnTo>
                  <a:lnTo>
                    <a:pt x="1728" y="840"/>
                  </a:lnTo>
                  <a:lnTo>
                    <a:pt x="1723" y="809"/>
                  </a:lnTo>
                  <a:lnTo>
                    <a:pt x="1723" y="778"/>
                  </a:lnTo>
                  <a:lnTo>
                    <a:pt x="1693" y="756"/>
                  </a:lnTo>
                  <a:lnTo>
                    <a:pt x="1689" y="742"/>
                  </a:lnTo>
                  <a:lnTo>
                    <a:pt x="1697" y="723"/>
                  </a:lnTo>
                  <a:lnTo>
                    <a:pt x="1754" y="740"/>
                  </a:lnTo>
                  <a:lnTo>
                    <a:pt x="1757" y="711"/>
                  </a:lnTo>
                  <a:lnTo>
                    <a:pt x="1776" y="689"/>
                  </a:lnTo>
                  <a:lnTo>
                    <a:pt x="1764" y="677"/>
                  </a:lnTo>
                  <a:lnTo>
                    <a:pt x="1766" y="653"/>
                  </a:lnTo>
                  <a:lnTo>
                    <a:pt x="1794" y="639"/>
                  </a:lnTo>
                  <a:lnTo>
                    <a:pt x="1800" y="631"/>
                  </a:lnTo>
                  <a:lnTo>
                    <a:pt x="1797" y="622"/>
                  </a:lnTo>
                  <a:lnTo>
                    <a:pt x="1766" y="631"/>
                  </a:lnTo>
                  <a:lnTo>
                    <a:pt x="1711" y="590"/>
                  </a:lnTo>
                  <a:lnTo>
                    <a:pt x="1709" y="580"/>
                  </a:lnTo>
                  <a:lnTo>
                    <a:pt x="1735" y="547"/>
                  </a:lnTo>
                  <a:lnTo>
                    <a:pt x="1790" y="463"/>
                  </a:lnTo>
                  <a:lnTo>
                    <a:pt x="1794" y="456"/>
                  </a:lnTo>
                  <a:lnTo>
                    <a:pt x="1802" y="456"/>
                  </a:lnTo>
                  <a:lnTo>
                    <a:pt x="1821" y="478"/>
                  </a:lnTo>
                  <a:lnTo>
                    <a:pt x="1826" y="480"/>
                  </a:lnTo>
                  <a:lnTo>
                    <a:pt x="1826" y="378"/>
                  </a:lnTo>
                  <a:lnTo>
                    <a:pt x="1845" y="370"/>
                  </a:lnTo>
                  <a:lnTo>
                    <a:pt x="1845" y="330"/>
                  </a:lnTo>
                  <a:lnTo>
                    <a:pt x="1840" y="264"/>
                  </a:lnTo>
                  <a:lnTo>
                    <a:pt x="1862" y="176"/>
                  </a:lnTo>
                  <a:lnTo>
                    <a:pt x="1797" y="125"/>
                  </a:lnTo>
                  <a:lnTo>
                    <a:pt x="1745" y="169"/>
                  </a:lnTo>
                  <a:lnTo>
                    <a:pt x="1719" y="171"/>
                  </a:lnTo>
                  <a:lnTo>
                    <a:pt x="1706" y="187"/>
                  </a:lnTo>
                  <a:lnTo>
                    <a:pt x="1663" y="180"/>
                  </a:lnTo>
                  <a:lnTo>
                    <a:pt x="1640" y="154"/>
                  </a:lnTo>
                  <a:lnTo>
                    <a:pt x="1627" y="114"/>
                  </a:lnTo>
                  <a:lnTo>
                    <a:pt x="1630" y="99"/>
                  </a:lnTo>
                  <a:lnTo>
                    <a:pt x="1594" y="77"/>
                  </a:lnTo>
                  <a:lnTo>
                    <a:pt x="1575" y="110"/>
                  </a:lnTo>
                  <a:lnTo>
                    <a:pt x="1537" y="87"/>
                  </a:lnTo>
                  <a:lnTo>
                    <a:pt x="1531" y="81"/>
                  </a:lnTo>
                  <a:lnTo>
                    <a:pt x="1553" y="21"/>
                  </a:lnTo>
                  <a:lnTo>
                    <a:pt x="1536" y="0"/>
                  </a:lnTo>
                  <a:lnTo>
                    <a:pt x="1520" y="0"/>
                  </a:lnTo>
                  <a:lnTo>
                    <a:pt x="1481" y="26"/>
                  </a:lnTo>
                  <a:lnTo>
                    <a:pt x="1448" y="77"/>
                  </a:lnTo>
                  <a:lnTo>
                    <a:pt x="1460" y="84"/>
                  </a:lnTo>
                  <a:lnTo>
                    <a:pt x="1484" y="87"/>
                  </a:lnTo>
                  <a:lnTo>
                    <a:pt x="1505" y="137"/>
                  </a:lnTo>
                  <a:lnTo>
                    <a:pt x="1494" y="158"/>
                  </a:lnTo>
                  <a:lnTo>
                    <a:pt x="1474" y="187"/>
                  </a:lnTo>
                  <a:lnTo>
                    <a:pt x="1439" y="320"/>
                  </a:lnTo>
                  <a:lnTo>
                    <a:pt x="1452" y="342"/>
                  </a:lnTo>
                  <a:lnTo>
                    <a:pt x="1441" y="359"/>
                  </a:lnTo>
                  <a:lnTo>
                    <a:pt x="1360" y="419"/>
                  </a:lnTo>
                  <a:lnTo>
                    <a:pt x="1316" y="412"/>
                  </a:lnTo>
                  <a:lnTo>
                    <a:pt x="1292" y="403"/>
                  </a:lnTo>
                  <a:lnTo>
                    <a:pt x="1288" y="414"/>
                  </a:lnTo>
                  <a:lnTo>
                    <a:pt x="1252" y="557"/>
                  </a:lnTo>
                  <a:lnTo>
                    <a:pt x="1235" y="578"/>
                  </a:lnTo>
                  <a:lnTo>
                    <a:pt x="1244" y="602"/>
                  </a:lnTo>
                  <a:lnTo>
                    <a:pt x="1266" y="622"/>
                  </a:lnTo>
                  <a:lnTo>
                    <a:pt x="1303" y="602"/>
                  </a:lnTo>
                  <a:lnTo>
                    <a:pt x="1362" y="607"/>
                  </a:lnTo>
                  <a:lnTo>
                    <a:pt x="1380" y="578"/>
                  </a:lnTo>
                  <a:lnTo>
                    <a:pt x="1410" y="569"/>
                  </a:lnTo>
                  <a:lnTo>
                    <a:pt x="1470" y="590"/>
                  </a:lnTo>
                  <a:lnTo>
                    <a:pt x="1542" y="668"/>
                  </a:lnTo>
                  <a:lnTo>
                    <a:pt x="1542" y="684"/>
                  </a:lnTo>
                  <a:lnTo>
                    <a:pt x="1527" y="694"/>
                  </a:lnTo>
                  <a:lnTo>
                    <a:pt x="1443" y="699"/>
                  </a:lnTo>
                  <a:lnTo>
                    <a:pt x="1415" y="721"/>
                  </a:lnTo>
                  <a:lnTo>
                    <a:pt x="1393" y="718"/>
                  </a:lnTo>
                  <a:lnTo>
                    <a:pt x="1378" y="742"/>
                  </a:lnTo>
                  <a:lnTo>
                    <a:pt x="1338" y="752"/>
                  </a:lnTo>
                  <a:lnTo>
                    <a:pt x="1312" y="790"/>
                  </a:lnTo>
                  <a:lnTo>
                    <a:pt x="1307" y="820"/>
                  </a:lnTo>
                  <a:lnTo>
                    <a:pt x="1250" y="858"/>
                  </a:lnTo>
                  <a:lnTo>
                    <a:pt x="1216" y="862"/>
                  </a:lnTo>
                  <a:lnTo>
                    <a:pt x="1176" y="915"/>
                  </a:lnTo>
                  <a:lnTo>
                    <a:pt x="1139" y="937"/>
                  </a:lnTo>
                  <a:lnTo>
                    <a:pt x="1067" y="921"/>
                  </a:lnTo>
                  <a:lnTo>
                    <a:pt x="1042" y="911"/>
                  </a:lnTo>
                  <a:lnTo>
                    <a:pt x="1014" y="939"/>
                  </a:lnTo>
                  <a:lnTo>
                    <a:pt x="1000" y="990"/>
                  </a:lnTo>
                  <a:lnTo>
                    <a:pt x="1041" y="1048"/>
                  </a:lnTo>
                  <a:lnTo>
                    <a:pt x="1014" y="1074"/>
                  </a:lnTo>
                  <a:lnTo>
                    <a:pt x="979" y="1096"/>
                  </a:lnTo>
                  <a:lnTo>
                    <a:pt x="926" y="1162"/>
                  </a:lnTo>
                  <a:lnTo>
                    <a:pt x="859" y="1193"/>
                  </a:lnTo>
                  <a:lnTo>
                    <a:pt x="747" y="1204"/>
                  </a:lnTo>
                  <a:lnTo>
                    <a:pt x="728" y="1202"/>
                  </a:lnTo>
                  <a:lnTo>
                    <a:pt x="599" y="1257"/>
                  </a:lnTo>
                  <a:lnTo>
                    <a:pt x="541" y="1294"/>
                  </a:lnTo>
                  <a:lnTo>
                    <a:pt x="522" y="1285"/>
                  </a:lnTo>
                  <a:lnTo>
                    <a:pt x="517" y="1268"/>
                  </a:lnTo>
                  <a:lnTo>
                    <a:pt x="438" y="1263"/>
                  </a:lnTo>
                  <a:lnTo>
                    <a:pt x="345" y="1234"/>
                  </a:lnTo>
                  <a:lnTo>
                    <a:pt x="321" y="1207"/>
                  </a:lnTo>
                  <a:lnTo>
                    <a:pt x="187" y="1191"/>
                  </a:lnTo>
                  <a:lnTo>
                    <a:pt x="163" y="1202"/>
                  </a:lnTo>
                  <a:lnTo>
                    <a:pt x="1" y="1186"/>
                  </a:lnTo>
                  <a:lnTo>
                    <a:pt x="0" y="1210"/>
                  </a:lnTo>
                  <a:lnTo>
                    <a:pt x="10" y="1248"/>
                  </a:lnTo>
                  <a:lnTo>
                    <a:pt x="3" y="1310"/>
                  </a:lnTo>
                  <a:lnTo>
                    <a:pt x="50" y="1378"/>
                  </a:lnTo>
                  <a:lnTo>
                    <a:pt x="74" y="1393"/>
                  </a:lnTo>
                  <a:lnTo>
                    <a:pt x="110" y="1364"/>
                  </a:lnTo>
                  <a:lnTo>
                    <a:pt x="189" y="1364"/>
                  </a:lnTo>
                  <a:lnTo>
                    <a:pt x="209" y="1371"/>
                  </a:lnTo>
                  <a:lnTo>
                    <a:pt x="220" y="1389"/>
                  </a:lnTo>
                  <a:lnTo>
                    <a:pt x="211" y="1409"/>
                  </a:lnTo>
                  <a:lnTo>
                    <a:pt x="168" y="1444"/>
                  </a:lnTo>
                  <a:lnTo>
                    <a:pt x="172" y="1462"/>
                  </a:lnTo>
                  <a:lnTo>
                    <a:pt x="223" y="1499"/>
                  </a:lnTo>
                  <a:lnTo>
                    <a:pt x="242" y="1499"/>
                  </a:lnTo>
                  <a:lnTo>
                    <a:pt x="249" y="1508"/>
                  </a:lnTo>
                  <a:lnTo>
                    <a:pt x="244" y="1523"/>
                  </a:lnTo>
                  <a:lnTo>
                    <a:pt x="275" y="1548"/>
                  </a:lnTo>
                  <a:lnTo>
                    <a:pt x="347" y="1559"/>
                  </a:lnTo>
                  <a:lnTo>
                    <a:pt x="383" y="1550"/>
                  </a:lnTo>
                  <a:lnTo>
                    <a:pt x="426" y="1506"/>
                  </a:lnTo>
                  <a:lnTo>
                    <a:pt x="479" y="1511"/>
                  </a:lnTo>
                  <a:lnTo>
                    <a:pt x="501" y="1544"/>
                  </a:lnTo>
                  <a:lnTo>
                    <a:pt x="488" y="1574"/>
                  </a:lnTo>
                  <a:lnTo>
                    <a:pt x="493" y="1593"/>
                  </a:lnTo>
                  <a:lnTo>
                    <a:pt x="464" y="1610"/>
                  </a:lnTo>
                  <a:lnTo>
                    <a:pt x="450" y="1625"/>
                  </a:lnTo>
                  <a:lnTo>
                    <a:pt x="455" y="1663"/>
                  </a:lnTo>
                  <a:lnTo>
                    <a:pt x="505" y="1699"/>
                  </a:lnTo>
                  <a:lnTo>
                    <a:pt x="527" y="1694"/>
                  </a:lnTo>
                </a:path>
              </a:pathLst>
            </a:custGeom>
            <a:grpFill/>
            <a:ln w="0">
              <a:solidFill>
                <a:sysClr val="window" lastClr="FFFFFF"/>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33" name="Freeform 46">
              <a:extLst>
                <a:ext uri="{FF2B5EF4-FFF2-40B4-BE49-F238E27FC236}">
                  <a16:creationId xmlns:a16="http://schemas.microsoft.com/office/drawing/2014/main" id="{A728A798-7684-45BE-A016-AD94847C7CF6}"/>
                </a:ext>
              </a:extLst>
            </p:cNvPr>
            <p:cNvSpPr>
              <a:spLocks/>
            </p:cNvSpPr>
            <p:nvPr/>
          </p:nvSpPr>
          <p:spPr bwMode="auto">
            <a:xfrm>
              <a:off x="7378800" y="3288397"/>
              <a:ext cx="519917" cy="503581"/>
            </a:xfrm>
            <a:custGeom>
              <a:avLst/>
              <a:gdLst>
                <a:gd name="T0" fmla="*/ 13 w 491"/>
                <a:gd name="T1" fmla="*/ 33 h 478"/>
                <a:gd name="T2" fmla="*/ 15 w 491"/>
                <a:gd name="T3" fmla="*/ 26 h 478"/>
                <a:gd name="T4" fmla="*/ 17 w 491"/>
                <a:gd name="T5" fmla="*/ 22 h 478"/>
                <a:gd name="T6" fmla="*/ 17 w 491"/>
                <a:gd name="T7" fmla="*/ 18 h 478"/>
                <a:gd name="T8" fmla="*/ 15 w 491"/>
                <a:gd name="T9" fmla="*/ 14 h 478"/>
                <a:gd name="T10" fmla="*/ 15 w 491"/>
                <a:gd name="T11" fmla="*/ 11 h 478"/>
                <a:gd name="T12" fmla="*/ 13 w 491"/>
                <a:gd name="T13" fmla="*/ 5 h 478"/>
                <a:gd name="T14" fmla="*/ 13 w 491"/>
                <a:gd name="T15" fmla="*/ 5 h 478"/>
                <a:gd name="T16" fmla="*/ 13 w 491"/>
                <a:gd name="T17" fmla="*/ 5 h 478"/>
                <a:gd name="T18" fmla="*/ 11 w 491"/>
                <a:gd name="T19" fmla="*/ 5 h 478"/>
                <a:gd name="T20" fmla="*/ 10 w 491"/>
                <a:gd name="T21" fmla="*/ 0 h 478"/>
                <a:gd name="T22" fmla="*/ 10 w 491"/>
                <a:gd name="T23" fmla="*/ 5 h 478"/>
                <a:gd name="T24" fmla="*/ 10 w 491"/>
                <a:gd name="T25" fmla="*/ 5 h 478"/>
                <a:gd name="T26" fmla="*/ 9 w 491"/>
                <a:gd name="T27" fmla="*/ 5 h 478"/>
                <a:gd name="T28" fmla="*/ 8 w 491"/>
                <a:gd name="T29" fmla="*/ 8 h 478"/>
                <a:gd name="T30" fmla="*/ 7 w 491"/>
                <a:gd name="T31" fmla="*/ 8 h 478"/>
                <a:gd name="T32" fmla="*/ 7 w 491"/>
                <a:gd name="T33" fmla="*/ 11 h 478"/>
                <a:gd name="T34" fmla="*/ 7 w 491"/>
                <a:gd name="T35" fmla="*/ 11 h 478"/>
                <a:gd name="T36" fmla="*/ 6 w 491"/>
                <a:gd name="T37" fmla="*/ 13 h 478"/>
                <a:gd name="T38" fmla="*/ 5 w 491"/>
                <a:gd name="T39" fmla="*/ 13 h 478"/>
                <a:gd name="T40" fmla="*/ 4 w 491"/>
                <a:gd name="T41" fmla="*/ 15 h 478"/>
                <a:gd name="T42" fmla="*/ 3 w 491"/>
                <a:gd name="T43" fmla="*/ 16 h 478"/>
                <a:gd name="T44" fmla="*/ 3 w 491"/>
                <a:gd name="T45" fmla="*/ 22 h 478"/>
                <a:gd name="T46" fmla="*/ 3 w 491"/>
                <a:gd name="T47" fmla="*/ 18 h 478"/>
                <a:gd name="T48" fmla="*/ 3 w 491"/>
                <a:gd name="T49" fmla="*/ 16 h 478"/>
                <a:gd name="T50" fmla="*/ 3 w 491"/>
                <a:gd name="T51" fmla="*/ 18 h 478"/>
                <a:gd name="T52" fmla="*/ 3 w 491"/>
                <a:gd name="T53" fmla="*/ 26 h 478"/>
                <a:gd name="T54" fmla="*/ 3 w 491"/>
                <a:gd name="T55" fmla="*/ 28 h 478"/>
                <a:gd name="T56" fmla="*/ 0 w 491"/>
                <a:gd name="T57" fmla="*/ 32 h 478"/>
                <a:gd name="T58" fmla="*/ 3 w 491"/>
                <a:gd name="T59" fmla="*/ 34 h 478"/>
                <a:gd name="T60" fmla="*/ 3 w 491"/>
                <a:gd name="T61" fmla="*/ 36 h 478"/>
                <a:gd name="T62" fmla="*/ 3 w 491"/>
                <a:gd name="T63" fmla="*/ 40 h 478"/>
                <a:gd name="T64" fmla="*/ 3 w 491"/>
                <a:gd name="T65" fmla="*/ 37 h 478"/>
                <a:gd name="T66" fmla="*/ 4 w 491"/>
                <a:gd name="T67" fmla="*/ 33 h 478"/>
                <a:gd name="T68" fmla="*/ 6 w 491"/>
                <a:gd name="T69" fmla="*/ 29 h 478"/>
                <a:gd name="T70" fmla="*/ 7 w 491"/>
                <a:gd name="T71" fmla="*/ 27 h 478"/>
                <a:gd name="T72" fmla="*/ 8 w 491"/>
                <a:gd name="T73" fmla="*/ 30 h 478"/>
                <a:gd name="T74" fmla="*/ 8 w 491"/>
                <a:gd name="T75" fmla="*/ 37 h 478"/>
                <a:gd name="T76" fmla="*/ 7 w 491"/>
                <a:gd name="T77" fmla="*/ 41 h 478"/>
                <a:gd name="T78" fmla="*/ 8 w 491"/>
                <a:gd name="T79" fmla="*/ 44 h 478"/>
                <a:gd name="T80" fmla="*/ 7 w 491"/>
                <a:gd name="T81" fmla="*/ 46 h 478"/>
                <a:gd name="T82" fmla="*/ 7 w 491"/>
                <a:gd name="T83" fmla="*/ 49 h 478"/>
                <a:gd name="T84" fmla="*/ 7 w 491"/>
                <a:gd name="T85" fmla="*/ 49 h 478"/>
                <a:gd name="T86" fmla="*/ 8 w 491"/>
                <a:gd name="T87" fmla="*/ 46 h 478"/>
                <a:gd name="T88" fmla="*/ 9 w 491"/>
                <a:gd name="T89" fmla="*/ 40 h 478"/>
                <a:gd name="T90" fmla="*/ 13 w 491"/>
                <a:gd name="T91" fmla="*/ 34 h 478"/>
                <a:gd name="T92" fmla="*/ 13 w 491"/>
                <a:gd name="T93" fmla="*/ 33 h 478"/>
                <a:gd name="T94" fmla="*/ 13 w 491"/>
                <a:gd name="T95" fmla="*/ 33 h 4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91"/>
                <a:gd name="T145" fmla="*/ 0 h 478"/>
                <a:gd name="T146" fmla="*/ 491 w 491"/>
                <a:gd name="T147" fmla="*/ 478 h 4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91" h="478">
                  <a:moveTo>
                    <a:pt x="406" y="331"/>
                  </a:moveTo>
                  <a:lnTo>
                    <a:pt x="458" y="254"/>
                  </a:lnTo>
                  <a:lnTo>
                    <a:pt x="490" y="216"/>
                  </a:lnTo>
                  <a:lnTo>
                    <a:pt x="485" y="178"/>
                  </a:lnTo>
                  <a:lnTo>
                    <a:pt x="451" y="139"/>
                  </a:lnTo>
                  <a:lnTo>
                    <a:pt x="446" y="106"/>
                  </a:lnTo>
                  <a:lnTo>
                    <a:pt x="384" y="20"/>
                  </a:lnTo>
                  <a:lnTo>
                    <a:pt x="380" y="28"/>
                  </a:lnTo>
                  <a:lnTo>
                    <a:pt x="367" y="42"/>
                  </a:lnTo>
                  <a:lnTo>
                    <a:pt x="341" y="11"/>
                  </a:lnTo>
                  <a:lnTo>
                    <a:pt x="303" y="0"/>
                  </a:lnTo>
                  <a:lnTo>
                    <a:pt x="301" y="11"/>
                  </a:lnTo>
                  <a:lnTo>
                    <a:pt x="301" y="28"/>
                  </a:lnTo>
                  <a:lnTo>
                    <a:pt x="286" y="44"/>
                  </a:lnTo>
                  <a:lnTo>
                    <a:pt x="255" y="74"/>
                  </a:lnTo>
                  <a:lnTo>
                    <a:pt x="221" y="74"/>
                  </a:lnTo>
                  <a:lnTo>
                    <a:pt x="207" y="97"/>
                  </a:lnTo>
                  <a:lnTo>
                    <a:pt x="195" y="97"/>
                  </a:lnTo>
                  <a:lnTo>
                    <a:pt x="171" y="122"/>
                  </a:lnTo>
                  <a:lnTo>
                    <a:pt x="157" y="122"/>
                  </a:lnTo>
                  <a:lnTo>
                    <a:pt x="129" y="150"/>
                  </a:lnTo>
                  <a:lnTo>
                    <a:pt x="111" y="154"/>
                  </a:lnTo>
                  <a:lnTo>
                    <a:pt x="74" y="212"/>
                  </a:lnTo>
                  <a:lnTo>
                    <a:pt x="50" y="177"/>
                  </a:lnTo>
                  <a:lnTo>
                    <a:pt x="23" y="159"/>
                  </a:lnTo>
                  <a:lnTo>
                    <a:pt x="11" y="172"/>
                  </a:lnTo>
                  <a:lnTo>
                    <a:pt x="26" y="250"/>
                  </a:lnTo>
                  <a:lnTo>
                    <a:pt x="13" y="276"/>
                  </a:lnTo>
                  <a:lnTo>
                    <a:pt x="0" y="315"/>
                  </a:lnTo>
                  <a:lnTo>
                    <a:pt x="37" y="339"/>
                  </a:lnTo>
                  <a:lnTo>
                    <a:pt x="57" y="342"/>
                  </a:lnTo>
                  <a:lnTo>
                    <a:pt x="83" y="380"/>
                  </a:lnTo>
                  <a:lnTo>
                    <a:pt x="102" y="368"/>
                  </a:lnTo>
                  <a:lnTo>
                    <a:pt x="133" y="331"/>
                  </a:lnTo>
                  <a:lnTo>
                    <a:pt x="164" y="278"/>
                  </a:lnTo>
                  <a:lnTo>
                    <a:pt x="217" y="267"/>
                  </a:lnTo>
                  <a:lnTo>
                    <a:pt x="250" y="300"/>
                  </a:lnTo>
                  <a:lnTo>
                    <a:pt x="225" y="353"/>
                  </a:lnTo>
                  <a:lnTo>
                    <a:pt x="195" y="402"/>
                  </a:lnTo>
                  <a:lnTo>
                    <a:pt x="223" y="421"/>
                  </a:lnTo>
                  <a:lnTo>
                    <a:pt x="221" y="445"/>
                  </a:lnTo>
                  <a:lnTo>
                    <a:pt x="198" y="467"/>
                  </a:lnTo>
                  <a:lnTo>
                    <a:pt x="203" y="477"/>
                  </a:lnTo>
                  <a:lnTo>
                    <a:pt x="243" y="457"/>
                  </a:lnTo>
                  <a:lnTo>
                    <a:pt x="298" y="384"/>
                  </a:lnTo>
                  <a:lnTo>
                    <a:pt x="379" y="337"/>
                  </a:lnTo>
                  <a:lnTo>
                    <a:pt x="406" y="331"/>
                  </a:lnTo>
                </a:path>
              </a:pathLst>
            </a:custGeom>
            <a:solidFill>
              <a:schemeClr val="bg2"/>
            </a:solid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34" name="Freeform 47">
              <a:extLst>
                <a:ext uri="{FF2B5EF4-FFF2-40B4-BE49-F238E27FC236}">
                  <a16:creationId xmlns:a16="http://schemas.microsoft.com/office/drawing/2014/main" id="{08924D01-A17A-4C4A-8D3C-BEF44C9BD65A}"/>
                </a:ext>
              </a:extLst>
            </p:cNvPr>
            <p:cNvSpPr>
              <a:spLocks/>
            </p:cNvSpPr>
            <p:nvPr/>
          </p:nvSpPr>
          <p:spPr bwMode="auto">
            <a:xfrm>
              <a:off x="7502296" y="2999802"/>
              <a:ext cx="752090" cy="515265"/>
            </a:xfrm>
            <a:custGeom>
              <a:avLst/>
              <a:gdLst>
                <a:gd name="T0" fmla="*/ 24 w 709"/>
                <a:gd name="T1" fmla="*/ 14 h 488"/>
                <a:gd name="T2" fmla="*/ 21 w 709"/>
                <a:gd name="T3" fmla="*/ 13 h 488"/>
                <a:gd name="T4" fmla="*/ 21 w 709"/>
                <a:gd name="T5" fmla="*/ 13 h 488"/>
                <a:gd name="T6" fmla="*/ 20 w 709"/>
                <a:gd name="T7" fmla="*/ 15 h 488"/>
                <a:gd name="T8" fmla="*/ 18 w 709"/>
                <a:gd name="T9" fmla="*/ 17 h 488"/>
                <a:gd name="T10" fmla="*/ 18 w 709"/>
                <a:gd name="T11" fmla="*/ 14 h 488"/>
                <a:gd name="T12" fmla="*/ 15 w 709"/>
                <a:gd name="T13" fmla="*/ 11 h 488"/>
                <a:gd name="T14" fmla="*/ 15 w 709"/>
                <a:gd name="T15" fmla="*/ 15 h 488"/>
                <a:gd name="T16" fmla="*/ 15 w 709"/>
                <a:gd name="T17" fmla="*/ 11 h 488"/>
                <a:gd name="T18" fmla="*/ 13 w 709"/>
                <a:gd name="T19" fmla="*/ 7 h 488"/>
                <a:gd name="T20" fmla="*/ 11 w 709"/>
                <a:gd name="T21" fmla="*/ 7 h 488"/>
                <a:gd name="T22" fmla="*/ 9 w 709"/>
                <a:gd name="T23" fmla="*/ 5 h 488"/>
                <a:gd name="T24" fmla="*/ 7 w 709"/>
                <a:gd name="T25" fmla="*/ 5 h 488"/>
                <a:gd name="T26" fmla="*/ 6 w 709"/>
                <a:gd name="T27" fmla="*/ 5 h 488"/>
                <a:gd name="T28" fmla="*/ 3 w 709"/>
                <a:gd name="T29" fmla="*/ 5 h 488"/>
                <a:gd name="T30" fmla="*/ 3 w 709"/>
                <a:gd name="T31" fmla="*/ 6 h 488"/>
                <a:gd name="T32" fmla="*/ 0 w 709"/>
                <a:gd name="T33" fmla="*/ 7 h 488"/>
                <a:gd name="T34" fmla="*/ 3 w 709"/>
                <a:gd name="T35" fmla="*/ 11 h 488"/>
                <a:gd name="T36" fmla="*/ 3 w 709"/>
                <a:gd name="T37" fmla="*/ 17 h 488"/>
                <a:gd name="T38" fmla="*/ 3 w 709"/>
                <a:gd name="T39" fmla="*/ 23 h 488"/>
                <a:gd name="T40" fmla="*/ 3 w 709"/>
                <a:gd name="T41" fmla="*/ 19 h 488"/>
                <a:gd name="T42" fmla="*/ 6 w 709"/>
                <a:gd name="T43" fmla="*/ 29 h 488"/>
                <a:gd name="T44" fmla="*/ 7 w 709"/>
                <a:gd name="T45" fmla="*/ 29 h 488"/>
                <a:gd name="T46" fmla="*/ 8 w 709"/>
                <a:gd name="T47" fmla="*/ 34 h 488"/>
                <a:gd name="T48" fmla="*/ 9 w 709"/>
                <a:gd name="T49" fmla="*/ 31 h 488"/>
                <a:gd name="T50" fmla="*/ 11 w 709"/>
                <a:gd name="T51" fmla="*/ 43 h 488"/>
                <a:gd name="T52" fmla="*/ 13 w 709"/>
                <a:gd name="T53" fmla="*/ 53 h 488"/>
                <a:gd name="T54" fmla="*/ 15 w 709"/>
                <a:gd name="T55" fmla="*/ 42 h 488"/>
                <a:gd name="T56" fmla="*/ 16 w 709"/>
                <a:gd name="T57" fmla="*/ 43 h 488"/>
                <a:gd name="T58" fmla="*/ 19 w 709"/>
                <a:gd name="T59" fmla="*/ 40 h 488"/>
                <a:gd name="T60" fmla="*/ 18 w 709"/>
                <a:gd name="T61" fmla="*/ 35 h 488"/>
                <a:gd name="T62" fmla="*/ 21 w 709"/>
                <a:gd name="T63" fmla="*/ 30 h 488"/>
                <a:gd name="T64" fmla="*/ 21 w 709"/>
                <a:gd name="T65" fmla="*/ 24 h 488"/>
                <a:gd name="T66" fmla="*/ 22 w 709"/>
                <a:gd name="T67" fmla="*/ 21 h 488"/>
                <a:gd name="T68" fmla="*/ 23 w 709"/>
                <a:gd name="T69" fmla="*/ 23 h 488"/>
                <a:gd name="T70" fmla="*/ 25 w 709"/>
                <a:gd name="T71" fmla="*/ 15 h 488"/>
                <a:gd name="T72" fmla="*/ 25 w 709"/>
                <a:gd name="T73" fmla="*/ 14 h 4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9"/>
                <a:gd name="T112" fmla="*/ 0 h 488"/>
                <a:gd name="T113" fmla="*/ 709 w 709"/>
                <a:gd name="T114" fmla="*/ 488 h 4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9" h="488">
                  <a:moveTo>
                    <a:pt x="704" y="135"/>
                  </a:moveTo>
                  <a:lnTo>
                    <a:pt x="686" y="135"/>
                  </a:lnTo>
                  <a:lnTo>
                    <a:pt x="664" y="135"/>
                  </a:lnTo>
                  <a:lnTo>
                    <a:pt x="631" y="125"/>
                  </a:lnTo>
                  <a:lnTo>
                    <a:pt x="620" y="105"/>
                  </a:lnTo>
                  <a:lnTo>
                    <a:pt x="609" y="120"/>
                  </a:lnTo>
                  <a:lnTo>
                    <a:pt x="594" y="110"/>
                  </a:lnTo>
                  <a:lnTo>
                    <a:pt x="561" y="149"/>
                  </a:lnTo>
                  <a:lnTo>
                    <a:pt x="554" y="161"/>
                  </a:lnTo>
                  <a:lnTo>
                    <a:pt x="539" y="162"/>
                  </a:lnTo>
                  <a:lnTo>
                    <a:pt x="517" y="138"/>
                  </a:lnTo>
                  <a:lnTo>
                    <a:pt x="496" y="130"/>
                  </a:lnTo>
                  <a:lnTo>
                    <a:pt x="473" y="85"/>
                  </a:lnTo>
                  <a:lnTo>
                    <a:pt x="458" y="96"/>
                  </a:lnTo>
                  <a:lnTo>
                    <a:pt x="462" y="135"/>
                  </a:lnTo>
                  <a:lnTo>
                    <a:pt x="451" y="142"/>
                  </a:lnTo>
                  <a:lnTo>
                    <a:pt x="422" y="110"/>
                  </a:lnTo>
                  <a:lnTo>
                    <a:pt x="412" y="96"/>
                  </a:lnTo>
                  <a:lnTo>
                    <a:pt x="390" y="96"/>
                  </a:lnTo>
                  <a:lnTo>
                    <a:pt x="379" y="63"/>
                  </a:lnTo>
                  <a:lnTo>
                    <a:pt x="348" y="48"/>
                  </a:lnTo>
                  <a:lnTo>
                    <a:pt x="307" y="63"/>
                  </a:lnTo>
                  <a:lnTo>
                    <a:pt x="290" y="61"/>
                  </a:lnTo>
                  <a:lnTo>
                    <a:pt x="269" y="36"/>
                  </a:lnTo>
                  <a:lnTo>
                    <a:pt x="237" y="55"/>
                  </a:lnTo>
                  <a:lnTo>
                    <a:pt x="216" y="55"/>
                  </a:lnTo>
                  <a:lnTo>
                    <a:pt x="194" y="65"/>
                  </a:lnTo>
                  <a:lnTo>
                    <a:pt x="161" y="41"/>
                  </a:lnTo>
                  <a:lnTo>
                    <a:pt x="139" y="0"/>
                  </a:lnTo>
                  <a:lnTo>
                    <a:pt x="87" y="10"/>
                  </a:lnTo>
                  <a:lnTo>
                    <a:pt x="67" y="32"/>
                  </a:lnTo>
                  <a:lnTo>
                    <a:pt x="65" y="61"/>
                  </a:lnTo>
                  <a:lnTo>
                    <a:pt x="8" y="43"/>
                  </a:lnTo>
                  <a:lnTo>
                    <a:pt x="0" y="63"/>
                  </a:lnTo>
                  <a:lnTo>
                    <a:pt x="3" y="77"/>
                  </a:lnTo>
                  <a:lnTo>
                    <a:pt x="34" y="99"/>
                  </a:lnTo>
                  <a:lnTo>
                    <a:pt x="34" y="130"/>
                  </a:lnTo>
                  <a:lnTo>
                    <a:pt x="38" y="161"/>
                  </a:lnTo>
                  <a:lnTo>
                    <a:pt x="56" y="187"/>
                  </a:lnTo>
                  <a:lnTo>
                    <a:pt x="58" y="211"/>
                  </a:lnTo>
                  <a:lnTo>
                    <a:pt x="72" y="219"/>
                  </a:lnTo>
                  <a:lnTo>
                    <a:pt x="115" y="178"/>
                  </a:lnTo>
                  <a:lnTo>
                    <a:pt x="161" y="236"/>
                  </a:lnTo>
                  <a:lnTo>
                    <a:pt x="161" y="268"/>
                  </a:lnTo>
                  <a:lnTo>
                    <a:pt x="185" y="282"/>
                  </a:lnTo>
                  <a:lnTo>
                    <a:pt x="187" y="270"/>
                  </a:lnTo>
                  <a:lnTo>
                    <a:pt x="225" y="282"/>
                  </a:lnTo>
                  <a:lnTo>
                    <a:pt x="252" y="313"/>
                  </a:lnTo>
                  <a:lnTo>
                    <a:pt x="264" y="299"/>
                  </a:lnTo>
                  <a:lnTo>
                    <a:pt x="269" y="291"/>
                  </a:lnTo>
                  <a:lnTo>
                    <a:pt x="331" y="376"/>
                  </a:lnTo>
                  <a:lnTo>
                    <a:pt x="335" y="409"/>
                  </a:lnTo>
                  <a:lnTo>
                    <a:pt x="370" y="449"/>
                  </a:lnTo>
                  <a:lnTo>
                    <a:pt x="374" y="487"/>
                  </a:lnTo>
                  <a:lnTo>
                    <a:pt x="405" y="467"/>
                  </a:lnTo>
                  <a:lnTo>
                    <a:pt x="434" y="385"/>
                  </a:lnTo>
                  <a:lnTo>
                    <a:pt x="446" y="381"/>
                  </a:lnTo>
                  <a:lnTo>
                    <a:pt x="477" y="398"/>
                  </a:lnTo>
                  <a:lnTo>
                    <a:pt x="528" y="392"/>
                  </a:lnTo>
                  <a:lnTo>
                    <a:pt x="546" y="376"/>
                  </a:lnTo>
                  <a:lnTo>
                    <a:pt x="522" y="339"/>
                  </a:lnTo>
                  <a:lnTo>
                    <a:pt x="528" y="330"/>
                  </a:lnTo>
                  <a:lnTo>
                    <a:pt x="577" y="315"/>
                  </a:lnTo>
                  <a:lnTo>
                    <a:pt x="594" y="277"/>
                  </a:lnTo>
                  <a:lnTo>
                    <a:pt x="620" y="265"/>
                  </a:lnTo>
                  <a:lnTo>
                    <a:pt x="620" y="229"/>
                  </a:lnTo>
                  <a:lnTo>
                    <a:pt x="627" y="204"/>
                  </a:lnTo>
                  <a:lnTo>
                    <a:pt x="642" y="200"/>
                  </a:lnTo>
                  <a:lnTo>
                    <a:pt x="654" y="214"/>
                  </a:lnTo>
                  <a:lnTo>
                    <a:pt x="666" y="224"/>
                  </a:lnTo>
                  <a:lnTo>
                    <a:pt x="699" y="180"/>
                  </a:lnTo>
                  <a:lnTo>
                    <a:pt x="708" y="147"/>
                  </a:lnTo>
                  <a:lnTo>
                    <a:pt x="704" y="135"/>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35" name="Freeform 48">
              <a:extLst>
                <a:ext uri="{FF2B5EF4-FFF2-40B4-BE49-F238E27FC236}">
                  <a16:creationId xmlns:a16="http://schemas.microsoft.com/office/drawing/2014/main" id="{93B6D498-E472-4DFB-B066-EC0932E3049F}"/>
                </a:ext>
              </a:extLst>
            </p:cNvPr>
            <p:cNvSpPr>
              <a:spLocks/>
            </p:cNvSpPr>
            <p:nvPr/>
          </p:nvSpPr>
          <p:spPr bwMode="auto">
            <a:xfrm>
              <a:off x="7334342" y="2234499"/>
              <a:ext cx="1029955" cy="939395"/>
            </a:xfrm>
            <a:custGeom>
              <a:avLst/>
              <a:gdLst>
                <a:gd name="T0" fmla="*/ 11 w 970"/>
                <a:gd name="T1" fmla="*/ 81 h 888"/>
                <a:gd name="T2" fmla="*/ 13 w 970"/>
                <a:gd name="T3" fmla="*/ 89 h 888"/>
                <a:gd name="T4" fmla="*/ 13 w 970"/>
                <a:gd name="T5" fmla="*/ 88 h 888"/>
                <a:gd name="T6" fmla="*/ 15 w 970"/>
                <a:gd name="T7" fmla="*/ 89 h 888"/>
                <a:gd name="T8" fmla="*/ 18 w 970"/>
                <a:gd name="T9" fmla="*/ 87 h 888"/>
                <a:gd name="T10" fmla="*/ 20 w 970"/>
                <a:gd name="T11" fmla="*/ 91 h 888"/>
                <a:gd name="T12" fmla="*/ 21 w 970"/>
                <a:gd name="T13" fmla="*/ 93 h 888"/>
                <a:gd name="T14" fmla="*/ 21 w 970"/>
                <a:gd name="T15" fmla="*/ 97 h 888"/>
                <a:gd name="T16" fmla="*/ 22 w 970"/>
                <a:gd name="T17" fmla="*/ 91 h 888"/>
                <a:gd name="T18" fmla="*/ 25 w 970"/>
                <a:gd name="T19" fmla="*/ 97 h 888"/>
                <a:gd name="T20" fmla="*/ 25 w 970"/>
                <a:gd name="T21" fmla="*/ 99 h 888"/>
                <a:gd name="T22" fmla="*/ 28 w 970"/>
                <a:gd name="T23" fmla="*/ 93 h 888"/>
                <a:gd name="T24" fmla="*/ 28 w 970"/>
                <a:gd name="T25" fmla="*/ 93 h 888"/>
                <a:gd name="T26" fmla="*/ 29 w 970"/>
                <a:gd name="T27" fmla="*/ 97 h 888"/>
                <a:gd name="T28" fmla="*/ 31 w 970"/>
                <a:gd name="T29" fmla="*/ 97 h 888"/>
                <a:gd name="T30" fmla="*/ 30 w 970"/>
                <a:gd name="T31" fmla="*/ 89 h 888"/>
                <a:gd name="T32" fmla="*/ 29 w 970"/>
                <a:gd name="T33" fmla="*/ 80 h 888"/>
                <a:gd name="T34" fmla="*/ 34 w 970"/>
                <a:gd name="T35" fmla="*/ 74 h 888"/>
                <a:gd name="T36" fmla="*/ 34 w 970"/>
                <a:gd name="T37" fmla="*/ 70 h 888"/>
                <a:gd name="T38" fmla="*/ 34 w 970"/>
                <a:gd name="T39" fmla="*/ 66 h 888"/>
                <a:gd name="T40" fmla="*/ 34 w 970"/>
                <a:gd name="T41" fmla="*/ 47 h 888"/>
                <a:gd name="T42" fmla="*/ 34 w 970"/>
                <a:gd name="T43" fmla="*/ 39 h 888"/>
                <a:gd name="T44" fmla="*/ 34 w 970"/>
                <a:gd name="T45" fmla="*/ 35 h 888"/>
                <a:gd name="T46" fmla="*/ 32 w 970"/>
                <a:gd name="T47" fmla="*/ 41 h 888"/>
                <a:gd name="T48" fmla="*/ 29 w 970"/>
                <a:gd name="T49" fmla="*/ 48 h 888"/>
                <a:gd name="T50" fmla="*/ 25 w 970"/>
                <a:gd name="T51" fmla="*/ 48 h 888"/>
                <a:gd name="T52" fmla="*/ 25 w 970"/>
                <a:gd name="T53" fmla="*/ 43 h 888"/>
                <a:gd name="T54" fmla="*/ 23 w 970"/>
                <a:gd name="T55" fmla="*/ 39 h 888"/>
                <a:gd name="T56" fmla="*/ 21 w 970"/>
                <a:gd name="T57" fmla="*/ 37 h 888"/>
                <a:gd name="T58" fmla="*/ 18 w 970"/>
                <a:gd name="T59" fmla="*/ 35 h 888"/>
                <a:gd name="T60" fmla="*/ 15 w 970"/>
                <a:gd name="T61" fmla="*/ 32 h 888"/>
                <a:gd name="T62" fmla="*/ 15 w 970"/>
                <a:gd name="T63" fmla="*/ 26 h 888"/>
                <a:gd name="T64" fmla="*/ 13 w 970"/>
                <a:gd name="T65" fmla="*/ 21 h 888"/>
                <a:gd name="T66" fmla="*/ 11 w 970"/>
                <a:gd name="T67" fmla="*/ 12 h 888"/>
                <a:gd name="T68" fmla="*/ 9 w 970"/>
                <a:gd name="T69" fmla="*/ 5 h 888"/>
                <a:gd name="T70" fmla="*/ 7 w 970"/>
                <a:gd name="T71" fmla="*/ 5 h 888"/>
                <a:gd name="T72" fmla="*/ 3 w 970"/>
                <a:gd name="T73" fmla="*/ 0 h 888"/>
                <a:gd name="T74" fmla="*/ 3 w 970"/>
                <a:gd name="T75" fmla="*/ 5 h 888"/>
                <a:gd name="T76" fmla="*/ 0 w 970"/>
                <a:gd name="T77" fmla="*/ 14 h 888"/>
                <a:gd name="T78" fmla="*/ 3 w 970"/>
                <a:gd name="T79" fmla="*/ 18 h 888"/>
                <a:gd name="T80" fmla="*/ 3 w 970"/>
                <a:gd name="T81" fmla="*/ 16 h 888"/>
                <a:gd name="T82" fmla="*/ 3 w 970"/>
                <a:gd name="T83" fmla="*/ 23 h 888"/>
                <a:gd name="T84" fmla="*/ 6 w 970"/>
                <a:gd name="T85" fmla="*/ 26 h 888"/>
                <a:gd name="T86" fmla="*/ 7 w 970"/>
                <a:gd name="T87" fmla="*/ 24 h 888"/>
                <a:gd name="T88" fmla="*/ 11 w 970"/>
                <a:gd name="T89" fmla="*/ 25 h 888"/>
                <a:gd name="T90" fmla="*/ 11 w 970"/>
                <a:gd name="T91" fmla="*/ 42 h 888"/>
                <a:gd name="T92" fmla="*/ 10 w 970"/>
                <a:gd name="T93" fmla="*/ 48 h 888"/>
                <a:gd name="T94" fmla="*/ 9 w 970"/>
                <a:gd name="T95" fmla="*/ 59 h 888"/>
                <a:gd name="T96" fmla="*/ 9 w 970"/>
                <a:gd name="T97" fmla="*/ 56 h 888"/>
                <a:gd name="T98" fmla="*/ 7 w 970"/>
                <a:gd name="T99" fmla="*/ 66 h 888"/>
                <a:gd name="T100" fmla="*/ 6 w 970"/>
                <a:gd name="T101" fmla="*/ 72 h 888"/>
                <a:gd name="T102" fmla="*/ 9 w 970"/>
                <a:gd name="T103" fmla="*/ 74 h 888"/>
                <a:gd name="T104" fmla="*/ 9 w 970"/>
                <a:gd name="T105" fmla="*/ 76 h 888"/>
                <a:gd name="T106" fmla="*/ 8 w 970"/>
                <a:gd name="T107" fmla="*/ 81 h 888"/>
                <a:gd name="T108" fmla="*/ 8 w 970"/>
                <a:gd name="T109" fmla="*/ 82 h 8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70"/>
                <a:gd name="T166" fmla="*/ 0 h 888"/>
                <a:gd name="T167" fmla="*/ 970 w 970"/>
                <a:gd name="T168" fmla="*/ 888 h 8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70" h="888">
                  <a:moveTo>
                    <a:pt x="244" y="734"/>
                  </a:moveTo>
                  <a:lnTo>
                    <a:pt x="297" y="724"/>
                  </a:lnTo>
                  <a:lnTo>
                    <a:pt x="318" y="766"/>
                  </a:lnTo>
                  <a:lnTo>
                    <a:pt x="351" y="790"/>
                  </a:lnTo>
                  <a:lnTo>
                    <a:pt x="373" y="779"/>
                  </a:lnTo>
                  <a:lnTo>
                    <a:pt x="394" y="779"/>
                  </a:lnTo>
                  <a:lnTo>
                    <a:pt x="426" y="761"/>
                  </a:lnTo>
                  <a:lnTo>
                    <a:pt x="447" y="785"/>
                  </a:lnTo>
                  <a:lnTo>
                    <a:pt x="463" y="787"/>
                  </a:lnTo>
                  <a:lnTo>
                    <a:pt x="505" y="772"/>
                  </a:lnTo>
                  <a:lnTo>
                    <a:pt x="535" y="787"/>
                  </a:lnTo>
                  <a:lnTo>
                    <a:pt x="547" y="821"/>
                  </a:lnTo>
                  <a:lnTo>
                    <a:pt x="569" y="821"/>
                  </a:lnTo>
                  <a:lnTo>
                    <a:pt x="579" y="835"/>
                  </a:lnTo>
                  <a:lnTo>
                    <a:pt x="607" y="867"/>
                  </a:lnTo>
                  <a:lnTo>
                    <a:pt x="619" y="860"/>
                  </a:lnTo>
                  <a:lnTo>
                    <a:pt x="614" y="821"/>
                  </a:lnTo>
                  <a:lnTo>
                    <a:pt x="629" y="809"/>
                  </a:lnTo>
                  <a:lnTo>
                    <a:pt x="652" y="854"/>
                  </a:lnTo>
                  <a:lnTo>
                    <a:pt x="674" y="862"/>
                  </a:lnTo>
                  <a:lnTo>
                    <a:pt x="695" y="887"/>
                  </a:lnTo>
                  <a:lnTo>
                    <a:pt x="710" y="885"/>
                  </a:lnTo>
                  <a:lnTo>
                    <a:pt x="717" y="874"/>
                  </a:lnTo>
                  <a:lnTo>
                    <a:pt x="750" y="835"/>
                  </a:lnTo>
                  <a:lnTo>
                    <a:pt x="765" y="845"/>
                  </a:lnTo>
                  <a:lnTo>
                    <a:pt x="777" y="830"/>
                  </a:lnTo>
                  <a:lnTo>
                    <a:pt x="787" y="850"/>
                  </a:lnTo>
                  <a:lnTo>
                    <a:pt x="820" y="860"/>
                  </a:lnTo>
                  <a:lnTo>
                    <a:pt x="842" y="860"/>
                  </a:lnTo>
                  <a:lnTo>
                    <a:pt x="860" y="860"/>
                  </a:lnTo>
                  <a:lnTo>
                    <a:pt x="849" y="845"/>
                  </a:lnTo>
                  <a:lnTo>
                    <a:pt x="844" y="790"/>
                  </a:lnTo>
                  <a:lnTo>
                    <a:pt x="805" y="730"/>
                  </a:lnTo>
                  <a:lnTo>
                    <a:pt x="827" y="708"/>
                  </a:lnTo>
                  <a:lnTo>
                    <a:pt x="849" y="669"/>
                  </a:lnTo>
                  <a:lnTo>
                    <a:pt x="921" y="669"/>
                  </a:lnTo>
                  <a:lnTo>
                    <a:pt x="937" y="657"/>
                  </a:lnTo>
                  <a:lnTo>
                    <a:pt x="930" y="628"/>
                  </a:lnTo>
                  <a:lnTo>
                    <a:pt x="947" y="600"/>
                  </a:lnTo>
                  <a:lnTo>
                    <a:pt x="941" y="585"/>
                  </a:lnTo>
                  <a:lnTo>
                    <a:pt x="947" y="558"/>
                  </a:lnTo>
                  <a:lnTo>
                    <a:pt x="947" y="419"/>
                  </a:lnTo>
                  <a:lnTo>
                    <a:pt x="969" y="375"/>
                  </a:lnTo>
                  <a:lnTo>
                    <a:pt x="942" y="349"/>
                  </a:lnTo>
                  <a:lnTo>
                    <a:pt x="947" y="331"/>
                  </a:lnTo>
                  <a:lnTo>
                    <a:pt x="937" y="315"/>
                  </a:lnTo>
                  <a:lnTo>
                    <a:pt x="908" y="327"/>
                  </a:lnTo>
                  <a:lnTo>
                    <a:pt x="875" y="365"/>
                  </a:lnTo>
                  <a:lnTo>
                    <a:pt x="842" y="380"/>
                  </a:lnTo>
                  <a:lnTo>
                    <a:pt x="810" y="426"/>
                  </a:lnTo>
                  <a:lnTo>
                    <a:pt x="729" y="452"/>
                  </a:lnTo>
                  <a:lnTo>
                    <a:pt x="691" y="426"/>
                  </a:lnTo>
                  <a:lnTo>
                    <a:pt x="695" y="408"/>
                  </a:lnTo>
                  <a:lnTo>
                    <a:pt x="678" y="380"/>
                  </a:lnTo>
                  <a:lnTo>
                    <a:pt x="667" y="349"/>
                  </a:lnTo>
                  <a:lnTo>
                    <a:pt x="636" y="349"/>
                  </a:lnTo>
                  <a:lnTo>
                    <a:pt x="581" y="320"/>
                  </a:lnTo>
                  <a:lnTo>
                    <a:pt x="559" y="327"/>
                  </a:lnTo>
                  <a:lnTo>
                    <a:pt x="535" y="315"/>
                  </a:lnTo>
                  <a:lnTo>
                    <a:pt x="497" y="320"/>
                  </a:lnTo>
                  <a:lnTo>
                    <a:pt x="463" y="309"/>
                  </a:lnTo>
                  <a:lnTo>
                    <a:pt x="444" y="283"/>
                  </a:lnTo>
                  <a:lnTo>
                    <a:pt x="426" y="261"/>
                  </a:lnTo>
                  <a:lnTo>
                    <a:pt x="418" y="238"/>
                  </a:lnTo>
                  <a:lnTo>
                    <a:pt x="394" y="209"/>
                  </a:lnTo>
                  <a:lnTo>
                    <a:pt x="375" y="187"/>
                  </a:lnTo>
                  <a:lnTo>
                    <a:pt x="341" y="137"/>
                  </a:lnTo>
                  <a:lnTo>
                    <a:pt x="330" y="110"/>
                  </a:lnTo>
                  <a:lnTo>
                    <a:pt x="291" y="59"/>
                  </a:lnTo>
                  <a:lnTo>
                    <a:pt x="279" y="33"/>
                  </a:lnTo>
                  <a:lnTo>
                    <a:pt x="229" y="6"/>
                  </a:lnTo>
                  <a:lnTo>
                    <a:pt x="196" y="18"/>
                  </a:lnTo>
                  <a:lnTo>
                    <a:pt x="167" y="11"/>
                  </a:lnTo>
                  <a:lnTo>
                    <a:pt x="105" y="0"/>
                  </a:lnTo>
                  <a:lnTo>
                    <a:pt x="19" y="28"/>
                  </a:lnTo>
                  <a:lnTo>
                    <a:pt x="4" y="44"/>
                  </a:lnTo>
                  <a:lnTo>
                    <a:pt x="21" y="66"/>
                  </a:lnTo>
                  <a:lnTo>
                    <a:pt x="0" y="126"/>
                  </a:lnTo>
                  <a:lnTo>
                    <a:pt x="5" y="132"/>
                  </a:lnTo>
                  <a:lnTo>
                    <a:pt x="43" y="155"/>
                  </a:lnTo>
                  <a:lnTo>
                    <a:pt x="62" y="122"/>
                  </a:lnTo>
                  <a:lnTo>
                    <a:pt x="98" y="143"/>
                  </a:lnTo>
                  <a:lnTo>
                    <a:pt x="95" y="158"/>
                  </a:lnTo>
                  <a:lnTo>
                    <a:pt x="108" y="199"/>
                  </a:lnTo>
                  <a:lnTo>
                    <a:pt x="131" y="225"/>
                  </a:lnTo>
                  <a:lnTo>
                    <a:pt x="174" y="232"/>
                  </a:lnTo>
                  <a:lnTo>
                    <a:pt x="187" y="216"/>
                  </a:lnTo>
                  <a:lnTo>
                    <a:pt x="213" y="214"/>
                  </a:lnTo>
                  <a:lnTo>
                    <a:pt x="265" y="170"/>
                  </a:lnTo>
                  <a:lnTo>
                    <a:pt x="330" y="221"/>
                  </a:lnTo>
                  <a:lnTo>
                    <a:pt x="308" y="309"/>
                  </a:lnTo>
                  <a:lnTo>
                    <a:pt x="313" y="375"/>
                  </a:lnTo>
                  <a:lnTo>
                    <a:pt x="313" y="415"/>
                  </a:lnTo>
                  <a:lnTo>
                    <a:pt x="294" y="423"/>
                  </a:lnTo>
                  <a:lnTo>
                    <a:pt x="294" y="525"/>
                  </a:lnTo>
                  <a:lnTo>
                    <a:pt x="289" y="522"/>
                  </a:lnTo>
                  <a:lnTo>
                    <a:pt x="270" y="501"/>
                  </a:lnTo>
                  <a:lnTo>
                    <a:pt x="262" y="501"/>
                  </a:lnTo>
                  <a:lnTo>
                    <a:pt x="258" y="508"/>
                  </a:lnTo>
                  <a:lnTo>
                    <a:pt x="203" y="592"/>
                  </a:lnTo>
                  <a:lnTo>
                    <a:pt x="177" y="625"/>
                  </a:lnTo>
                  <a:lnTo>
                    <a:pt x="179" y="635"/>
                  </a:lnTo>
                  <a:lnTo>
                    <a:pt x="234" y="676"/>
                  </a:lnTo>
                  <a:lnTo>
                    <a:pt x="265" y="666"/>
                  </a:lnTo>
                  <a:lnTo>
                    <a:pt x="268" y="676"/>
                  </a:lnTo>
                  <a:lnTo>
                    <a:pt x="262" y="684"/>
                  </a:lnTo>
                  <a:lnTo>
                    <a:pt x="234" y="698"/>
                  </a:lnTo>
                  <a:lnTo>
                    <a:pt x="231" y="722"/>
                  </a:lnTo>
                  <a:lnTo>
                    <a:pt x="244" y="734"/>
                  </a:lnTo>
                </a:path>
              </a:pathLst>
            </a:custGeom>
            <a:solidFill>
              <a:schemeClr val="bg2"/>
            </a:solid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36" name="Freeform 49">
              <a:extLst>
                <a:ext uri="{FF2B5EF4-FFF2-40B4-BE49-F238E27FC236}">
                  <a16:creationId xmlns:a16="http://schemas.microsoft.com/office/drawing/2014/main" id="{2968D415-4373-45B6-8091-3F7E1A982599}"/>
                </a:ext>
              </a:extLst>
            </p:cNvPr>
            <p:cNvSpPr>
              <a:spLocks/>
            </p:cNvSpPr>
            <p:nvPr/>
          </p:nvSpPr>
          <p:spPr bwMode="auto">
            <a:xfrm>
              <a:off x="7226900" y="3717201"/>
              <a:ext cx="44459" cy="56083"/>
            </a:xfrm>
            <a:custGeom>
              <a:avLst/>
              <a:gdLst>
                <a:gd name="T0" fmla="*/ 3 w 42"/>
                <a:gd name="T1" fmla="*/ 0 h 54"/>
                <a:gd name="T2" fmla="*/ 3 w 42"/>
                <a:gd name="T3" fmla="*/ 4 h 54"/>
                <a:gd name="T4" fmla="*/ 3 w 42"/>
                <a:gd name="T5" fmla="*/ 4 h 54"/>
                <a:gd name="T6" fmla="*/ 3 w 42"/>
                <a:gd name="T7" fmla="*/ 4 h 54"/>
                <a:gd name="T8" fmla="*/ 3 w 42"/>
                <a:gd name="T9" fmla="*/ 4 h 54"/>
                <a:gd name="T10" fmla="*/ 0 w 42"/>
                <a:gd name="T11" fmla="*/ 4 h 54"/>
                <a:gd name="T12" fmla="*/ 3 w 42"/>
                <a:gd name="T13" fmla="*/ 0 h 54"/>
                <a:gd name="T14" fmla="*/ 3 w 42"/>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54"/>
                <a:gd name="T26" fmla="*/ 42 w 42"/>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54">
                  <a:moveTo>
                    <a:pt x="41" y="0"/>
                  </a:moveTo>
                  <a:lnTo>
                    <a:pt x="33" y="26"/>
                  </a:lnTo>
                  <a:lnTo>
                    <a:pt x="38" y="39"/>
                  </a:lnTo>
                  <a:lnTo>
                    <a:pt x="9" y="53"/>
                  </a:lnTo>
                  <a:lnTo>
                    <a:pt x="7" y="31"/>
                  </a:lnTo>
                  <a:lnTo>
                    <a:pt x="0" y="14"/>
                  </a:lnTo>
                  <a:lnTo>
                    <a:pt x="41" y="0"/>
                  </a:lnTo>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37" name="Freeform 50">
              <a:extLst>
                <a:ext uri="{FF2B5EF4-FFF2-40B4-BE49-F238E27FC236}">
                  <a16:creationId xmlns:a16="http://schemas.microsoft.com/office/drawing/2014/main" id="{E656A69E-EF45-4120-803A-31CFE22253F5}"/>
                </a:ext>
              </a:extLst>
            </p:cNvPr>
            <p:cNvSpPr>
              <a:spLocks/>
            </p:cNvSpPr>
            <p:nvPr/>
          </p:nvSpPr>
          <p:spPr bwMode="auto">
            <a:xfrm>
              <a:off x="6290802" y="4607523"/>
              <a:ext cx="487809" cy="403098"/>
            </a:xfrm>
            <a:custGeom>
              <a:avLst/>
              <a:gdLst>
                <a:gd name="T0" fmla="*/ 101 w 394"/>
                <a:gd name="T1" fmla="*/ 333 h 344"/>
                <a:gd name="T2" fmla="*/ 83 w 394"/>
                <a:gd name="T3" fmla="*/ 361 h 344"/>
                <a:gd name="T4" fmla="*/ 54 w 394"/>
                <a:gd name="T5" fmla="*/ 320 h 344"/>
                <a:gd name="T6" fmla="*/ 8 w 394"/>
                <a:gd name="T7" fmla="*/ 320 h 344"/>
                <a:gd name="T8" fmla="*/ 8 w 394"/>
                <a:gd name="T9" fmla="*/ 274 h 344"/>
                <a:gd name="T10" fmla="*/ 54 w 394"/>
                <a:gd name="T11" fmla="*/ 274 h 344"/>
                <a:gd name="T12" fmla="*/ 54 w 394"/>
                <a:gd name="T13" fmla="*/ 229 h 344"/>
                <a:gd name="T14" fmla="*/ 54 w 394"/>
                <a:gd name="T15" fmla="*/ 164 h 344"/>
                <a:gd name="T16" fmla="*/ 99 w 394"/>
                <a:gd name="T17" fmla="*/ 164 h 344"/>
                <a:gd name="T18" fmla="*/ 144 w 394"/>
                <a:gd name="T19" fmla="*/ 164 h 344"/>
                <a:gd name="T20" fmla="*/ 144 w 394"/>
                <a:gd name="T21" fmla="*/ 229 h 344"/>
                <a:gd name="T22" fmla="*/ 190 w 394"/>
                <a:gd name="T23" fmla="*/ 229 h 344"/>
                <a:gd name="T24" fmla="*/ 190 w 394"/>
                <a:gd name="T25" fmla="*/ 164 h 344"/>
                <a:gd name="T26" fmla="*/ 190 w 394"/>
                <a:gd name="T27" fmla="*/ 118 h 344"/>
                <a:gd name="T28" fmla="*/ 255 w 394"/>
                <a:gd name="T29" fmla="*/ 118 h 344"/>
                <a:gd name="T30" fmla="*/ 255 w 394"/>
                <a:gd name="T31" fmla="*/ 73 h 344"/>
                <a:gd name="T32" fmla="*/ 300 w 394"/>
                <a:gd name="T33" fmla="*/ 27 h 344"/>
                <a:gd name="T34" fmla="*/ 314 w 394"/>
                <a:gd name="T35" fmla="*/ 1 h 344"/>
                <a:gd name="T36" fmla="*/ 351 w 394"/>
                <a:gd name="T37" fmla="*/ 21 h 344"/>
                <a:gd name="T38" fmla="*/ 387 w 394"/>
                <a:gd name="T39" fmla="*/ 21 h 344"/>
                <a:gd name="T40" fmla="*/ 409 w 394"/>
                <a:gd name="T41" fmla="*/ 57 h 344"/>
                <a:gd name="T42" fmla="*/ 413 w 394"/>
                <a:gd name="T43" fmla="*/ 91 h 344"/>
                <a:gd name="T44" fmla="*/ 407 w 394"/>
                <a:gd name="T45" fmla="*/ 101 h 344"/>
                <a:gd name="T46" fmla="*/ 373 w 394"/>
                <a:gd name="T47" fmla="*/ 123 h 344"/>
                <a:gd name="T48" fmla="*/ 295 w 394"/>
                <a:gd name="T49" fmla="*/ 149 h 344"/>
                <a:gd name="T50" fmla="*/ 313 w 394"/>
                <a:gd name="T51" fmla="*/ 197 h 344"/>
                <a:gd name="T52" fmla="*/ 307 w 394"/>
                <a:gd name="T53" fmla="*/ 219 h 344"/>
                <a:gd name="T54" fmla="*/ 325 w 394"/>
                <a:gd name="T55" fmla="*/ 235 h 344"/>
                <a:gd name="T56" fmla="*/ 338 w 394"/>
                <a:gd name="T57" fmla="*/ 251 h 344"/>
                <a:gd name="T58" fmla="*/ 357 w 394"/>
                <a:gd name="T59" fmla="*/ 277 h 344"/>
                <a:gd name="T60" fmla="*/ 361 w 394"/>
                <a:gd name="T61" fmla="*/ 339 h 344"/>
                <a:gd name="T62" fmla="*/ 343 w 394"/>
                <a:gd name="T63" fmla="*/ 363 h 344"/>
                <a:gd name="T64" fmla="*/ 311 w 394"/>
                <a:gd name="T65" fmla="*/ 333 h 344"/>
                <a:gd name="T66" fmla="*/ 289 w 394"/>
                <a:gd name="T67" fmla="*/ 291 h 344"/>
                <a:gd name="T68" fmla="*/ 269 w 394"/>
                <a:gd name="T69" fmla="*/ 293 h 344"/>
                <a:gd name="T70" fmla="*/ 237 w 394"/>
                <a:gd name="T71" fmla="*/ 285 h 344"/>
                <a:gd name="T72" fmla="*/ 219 w 394"/>
                <a:gd name="T73" fmla="*/ 315 h 344"/>
                <a:gd name="T74" fmla="*/ 175 w 394"/>
                <a:gd name="T75" fmla="*/ 317 h 344"/>
                <a:gd name="T76" fmla="*/ 149 w 394"/>
                <a:gd name="T77" fmla="*/ 341 h 344"/>
                <a:gd name="T78" fmla="*/ 101 w 394"/>
                <a:gd name="T79" fmla="*/ 333 h 3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94"/>
                <a:gd name="T121" fmla="*/ 0 h 344"/>
                <a:gd name="T122" fmla="*/ 394 w 394"/>
                <a:gd name="T123" fmla="*/ 344 h 34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94" h="344">
                  <a:moveTo>
                    <a:pt x="101" y="313"/>
                  </a:moveTo>
                  <a:cubicBezTo>
                    <a:pt x="89" y="315"/>
                    <a:pt x="91" y="343"/>
                    <a:pt x="83" y="341"/>
                  </a:cubicBezTo>
                  <a:cubicBezTo>
                    <a:pt x="75" y="339"/>
                    <a:pt x="67" y="307"/>
                    <a:pt x="54" y="300"/>
                  </a:cubicBezTo>
                  <a:cubicBezTo>
                    <a:pt x="41" y="293"/>
                    <a:pt x="16" y="308"/>
                    <a:pt x="8" y="300"/>
                  </a:cubicBezTo>
                  <a:cubicBezTo>
                    <a:pt x="0" y="292"/>
                    <a:pt x="0" y="262"/>
                    <a:pt x="8" y="254"/>
                  </a:cubicBezTo>
                  <a:cubicBezTo>
                    <a:pt x="16" y="246"/>
                    <a:pt x="46" y="261"/>
                    <a:pt x="54" y="254"/>
                  </a:cubicBezTo>
                  <a:cubicBezTo>
                    <a:pt x="62" y="247"/>
                    <a:pt x="54" y="224"/>
                    <a:pt x="54" y="209"/>
                  </a:cubicBezTo>
                  <a:cubicBezTo>
                    <a:pt x="54" y="194"/>
                    <a:pt x="47" y="171"/>
                    <a:pt x="54" y="164"/>
                  </a:cubicBezTo>
                  <a:cubicBezTo>
                    <a:pt x="61" y="157"/>
                    <a:pt x="84" y="164"/>
                    <a:pt x="99" y="164"/>
                  </a:cubicBezTo>
                  <a:cubicBezTo>
                    <a:pt x="114" y="164"/>
                    <a:pt x="137" y="157"/>
                    <a:pt x="144" y="164"/>
                  </a:cubicBezTo>
                  <a:cubicBezTo>
                    <a:pt x="151" y="171"/>
                    <a:pt x="136" y="202"/>
                    <a:pt x="144" y="209"/>
                  </a:cubicBezTo>
                  <a:cubicBezTo>
                    <a:pt x="152" y="216"/>
                    <a:pt x="182" y="216"/>
                    <a:pt x="190" y="209"/>
                  </a:cubicBezTo>
                  <a:cubicBezTo>
                    <a:pt x="198" y="202"/>
                    <a:pt x="190" y="179"/>
                    <a:pt x="190" y="164"/>
                  </a:cubicBezTo>
                  <a:cubicBezTo>
                    <a:pt x="190" y="149"/>
                    <a:pt x="183" y="126"/>
                    <a:pt x="190" y="118"/>
                  </a:cubicBezTo>
                  <a:cubicBezTo>
                    <a:pt x="197" y="110"/>
                    <a:pt x="228" y="125"/>
                    <a:pt x="235" y="118"/>
                  </a:cubicBezTo>
                  <a:cubicBezTo>
                    <a:pt x="242" y="111"/>
                    <a:pt x="228" y="88"/>
                    <a:pt x="235" y="73"/>
                  </a:cubicBezTo>
                  <a:cubicBezTo>
                    <a:pt x="242" y="58"/>
                    <a:pt x="270" y="39"/>
                    <a:pt x="280" y="27"/>
                  </a:cubicBezTo>
                  <a:cubicBezTo>
                    <a:pt x="290" y="15"/>
                    <a:pt x="286" y="2"/>
                    <a:pt x="294" y="1"/>
                  </a:cubicBezTo>
                  <a:cubicBezTo>
                    <a:pt x="302" y="0"/>
                    <a:pt x="319" y="18"/>
                    <a:pt x="331" y="21"/>
                  </a:cubicBezTo>
                  <a:cubicBezTo>
                    <a:pt x="343" y="24"/>
                    <a:pt x="358" y="15"/>
                    <a:pt x="367" y="21"/>
                  </a:cubicBezTo>
                  <a:cubicBezTo>
                    <a:pt x="376" y="27"/>
                    <a:pt x="385" y="46"/>
                    <a:pt x="389" y="57"/>
                  </a:cubicBezTo>
                  <a:cubicBezTo>
                    <a:pt x="393" y="68"/>
                    <a:pt x="393" y="84"/>
                    <a:pt x="393" y="91"/>
                  </a:cubicBezTo>
                  <a:cubicBezTo>
                    <a:pt x="393" y="98"/>
                    <a:pt x="394" y="96"/>
                    <a:pt x="387" y="101"/>
                  </a:cubicBezTo>
                  <a:cubicBezTo>
                    <a:pt x="380" y="106"/>
                    <a:pt x="372" y="115"/>
                    <a:pt x="353" y="123"/>
                  </a:cubicBezTo>
                  <a:cubicBezTo>
                    <a:pt x="334" y="131"/>
                    <a:pt x="285" y="140"/>
                    <a:pt x="275" y="149"/>
                  </a:cubicBezTo>
                  <a:cubicBezTo>
                    <a:pt x="265" y="158"/>
                    <a:pt x="291" y="169"/>
                    <a:pt x="293" y="177"/>
                  </a:cubicBezTo>
                  <a:cubicBezTo>
                    <a:pt x="295" y="185"/>
                    <a:pt x="285" y="193"/>
                    <a:pt x="287" y="199"/>
                  </a:cubicBezTo>
                  <a:cubicBezTo>
                    <a:pt x="289" y="205"/>
                    <a:pt x="300" y="210"/>
                    <a:pt x="305" y="215"/>
                  </a:cubicBezTo>
                  <a:cubicBezTo>
                    <a:pt x="310" y="220"/>
                    <a:pt x="313" y="224"/>
                    <a:pt x="318" y="231"/>
                  </a:cubicBezTo>
                  <a:cubicBezTo>
                    <a:pt x="323" y="238"/>
                    <a:pt x="333" y="242"/>
                    <a:pt x="337" y="257"/>
                  </a:cubicBezTo>
                  <a:cubicBezTo>
                    <a:pt x="341" y="272"/>
                    <a:pt x="343" y="305"/>
                    <a:pt x="341" y="319"/>
                  </a:cubicBezTo>
                  <a:cubicBezTo>
                    <a:pt x="339" y="333"/>
                    <a:pt x="331" y="344"/>
                    <a:pt x="323" y="343"/>
                  </a:cubicBezTo>
                  <a:cubicBezTo>
                    <a:pt x="315" y="342"/>
                    <a:pt x="300" y="325"/>
                    <a:pt x="291" y="313"/>
                  </a:cubicBezTo>
                  <a:cubicBezTo>
                    <a:pt x="282" y="301"/>
                    <a:pt x="276" y="278"/>
                    <a:pt x="269" y="271"/>
                  </a:cubicBezTo>
                  <a:cubicBezTo>
                    <a:pt x="262" y="264"/>
                    <a:pt x="258" y="274"/>
                    <a:pt x="249" y="273"/>
                  </a:cubicBezTo>
                  <a:cubicBezTo>
                    <a:pt x="240" y="272"/>
                    <a:pt x="225" y="261"/>
                    <a:pt x="217" y="265"/>
                  </a:cubicBezTo>
                  <a:cubicBezTo>
                    <a:pt x="209" y="269"/>
                    <a:pt x="206" y="290"/>
                    <a:pt x="199" y="295"/>
                  </a:cubicBezTo>
                  <a:cubicBezTo>
                    <a:pt x="192" y="300"/>
                    <a:pt x="183" y="293"/>
                    <a:pt x="175" y="297"/>
                  </a:cubicBezTo>
                  <a:cubicBezTo>
                    <a:pt x="167" y="301"/>
                    <a:pt x="161" y="318"/>
                    <a:pt x="149" y="321"/>
                  </a:cubicBezTo>
                  <a:cubicBezTo>
                    <a:pt x="137" y="324"/>
                    <a:pt x="111" y="315"/>
                    <a:pt x="101" y="313"/>
                  </a:cubicBezTo>
                  <a:close/>
                </a:path>
              </a:pathLst>
            </a:custGeom>
            <a:grpFill/>
            <a:ln w="0" cap="rnd">
              <a:solidFill>
                <a:sysClr val="window" lastClr="FFFFFF"/>
              </a:solidFill>
              <a:round/>
              <a:headEnd type="none" w="sm" len="sm"/>
              <a:tailEnd type="none" w="sm" len="sm"/>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500" b="0" i="0" u="none" strike="noStrike" kern="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grpSp>
      <p:sp>
        <p:nvSpPr>
          <p:cNvPr id="38" name="标题 1">
            <a:extLst>
              <a:ext uri="{FF2B5EF4-FFF2-40B4-BE49-F238E27FC236}">
                <a16:creationId xmlns:a16="http://schemas.microsoft.com/office/drawing/2014/main" id="{A83D3422-1B0D-4BFA-8227-CB47B3F9E92D}"/>
              </a:ext>
            </a:extLst>
          </p:cNvPr>
          <p:cNvSpPr>
            <a:spLocks noGrp="1"/>
          </p:cNvSpPr>
          <p:nvPr>
            <p:ph type="title"/>
          </p:nvPr>
        </p:nvSpPr>
        <p:spPr>
          <a:xfrm>
            <a:off x="569395" y="286403"/>
            <a:ext cx="10972800" cy="400110"/>
          </a:xfrm>
        </p:spPr>
        <p:txBody>
          <a:bodyPr/>
          <a:lstStyle/>
          <a:p>
            <a:r>
              <a:rPr lang="en-US" altLang="zh-CN" sz="2000" b="1" dirty="0">
                <a:latin typeface="+mj-lt"/>
              </a:rPr>
              <a:t>Provincial Regulations of Cross-Province Used Oil Transfer</a:t>
            </a:r>
            <a:endParaRPr lang="zh-CN" altLang="en-US"/>
          </a:p>
        </p:txBody>
      </p:sp>
      <p:sp>
        <p:nvSpPr>
          <p:cNvPr id="39" name="矩形 38">
            <a:extLst>
              <a:ext uri="{FF2B5EF4-FFF2-40B4-BE49-F238E27FC236}">
                <a16:creationId xmlns:a16="http://schemas.microsoft.com/office/drawing/2014/main" id="{56F4DCD7-3CD4-4126-887E-2A70D11E0FE3}"/>
              </a:ext>
            </a:extLst>
          </p:cNvPr>
          <p:cNvSpPr/>
          <p:nvPr/>
        </p:nvSpPr>
        <p:spPr>
          <a:xfrm>
            <a:off x="6547007" y="3415237"/>
            <a:ext cx="5088447" cy="15821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000" b="1" dirty="0">
                <a:solidFill>
                  <a:schemeClr val="tx1"/>
                </a:solidFill>
              </a:rPr>
              <a:t>Transfer in of used oil from other provinces is banned in some provinces.</a:t>
            </a:r>
          </a:p>
          <a:p>
            <a:pPr>
              <a:spcAft>
                <a:spcPts val="600"/>
              </a:spcAft>
            </a:pPr>
            <a:r>
              <a:rPr lang="en-US" altLang="zh-CN" sz="900" b="1" dirty="0">
                <a:solidFill>
                  <a:schemeClr val="tx1"/>
                </a:solidFill>
              </a:rPr>
              <a:t>However, some provinces allow conditional transfer in.</a:t>
            </a:r>
          </a:p>
          <a:p>
            <a:pPr marL="228600" indent="-228600">
              <a:spcAft>
                <a:spcPts val="600"/>
              </a:spcAft>
              <a:buClr>
                <a:schemeClr val="accent1"/>
              </a:buClr>
              <a:buSzPct val="110000"/>
              <a:buFont typeface="Wingdings" panose="05000000000000000000" pitchFamily="2" charset="2"/>
              <a:buChar char=""/>
              <a:defRPr/>
            </a:pPr>
            <a:r>
              <a:rPr lang="en-US" altLang="zh-CN" sz="900" b="1" dirty="0">
                <a:solidFill>
                  <a:schemeClr val="tx1"/>
                </a:solidFill>
                <a:latin typeface="Lucida Sans" panose="020B0602030504020204" pitchFamily="34" charset="0"/>
              </a:rPr>
              <a:t>Liaoning province: </a:t>
            </a:r>
            <a:r>
              <a:rPr lang="en-US" altLang="zh-CN" sz="900" dirty="0">
                <a:solidFill>
                  <a:schemeClr val="tx1"/>
                </a:solidFill>
                <a:latin typeface="Lucida Sans" panose="020B0602030504020204" pitchFamily="34" charset="0"/>
              </a:rPr>
              <a:t>Disposal tasks are assigned by the national government.</a:t>
            </a:r>
          </a:p>
          <a:p>
            <a:pPr marL="228600" indent="-228600">
              <a:spcAft>
                <a:spcPts val="600"/>
              </a:spcAft>
              <a:buClr>
                <a:schemeClr val="accent1"/>
              </a:buClr>
              <a:buSzPct val="110000"/>
              <a:buFont typeface="Wingdings" panose="05000000000000000000" pitchFamily="2" charset="2"/>
              <a:buChar char=""/>
              <a:defRPr/>
            </a:pPr>
            <a:r>
              <a:rPr lang="en-US" altLang="zh-CN" sz="900" b="1" dirty="0">
                <a:solidFill>
                  <a:schemeClr val="tx1"/>
                </a:solidFill>
                <a:latin typeface="Lucida Sans" panose="020B0602030504020204" pitchFamily="34" charset="0"/>
              </a:rPr>
              <a:t>Qinghai province: </a:t>
            </a:r>
            <a:r>
              <a:rPr lang="en-US" altLang="zh-CN" sz="900" dirty="0">
                <a:solidFill>
                  <a:schemeClr val="tx1"/>
                </a:solidFill>
                <a:latin typeface="Lucida Sans" panose="020B0602030504020204" pitchFamily="34" charset="0"/>
              </a:rPr>
              <a:t>The disposal and comprehensive utilization of hazardous waste transferred from other provinces are not allowed when (a) hazardous waste is burned or placed in the landfill; (b) hazardous waste contains high-level heavy metals and cannot be reused; (c) the receiver used over 60% of storage capacity or used oil has been stored for over one year; (d) The receiver has accepted used oil from other provinces over 60% of its approved business scale, etc.</a:t>
            </a:r>
          </a:p>
        </p:txBody>
      </p:sp>
      <p:sp>
        <p:nvSpPr>
          <p:cNvPr id="40" name="矩形 39">
            <a:extLst>
              <a:ext uri="{FF2B5EF4-FFF2-40B4-BE49-F238E27FC236}">
                <a16:creationId xmlns:a16="http://schemas.microsoft.com/office/drawing/2014/main" id="{B710E74B-91F5-49F8-8C43-BFFD082D0D35}"/>
              </a:ext>
            </a:extLst>
          </p:cNvPr>
          <p:cNvSpPr/>
          <p:nvPr/>
        </p:nvSpPr>
        <p:spPr>
          <a:xfrm>
            <a:off x="6547007" y="5238847"/>
            <a:ext cx="5088447" cy="114919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000" b="1" dirty="0">
                <a:solidFill>
                  <a:schemeClr val="bg1"/>
                </a:solidFill>
              </a:rPr>
              <a:t>Transfer in and out of used oil is both banned in some provinces.</a:t>
            </a:r>
          </a:p>
          <a:p>
            <a:pPr marL="228600" indent="-228600">
              <a:spcAft>
                <a:spcPts val="600"/>
              </a:spcAft>
              <a:buClr>
                <a:schemeClr val="bg1"/>
              </a:buClr>
              <a:buSzPct val="110000"/>
              <a:buFont typeface="Wingdings" panose="05000000000000000000" pitchFamily="2" charset="2"/>
              <a:buChar char=""/>
              <a:defRPr/>
            </a:pPr>
            <a:r>
              <a:rPr lang="en-US" altLang="zh-CN" sz="900" b="1" dirty="0">
                <a:solidFill>
                  <a:schemeClr val="bg1"/>
                </a:solidFill>
                <a:latin typeface="Lucida Sans" panose="020B0602030504020204" pitchFamily="34" charset="0"/>
              </a:rPr>
              <a:t>Shaanxi province: </a:t>
            </a:r>
            <a:r>
              <a:rPr lang="en-US" altLang="zh-CN" sz="900" dirty="0">
                <a:solidFill>
                  <a:schemeClr val="bg1"/>
                </a:solidFill>
                <a:latin typeface="Lucida Sans" panose="020B0602030504020204" pitchFamily="34" charset="0"/>
              </a:rPr>
              <a:t>Storage and disposal of hazardous waste from other provinces is banned in the province. Transfer out of hazardous waste is not allowed except that disposal technologies and facilities within the province cannot perform disposal tasks. In this case, the generator shall only transfer hazardous waste after raising transfer application and being approved by EEB at county/municipal/province levels.</a:t>
            </a:r>
          </a:p>
        </p:txBody>
      </p:sp>
      <p:sp>
        <p:nvSpPr>
          <p:cNvPr id="66" name="矩形 65">
            <a:extLst>
              <a:ext uri="{FF2B5EF4-FFF2-40B4-BE49-F238E27FC236}">
                <a16:creationId xmlns:a16="http://schemas.microsoft.com/office/drawing/2014/main" id="{959D3E66-8AD9-4C81-A08B-D31464E44890}"/>
              </a:ext>
            </a:extLst>
          </p:cNvPr>
          <p:cNvSpPr/>
          <p:nvPr/>
        </p:nvSpPr>
        <p:spPr>
          <a:xfrm>
            <a:off x="6547007" y="1450576"/>
            <a:ext cx="5088447" cy="17232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000" b="1" dirty="0">
                <a:solidFill>
                  <a:sysClr val="windowText" lastClr="000000"/>
                </a:solidFill>
              </a:rPr>
              <a:t>Transfer in and out of used oil is allowed in some provinces.</a:t>
            </a:r>
          </a:p>
          <a:p>
            <a:pPr>
              <a:spcAft>
                <a:spcPts val="600"/>
              </a:spcAft>
            </a:pPr>
            <a:r>
              <a:rPr lang="en-US" altLang="zh-CN" sz="900" b="1" dirty="0">
                <a:solidFill>
                  <a:sysClr val="windowText" lastClr="000000"/>
                </a:solidFill>
              </a:rPr>
              <a:t>However, some provinces issue strict rules targeted at transfer in of used oil.</a:t>
            </a:r>
          </a:p>
          <a:p>
            <a:pPr marL="228600" marR="0" lvl="0" indent="-228600" fontAlgn="auto">
              <a:spcAft>
                <a:spcPts val="600"/>
              </a:spcAft>
              <a:buClr>
                <a:schemeClr val="accent1"/>
              </a:buClr>
              <a:buSzPct val="110000"/>
              <a:buFont typeface="Wingdings" panose="05000000000000000000" pitchFamily="2" charset="2"/>
              <a:buChar char=""/>
              <a:tabLst/>
              <a:defRPr/>
            </a:pPr>
            <a:r>
              <a:rPr lang="en-US" altLang="zh-CN" sz="900" b="1" dirty="0">
                <a:solidFill>
                  <a:schemeClr val="tx1"/>
                </a:solidFill>
              </a:rPr>
              <a:t>Jiangxi province: </a:t>
            </a:r>
            <a:r>
              <a:rPr lang="en-US" altLang="zh-CN" sz="900" dirty="0">
                <a:solidFill>
                  <a:schemeClr val="tx1"/>
                </a:solidFill>
              </a:rPr>
              <a:t>The entity that wants to transfer hazardous waste to Jiangxi shall submit an all-component analysis report provided by certified third-party testing institutions. The county-level Ecology and Environment Bureaus (EEB) at the receiving place shall conduct random sample testing. The receiver shall not dispose of hazardous waste before receiving sample testing results.</a:t>
            </a:r>
          </a:p>
          <a:p>
            <a:pPr marL="228600" marR="0" lvl="0" indent="-228600" fontAlgn="auto">
              <a:spcAft>
                <a:spcPts val="600"/>
              </a:spcAft>
              <a:buClr>
                <a:schemeClr val="accent1"/>
              </a:buClr>
              <a:buSzPct val="110000"/>
              <a:buFont typeface="Wingdings" panose="05000000000000000000" pitchFamily="2" charset="2"/>
              <a:buChar char=""/>
              <a:tabLst/>
              <a:defRPr/>
            </a:pPr>
            <a:r>
              <a:rPr lang="en-US" altLang="zh-CN" sz="900" b="1" dirty="0">
                <a:solidFill>
                  <a:schemeClr val="tx1"/>
                </a:solidFill>
              </a:rPr>
              <a:t>Anhui province: </a:t>
            </a:r>
            <a:r>
              <a:rPr lang="en-US" altLang="zh-CN" sz="900" dirty="0">
                <a:solidFill>
                  <a:schemeClr val="tx1"/>
                </a:solidFill>
              </a:rPr>
              <a:t>Transfer-in quota of hazardous waste shall be strictly carried out. Hazardous waste is not allowed to be burned, dried, reified, or placed in the landfill in the province.</a:t>
            </a:r>
          </a:p>
        </p:txBody>
      </p:sp>
      <p:sp>
        <p:nvSpPr>
          <p:cNvPr id="58" name="内容占位符 3">
            <a:extLst>
              <a:ext uri="{FF2B5EF4-FFF2-40B4-BE49-F238E27FC236}">
                <a16:creationId xmlns:a16="http://schemas.microsoft.com/office/drawing/2014/main" id="{566415AB-5DED-4184-B0A5-E0CAF0E32507}"/>
              </a:ext>
            </a:extLst>
          </p:cNvPr>
          <p:cNvSpPr txBox="1">
            <a:spLocks/>
          </p:cNvSpPr>
          <p:nvPr/>
        </p:nvSpPr>
        <p:spPr>
          <a:xfrm>
            <a:off x="635920" y="836636"/>
            <a:ext cx="10836275" cy="592470"/>
          </a:xfrm>
          <a:prstGeom prst="rect">
            <a:avLst/>
          </a:prstGeom>
        </p:spPr>
        <p:txBody>
          <a:bodyPr wrap="square">
            <a:spAutoFit/>
          </a:bodyPr>
          <a:lstStyle>
            <a:lvl1pPr marL="228600" indent="-228600">
              <a:lnSpc>
                <a:spcPct val="150000"/>
              </a:lnSpc>
              <a:spcBef>
                <a:spcPts val="0"/>
              </a:spcBef>
              <a:buClr>
                <a:schemeClr val="accent1"/>
              </a:buClr>
              <a:buSzPct val="110000"/>
              <a:buFont typeface="Wingdings" panose="05000000000000000000" pitchFamily="2" charset="2"/>
              <a:buChar char=""/>
              <a:defRPr sz="900">
                <a:latin typeface="Lucida Sans" panose="020B0602030504020204" pitchFamily="34" charset="0"/>
              </a:defRPr>
            </a:lvl1pPr>
            <a:lvl2pPr marL="511175" lvl="1" indent="-228600">
              <a:lnSpc>
                <a:spcPct val="150000"/>
              </a:lnSpc>
              <a:spcBef>
                <a:spcPts val="0"/>
              </a:spcBef>
              <a:buClr>
                <a:schemeClr val="accent1"/>
              </a:buClr>
              <a:buFont typeface="Times New Roman" panose="02020603050405020304" pitchFamily="18" charset="0"/>
              <a:buChar char="⸺"/>
              <a:defRPr sz="900">
                <a:latin typeface="Lucida Sans" panose="020B0602030504020204" pitchFamily="34" charset="0"/>
              </a:defRPr>
            </a:lvl2pPr>
            <a:lvl3pPr marL="796925" indent="-228600">
              <a:lnSpc>
                <a:spcPct val="150000"/>
              </a:lnSpc>
              <a:spcBef>
                <a:spcPts val="0"/>
              </a:spcBef>
              <a:buClr>
                <a:schemeClr val="accent1"/>
              </a:buClr>
              <a:buSzPct val="90000"/>
              <a:buFont typeface="Wingdings" panose="05000000000000000000" pitchFamily="2" charset="2"/>
              <a:buChar char="l"/>
              <a:defRPr sz="900">
                <a:latin typeface="Lucida Sans" panose="020B0602030504020204" pitchFamily="34" charset="0"/>
              </a:defRPr>
            </a:lvl3pPr>
            <a:lvl4pPr marL="1081088" indent="-228600">
              <a:lnSpc>
                <a:spcPct val="150000"/>
              </a:lnSpc>
              <a:spcBef>
                <a:spcPts val="0"/>
              </a:spcBef>
              <a:buClr>
                <a:schemeClr val="accent1"/>
              </a:buClr>
              <a:buSzPct val="70000"/>
              <a:buFont typeface="Times New Roman" panose="02020603050405020304" pitchFamily="18" charset="0"/>
              <a:buChar char="⸺"/>
              <a:defRPr sz="900">
                <a:latin typeface="Lucida Sans" panose="020B0602030504020204" pitchFamily="34" charset="0"/>
              </a:defRPr>
            </a:lvl4pPr>
            <a:lvl5pPr marL="2057400" indent="-228600">
              <a:lnSpc>
                <a:spcPct val="90000"/>
              </a:lnSpc>
              <a:spcBef>
                <a:spcPts val="500"/>
              </a:spcBef>
              <a:buFont typeface="Arial" panose="020B0604020202020204" pitchFamily="34" charset="0"/>
              <a:buChar char="•"/>
              <a:defRPr sz="10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Aligned with national regulations of hazardous waste, most provinces allow cross-province transfer of used oil with permission of all the concerning provincial departments of ecology and environment. However, some provincial governments have specifically forbidden hazardous waste to be transferred in/out of the province.</a:t>
            </a:r>
          </a:p>
        </p:txBody>
      </p:sp>
      <p:sp>
        <p:nvSpPr>
          <p:cNvPr id="2" name="矩形 1">
            <a:extLst>
              <a:ext uri="{FF2B5EF4-FFF2-40B4-BE49-F238E27FC236}">
                <a16:creationId xmlns:a16="http://schemas.microsoft.com/office/drawing/2014/main" id="{C299EB63-F1E7-4899-BEE4-6752162F1F9B}"/>
              </a:ext>
            </a:extLst>
          </p:cNvPr>
          <p:cNvSpPr/>
          <p:nvPr/>
        </p:nvSpPr>
        <p:spPr>
          <a:xfrm>
            <a:off x="443233" y="5142107"/>
            <a:ext cx="2453186" cy="30387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1200" cap="none" spc="0" normalizeH="0" baseline="0" noProof="0" dirty="0">
                <a:ln>
                  <a:noFill/>
                </a:ln>
                <a:solidFill>
                  <a:sysClr val="windowText" lastClr="000000"/>
                </a:solidFill>
                <a:effectLst/>
                <a:uLnTx/>
                <a:uFillTx/>
                <a:ea typeface="+mn-ea"/>
                <a:cs typeface="+mn-cs"/>
              </a:rPr>
              <a:t>Transfer in and out of used oil is allowed in some provinces</a:t>
            </a:r>
          </a:p>
        </p:txBody>
      </p:sp>
      <p:sp>
        <p:nvSpPr>
          <p:cNvPr id="43" name="矩形 42">
            <a:extLst>
              <a:ext uri="{FF2B5EF4-FFF2-40B4-BE49-F238E27FC236}">
                <a16:creationId xmlns:a16="http://schemas.microsoft.com/office/drawing/2014/main" id="{951A901B-D8D4-4DB0-BDCB-8FEC234E33FC}"/>
              </a:ext>
            </a:extLst>
          </p:cNvPr>
          <p:cNvSpPr/>
          <p:nvPr/>
        </p:nvSpPr>
        <p:spPr>
          <a:xfrm>
            <a:off x="443233" y="5502993"/>
            <a:ext cx="2453186" cy="3038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200"/>
              </a:spcBef>
              <a:spcAft>
                <a:spcPts val="300"/>
              </a:spcAft>
              <a:buClrTx/>
              <a:buSzTx/>
              <a:buFontTx/>
              <a:buNone/>
              <a:tabLst/>
              <a:defRPr/>
            </a:pPr>
            <a:r>
              <a:rPr kumimoji="0" lang="en-US" altLang="zh-CN" sz="900" i="0" u="none" strike="noStrike" kern="1200" cap="none" spc="0" normalizeH="0" baseline="0" noProof="0" dirty="0">
                <a:ln>
                  <a:noFill/>
                </a:ln>
                <a:solidFill>
                  <a:srgbClr val="000000"/>
                </a:solidFill>
                <a:effectLst/>
                <a:uLnTx/>
                <a:uFillTx/>
                <a:ea typeface="+mn-ea"/>
                <a:cs typeface="+mn-cs"/>
              </a:rPr>
              <a:t>Transfer in of used oil from other provinces is banned in some provinces</a:t>
            </a:r>
          </a:p>
        </p:txBody>
      </p:sp>
      <p:sp>
        <p:nvSpPr>
          <p:cNvPr id="44" name="矩形 43">
            <a:extLst>
              <a:ext uri="{FF2B5EF4-FFF2-40B4-BE49-F238E27FC236}">
                <a16:creationId xmlns:a16="http://schemas.microsoft.com/office/drawing/2014/main" id="{53C46FA7-A88D-44CC-B74E-41781FBDFA83}"/>
              </a:ext>
            </a:extLst>
          </p:cNvPr>
          <p:cNvSpPr/>
          <p:nvPr/>
        </p:nvSpPr>
        <p:spPr>
          <a:xfrm>
            <a:off x="443233" y="5887321"/>
            <a:ext cx="2453186" cy="30387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900" b="1" dirty="0">
                <a:solidFill>
                  <a:schemeClr val="bg1"/>
                </a:solidFill>
              </a:rPr>
              <a:t>Transfer both in and out of used oil is banned in some provinces</a:t>
            </a:r>
          </a:p>
        </p:txBody>
      </p:sp>
    </p:spTree>
    <p:extLst>
      <p:ext uri="{BB962C8B-B14F-4D97-AF65-F5344CB8AC3E}">
        <p14:creationId xmlns:p14="http://schemas.microsoft.com/office/powerpoint/2010/main" val="22384743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D0CC0F9-DF03-4EB5-9A9C-74231BF37D18}"/>
              </a:ext>
            </a:extLst>
          </p:cNvPr>
          <p:cNvSpPr txBox="1">
            <a:spLocks/>
          </p:cNvSpPr>
          <p:nvPr/>
        </p:nvSpPr>
        <p:spPr>
          <a:xfrm>
            <a:off x="649199" y="934168"/>
            <a:ext cx="5094619" cy="4498026"/>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50000"/>
              </a:lnSpc>
              <a:spcBef>
                <a:spcPts val="0"/>
              </a:spcBef>
              <a:buClrTx/>
              <a:buSzTx/>
              <a:buFontTx/>
              <a:buNone/>
              <a:tabLst/>
              <a:defRPr/>
            </a:pPr>
            <a:r>
              <a:rPr kumimoji="0" lang="en-GB" altLang="zh-CN" b="1" i="0" u="none" strike="noStrike" kern="1200" cap="none" spc="0" normalizeH="0" baseline="0" noProof="0" dirty="0">
                <a:ln>
                  <a:noFill/>
                </a:ln>
                <a:solidFill>
                  <a:srgbClr val="000000"/>
                </a:solidFill>
                <a:effectLst/>
                <a:uLnTx/>
                <a:uFillTx/>
                <a:ea typeface="+mn-ea"/>
                <a:cs typeface="+mn-cs"/>
              </a:rPr>
              <a:t>Details of provincial regulations</a:t>
            </a:r>
          </a:p>
          <a:p>
            <a:pPr marL="0" marR="0" lvl="0" indent="0" algn="l" defTabSz="914400" rtl="0" eaLnBrk="1" fontAlgn="auto" latinLnBrk="0" hangingPunct="1">
              <a:lnSpc>
                <a:spcPct val="150000"/>
              </a:lnSpc>
              <a:spcBef>
                <a:spcPts val="0"/>
              </a:spcBef>
              <a:buClr>
                <a:srgbClr val="000000"/>
              </a:buClr>
              <a:buSzPct val="100000"/>
              <a:buFontTx/>
              <a:buNone/>
              <a:tabLst/>
              <a:defRPr/>
            </a:pPr>
            <a:r>
              <a:rPr lang="en-US" altLang="zh-CN" sz="900" b="1" dirty="0"/>
              <a:t>i. </a:t>
            </a:r>
            <a:r>
              <a:rPr kumimoji="0" lang="en-US" altLang="zh-CN" sz="900" b="1" i="0" u="none" strike="noStrike" kern="1200" cap="none" spc="0" normalizeH="0" baseline="0" noProof="0" dirty="0">
                <a:ln>
                  <a:noFill/>
                </a:ln>
                <a:solidFill>
                  <a:srgbClr val="000000"/>
                </a:solidFill>
                <a:effectLst/>
                <a:uLnTx/>
                <a:uFillTx/>
                <a:ea typeface="+mn-ea"/>
                <a:cs typeface="+mn-cs"/>
              </a:rPr>
              <a:t>Generators</a:t>
            </a:r>
          </a:p>
          <a:p>
            <a:pPr marL="0" marR="0" lvl="0" indent="0" algn="l" defTabSz="914400" rtl="0" eaLnBrk="1" fontAlgn="auto" latinLnBrk="0" hangingPunct="1">
              <a:lnSpc>
                <a:spcPct val="150000"/>
              </a:lnSpc>
              <a:spcBef>
                <a:spcPts val="0"/>
              </a:spcBef>
              <a:buClr>
                <a:srgbClr val="27638E"/>
              </a:buClr>
              <a:buSzPct val="110000"/>
              <a:buFont typeface="Arial" panose="020B0604020202020204" pitchFamily="34" charset="0"/>
              <a:buNone/>
              <a:tabLst/>
              <a:defRPr/>
            </a:pPr>
            <a:r>
              <a:rPr kumimoji="0" lang="en-US" altLang="zh-CN" sz="900" b="1" i="0" u="none" strike="noStrike" kern="1200" cap="none" spc="0" normalizeH="0" baseline="0" noProof="0" dirty="0">
                <a:ln>
                  <a:noFill/>
                </a:ln>
                <a:solidFill>
                  <a:srgbClr val="000000"/>
                </a:solidFill>
                <a:effectLst/>
                <a:uLnTx/>
                <a:uFillTx/>
                <a:ea typeface="+mn-ea"/>
                <a:cs typeface="+mn-cs"/>
              </a:rPr>
              <a:t>Hazardous waste generators over certain production amount are required to be equipped with self-owned disposal and reusing facilities. </a:t>
            </a:r>
          </a:p>
          <a:p>
            <a:pPr marR="0" lvl="0" fontAlgn="auto">
              <a:lnSpc>
                <a:spcPct val="150000"/>
              </a:lnSpc>
              <a:spcBef>
                <a:spcPts val="0"/>
              </a:spcBef>
              <a:buClr>
                <a:schemeClr val="accent1"/>
              </a:buClr>
              <a:buSzPct val="110000"/>
              <a:buFont typeface="Wingdings" panose="05000000000000000000" pitchFamily="2" charset="2"/>
              <a:buChar char=""/>
              <a:tabLst/>
              <a:defRPr/>
            </a:pPr>
            <a:r>
              <a:rPr lang="en-US" altLang="zh-CN" sz="900" dirty="0"/>
              <a:t>In Shandong province, enterprises that generate over 5,000 tons hazardous waste and chemical parks that generate over 10,000 tons hazardous waste shall be equipped with disposal and reusing facilities.</a:t>
            </a:r>
          </a:p>
          <a:p>
            <a:pPr marR="0" lvl="0" fontAlgn="auto">
              <a:lnSpc>
                <a:spcPct val="150000"/>
              </a:lnSpc>
              <a:spcBef>
                <a:spcPts val="0"/>
              </a:spcBef>
              <a:buClr>
                <a:schemeClr val="accent1"/>
              </a:buClr>
              <a:buSzPct val="110000"/>
              <a:buFont typeface="Wingdings" panose="05000000000000000000" pitchFamily="2" charset="2"/>
              <a:buChar char=""/>
              <a:tabLst/>
              <a:defRPr/>
            </a:pPr>
            <a:r>
              <a:rPr lang="en-US" altLang="zh-CN" sz="900" dirty="0"/>
              <a:t>In Jiangsu province, enterprises that generate over 5,000 tons hazardous waste shall build self-owned disposal and reusing facilities.</a:t>
            </a:r>
          </a:p>
          <a:p>
            <a:pPr marL="171450" marR="0" lvl="0" indent="-171450" algn="l" defTabSz="914400" rtl="0" eaLnBrk="1" fontAlgn="auto" latinLnBrk="0" hangingPunct="1">
              <a:lnSpc>
                <a:spcPct val="150000"/>
              </a:lnSpc>
              <a:spcBef>
                <a:spcPts val="0"/>
              </a:spcBef>
              <a:buClr>
                <a:srgbClr val="27638E"/>
              </a:buClr>
              <a:buSzPct val="110000"/>
              <a:buFont typeface="Arial" panose="020B0604020202020204" pitchFamily="34" charset="0"/>
              <a:buChar char="•"/>
              <a:tabLst/>
              <a:defRPr/>
            </a:pPr>
            <a:endParaRPr kumimoji="0" lang="en-US" altLang="zh-CN" sz="900" b="0" i="0" u="none" strike="noStrike" kern="1200" cap="none" spc="0" normalizeH="0" baseline="0" dirty="0">
              <a:ln>
                <a:noFill/>
              </a:ln>
              <a:solidFill>
                <a:srgbClr val="000000"/>
              </a:solidFill>
              <a:effectLst/>
              <a:uLnTx/>
              <a:uFillTx/>
              <a:ea typeface="+mn-ea"/>
              <a:cs typeface="+mn-cs"/>
            </a:endParaRPr>
          </a:p>
          <a:p>
            <a:pPr marL="0" indent="0">
              <a:lnSpc>
                <a:spcPct val="150000"/>
              </a:lnSpc>
              <a:spcBef>
                <a:spcPts val="0"/>
              </a:spcBef>
              <a:buClr>
                <a:schemeClr val="tx1"/>
              </a:buClr>
              <a:buSzPct val="100000"/>
              <a:buNone/>
            </a:pPr>
            <a:r>
              <a:rPr lang="en-US" altLang="zh-CN" sz="900" b="1" dirty="0"/>
              <a:t>ii. Collection</a:t>
            </a:r>
          </a:p>
          <a:p>
            <a:pPr marL="0" marR="0" lvl="0" indent="0" algn="l" defTabSz="914400" rtl="0" eaLnBrk="1" fontAlgn="auto" latinLnBrk="0" hangingPunct="1">
              <a:lnSpc>
                <a:spcPct val="150000"/>
              </a:lnSpc>
              <a:spcBef>
                <a:spcPts val="0"/>
              </a:spcBef>
              <a:buClr>
                <a:srgbClr val="27638E"/>
              </a:buClr>
              <a:buSzPct val="110000"/>
              <a:buFont typeface="Arial" panose="020B0604020202020204" pitchFamily="34" charset="0"/>
              <a:buNone/>
              <a:tabLst/>
              <a:defRPr/>
            </a:pPr>
            <a:r>
              <a:rPr kumimoji="0" lang="en-US" altLang="zh-CN" sz="900" b="1" i="0" u="none" strike="noStrike" kern="1200" cap="none" spc="0" normalizeH="0" baseline="0" dirty="0">
                <a:ln>
                  <a:noFill/>
                </a:ln>
                <a:solidFill>
                  <a:srgbClr val="000000"/>
                </a:solidFill>
                <a:effectLst/>
                <a:uLnTx/>
                <a:uFillTx/>
                <a:ea typeface="+mn-ea"/>
                <a:cs typeface="+mn-cs"/>
              </a:rPr>
              <a:t>Regional collection centers are under development in some provinces for tackling collection barriers of small used oil generators.</a:t>
            </a:r>
          </a:p>
          <a:p>
            <a:pPr>
              <a:lnSpc>
                <a:spcPct val="150000"/>
              </a:lnSpc>
              <a:spcBef>
                <a:spcPts val="0"/>
              </a:spcBef>
              <a:buClr>
                <a:schemeClr val="accent1"/>
              </a:buClr>
              <a:buSzPct val="110000"/>
              <a:buFont typeface="Wingdings" panose="05000000000000000000" pitchFamily="2" charset="2"/>
              <a:buChar char=""/>
              <a:defRPr/>
            </a:pPr>
            <a:r>
              <a:rPr lang="en-US" altLang="zh-CN" sz="900" dirty="0"/>
              <a:t>Jilin province plans to develop charged collection and shipping services for small enterprises, research institutes, and schools that generate less than 3 tons hazardous waste and develop hazardous waste collection and storage pilot stations for industrial parks.</a:t>
            </a:r>
          </a:p>
          <a:p>
            <a:pPr>
              <a:lnSpc>
                <a:spcPct val="150000"/>
              </a:lnSpc>
              <a:spcBef>
                <a:spcPts val="0"/>
              </a:spcBef>
              <a:buClr>
                <a:schemeClr val="accent1"/>
              </a:buClr>
              <a:buSzPct val="110000"/>
              <a:buFont typeface="Wingdings" panose="05000000000000000000" pitchFamily="2" charset="2"/>
              <a:buChar char=""/>
              <a:defRPr/>
            </a:pPr>
            <a:r>
              <a:rPr lang="en-US" altLang="zh-CN" sz="900" dirty="0"/>
              <a:t>Hainan province plans to develop point-to-point collection and storage pilot projects for industrial parks.</a:t>
            </a:r>
          </a:p>
          <a:p>
            <a:pPr>
              <a:lnSpc>
                <a:spcPct val="150000"/>
              </a:lnSpc>
              <a:spcBef>
                <a:spcPts val="0"/>
              </a:spcBef>
              <a:buClr>
                <a:schemeClr val="accent1"/>
              </a:buClr>
              <a:buSzPct val="110000"/>
              <a:buFont typeface="Wingdings" panose="05000000000000000000" pitchFamily="2" charset="2"/>
              <a:buChar char=""/>
              <a:defRPr/>
            </a:pPr>
            <a:r>
              <a:rPr lang="en-US" altLang="zh-CN" sz="900" dirty="0"/>
              <a:t>Hunan, Henan, and Shanxi provinces are working on collection, storage, and shipping pilot projects for small enterprises.</a:t>
            </a:r>
          </a:p>
        </p:txBody>
      </p:sp>
      <p:sp>
        <p:nvSpPr>
          <p:cNvPr id="5" name="Content Placeholder 2">
            <a:extLst>
              <a:ext uri="{FF2B5EF4-FFF2-40B4-BE49-F238E27FC236}">
                <a16:creationId xmlns:a16="http://schemas.microsoft.com/office/drawing/2014/main" id="{7D78B19A-80FA-4BA2-A0BB-A8A3029CC4FA}"/>
              </a:ext>
            </a:extLst>
          </p:cNvPr>
          <p:cNvSpPr txBox="1">
            <a:spLocks/>
          </p:cNvSpPr>
          <p:nvPr/>
        </p:nvSpPr>
        <p:spPr>
          <a:xfrm>
            <a:off x="6447576" y="1205816"/>
            <a:ext cx="5094619" cy="2351285"/>
          </a:xfrm>
          <a:prstGeom prst="rect">
            <a:avLst/>
          </a:prstGeom>
          <a:noFill/>
          <a:ln>
            <a:noFill/>
          </a:ln>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chemeClr val="tx1"/>
              </a:buClr>
              <a:buSzPct val="100000"/>
              <a:buNone/>
            </a:pPr>
            <a:r>
              <a:rPr kumimoji="0" lang="en-US" altLang="zh-CN" sz="900" b="1" i="0" u="none" strike="noStrike" kern="1200" cap="none" spc="0" normalizeH="0" baseline="0" noProof="0" dirty="0">
                <a:ln>
                  <a:noFill/>
                </a:ln>
                <a:solidFill>
                  <a:srgbClr val="000000"/>
                </a:solidFill>
                <a:effectLst/>
                <a:uLnTx/>
                <a:uFillTx/>
                <a:ea typeface="+mn-ea"/>
                <a:cs typeface="+mn-cs"/>
              </a:rPr>
              <a:t>iii. </a:t>
            </a:r>
            <a:r>
              <a:rPr lang="en-US" altLang="zh-CN" sz="900" b="1" dirty="0"/>
              <a:t>Disposal fee</a:t>
            </a:r>
          </a:p>
          <a:p>
            <a:pPr marL="0" marR="0" lvl="0" indent="0" algn="l" defTabSz="914400" rtl="0" eaLnBrk="1" fontAlgn="auto" latinLnBrk="0" hangingPunct="1">
              <a:lnSpc>
                <a:spcPct val="150000"/>
              </a:lnSpc>
              <a:spcBef>
                <a:spcPts val="0"/>
              </a:spcBef>
              <a:buClr>
                <a:srgbClr val="27638E"/>
              </a:buClr>
              <a:buSzPct val="110000"/>
              <a:buFont typeface="Arial" panose="020B0604020202020204" pitchFamily="34" charset="0"/>
              <a:buNone/>
              <a:tabLst/>
              <a:defRPr/>
            </a:pPr>
            <a:r>
              <a:rPr kumimoji="0" lang="en-US" altLang="zh-CN" sz="900" b="1" i="0" u="none" strike="noStrike" kern="1200" cap="none" spc="0" normalizeH="0" baseline="0" noProof="0" dirty="0">
                <a:ln>
                  <a:noFill/>
                </a:ln>
                <a:solidFill>
                  <a:srgbClr val="000000"/>
                </a:solidFill>
                <a:effectLst/>
                <a:uLnTx/>
                <a:uFillTx/>
                <a:ea typeface="+mn-ea"/>
                <a:cs typeface="+mn-cs"/>
              </a:rPr>
              <a:t>According to national regulations, disposal fee can be negotiated between involving parties within the range of government guiding prices, which vary with different provinces based on local economical situations. </a:t>
            </a:r>
          </a:p>
          <a:p>
            <a:pPr>
              <a:lnSpc>
                <a:spcPct val="150000"/>
              </a:lnSpc>
              <a:spcBef>
                <a:spcPts val="0"/>
              </a:spcBef>
              <a:buClr>
                <a:schemeClr val="accent1"/>
              </a:buClr>
              <a:buSzPct val="110000"/>
              <a:buFont typeface="Wingdings" panose="05000000000000000000" pitchFamily="2" charset="2"/>
              <a:buChar char=""/>
              <a:defRPr/>
            </a:pPr>
            <a:r>
              <a:rPr lang="en-US" altLang="zh-CN" sz="900" dirty="0"/>
              <a:t>For example, Fujian province regulated that disposal charge standard of used mineral oil is CNY 2,000/tons, while Hubei province provided guiding prices between CNY 2,500 and 3,600 per ton for used oil disposal.</a:t>
            </a:r>
          </a:p>
          <a:p>
            <a:pPr>
              <a:lnSpc>
                <a:spcPct val="150000"/>
              </a:lnSpc>
              <a:spcBef>
                <a:spcPts val="0"/>
              </a:spcBef>
              <a:buClr>
                <a:schemeClr val="accent1"/>
              </a:buClr>
              <a:buSzPct val="110000"/>
              <a:buFont typeface="Wingdings" panose="05000000000000000000" pitchFamily="2" charset="2"/>
              <a:buChar char=""/>
              <a:defRPr/>
            </a:pPr>
            <a:r>
              <a:rPr lang="en-US" altLang="zh-CN" sz="900" dirty="0"/>
              <a:t>Few provinces specifically regulated disposal fee for used oil, which mostly are categorized into the disposal fee of hazardous waste categories. Guiding prices of two common disposal ways, burning and landfill, range from CNY 1,000 to 5,000 in different provinces.</a:t>
            </a:r>
          </a:p>
        </p:txBody>
      </p:sp>
      <p:sp>
        <p:nvSpPr>
          <p:cNvPr id="9" name="标题 1">
            <a:extLst>
              <a:ext uri="{FF2B5EF4-FFF2-40B4-BE49-F238E27FC236}">
                <a16:creationId xmlns:a16="http://schemas.microsoft.com/office/drawing/2014/main" id="{4EC21DB8-4C69-49F3-BB73-F2BE5DEA6CAC}"/>
              </a:ext>
            </a:extLst>
          </p:cNvPr>
          <p:cNvSpPr>
            <a:spLocks noGrp="1"/>
          </p:cNvSpPr>
          <p:nvPr>
            <p:ph type="title"/>
          </p:nvPr>
        </p:nvSpPr>
        <p:spPr>
          <a:xfrm>
            <a:off x="569395" y="286403"/>
            <a:ext cx="10972800" cy="400110"/>
          </a:xfrm>
        </p:spPr>
        <p:txBody>
          <a:bodyPr/>
          <a:lstStyle/>
          <a:p>
            <a:r>
              <a:rPr lang="en-US" altLang="zh-CN" sz="2000" b="1" dirty="0">
                <a:latin typeface="+mj-lt"/>
              </a:rPr>
              <a:t>Provincial Regulations </a:t>
            </a:r>
            <a:endParaRPr lang="zh-CN" altLang="en-US" dirty="0"/>
          </a:p>
        </p:txBody>
      </p:sp>
    </p:spTree>
    <p:extLst>
      <p:ext uri="{BB962C8B-B14F-4D97-AF65-F5344CB8AC3E}">
        <p14:creationId xmlns:p14="http://schemas.microsoft.com/office/powerpoint/2010/main" val="17276831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479F-D147-4A9E-B9AF-384445A6F4B5}"/>
              </a:ext>
            </a:extLst>
          </p:cNvPr>
          <p:cNvSpPr>
            <a:spLocks noGrp="1"/>
          </p:cNvSpPr>
          <p:nvPr>
            <p:ph type="title"/>
          </p:nvPr>
        </p:nvSpPr>
        <p:spPr/>
        <p:txBody>
          <a:bodyPr/>
          <a:lstStyle/>
          <a:p>
            <a:r>
              <a:rPr lang="en-US" dirty="0"/>
              <a:t>Summary of Regulation Enforcement </a:t>
            </a:r>
          </a:p>
        </p:txBody>
      </p:sp>
      <p:sp>
        <p:nvSpPr>
          <p:cNvPr id="10" name="Content Placeholder 2">
            <a:extLst>
              <a:ext uri="{FF2B5EF4-FFF2-40B4-BE49-F238E27FC236}">
                <a16:creationId xmlns:a16="http://schemas.microsoft.com/office/drawing/2014/main" id="{B1748850-197B-4203-A48B-1D8B97B98A39}"/>
              </a:ext>
            </a:extLst>
          </p:cNvPr>
          <p:cNvSpPr txBox="1">
            <a:spLocks/>
          </p:cNvSpPr>
          <p:nvPr/>
        </p:nvSpPr>
        <p:spPr>
          <a:xfrm>
            <a:off x="569395" y="1040536"/>
            <a:ext cx="10801440" cy="3938499"/>
          </a:xfrm>
          <a:prstGeom prst="rect">
            <a:avLst/>
          </a:prstGeom>
          <a:noFill/>
          <a:ln>
            <a:noFill/>
          </a:ln>
        </p:spPr>
        <p:txBody>
          <a:bodyPr wrap="square"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00"/>
              </a:spcBef>
              <a:spcAft>
                <a:spcPts val="300"/>
              </a:spcAft>
              <a:buNone/>
            </a:pPr>
            <a:r>
              <a:rPr lang="en-US" altLang="zh-CN" b="1" dirty="0"/>
              <a:t>Regulatory Enforcement</a:t>
            </a:r>
          </a:p>
          <a:p>
            <a:pPr marL="0" indent="0">
              <a:lnSpc>
                <a:spcPct val="100000"/>
              </a:lnSpc>
              <a:spcBef>
                <a:spcPts val="300"/>
              </a:spcBef>
              <a:spcAft>
                <a:spcPts val="300"/>
              </a:spcAft>
              <a:buClr>
                <a:schemeClr val="tx1"/>
              </a:buClr>
              <a:buSzPct val="100000"/>
              <a:buNone/>
            </a:pPr>
            <a:r>
              <a:rPr lang="en-US" altLang="zh-CN" sz="900" b="1" dirty="0" err="1"/>
              <a:t>i</a:t>
            </a:r>
            <a:r>
              <a:rPr lang="en-US" altLang="zh-CN" sz="900" b="1" dirty="0"/>
              <a:t>. Responsible Agencies</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Ministry of Ecology and Environment is responsible for the supervision and administration of the used oil industry and the approval of Hazardous Waste Operation Permit.</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EEBs at/above the county level are responsible for the issuance of Hazardous Waste Operation Permit, along with the regular supervision and inspection of business operations of local industry players. </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Ministry of Finance and State Taxation Administration provides financial incentives and tax benefits for qualified operators.</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Ministry of Industry and Information Technology provides guidance on key technologies and industry standards.</a:t>
            </a:r>
          </a:p>
          <a:p>
            <a:pPr marL="0" marR="0" lvl="0" indent="0" algn="l" defTabSz="914400" rtl="0" eaLnBrk="1" fontAlgn="auto" latinLnBrk="0" hangingPunct="1">
              <a:lnSpc>
                <a:spcPct val="100000"/>
              </a:lnSpc>
              <a:spcBef>
                <a:spcPts val="300"/>
              </a:spcBef>
              <a:spcAft>
                <a:spcPts val="300"/>
              </a:spcAft>
              <a:buClr>
                <a:srgbClr val="27638E"/>
              </a:buClr>
              <a:buSzPct val="110000"/>
              <a:buNone/>
              <a:tabLst/>
              <a:defRPr/>
            </a:pPr>
            <a:endParaRPr kumimoji="0" lang="en-US" altLang="zh-CN" sz="900" i="0" u="none" strike="noStrike" kern="1200" cap="none" spc="0" normalizeH="0" baseline="0" dirty="0">
              <a:ln>
                <a:noFill/>
              </a:ln>
              <a:solidFill>
                <a:srgbClr val="000000"/>
              </a:solidFill>
              <a:effectLst/>
              <a:uLnTx/>
              <a:uFillTx/>
              <a:ea typeface="+mn-ea"/>
              <a:cs typeface="+mn-cs"/>
            </a:endParaRPr>
          </a:p>
          <a:p>
            <a:pPr marL="0" indent="0">
              <a:lnSpc>
                <a:spcPct val="100000"/>
              </a:lnSpc>
              <a:spcBef>
                <a:spcPts val="300"/>
              </a:spcBef>
              <a:spcAft>
                <a:spcPts val="300"/>
              </a:spcAft>
              <a:buClr>
                <a:schemeClr val="tx1"/>
              </a:buClr>
              <a:buSzPct val="100000"/>
              <a:buNone/>
            </a:pPr>
            <a:r>
              <a:rPr lang="en-US" altLang="zh-CN" sz="900" b="1" dirty="0"/>
              <a:t>ii. Enforcement Mechanisms</a:t>
            </a:r>
          </a:p>
          <a:p>
            <a:pPr marL="0" marR="0" lvl="0" indent="0" algn="l" defTabSz="914400" rtl="0" eaLnBrk="1" fontAlgn="auto" latinLnBrk="0" hangingPunct="1">
              <a:lnSpc>
                <a:spcPct val="100000"/>
              </a:lnSpc>
              <a:spcBef>
                <a:spcPts val="300"/>
              </a:spcBef>
              <a:spcAft>
                <a:spcPts val="300"/>
              </a:spcAft>
              <a:buClrTx/>
              <a:buSzTx/>
              <a:buFontTx/>
              <a:buNone/>
              <a:tabLst/>
              <a:defRPr/>
            </a:pPr>
            <a:r>
              <a:rPr lang="en-US" altLang="zh-CN" sz="900" b="1" dirty="0">
                <a:solidFill>
                  <a:schemeClr val="tx1"/>
                </a:solidFill>
              </a:rPr>
              <a:t>Three major enforcement mechanisms in effect are as follows:</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Hazardous Waste Operation Permit is required for all business operations related to used oil. EEBs at/above the county level carry out a random inspection on used oil collectors, re-refiners, and other disposers to ensure their feed capacity, facilities, and other qualifications align with the content shown on the permit.</a:t>
            </a:r>
          </a:p>
          <a:p>
            <a:pPr lvl="0">
              <a:lnSpc>
                <a:spcPct val="150000"/>
              </a:lnSpc>
              <a:spcBef>
                <a:spcPts val="0"/>
              </a:spcBef>
              <a:spcAft>
                <a:spcPts val="300"/>
              </a:spcAft>
              <a:buClr>
                <a:schemeClr val="accent1"/>
              </a:buClr>
              <a:buSzPct val="110000"/>
              <a:buFont typeface="Wingdings" panose="05000000000000000000" pitchFamily="2" charset="2"/>
              <a:buChar char=""/>
              <a:defRPr/>
            </a:pPr>
            <a:r>
              <a:rPr lang="en-US" altLang="zh-CN" sz="900" dirty="0"/>
              <a:t>Hazardous Waste Transfer Form is required to be filled out by used oil generators, transporters (collectors), and receivers (re-refiners and other disposers) to document the transfer process in detail and submitted to the local EEB before the transfer of used oil. The transfer form is kept by all parties and local EEBs for at least five years. Digital Transfer Form is allowed in provinces such as Beijing and Shanghai.</a:t>
            </a:r>
          </a:p>
          <a:p>
            <a:pPr marR="0" lvl="0" fontAlgn="auto">
              <a:lnSpc>
                <a:spcPct val="150000"/>
              </a:lnSpc>
              <a:spcBef>
                <a:spcPts val="0"/>
              </a:spcBef>
              <a:spcAft>
                <a:spcPts val="300"/>
              </a:spcAft>
              <a:buClr>
                <a:schemeClr val="accent1"/>
              </a:buClr>
              <a:buSzPct val="110000"/>
              <a:buFont typeface="Wingdings" panose="05000000000000000000" pitchFamily="2" charset="2"/>
              <a:buChar char=""/>
              <a:tabLst/>
              <a:defRPr/>
            </a:pPr>
            <a:r>
              <a:rPr lang="en-US" altLang="zh-CN" sz="900" dirty="0"/>
              <a:t>The National Solid Waste Management Information System was launched in 2020 to digitalize all administration processes related to used oil for better monitoring all procedures and higher data transparency and consistency across provinces.</a:t>
            </a:r>
          </a:p>
        </p:txBody>
      </p:sp>
    </p:spTree>
    <p:custDataLst>
      <p:tags r:id="rId1"/>
    </p:custDataLst>
    <p:extLst>
      <p:ext uri="{BB962C8B-B14F-4D97-AF65-F5344CB8AC3E}">
        <p14:creationId xmlns:p14="http://schemas.microsoft.com/office/powerpoint/2010/main" val="36759958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7462375355402632"/>
</p:tagLst>
</file>

<file path=ppt/tags/tag1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00.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10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0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0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04.xml><?xml version="1.0" encoding="utf-8"?>
<p:tagLst xmlns:a="http://schemas.openxmlformats.org/drawingml/2006/main" xmlns:r="http://schemas.openxmlformats.org/officeDocument/2006/relationships" xmlns:p="http://schemas.openxmlformats.org/presentationml/2006/main">
  <p:tag name="TEMPLAFYSLIDEID" val="637189260185993359"/>
</p:tagLst>
</file>

<file path=ppt/tags/tag10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06.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0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0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09.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1.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1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1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1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1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1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1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1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17.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11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1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2.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2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2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2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2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24.xml><?xml version="1.0" encoding="utf-8"?>
<p:tagLst xmlns:a="http://schemas.openxmlformats.org/drawingml/2006/main" xmlns:r="http://schemas.openxmlformats.org/officeDocument/2006/relationships" xmlns:p="http://schemas.openxmlformats.org/presentationml/2006/main">
  <p:tag name="TEMPLAFYSLIDEID" val="637189260185993359"/>
</p:tagLst>
</file>

<file path=ppt/tags/tag12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26.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2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28.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29.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3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3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3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3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3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3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3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3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38.xml><?xml version="1.0" encoding="utf-8"?>
<p:tagLst xmlns:a="http://schemas.openxmlformats.org/drawingml/2006/main" xmlns:r="http://schemas.openxmlformats.org/officeDocument/2006/relationships" xmlns:p="http://schemas.openxmlformats.org/presentationml/2006/main">
  <p:tag name="TEMPLAFYSLIDEID" val="637189260185993359"/>
</p:tagLst>
</file>

<file path=ppt/tags/tag13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4.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40.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41.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4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4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4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4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4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4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4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4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5.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5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51.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5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5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5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5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5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5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5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5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6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6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7.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7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7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72.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17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74.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17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76.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17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7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7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8.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18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8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8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8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19.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2.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20.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21.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22.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23.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2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2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2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2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2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2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3.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30.xml><?xml version="1.0" encoding="utf-8"?>
<p:tagLst xmlns:a="http://schemas.openxmlformats.org/drawingml/2006/main" xmlns:r="http://schemas.openxmlformats.org/officeDocument/2006/relationships" xmlns:p="http://schemas.openxmlformats.org/presentationml/2006/main">
  <p:tag name="TEMPLAFYSLIDEID" val="637189260185993359"/>
</p:tagLst>
</file>

<file path=ppt/tags/tag3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32.xml><?xml version="1.0" encoding="utf-8"?>
<p:tagLst xmlns:a="http://schemas.openxmlformats.org/drawingml/2006/main" xmlns:r="http://schemas.openxmlformats.org/officeDocument/2006/relationships" xmlns:p="http://schemas.openxmlformats.org/presentationml/2006/main">
  <p:tag name="TEMPLAFYSLIDEID" val="637189260185993359"/>
</p:tagLst>
</file>

<file path=ppt/tags/tag3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34.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3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3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37.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3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3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4.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4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4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4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43.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4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4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4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47.xml><?xml version="1.0" encoding="utf-8"?>
<p:tagLst xmlns:a="http://schemas.openxmlformats.org/drawingml/2006/main" xmlns:r="http://schemas.openxmlformats.org/officeDocument/2006/relationships" xmlns:p="http://schemas.openxmlformats.org/presentationml/2006/main">
  <p:tag name="TEMPLAFYSLIDEID" val="637189260185993359"/>
</p:tagLst>
</file>

<file path=ppt/tags/tag4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4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50.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51.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5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5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54.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5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5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5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5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5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6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7.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70.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7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7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73.xml><?xml version="1.0" encoding="utf-8"?>
<p:tagLst xmlns:a="http://schemas.openxmlformats.org/drawingml/2006/main" xmlns:r="http://schemas.openxmlformats.org/officeDocument/2006/relationships" xmlns:p="http://schemas.openxmlformats.org/presentationml/2006/main">
  <p:tag name="TEMPLAFYSLIDEID" val="637189260185993359"/>
</p:tagLst>
</file>

<file path=ppt/tags/tag7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75.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7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77.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7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7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8.xml><?xml version="1.0" encoding="utf-8"?>
<p:tagLst xmlns:a="http://schemas.openxmlformats.org/drawingml/2006/main" xmlns:r="http://schemas.openxmlformats.org/officeDocument/2006/relationships" xmlns:p="http://schemas.openxmlformats.org/presentationml/2006/main">
  <p:tag name="TEMPLAFYSLIDEID" val="637189260185993359"/>
</p:tagLst>
</file>

<file path=ppt/tags/tag80.xml><?xml version="1.0" encoding="utf-8"?>
<p:tagLst xmlns:a="http://schemas.openxmlformats.org/drawingml/2006/main" xmlns:r="http://schemas.openxmlformats.org/officeDocument/2006/relationships" xmlns:p="http://schemas.openxmlformats.org/presentationml/2006/main">
  <p:tag name="TEMPLAFYSLIDEID" val="637309607524502316"/>
</p:tagLst>
</file>

<file path=ppt/tags/tag8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82.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8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8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8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86.xml><?xml version="1.0" encoding="utf-8"?>
<p:tagLst xmlns:a="http://schemas.openxmlformats.org/drawingml/2006/main" xmlns:r="http://schemas.openxmlformats.org/officeDocument/2006/relationships" xmlns:p="http://schemas.openxmlformats.org/presentationml/2006/main">
  <p:tag name="TEMPLAFYSLIDEID" val="637189260185993359"/>
</p:tagLst>
</file>

<file path=ppt/tags/tag8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8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89.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90.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91.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92.xml><?xml version="1.0" encoding="utf-8"?>
<p:tagLst xmlns:a="http://schemas.openxmlformats.org/drawingml/2006/main" xmlns:r="http://schemas.openxmlformats.org/officeDocument/2006/relationships" xmlns:p="http://schemas.openxmlformats.org/presentationml/2006/main">
  <p:tag name="TEMPLAFYSLIDEID" val="637181734037108839"/>
</p:tagLst>
</file>

<file path=ppt/tags/tag93.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94.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95.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96.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97.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98.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ags/tag99.xml><?xml version="1.0" encoding="utf-8"?>
<p:tagLst xmlns:a="http://schemas.openxmlformats.org/drawingml/2006/main" xmlns:r="http://schemas.openxmlformats.org/officeDocument/2006/relationships" xmlns:p="http://schemas.openxmlformats.org/presentationml/2006/main">
  <p:tag name="TEMPLAFYSLIDEID" val="637462375355402633"/>
</p:tagLst>
</file>

<file path=ppt/theme/theme1.xml><?xml version="1.0" encoding="utf-8"?>
<a:theme xmlns:a="http://schemas.openxmlformats.org/drawingml/2006/main" name="Theme1">
  <a:themeElements>
    <a:clrScheme name="Theme1">
      <a:dk1>
        <a:srgbClr val="000000"/>
      </a:dk1>
      <a:lt1>
        <a:srgbClr val="FFFFFF"/>
      </a:lt1>
      <a:dk2>
        <a:srgbClr val="000000"/>
      </a:dk2>
      <a:lt2>
        <a:srgbClr val="C0C0C0"/>
      </a:lt2>
      <a:accent1>
        <a:srgbClr val="27638E"/>
      </a:accent1>
      <a:accent2>
        <a:srgbClr val="113B5A"/>
      </a:accent2>
      <a:accent3>
        <a:srgbClr val="248591"/>
      </a:accent3>
      <a:accent4>
        <a:srgbClr val="84D0D0"/>
      </a:accent4>
      <a:accent5>
        <a:srgbClr val="B0E0E8"/>
      </a:accent5>
      <a:accent6>
        <a:srgbClr val="C0922D"/>
      </a:accent6>
      <a:hlink>
        <a:srgbClr val="745622"/>
      </a:hlink>
      <a:folHlink>
        <a:srgbClr val="9C7E50"/>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sz="1000" smtClean="0">
            <a:latin typeface="+mj-lt"/>
          </a:defRPr>
        </a:defPPr>
      </a:lstStyle>
    </a:txDef>
  </a:objectDefaults>
  <a:extraClrSchemeLst/>
  <a:custClrLst>
    <a:custClr name="Light brown">
      <a:srgbClr val="9C7E50"/>
    </a:custClr>
    <a:custClr name="Orange Brown">
      <a:srgbClr val="C0922A"/>
    </a:custClr>
    <a:custClr name="Stone brown">
      <a:srgbClr val="B5AB77"/>
    </a:custClr>
    <a:custClr name="Brown gray">
      <a:srgbClr val="D5D0C5"/>
    </a:custClr>
  </a:custClrLst>
  <a:extLst>
    <a:ext uri="{05A4C25C-085E-4340-85A3-A5531E510DB2}">
      <thm15:themeFamily xmlns:thm15="http://schemas.microsoft.com/office/thememl/2012/main" name="Report Template 2020" id="{4619EC05-8B50-46AF-8686-74A9FB2AE685}" vid="{F060DC8F-C238-4C93-83D0-3521A6FE46BF}"/>
    </a:ext>
  </a:extLst>
</a:theme>
</file>

<file path=ppt/theme/theme2.xml><?xml version="1.0" encoding="utf-8"?>
<a:theme xmlns:a="http://schemas.openxmlformats.org/drawingml/2006/main" name="1_Theme1">
  <a:themeElements>
    <a:clrScheme name="Theme1">
      <a:dk1>
        <a:srgbClr val="000000"/>
      </a:dk1>
      <a:lt1>
        <a:srgbClr val="FFFFFF"/>
      </a:lt1>
      <a:dk2>
        <a:srgbClr val="000000"/>
      </a:dk2>
      <a:lt2>
        <a:srgbClr val="C0C0C0"/>
      </a:lt2>
      <a:accent1>
        <a:srgbClr val="27638E"/>
      </a:accent1>
      <a:accent2>
        <a:srgbClr val="113B5A"/>
      </a:accent2>
      <a:accent3>
        <a:srgbClr val="248591"/>
      </a:accent3>
      <a:accent4>
        <a:srgbClr val="84D0D0"/>
      </a:accent4>
      <a:accent5>
        <a:srgbClr val="B0E0E8"/>
      </a:accent5>
      <a:accent6>
        <a:srgbClr val="C0922D"/>
      </a:accent6>
      <a:hlink>
        <a:srgbClr val="745622"/>
      </a:hlink>
      <a:folHlink>
        <a:srgbClr val="9C7E50"/>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sz="1000" smtClean="0">
            <a:latin typeface="+mj-lt"/>
          </a:defRPr>
        </a:defPPr>
      </a:lstStyle>
    </a:txDef>
  </a:objectDefaults>
  <a:extraClrSchemeLst/>
  <a:custClrLst>
    <a:custClr name="Light brown">
      <a:srgbClr val="9C7E50"/>
    </a:custClr>
    <a:custClr name="Orange Brown">
      <a:srgbClr val="C0922A"/>
    </a:custClr>
    <a:custClr name="Stone brown">
      <a:srgbClr val="B5AB77"/>
    </a:custClr>
    <a:custClr name="Brown gray">
      <a:srgbClr val="D5D0C5"/>
    </a:custClr>
  </a:custClrLst>
  <a:extLst>
    <a:ext uri="{05A4C25C-085E-4340-85A3-A5531E510DB2}">
      <thm15:themeFamily xmlns:thm15="http://schemas.microsoft.com/office/thememl/2012/main" name="Y684G Brazil Synopsis" id="{47ED3E54-B6DA-422A-B1BC-9C3E55365D26}" vid="{779EFF21-1D9E-41EF-9B68-86721871C1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me1">
    <a:dk1>
      <a:srgbClr val="000000"/>
    </a:dk1>
    <a:lt1>
      <a:srgbClr val="FFFFFF"/>
    </a:lt1>
    <a:dk2>
      <a:srgbClr val="000000"/>
    </a:dk2>
    <a:lt2>
      <a:srgbClr val="C0C0C0"/>
    </a:lt2>
    <a:accent1>
      <a:srgbClr val="27638E"/>
    </a:accent1>
    <a:accent2>
      <a:srgbClr val="113B5A"/>
    </a:accent2>
    <a:accent3>
      <a:srgbClr val="248591"/>
    </a:accent3>
    <a:accent4>
      <a:srgbClr val="84D0D0"/>
    </a:accent4>
    <a:accent5>
      <a:srgbClr val="B0E0E8"/>
    </a:accent5>
    <a:accent6>
      <a:srgbClr val="C0922D"/>
    </a:accent6>
    <a:hlink>
      <a:srgbClr val="745622"/>
    </a:hlink>
    <a:folHlink>
      <a:srgbClr val="9C7E50"/>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Theme1">
    <a:dk1>
      <a:srgbClr val="000000"/>
    </a:dk1>
    <a:lt1>
      <a:srgbClr val="FFFFFF"/>
    </a:lt1>
    <a:dk2>
      <a:srgbClr val="000000"/>
    </a:dk2>
    <a:lt2>
      <a:srgbClr val="C0C0C0"/>
    </a:lt2>
    <a:accent1>
      <a:srgbClr val="27638E"/>
    </a:accent1>
    <a:accent2>
      <a:srgbClr val="113B5A"/>
    </a:accent2>
    <a:accent3>
      <a:srgbClr val="248591"/>
    </a:accent3>
    <a:accent4>
      <a:srgbClr val="84D0D0"/>
    </a:accent4>
    <a:accent5>
      <a:srgbClr val="B0E0E8"/>
    </a:accent5>
    <a:accent6>
      <a:srgbClr val="C0922D"/>
    </a:accent6>
    <a:hlink>
      <a:srgbClr val="745622"/>
    </a:hlink>
    <a:folHlink>
      <a:srgbClr val="9C7E50"/>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Theme1">
    <a:dk1>
      <a:srgbClr val="000000"/>
    </a:dk1>
    <a:lt1>
      <a:srgbClr val="FFFFFF"/>
    </a:lt1>
    <a:dk2>
      <a:srgbClr val="000000"/>
    </a:dk2>
    <a:lt2>
      <a:srgbClr val="C0C0C0"/>
    </a:lt2>
    <a:accent1>
      <a:srgbClr val="27638E"/>
    </a:accent1>
    <a:accent2>
      <a:srgbClr val="113B5A"/>
    </a:accent2>
    <a:accent3>
      <a:srgbClr val="248591"/>
    </a:accent3>
    <a:accent4>
      <a:srgbClr val="84D0D0"/>
    </a:accent4>
    <a:accent5>
      <a:srgbClr val="B0E0E8"/>
    </a:accent5>
    <a:accent6>
      <a:srgbClr val="C0922D"/>
    </a:accent6>
    <a:hlink>
      <a:srgbClr val="745622"/>
    </a:hlink>
    <a:folHlink>
      <a:srgbClr val="9C7E50"/>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08A652F6A8A840815D66B53CF74E58" ma:contentTypeVersion="15" ma:contentTypeDescription="Create a new document." ma:contentTypeScope="" ma:versionID="24c9b66cc2f8758666d5fd0451c51c34">
  <xsd:schema xmlns:xsd="http://www.w3.org/2001/XMLSchema" xmlns:xs="http://www.w3.org/2001/XMLSchema" xmlns:p="http://schemas.microsoft.com/office/2006/metadata/properties" xmlns:ns2="8a826f38-dc60-48de-93a5-7ed6b53ca848" xmlns:ns3="4ad3bc71-56d7-4861-99a4-7c3040958dc6" targetNamespace="http://schemas.microsoft.com/office/2006/metadata/properties" ma:root="true" ma:fieldsID="17214b5a5b6087f7ff2c8411951f4b84" ns2:_="" ns3:_="">
    <xsd:import namespace="8a826f38-dc60-48de-93a5-7ed6b53ca848"/>
    <xsd:import namespace="4ad3bc71-56d7-4861-99a4-7c3040958dc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element ref="ns2:IsforKM_x003f_"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826f38-dc60-48de-93a5-7ed6b53ca8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IsforKM_x003f_" ma:index="20" nillable="true" ma:displayName="Is for KM?" ma:default="1" ma:description="Is this ready to published into the Knowledge Management solution?" ma:format="Dropdown" ma:internalName="IsforKM_x003f_">
      <xsd:simpleType>
        <xsd:restriction base="dms:Boolea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ad3bc71-56d7-4861-99a4-7c3040958d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sforKM_x003f_ xmlns="8a826f38-dc60-48de-93a5-7ed6b53ca848">true</IsforKM_x003f_>
  </documentManagement>
</p:properties>
</file>

<file path=customXml/itemProps1.xml><?xml version="1.0" encoding="utf-8"?>
<ds:datastoreItem xmlns:ds="http://schemas.openxmlformats.org/officeDocument/2006/customXml" ds:itemID="{95DA2DE3-F4B6-40CB-8790-3C889A093F3B}">
  <ds:schemaRefs>
    <ds:schemaRef ds:uri="http://schemas.microsoft.com/sharepoint/v3/contenttype/forms"/>
  </ds:schemaRefs>
</ds:datastoreItem>
</file>

<file path=customXml/itemProps2.xml><?xml version="1.0" encoding="utf-8"?>
<ds:datastoreItem xmlns:ds="http://schemas.openxmlformats.org/officeDocument/2006/customXml" ds:itemID="{87323EFC-E36C-4904-A21C-78DBAE3C09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826f38-dc60-48de-93a5-7ed6b53ca848"/>
    <ds:schemaRef ds:uri="4ad3bc71-56d7-4861-99a4-7c3040958d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1E2EB8-258B-4848-9283-3B785A420423}">
  <ds:schemaRefs>
    <ds:schemaRef ds:uri="http://purl.org/dc/terms/"/>
    <ds:schemaRef ds:uri="http://purl.org/dc/elements/1.1/"/>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4ad3bc71-56d7-4861-99a4-7c3040958dc6"/>
    <ds:schemaRef ds:uri="8a826f38-dc60-48de-93a5-7ed6b53ca84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Report Template 2021</Template>
  <TotalTime>1217</TotalTime>
  <Words>122478</Words>
  <Application>Microsoft Office PowerPoint</Application>
  <PresentationFormat>Widescreen</PresentationFormat>
  <Paragraphs>9240</Paragraphs>
  <Slides>342</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342</vt:i4>
      </vt:variant>
    </vt:vector>
  </HeadingPairs>
  <TitlesOfParts>
    <vt:vector size="350" baseType="lpstr">
      <vt:lpstr>Arial</vt:lpstr>
      <vt:lpstr>Calibri</vt:lpstr>
      <vt:lpstr>Courier New</vt:lpstr>
      <vt:lpstr>Lucida Sans</vt:lpstr>
      <vt:lpstr>Times New Roman</vt:lpstr>
      <vt:lpstr>Wingdings</vt:lpstr>
      <vt:lpstr>Theme1</vt:lpstr>
      <vt:lpstr>1_Theme1</vt:lpstr>
      <vt:lpstr>Global Used Oil and Re-Refined Lubricants:</vt:lpstr>
      <vt:lpstr>Global Used Oil and Re-Refined Lubricants: Market Analysis and Opportunities</vt:lpstr>
      <vt:lpstr>Foreword</vt:lpstr>
      <vt:lpstr>Special Notice</vt:lpstr>
      <vt:lpstr>Table of Contents</vt:lpstr>
      <vt:lpstr>PowerPoint Presentation</vt:lpstr>
      <vt:lpstr>Scope</vt:lpstr>
      <vt:lpstr>Coverage</vt:lpstr>
      <vt:lpstr>Methodology</vt:lpstr>
      <vt:lpstr>PowerPoint Presentation</vt:lpstr>
      <vt:lpstr>Introduction</vt:lpstr>
      <vt:lpstr>Used Oil Life Cycle Stages</vt:lpstr>
      <vt:lpstr>Used Oil Life Cycle Stages </vt:lpstr>
      <vt:lpstr>Used Oil Regulations: Brazil</vt:lpstr>
      <vt:lpstr>Used Oil Regulations: Brazil </vt:lpstr>
      <vt:lpstr>Used Oil Regulations: China</vt:lpstr>
      <vt:lpstr>Used Oil Regulations: China </vt:lpstr>
      <vt:lpstr>Used Oil Regulations: China </vt:lpstr>
      <vt:lpstr>Used Oil Regulations: India</vt:lpstr>
      <vt:lpstr>Used Oil Regulations: India </vt:lpstr>
      <vt:lpstr>Used Oil Regulations: Indonesia</vt:lpstr>
      <vt:lpstr>Used Oil Regulations: Indonesia </vt:lpstr>
      <vt:lpstr>Used Oil Regulations: Japan</vt:lpstr>
      <vt:lpstr>Used Oil Regulations: Japan </vt:lpstr>
      <vt:lpstr>Used Oil Regulations: South Korea</vt:lpstr>
      <vt:lpstr>Used Oil Regulations: South Korea </vt:lpstr>
      <vt:lpstr>Used Oil Regulations: Thailand</vt:lpstr>
      <vt:lpstr>Used Oil Regulations: Thailand </vt:lpstr>
      <vt:lpstr>Used Oil Regulations: Mexico</vt:lpstr>
      <vt:lpstr>Used Oil Regulations: Mexico </vt:lpstr>
      <vt:lpstr>Used Oil Regulations: Canada</vt:lpstr>
      <vt:lpstr>Used Oil Regulations: Canada </vt:lpstr>
      <vt:lpstr>Used Oil Regulations: USA</vt:lpstr>
      <vt:lpstr>Used Oil Regulations: USA </vt:lpstr>
      <vt:lpstr>Used Oil Regulations: Russia</vt:lpstr>
      <vt:lpstr>Used Oil Regulations: Russia </vt:lpstr>
      <vt:lpstr>Used Oil Regulations: Western Europe</vt:lpstr>
      <vt:lpstr>Used Oil Regulations: Western Europe </vt:lpstr>
      <vt:lpstr>Global Lubricant Demand 2020 and 2021</vt:lpstr>
      <vt:lpstr>Global Used Oil Material Balance 2020</vt:lpstr>
      <vt:lpstr>Global Used Oil Material Balance 2021</vt:lpstr>
      <vt:lpstr>Used Oil Material Balance in Key Markets</vt:lpstr>
      <vt:lpstr>Used Oil Material Balance in Key Markets </vt:lpstr>
      <vt:lpstr>Used Oil Generation in Key Markets</vt:lpstr>
      <vt:lpstr>Used Oil Collection in Key Markets</vt:lpstr>
      <vt:lpstr>Used Oil Disposal in Key Markets</vt:lpstr>
      <vt:lpstr>Used Oil Re-Refining</vt:lpstr>
      <vt:lpstr>Attitudes Toward Re-Refined Lubricants</vt:lpstr>
      <vt:lpstr>Finished Lubricant Market Outlook</vt:lpstr>
      <vt:lpstr>Global Used Oil Industry 2025</vt:lpstr>
      <vt:lpstr>Global Used Oil Industry 2030</vt:lpstr>
      <vt:lpstr>Used Oil Re-Refining Outlook</vt:lpstr>
      <vt:lpstr>Market Evaluation</vt:lpstr>
      <vt:lpstr>PowerPoint Presentation</vt:lpstr>
      <vt:lpstr>Country Profiles</vt:lpstr>
      <vt:lpstr>PowerPoint Presentation</vt:lpstr>
      <vt:lpstr>Brazil Market Synopsis</vt:lpstr>
      <vt:lpstr>Economic Background </vt:lpstr>
      <vt:lpstr>Vehicle Population</vt:lpstr>
      <vt:lpstr>Finished Lubricants Market</vt:lpstr>
      <vt:lpstr>Lubricant Blenders</vt:lpstr>
      <vt:lpstr>Regulations</vt:lpstr>
      <vt:lpstr>Regulations </vt:lpstr>
      <vt:lpstr>Regulations </vt:lpstr>
      <vt:lpstr>Regulations </vt:lpstr>
      <vt:lpstr>Material Balance</vt:lpstr>
      <vt:lpstr>Used Oil Industry Outlook</vt:lpstr>
      <vt:lpstr>Used Oil Generation</vt:lpstr>
      <vt:lpstr>Used Oil Collection</vt:lpstr>
      <vt:lpstr>Used Oil Collection </vt:lpstr>
      <vt:lpstr>Used Oil Collection </vt:lpstr>
      <vt:lpstr>Used Oil Disposal</vt:lpstr>
      <vt:lpstr>Used Oil Re-Refining</vt:lpstr>
      <vt:lpstr>Used Oil Re-Refiner Profiles</vt:lpstr>
      <vt:lpstr>SWOT Analysis: LWART</vt:lpstr>
      <vt:lpstr>Re-Refined Lubricants</vt:lpstr>
      <vt:lpstr>Finished Lubricant Market Outlook</vt:lpstr>
      <vt:lpstr>Used Oil Industry 2025</vt:lpstr>
      <vt:lpstr>Used Oil Industry 2030</vt:lpstr>
      <vt:lpstr>Used Oil Re-Refined Basestocks Capacity Outlook</vt:lpstr>
      <vt:lpstr>Market Evaluation</vt:lpstr>
      <vt:lpstr>PowerPoint Presentation</vt:lpstr>
      <vt:lpstr>China Market Synopsis</vt:lpstr>
      <vt:lpstr>Economic Background</vt:lpstr>
      <vt:lpstr>Economic Background </vt:lpstr>
      <vt:lpstr>Vehicle Population</vt:lpstr>
      <vt:lpstr>Vehicle Population </vt:lpstr>
      <vt:lpstr>Finished Lubricant Market</vt:lpstr>
      <vt:lpstr>Lubricant Blenders</vt:lpstr>
      <vt:lpstr>Summary of Used Oil Regulations</vt:lpstr>
      <vt:lpstr>Summary of Used Oil Regulations </vt:lpstr>
      <vt:lpstr>List of National Regulations and Policy Overview</vt:lpstr>
      <vt:lpstr>Details of National Regulations</vt:lpstr>
      <vt:lpstr>Details of National Regulations</vt:lpstr>
      <vt:lpstr>Key Influencers and National Regulation Impacts</vt:lpstr>
      <vt:lpstr>Probable Future Regulations</vt:lpstr>
      <vt:lpstr>Provincial Regulations of Cross-Province Used Oil Transfer</vt:lpstr>
      <vt:lpstr>Provincial Regulations </vt:lpstr>
      <vt:lpstr>Summary of Regulation Enforcement </vt:lpstr>
      <vt:lpstr>Material Balance</vt:lpstr>
      <vt:lpstr>Used Oil Industry 2021</vt:lpstr>
      <vt:lpstr>Used Oil Generation</vt:lpstr>
      <vt:lpstr>Used Oil Collection</vt:lpstr>
      <vt:lpstr>Used Oil Collection </vt:lpstr>
      <vt:lpstr>Used Oil Collection </vt:lpstr>
      <vt:lpstr>Used Oil Disposal</vt:lpstr>
      <vt:lpstr>Used Oil Disposal</vt:lpstr>
      <vt:lpstr>Key Re-refining Technologies in China</vt:lpstr>
      <vt:lpstr>Used Oil Re-refining</vt:lpstr>
      <vt:lpstr>Used Oil Re-refining </vt:lpstr>
      <vt:lpstr>Hebei Jingu Recycling Resources Development</vt:lpstr>
      <vt:lpstr>Hebei Jingu Recycling Resources Development</vt:lpstr>
      <vt:lpstr>Dongying Guo’an Chemical</vt:lpstr>
      <vt:lpstr>Dongying Guo’an Chemical</vt:lpstr>
      <vt:lpstr>Zibo Zhongtai Environmental Technology</vt:lpstr>
      <vt:lpstr>Guofu Technology</vt:lpstr>
      <vt:lpstr>Xinjiang Juli Environment Protection Technology</vt:lpstr>
      <vt:lpstr>Attitudes Toward Re-refined Lubricants</vt:lpstr>
      <vt:lpstr>Finished Lubricant Market Outlook</vt:lpstr>
      <vt:lpstr>Used Oil Industry Outlook</vt:lpstr>
      <vt:lpstr>Used Oil Industry Outlook </vt:lpstr>
      <vt:lpstr>Re-refined Basestock Capacity Outlook</vt:lpstr>
      <vt:lpstr>Market Evaluation</vt:lpstr>
      <vt:lpstr>Market Evaluation</vt:lpstr>
      <vt:lpstr>PowerPoint Presentation</vt:lpstr>
      <vt:lpstr>India Market Synopsis</vt:lpstr>
      <vt:lpstr>Economic Background</vt:lpstr>
      <vt:lpstr>Vehicle Population</vt:lpstr>
      <vt:lpstr>Vehicle Population </vt:lpstr>
      <vt:lpstr>Finished Lubricant Market</vt:lpstr>
      <vt:lpstr>Finished Lubricant Market </vt:lpstr>
      <vt:lpstr>Finished Lubricant Market</vt:lpstr>
      <vt:lpstr>Lubricant Blenders</vt:lpstr>
      <vt:lpstr>Regulations</vt:lpstr>
      <vt:lpstr>Regulations </vt:lpstr>
      <vt:lpstr>Used Oil Regulations</vt:lpstr>
      <vt:lpstr>Used Oil Regulations </vt:lpstr>
      <vt:lpstr>Used Oil Regulations </vt:lpstr>
      <vt:lpstr>Used Oil Regulations </vt:lpstr>
      <vt:lpstr>Regulatory Enforcement</vt:lpstr>
      <vt:lpstr>Regulatory Enforcement </vt:lpstr>
      <vt:lpstr>Regulatory Enforcement </vt:lpstr>
      <vt:lpstr>Regulatory Enforcement </vt:lpstr>
      <vt:lpstr>Impact of Current Regulations</vt:lpstr>
      <vt:lpstr>Material Balance 2020</vt:lpstr>
      <vt:lpstr>Material Balance 2020 </vt:lpstr>
      <vt:lpstr>Material Balance 2021</vt:lpstr>
      <vt:lpstr>Used Oil Generation</vt:lpstr>
      <vt:lpstr>Used Oil Generation </vt:lpstr>
      <vt:lpstr>Used Oil Collection</vt:lpstr>
      <vt:lpstr>Used Oil Collection </vt:lpstr>
      <vt:lpstr>Used Oil Collection </vt:lpstr>
      <vt:lpstr>Used Oil Disposal</vt:lpstr>
      <vt:lpstr>Used Oil Re-Refining</vt:lpstr>
      <vt:lpstr>Used Oil Re-Refining </vt:lpstr>
      <vt:lpstr>Used Oil Re-Refining </vt:lpstr>
      <vt:lpstr>IFP Petro Products</vt:lpstr>
      <vt:lpstr>Mangalam Lubricants</vt:lpstr>
      <vt:lpstr>Bharat Oil Company</vt:lpstr>
      <vt:lpstr>Re-Refined Lubricants</vt:lpstr>
      <vt:lpstr>Finished Lubricant Market Outlook</vt:lpstr>
      <vt:lpstr>Used Oil Industry Outlook 2025</vt:lpstr>
      <vt:lpstr>Used Oil Industry Outlook 2030</vt:lpstr>
      <vt:lpstr>Re-Refined Basestock Capacity Outlook</vt:lpstr>
      <vt:lpstr>Market Evaluation</vt:lpstr>
      <vt:lpstr>PowerPoint Presentation</vt:lpstr>
      <vt:lpstr>Mexico Market Synopsis</vt:lpstr>
      <vt:lpstr>Economic Background</vt:lpstr>
      <vt:lpstr>Economic Background  </vt:lpstr>
      <vt:lpstr>Vehicle Population</vt:lpstr>
      <vt:lpstr>Vehicle Population </vt:lpstr>
      <vt:lpstr>Finished Lubricant Market</vt:lpstr>
      <vt:lpstr>Finished Lubricant Market and Lubricant Blenders</vt:lpstr>
      <vt:lpstr>Regulations</vt:lpstr>
      <vt:lpstr>Regulations </vt:lpstr>
      <vt:lpstr>Regulations </vt:lpstr>
      <vt:lpstr>Regulations </vt:lpstr>
      <vt:lpstr>Material Balance 2020</vt:lpstr>
      <vt:lpstr>Material Balance 2021</vt:lpstr>
      <vt:lpstr>Used Oil Generation</vt:lpstr>
      <vt:lpstr>Used Oil Collection</vt:lpstr>
      <vt:lpstr>Used Oil Collection </vt:lpstr>
      <vt:lpstr>Used Oil Collection </vt:lpstr>
      <vt:lpstr>PowerPoint Presentation</vt:lpstr>
      <vt:lpstr>PowerPoint Presentation</vt:lpstr>
      <vt:lpstr>Used Oil Processors</vt:lpstr>
      <vt:lpstr>Used Oil Processors: Bravo Energy Profile</vt:lpstr>
      <vt:lpstr>SWOT Analysis: Bravo Energy</vt:lpstr>
      <vt:lpstr>Finished Lubricant Market Outlook</vt:lpstr>
      <vt:lpstr>Used Oil Industry Outlook 2025</vt:lpstr>
      <vt:lpstr>Used Oil Industry Outlook 2030</vt:lpstr>
      <vt:lpstr>Market Evaluation</vt:lpstr>
      <vt:lpstr>PowerPoint Presentation</vt:lpstr>
      <vt:lpstr>Russia Market Synopsis</vt:lpstr>
      <vt:lpstr>Economic Background</vt:lpstr>
      <vt:lpstr>Vehicle Population</vt:lpstr>
      <vt:lpstr>Finished Lubricant Market</vt:lpstr>
      <vt:lpstr>Lubricant Blenders</vt:lpstr>
      <vt:lpstr>Regulations</vt:lpstr>
      <vt:lpstr>Regulations </vt:lpstr>
      <vt:lpstr>Regulations </vt:lpstr>
      <vt:lpstr>Regulations </vt:lpstr>
      <vt:lpstr>Material Balance 2020</vt:lpstr>
      <vt:lpstr>Material Balance 2021</vt:lpstr>
      <vt:lpstr>Used Oil Generation</vt:lpstr>
      <vt:lpstr>Used Oil Collection</vt:lpstr>
      <vt:lpstr>Used Oil Collection </vt:lpstr>
      <vt:lpstr>Used Oil Collection </vt:lpstr>
      <vt:lpstr>Used Oil Disposal</vt:lpstr>
      <vt:lpstr>Used Oil Disposal </vt:lpstr>
      <vt:lpstr>Used Oil Re-Refining</vt:lpstr>
      <vt:lpstr>Used Oil Re-Refiner Profiles</vt:lpstr>
      <vt:lpstr>SWOT Analysis</vt:lpstr>
      <vt:lpstr>Used Oil Re-Refiner Profiles</vt:lpstr>
      <vt:lpstr>Re-Refined Lubricants</vt:lpstr>
      <vt:lpstr>Finished Lubricant Market Outlook</vt:lpstr>
      <vt:lpstr>Used Oil Industry Outlook 2025</vt:lpstr>
      <vt:lpstr>Used Oil Industry Outlook 2030</vt:lpstr>
      <vt:lpstr>Re-Refined Basestock Capacity Outlook</vt:lpstr>
      <vt:lpstr>Market Evaluation</vt:lpstr>
      <vt:lpstr>PowerPoint Presentation</vt:lpstr>
      <vt:lpstr>USA and Canada Market Synopsis</vt:lpstr>
      <vt:lpstr>Economic Background</vt:lpstr>
      <vt:lpstr>Economic Background</vt:lpstr>
      <vt:lpstr>Vehicle Population</vt:lpstr>
      <vt:lpstr>Vehicle Population</vt:lpstr>
      <vt:lpstr>Finished Lubricant Market</vt:lpstr>
      <vt:lpstr>Finished Lubricant Market in the United States</vt:lpstr>
      <vt:lpstr>Finished Lubricant Market in Canada</vt:lpstr>
      <vt:lpstr>Finished Lubricant Market </vt:lpstr>
      <vt:lpstr>Lubricant Blenders</vt:lpstr>
      <vt:lpstr>Lubricant Blenders </vt:lpstr>
      <vt:lpstr>United States Regulations Summary</vt:lpstr>
      <vt:lpstr>United States Regulations Summary </vt:lpstr>
      <vt:lpstr>United States Regulations Summary </vt:lpstr>
      <vt:lpstr>United States Regulations Summary </vt:lpstr>
      <vt:lpstr>United States Regulations Summary </vt:lpstr>
      <vt:lpstr>Canada Regulations Summary </vt:lpstr>
      <vt:lpstr>Canada Regulations Summary </vt:lpstr>
      <vt:lpstr>Canada Regulations Summary </vt:lpstr>
      <vt:lpstr>Canada Regulations Summary </vt:lpstr>
      <vt:lpstr>Canada Regulations Summary </vt:lpstr>
      <vt:lpstr>Canada Regulations Summary </vt:lpstr>
      <vt:lpstr>Canada Regulations Summary </vt:lpstr>
      <vt:lpstr>Canada Regulations Summary </vt:lpstr>
      <vt:lpstr>Canada Regulations Summary </vt:lpstr>
      <vt:lpstr>Material Balance 2020</vt:lpstr>
      <vt:lpstr>Material Balance 2020 </vt:lpstr>
      <vt:lpstr>Material Balance 2020 </vt:lpstr>
      <vt:lpstr>Material Balance 2021</vt:lpstr>
      <vt:lpstr>Used Oil Generation</vt:lpstr>
      <vt:lpstr>Used Oil Generation</vt:lpstr>
      <vt:lpstr>Used Oil Collection</vt:lpstr>
      <vt:lpstr>Used Oil Collection </vt:lpstr>
      <vt:lpstr>Used Oil Collection </vt:lpstr>
      <vt:lpstr>Used Oil Disposal 2020</vt:lpstr>
      <vt:lpstr>Used Oil Disposal </vt:lpstr>
      <vt:lpstr>Used Oil Disposal 2021</vt:lpstr>
      <vt:lpstr>Used Oil Re-refining</vt:lpstr>
      <vt:lpstr>Used Oil Re-refining</vt:lpstr>
      <vt:lpstr>Used Oil Re-refining</vt:lpstr>
      <vt:lpstr>Used Oil Re-refiner Profiles</vt:lpstr>
      <vt:lpstr>Used Oil Re-refiner Profiles</vt:lpstr>
      <vt:lpstr>Used Oil Re-refiner Profiles</vt:lpstr>
      <vt:lpstr>Used Oil Re-refiner Profiles</vt:lpstr>
      <vt:lpstr>Used Oil Processors</vt:lpstr>
      <vt:lpstr>Re-refined Lubricants</vt:lpstr>
      <vt:lpstr>Re-refined Lubricants </vt:lpstr>
      <vt:lpstr>Re-refined Lubricants </vt:lpstr>
      <vt:lpstr>Finished Lubricant Market Outlook</vt:lpstr>
      <vt:lpstr>Finished Lubricant Market Outlook </vt:lpstr>
      <vt:lpstr>Used Oil Industry Outlook</vt:lpstr>
      <vt:lpstr>Used Oil Industry Outlook</vt:lpstr>
      <vt:lpstr>Re-refined Basestocks Capacity Outlook</vt:lpstr>
      <vt:lpstr>Re-refined Basestock Capacity Outlook </vt:lpstr>
      <vt:lpstr>Market Evaluation</vt:lpstr>
      <vt:lpstr>PowerPoint Presentation</vt:lpstr>
      <vt:lpstr>Western Europe Market Synopsis</vt:lpstr>
      <vt:lpstr>Economic Background</vt:lpstr>
      <vt:lpstr>Economic Background </vt:lpstr>
      <vt:lpstr>Vehicle Production</vt:lpstr>
      <vt:lpstr>Vehicle Population</vt:lpstr>
      <vt:lpstr>Vehicle Population </vt:lpstr>
      <vt:lpstr>Vehicle Population </vt:lpstr>
      <vt:lpstr>Finished Lubricant Market Western Europe</vt:lpstr>
      <vt:lpstr>Finished Lubricant Market Germany</vt:lpstr>
      <vt:lpstr>Finished Lubricant Market Germany </vt:lpstr>
      <vt:lpstr>Finished Lubricant United Kingdom</vt:lpstr>
      <vt:lpstr>Finished Lubricant United Kingdom </vt:lpstr>
      <vt:lpstr>Finished Lubricant Market France</vt:lpstr>
      <vt:lpstr>Finished Lubricant Market France </vt:lpstr>
      <vt:lpstr>Finished Lubricant Market Italy</vt:lpstr>
      <vt:lpstr>Finished Lubricant Market Italy </vt:lpstr>
      <vt:lpstr>Finished Lubricant Market Iberia (Spain and Portugal)</vt:lpstr>
      <vt:lpstr>Finished Lubricant Market Iberia </vt:lpstr>
      <vt:lpstr>Finished Lubricant Market Other Countries in Western Europe</vt:lpstr>
      <vt:lpstr>Lubricant Blenders</vt:lpstr>
      <vt:lpstr>Lubricant Blenders </vt:lpstr>
      <vt:lpstr>Regulations</vt:lpstr>
      <vt:lpstr>Regulations </vt:lpstr>
      <vt:lpstr>Regulations: Germany</vt:lpstr>
      <vt:lpstr>Regulations: Germany  </vt:lpstr>
      <vt:lpstr>Regulations: Germany </vt:lpstr>
      <vt:lpstr>Regulations: United Kingdom</vt:lpstr>
      <vt:lpstr>Regulations: United Kingdom </vt:lpstr>
      <vt:lpstr>Regulations: United Kingdom </vt:lpstr>
      <vt:lpstr>Regulations: France</vt:lpstr>
      <vt:lpstr>Regulations: France </vt:lpstr>
      <vt:lpstr>Regulations: Italy</vt:lpstr>
      <vt:lpstr>Regulations: Iberia 1</vt:lpstr>
      <vt:lpstr>Regulations: Iberia 2</vt:lpstr>
      <vt:lpstr>Material Balance 2020</vt:lpstr>
      <vt:lpstr>Material Balance 2020 </vt:lpstr>
      <vt:lpstr>Material Balance 2021</vt:lpstr>
      <vt:lpstr>Used Oil Generation</vt:lpstr>
      <vt:lpstr>Used Oil Collection</vt:lpstr>
      <vt:lpstr>Used Oil Collection </vt:lpstr>
      <vt:lpstr>Used Oil Collection </vt:lpstr>
      <vt:lpstr>Used Oil Collection </vt:lpstr>
      <vt:lpstr>Used Oil Collection </vt:lpstr>
      <vt:lpstr>Used Oil Disposal 2020</vt:lpstr>
      <vt:lpstr>Used Oil Disposal </vt:lpstr>
      <vt:lpstr>Used Oil Disposal 2021</vt:lpstr>
      <vt:lpstr>Used Oil Re-Refining</vt:lpstr>
      <vt:lpstr>Used Oil Re-Refining </vt:lpstr>
      <vt:lpstr>Used Oil Re-Refining </vt:lpstr>
      <vt:lpstr>Used Oil Re-Refining </vt:lpstr>
      <vt:lpstr>Used Oil Re-Refiner Profiles: Avista Oil</vt:lpstr>
      <vt:lpstr>SWOT Analysis: Avista Oil</vt:lpstr>
      <vt:lpstr>Used Oil Re-Refiner Profiles: Puraglobe</vt:lpstr>
      <vt:lpstr>SWOT Analysis: Puraglobe</vt:lpstr>
      <vt:lpstr>Used Oil Re-Refiner Profiles: Itelyum</vt:lpstr>
      <vt:lpstr>SWOT Analysis: Itelyum</vt:lpstr>
      <vt:lpstr>Used Oil Processors</vt:lpstr>
      <vt:lpstr>Re-Refined Lubricants</vt:lpstr>
      <vt:lpstr>Finished Lubricant Market Outlook</vt:lpstr>
      <vt:lpstr>Used Oil Industry Outlook</vt:lpstr>
      <vt:lpstr>Used Oil Industry Outlook </vt:lpstr>
      <vt:lpstr>Re-Refined Basestock Capacity Outlook</vt:lpstr>
      <vt:lpstr>Re-Refined Basestock Capacity Outlook </vt:lpstr>
      <vt:lpstr>Market Evaluation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Mellage, Carrie</dc:creator>
  <cp:lastModifiedBy>Vo, Luyen T. (LVo)</cp:lastModifiedBy>
  <cp:revision>10</cp:revision>
  <dcterms:created xsi:type="dcterms:W3CDTF">2021-01-14T16:09:00Z</dcterms:created>
  <dcterms:modified xsi:type="dcterms:W3CDTF">2022-03-24T16:11:48Z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0x0101003308A652F6A8A840815D66B53CF74E58</vt:lpwstr>
  </property>
  <property fmtid="{D5CDD505-2E9C-101B-9397-08002B2CF9AE}" pid="3" name="CustomerId">
    <vt:lpwstr>kline</vt:lpwstr>
  </property>
  <property fmtid="{D5CDD505-2E9C-101B-9397-08002B2CF9AE}" pid="4" name="TemplateId">
    <vt:lpwstr>637462375354175041</vt:lpwstr>
  </property>
  <property fmtid="{D5CDD505-2E9C-101B-9397-08002B2CF9AE}" pid="5" name="UserProfileId">
    <vt:lpwstr>637189148907437916</vt:lpwstr>
  </property>
  <property fmtid="{D5CDD505-2E9C-101B-9397-08002B2CF9AE}" pid="6" name="MSIP_Label_6e4db608-ddec-4a44-8ad7-7d5a79b7448e_Enabled">
    <vt:lpwstr>true</vt:lpwstr>
  </property>
  <property fmtid="{D5CDD505-2E9C-101B-9397-08002B2CF9AE}" pid="7" name="MSIP_Label_6e4db608-ddec-4a44-8ad7-7d5a79b7448e_SetDate">
    <vt:lpwstr>2022-03-24T16:10:55Z</vt:lpwstr>
  </property>
  <property fmtid="{D5CDD505-2E9C-101B-9397-08002B2CF9AE}" pid="8" name="MSIP_Label_6e4db608-ddec-4a44-8ad7-7d5a79b7448e_Method">
    <vt:lpwstr>Standard</vt:lpwstr>
  </property>
  <property fmtid="{D5CDD505-2E9C-101B-9397-08002B2CF9AE}" pid="9" name="MSIP_Label_6e4db608-ddec-4a44-8ad7-7d5a79b7448e_Name">
    <vt:lpwstr>Internal</vt:lpwstr>
  </property>
  <property fmtid="{D5CDD505-2E9C-101B-9397-08002B2CF9AE}" pid="10" name="MSIP_Label_6e4db608-ddec-4a44-8ad7-7d5a79b7448e_SiteId">
    <vt:lpwstr>fd799da1-bfc1-4234-a91c-72b3a1cb9e26</vt:lpwstr>
  </property>
  <property fmtid="{D5CDD505-2E9C-101B-9397-08002B2CF9AE}" pid="11" name="MSIP_Label_6e4db608-ddec-4a44-8ad7-7d5a79b7448e_ActionId">
    <vt:lpwstr>e6d7129c-b3c5-4b3d-9a55-4babd119f2de</vt:lpwstr>
  </property>
  <property fmtid="{D5CDD505-2E9C-101B-9397-08002B2CF9AE}" pid="12" name="MSIP_Label_6e4db608-ddec-4a44-8ad7-7d5a79b7448e_ContentBits">
    <vt:lpwstr>0</vt:lpwstr>
  </property>
</Properties>
</file>